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54"/>
  </p:notesMasterIdLst>
  <p:sldIdLst>
    <p:sldId id="256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12" r:id="rId16"/>
    <p:sldId id="315" r:id="rId17"/>
    <p:sldId id="316" r:id="rId18"/>
    <p:sldId id="317" r:id="rId19"/>
    <p:sldId id="318" r:id="rId20"/>
    <p:sldId id="322" r:id="rId21"/>
    <p:sldId id="319" r:id="rId22"/>
    <p:sldId id="320" r:id="rId23"/>
    <p:sldId id="326" r:id="rId24"/>
    <p:sldId id="321" r:id="rId25"/>
    <p:sldId id="323" r:id="rId26"/>
    <p:sldId id="324" r:id="rId27"/>
    <p:sldId id="313" r:id="rId28"/>
    <p:sldId id="344" r:id="rId29"/>
    <p:sldId id="288" r:id="rId30"/>
    <p:sldId id="293" r:id="rId31"/>
    <p:sldId id="294" r:id="rId32"/>
    <p:sldId id="295" r:id="rId33"/>
    <p:sldId id="296" r:id="rId34"/>
    <p:sldId id="297" r:id="rId35"/>
    <p:sldId id="298" r:id="rId36"/>
    <p:sldId id="346" r:id="rId37"/>
    <p:sldId id="301" r:id="rId38"/>
    <p:sldId id="299" r:id="rId39"/>
    <p:sldId id="302" r:id="rId40"/>
    <p:sldId id="307" r:id="rId41"/>
    <p:sldId id="310" r:id="rId42"/>
    <p:sldId id="327" r:id="rId43"/>
    <p:sldId id="328" r:id="rId44"/>
    <p:sldId id="348" r:id="rId45"/>
    <p:sldId id="345" r:id="rId46"/>
    <p:sldId id="347" r:id="rId47"/>
    <p:sldId id="353" r:id="rId48"/>
    <p:sldId id="349" r:id="rId49"/>
    <p:sldId id="350" r:id="rId50"/>
    <p:sldId id="351" r:id="rId51"/>
    <p:sldId id="352" r:id="rId52"/>
    <p:sldId id="275" r:id="rId53"/>
  </p:sldIdLst>
  <p:sldSz cx="12192000" cy="6858000"/>
  <p:notesSz cx="6858000" cy="9144000"/>
  <p:embeddedFontLst>
    <p:embeddedFont>
      <p:font typeface="Abril Fatface" panose="02000503000000020003" pitchFamily="2" charset="0"/>
      <p:regular r:id="rId55"/>
    </p:embeddedFont>
    <p:embeddedFont>
      <p:font typeface="Antic Slab" panose="020B0604020202020204" charset="0"/>
      <p:regular r:id="rId56"/>
    </p:embeddedFont>
    <p:embeddedFont>
      <p:font typeface="Arial Rounded MT Bold" panose="020F0704030504030204" pitchFamily="34" charset="0"/>
      <p:regular r:id="rId57"/>
    </p:embeddedFont>
    <p:embeddedFont>
      <p:font typeface="Calistoga" panose="020B0604020202020204" charset="0"/>
      <p:regular r:id="rId58"/>
    </p:embeddedFont>
    <p:embeddedFont>
      <p:font typeface="Cambria Math" panose="02040503050406030204" pitchFamily="18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3F4281"/>
    <a:srgbClr val="C26A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102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635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47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82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7773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054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36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39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129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5596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289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242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837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6790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227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948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180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754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536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787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00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102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7313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437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805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280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2707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9915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62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9514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364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58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8880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c3728c1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c3728c1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97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c3728c1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c3728c1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097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3607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6419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2524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537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12768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46415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7316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2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1546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8940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9384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28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3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517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33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7400" y="5925775"/>
            <a:ext cx="115005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4600" y="2762700"/>
            <a:ext cx="9941700" cy="1332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90775" y="7518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2993825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7332750" y="28947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3"/>
          </p:nvPr>
        </p:nvSpPr>
        <p:spPr>
          <a:xfrm>
            <a:off x="7332725" y="49133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 idx="4"/>
          </p:nvPr>
        </p:nvSpPr>
        <p:spPr>
          <a:xfrm>
            <a:off x="2993825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5"/>
          </p:nvPr>
        </p:nvSpPr>
        <p:spPr>
          <a:xfrm>
            <a:off x="7332750" y="21990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6"/>
          </p:nvPr>
        </p:nvSpPr>
        <p:spPr>
          <a:xfrm>
            <a:off x="7332725" y="42175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7"/>
          </p:nvPr>
        </p:nvSpPr>
        <p:spPr>
          <a:xfrm>
            <a:off x="2993825" y="4913245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8"/>
          </p:nvPr>
        </p:nvSpPr>
        <p:spPr>
          <a:xfrm>
            <a:off x="2993825" y="4217475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cxnSp>
        <p:nvCxnSpPr>
          <p:cNvPr id="30" name="Google Shape;30;p4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4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589400" y="3373900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589400" y="4649500"/>
            <a:ext cx="11104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73350" y="1171188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73350" y="2382615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464149" y="2371888"/>
            <a:ext cx="49611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 rot="10800000">
            <a:off x="497850" y="5165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 rot="10800000">
            <a:off x="497850" y="6307725"/>
            <a:ext cx="11196300" cy="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401625" y="1741250"/>
            <a:ext cx="8284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401625" y="2789650"/>
            <a:ext cx="8284500" cy="2491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5376199" y="2122000"/>
            <a:ext cx="50613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5376290" y="3503650"/>
            <a:ext cx="50613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83" name="Google Shape;83;p13"/>
          <p:cNvCxnSpPr/>
          <p:nvPr/>
        </p:nvCxnSpPr>
        <p:spPr>
          <a:xfrm>
            <a:off x="492700" y="362700"/>
            <a:ext cx="0" cy="6132600"/>
          </a:xfrm>
          <a:prstGeom prst="straightConnector1">
            <a:avLst/>
          </a:prstGeom>
          <a:noFill/>
          <a:ln w="19050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stoga"/>
              <a:buNone/>
              <a:defRPr sz="4000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●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tic Slab"/>
              <a:buChar char="○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tic Slab"/>
              <a:buChar char="■"/>
              <a:defRPr sz="1900" b="1">
                <a:solidFill>
                  <a:schemeClr val="dk2"/>
                </a:solidFill>
                <a:latin typeface="Antic Slab"/>
                <a:ea typeface="Antic Slab"/>
                <a:cs typeface="Antic Slab"/>
                <a:sym typeface="Antic Sla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10" Type="http://schemas.openxmlformats.org/officeDocument/2006/relationships/image" Target="../media/image65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en.wikipedia.org%2Fwiki%2FCharles_H._Bennett_%2528physicist%2529&amp;psig=AOvVaw1HDGCR1e0S-nXw0Lyy4ioY&amp;ust=1726039791406000&amp;source=images&amp;cd=vfe&amp;opi=89978449&amp;ved=2ahUKEwiu0ay27beIAxVjgv0HHd_xAOUQjhx6BAgAEB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5.bin"/><Relationship Id="rId10" Type="http://schemas.openxmlformats.org/officeDocument/2006/relationships/hyperlink" Target="https://en.wikipedia.org/wiki/Mathematical_Foundations_of_Quantum_Mechanics" TargetMode="External"/><Relationship Id="rId4" Type="http://schemas.openxmlformats.org/officeDocument/2006/relationships/image" Target="../media/image69.emf"/><Relationship Id="rId9" Type="http://schemas.openxmlformats.org/officeDocument/2006/relationships/hyperlink" Target="https://en.wikipedia.org/wiki/John_von_Neuman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7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7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83.e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8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8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9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jpg"/><Relationship Id="rId3" Type="http://schemas.openxmlformats.org/officeDocument/2006/relationships/hyperlink" Target="https://en.wikipedia.org/wiki/Asher_Peres" TargetMode="External"/><Relationship Id="rId7" Type="http://schemas.openxmlformats.org/officeDocument/2006/relationships/image" Target="../media/image9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Ryszard_Horodecki" TargetMode="External"/><Relationship Id="rId5" Type="http://schemas.openxmlformats.org/officeDocument/2006/relationships/hyperlink" Target="https://en.wikipedia.org/wiki/Pawe%C5%82_Horodecki" TargetMode="External"/><Relationship Id="rId10" Type="http://schemas.openxmlformats.org/officeDocument/2006/relationships/image" Target="../media/image98.png"/><Relationship Id="rId4" Type="http://schemas.openxmlformats.org/officeDocument/2006/relationships/hyperlink" Target="https://en.wikipedia.org/wiki/Micha%C5%82_Horodecki" TargetMode="External"/><Relationship Id="rId9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102.emf"/><Relationship Id="rId4" Type="http://schemas.openxmlformats.org/officeDocument/2006/relationships/image" Target="../media/image99.emf"/><Relationship Id="rId9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10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04.png"/><Relationship Id="rId4" Type="http://schemas.openxmlformats.org/officeDocument/2006/relationships/image" Target="../media/image103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108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110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4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112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4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5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1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hyperlink" Target="https://link.aps.org/doi/10.1103/PhysRevLett.77.1413" TargetMode="External"/><Relationship Id="rId7" Type="http://schemas.openxmlformats.org/officeDocument/2006/relationships/hyperlink" Target="https://arxiv.org/abs/quant-ph/960503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inkinghub.elsevier.com/retrieve/pii/S0375960196007062" TargetMode="External"/><Relationship Id="rId5" Type="http://schemas.openxmlformats.org/officeDocument/2006/relationships/hyperlink" Target="https://arxiv.org/abs/quant-ph/9604005" TargetMode="External"/><Relationship Id="rId4" Type="http://schemas.openxmlformats.org/officeDocument/2006/relationships/hyperlink" Target="https://en.wikipedia.org/wiki/ArXiv_(identifier)" TargetMode="External"/><Relationship Id="rId9" Type="http://schemas.openxmlformats.org/officeDocument/2006/relationships/image" Target="../media/image12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5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oleObject" Target="../embeddings/oleObject58.bin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0.png"/><Relationship Id="rId5" Type="http://schemas.openxmlformats.org/officeDocument/2006/relationships/image" Target="../media/image360.png"/><Relationship Id="rId4" Type="http://schemas.openxmlformats.org/officeDocument/2006/relationships/image" Target="../media/image12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7.jp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12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13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9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21">
            <a:extLst>
              <a:ext uri="{FF2B5EF4-FFF2-40B4-BE49-F238E27FC236}">
                <a16:creationId xmlns:a16="http://schemas.microsoft.com/office/drawing/2014/main" id="{872E15AB-288B-937B-FBFD-60848484ABE1}"/>
              </a:ext>
            </a:extLst>
          </p:cNvPr>
          <p:cNvSpPr/>
          <p:nvPr/>
        </p:nvSpPr>
        <p:spPr>
          <a:xfrm>
            <a:off x="679998" y="454499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79998" y="1417059"/>
            <a:ext cx="10969810" cy="1890319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3200" dirty="0">
                <a:latin typeface="Calistoga" panose="020B0604020202020204" charset="0"/>
                <a:ea typeface="Verdana" panose="020B0604030504040204" pitchFamily="34" charset="0"/>
                <a:cs typeface="Calistoga" panose="020B0604020202020204" charset="0"/>
              </a:rPr>
              <a:t>Numerical simulation of randomly generated states</a:t>
            </a:r>
            <a:br>
              <a:rPr lang="en-US" sz="3200" dirty="0">
                <a:latin typeface="Calistoga" panose="020B0604020202020204" charset="0"/>
                <a:ea typeface="Verdana" panose="020B0604030504040204" pitchFamily="34" charset="0"/>
                <a:cs typeface="Calistoga" panose="020B0604020202020204" charset="0"/>
              </a:rPr>
            </a:br>
            <a:r>
              <a:rPr lang="en-US" sz="3200" dirty="0">
                <a:latin typeface="Calistoga" panose="020B0604020202020204" charset="0"/>
                <a:ea typeface="Verdana" panose="020B0604030504040204" pitchFamily="34" charset="0"/>
                <a:cs typeface="Calistoga" panose="020B0604020202020204" charset="0"/>
              </a:rPr>
              <a:t> for a 2-qubit system</a:t>
            </a:r>
            <a:br>
              <a:rPr lang="en-US" sz="3200" dirty="0">
                <a:latin typeface="Calistoga" panose="020B0604020202020204" charset="0"/>
                <a:ea typeface="Verdana" panose="020B0604030504040204" pitchFamily="34" charset="0"/>
                <a:cs typeface="Calistoga" panose="020B0604020202020204" charset="0"/>
              </a:rPr>
            </a:br>
            <a:r>
              <a:rPr lang="en-US" sz="3200" dirty="0">
                <a:latin typeface="Calistoga" panose="020B0604020202020204" charset="0"/>
                <a:ea typeface="Verdana" panose="020B0604030504040204" pitchFamily="34" charset="0"/>
                <a:cs typeface="Calistoga" panose="020B0604020202020204" charset="0"/>
              </a:rPr>
              <a:t>and classification according to Concurrence, </a:t>
            </a:r>
            <a:br>
              <a:rPr lang="en-US" sz="3200" dirty="0">
                <a:latin typeface="Calistoga" panose="020B0604020202020204" charset="0"/>
                <a:ea typeface="Verdana" panose="020B0604030504040204" pitchFamily="34" charset="0"/>
                <a:cs typeface="Calistoga" panose="020B0604020202020204" charset="0"/>
              </a:rPr>
            </a:br>
            <a:r>
              <a:rPr lang="en-US" sz="3200" dirty="0">
                <a:latin typeface="Calistoga" panose="020B0604020202020204" charset="0"/>
                <a:ea typeface="Verdana" panose="020B0604030504040204" pitchFamily="34" charset="0"/>
                <a:cs typeface="Calistoga" panose="020B0604020202020204" charset="0"/>
              </a:rPr>
              <a:t>PPT criterion and Negativity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14B9B-B7EC-B3A7-769F-52DFBC446483}"/>
              </a:ext>
            </a:extLst>
          </p:cNvPr>
          <p:cNvSpPr txBox="1"/>
          <p:nvPr/>
        </p:nvSpPr>
        <p:spPr>
          <a:xfrm>
            <a:off x="3047267" y="5430724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Fateme Dashti</a:t>
            </a:r>
          </a:p>
          <a:p>
            <a:pPr algn="ctr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S. J. </a:t>
            </a: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Akhtarshenas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September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F2D8C-2E74-F75C-FD62-DE64803FB34B}"/>
              </a:ext>
            </a:extLst>
          </p:cNvPr>
          <p:cNvSpPr txBox="1"/>
          <p:nvPr/>
        </p:nvSpPr>
        <p:spPr>
          <a:xfrm>
            <a:off x="2907689" y="3633419"/>
            <a:ext cx="6376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physics, Faculty of science, Ferdowsi university of Mashhad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9132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Calistoga" panose="020B0604020202020204" charset="0"/>
                <a:cs typeface="Calistoga" panose="020B0604020202020204" charset="0"/>
              </a:rPr>
              <a:t>“ Our </a:t>
            </a:r>
            <a:r>
              <a:rPr lang="en-US" sz="2800" b="1" i="1" dirty="0">
                <a:solidFill>
                  <a:srgbClr val="C00000"/>
                </a:solidFill>
                <a:latin typeface="Calistoga" panose="020B0604020202020204" charset="0"/>
                <a:cs typeface="Calistoga" panose="020B0604020202020204" charset="0"/>
              </a:rPr>
              <a:t>problem</a:t>
            </a:r>
            <a:r>
              <a:rPr lang="en-US" sz="2800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Calistoga" panose="020B0604020202020204" charset="0"/>
                <a:cs typeface="Calistoga" panose="020B0604020202020204" charset="0"/>
              </a:rPr>
              <a:t> with random unitary matrix distribution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92C708-A410-7B83-30BC-7DADB216B5E7}"/>
              </a:ext>
            </a:extLst>
          </p:cNvPr>
          <p:cNvSpPr txBox="1"/>
          <p:nvPr/>
        </p:nvSpPr>
        <p:spPr>
          <a:xfrm>
            <a:off x="450672" y="6553092"/>
            <a:ext cx="3560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Francesco Mezzadri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2007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D726C2-3ACB-A3B1-51B7-EA69BF373510}"/>
                  </a:ext>
                </a:extLst>
              </p:cNvPr>
              <p:cNvSpPr txBox="1"/>
              <p:nvPr/>
            </p:nvSpPr>
            <p:spPr>
              <a:xfrm>
                <a:off x="2413940" y="1858025"/>
                <a:ext cx="3018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D726C2-3ACB-A3B1-51B7-EA69BF373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940" y="1858025"/>
                <a:ext cx="3018775" cy="276999"/>
              </a:xfrm>
              <a:prstGeom prst="rect">
                <a:avLst/>
              </a:prstGeom>
              <a:blipFill>
                <a:blip r:embed="rId3"/>
                <a:stretch>
                  <a:fillRect l="-1818" r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331762-3813-5500-9F03-127B595FD33E}"/>
                  </a:ext>
                </a:extLst>
              </p:cNvPr>
              <p:cNvSpPr txBox="1"/>
              <p:nvPr/>
            </p:nvSpPr>
            <p:spPr>
              <a:xfrm>
                <a:off x="5922012" y="1809534"/>
                <a:ext cx="2105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𝑄𝑅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800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331762-3813-5500-9F03-127B595FD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012" y="1809534"/>
                <a:ext cx="2105936" cy="369332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BA5DF9-CD40-6464-76D8-8D62874489CF}"/>
                  </a:ext>
                </a:extLst>
              </p:cNvPr>
              <p:cNvSpPr txBox="1"/>
              <p:nvPr/>
            </p:nvSpPr>
            <p:spPr>
              <a:xfrm>
                <a:off x="844088" y="2777267"/>
                <a:ext cx="2176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𝛬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1800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BA5DF9-CD40-6464-76D8-8D6287448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88" y="2777267"/>
                <a:ext cx="2176686" cy="276999"/>
              </a:xfrm>
              <a:prstGeom prst="rect">
                <a:avLst/>
              </a:prstGeom>
              <a:blipFill>
                <a:blip r:embed="rId5"/>
                <a:stretch>
                  <a:fillRect l="-167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27A9E10-B5D8-77F2-1096-1CCB2952DFDB}"/>
              </a:ext>
            </a:extLst>
          </p:cNvPr>
          <p:cNvSpPr txBox="1"/>
          <p:nvPr/>
        </p:nvSpPr>
        <p:spPr>
          <a:xfrm>
            <a:off x="3733784" y="273110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  <a:ea typeface="Cambria Math" panose="02040503050406030204" pitchFamily="18" charset="0"/>
              </a:rPr>
              <a:t>𝑠𝑜 𝑤𝑒 𝑠ℎ𝑜𝑢𝑙𝑑 𝑐𝑜𝑛𝑠𝑖𝑑𝑒𝑟 𝑜𝑛𝑒−𝑡𝑜−𝑜𝑛𝑒 𝑚𝑎𝑝: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491881-2E83-0D3B-3845-8CDD7F354F92}"/>
                  </a:ext>
                </a:extLst>
              </p:cNvPr>
              <p:cNvSpPr txBox="1"/>
              <p:nvPr/>
            </p:nvSpPr>
            <p:spPr>
              <a:xfrm>
                <a:off x="1591184" y="3423870"/>
                <a:ext cx="3353125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𝐺𝐿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𝛤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491881-2E83-0D3B-3845-8CDD7F354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184" y="3423870"/>
                <a:ext cx="3353125" cy="369909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27B348-1A24-4E14-B4F3-7814EA6B175C}"/>
                  </a:ext>
                </a:extLst>
              </p:cNvPr>
              <p:cNvSpPr txBox="1"/>
              <p:nvPr/>
            </p:nvSpPr>
            <p:spPr>
              <a:xfrm>
                <a:off x="844088" y="4117217"/>
                <a:ext cx="69152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8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𝑟𝑖𝑔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𝑐𝑜𝑠𝑒𝑡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𝑠𝑝𝑎𝑐𝑒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𝛬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27B348-1A24-4E14-B4F3-7814EA6B1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88" y="4117217"/>
                <a:ext cx="6915291" cy="276999"/>
              </a:xfrm>
              <a:prstGeom prst="rect">
                <a:avLst/>
              </a:prstGeom>
              <a:blipFill>
                <a:blip r:embed="rId7"/>
                <a:stretch>
                  <a:fillRect t="-167391" r="-617" b="-2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71D290C-1CFA-3B63-832C-22ACDA13C929}"/>
              </a:ext>
            </a:extLst>
          </p:cNvPr>
          <p:cNvSpPr txBox="1"/>
          <p:nvPr/>
        </p:nvSpPr>
        <p:spPr>
          <a:xfrm>
            <a:off x="5632000" y="369511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800"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B22827F-1CC2-A850-622C-C6C7CF27C469}"/>
              </a:ext>
            </a:extLst>
          </p:cNvPr>
          <p:cNvSpPr/>
          <p:nvPr/>
        </p:nvSpPr>
        <p:spPr>
          <a:xfrm rot="10126221">
            <a:off x="1973080" y="3213614"/>
            <a:ext cx="1370339" cy="2115226"/>
          </a:xfrm>
          <a:prstGeom prst="arc">
            <a:avLst>
              <a:gd name="adj1" fmla="val 14718812"/>
              <a:gd name="adj2" fmla="val 0"/>
            </a:avLst>
          </a:prstGeom>
          <a:noFill/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811385-AC6F-B875-9BC5-C8FEBAFE1FF0}"/>
                  </a:ext>
                </a:extLst>
              </p:cNvPr>
              <p:cNvSpPr txBox="1"/>
              <p:nvPr/>
            </p:nvSpPr>
            <p:spPr>
              <a:xfrm>
                <a:off x="3218501" y="4756189"/>
                <a:ext cx="831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Segoe UI Historic" panose="020B0502040204020203" pitchFamily="34" charset="0"/>
                    <a:cs typeface="Times New Roman" panose="02020603050405020304" pitchFamily="18" charset="0"/>
                  </a:rPr>
                  <a:t>can be chosen by fixing the arguments of the elements of the main diagonal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18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sz="18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18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1800" b="0" i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bg2"/>
                  </a:solidFill>
                  <a:latin typeface="Times New Roman" panose="02020603050405020304" pitchFamily="18" charset="0"/>
                  <a:ea typeface="Segoe UI Historic" panose="020B0502040204020203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811385-AC6F-B875-9BC5-C8FEBAFE1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501" y="4756189"/>
                <a:ext cx="8311891" cy="369332"/>
              </a:xfrm>
              <a:prstGeom prst="rect">
                <a:avLst/>
              </a:prstGeom>
              <a:blipFill>
                <a:blip r:embed="rId8"/>
                <a:stretch>
                  <a:fillRect l="-6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F947C70-AC65-7EE2-5CB3-6F97F83184F0}"/>
              </a:ext>
            </a:extLst>
          </p:cNvPr>
          <p:cNvCxnSpPr>
            <a:cxnSpLocks/>
          </p:cNvCxnSpPr>
          <p:nvPr/>
        </p:nvCxnSpPr>
        <p:spPr>
          <a:xfrm>
            <a:off x="9383890" y="5125521"/>
            <a:ext cx="1048593" cy="803455"/>
          </a:xfrm>
          <a:prstGeom prst="curvedConnector3">
            <a:avLst>
              <a:gd name="adj1" fmla="val 2819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55D4C5-1132-33AD-D412-983131B3434E}"/>
                  </a:ext>
                </a:extLst>
              </p:cNvPr>
              <p:cNvSpPr txBox="1"/>
              <p:nvPr/>
            </p:nvSpPr>
            <p:spPr>
              <a:xfrm>
                <a:off x="10297705" y="5733153"/>
                <a:ext cx="91221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55D4C5-1132-33AD-D412-983131B34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05" y="5733153"/>
                <a:ext cx="912219" cy="391646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AD4B7F-DEBC-B75A-BE70-0D4921DF5D76}"/>
                  </a:ext>
                </a:extLst>
              </p:cNvPr>
              <p:cNvSpPr txBox="1"/>
              <p:nvPr/>
            </p:nvSpPr>
            <p:spPr>
              <a:xfrm>
                <a:off x="4620891" y="5291849"/>
                <a:ext cx="2490555" cy="1261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 sz="16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𝑁𝑁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6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solidFill>
                                                  <a:schemeClr val="bg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AD4B7F-DEBC-B75A-BE70-0D4921DF5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891" y="5291849"/>
                <a:ext cx="2490555" cy="12612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0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  <p:bldP spid="16" grpId="0"/>
      <p:bldP spid="18" grpId="0" animBg="1"/>
      <p:bldP spid="21" grpId="0"/>
      <p:bldP spid="24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7649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How  did we generate random Unitary matrix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17405-D2C9-8E08-15A0-9A4DC611EBD7}"/>
              </a:ext>
            </a:extLst>
          </p:cNvPr>
          <p:cNvSpPr txBox="1"/>
          <p:nvPr/>
        </p:nvSpPr>
        <p:spPr>
          <a:xfrm>
            <a:off x="7982789" y="6553092"/>
            <a:ext cx="3560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Francesco Mezzadri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2007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A4F0F8-10F1-AFE3-FDB2-CEA4530F3C03}"/>
                  </a:ext>
                </a:extLst>
              </p:cNvPr>
              <p:cNvSpPr txBox="1"/>
              <p:nvPr/>
            </p:nvSpPr>
            <p:spPr>
              <a:xfrm>
                <a:off x="3419515" y="1685306"/>
                <a:ext cx="1417119" cy="379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l-GR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ϯ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A4F0F8-10F1-AFE3-FDB2-CEA4530F3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15" y="1685306"/>
                <a:ext cx="1417119" cy="379848"/>
              </a:xfrm>
              <a:prstGeom prst="rect">
                <a:avLst/>
              </a:prstGeom>
              <a:blipFill>
                <a:blip r:embed="rId3"/>
                <a:stretch>
                  <a:fillRect l="-4310" t="-1587" r="-3448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6BF72D-B8AC-D5DB-A820-379468E14ADC}"/>
                  </a:ext>
                </a:extLst>
              </p:cNvPr>
              <p:cNvSpPr txBox="1"/>
              <p:nvPr/>
            </p:nvSpPr>
            <p:spPr>
              <a:xfrm>
                <a:off x="1425019" y="2180781"/>
                <a:ext cx="55898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𝑑𝑖𝑠𝑡𝑟𝑖𝑏𝑢𝑡𝑒𝑑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𝑤𝑖𝑡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𝐻𝑎𝑎𝑟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𝑚𝑒𝑎𝑠𝑢𝑟𝑒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6BF72D-B8AC-D5DB-A820-379468E14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19" y="2180781"/>
                <a:ext cx="5589821" cy="369332"/>
              </a:xfrm>
              <a:prstGeom prst="rect">
                <a:avLst/>
              </a:prstGeom>
              <a:blipFill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A19AB2A-7539-7DEC-BC24-961D0AC5C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368" y="1580466"/>
            <a:ext cx="3797439" cy="32981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008363-9410-AC37-4A85-675AB9A12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183" y="3023656"/>
            <a:ext cx="5275782" cy="3671393"/>
          </a:xfrm>
          <a:prstGeom prst="roundRect">
            <a:avLst>
              <a:gd name="adj" fmla="val 8760"/>
            </a:avLst>
          </a:prstGeom>
        </p:spPr>
      </p:pic>
    </p:spTree>
    <p:extLst>
      <p:ext uri="{BB962C8B-B14F-4D97-AF65-F5344CB8AC3E}">
        <p14:creationId xmlns:p14="http://schemas.microsoft.com/office/powerpoint/2010/main" val="114920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6210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Purity of randomly generated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2B449-1E61-E3B8-964E-BFEE0DA7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825" y="1991380"/>
            <a:ext cx="5508673" cy="4801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B9F846-353D-C658-1270-E37D01DA08C1}"/>
                  </a:ext>
                </a:extLst>
              </p:cNvPr>
              <p:cNvSpPr txBox="1"/>
              <p:nvPr/>
            </p:nvSpPr>
            <p:spPr>
              <a:xfrm>
                <a:off x="2484746" y="1991380"/>
                <a:ext cx="1417119" cy="379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40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l-GR" sz="2400" b="0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ϯ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B9F846-353D-C658-1270-E37D01DA0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46" y="1991380"/>
                <a:ext cx="1417119" cy="379848"/>
              </a:xfrm>
              <a:prstGeom prst="rect">
                <a:avLst/>
              </a:prstGeom>
              <a:blipFill>
                <a:blip r:embed="rId4"/>
                <a:stretch>
                  <a:fillRect l="-4310" t="-3226" r="-3448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E7866-9084-C6BA-50A1-FA0DC555CECA}"/>
                  </a:ext>
                </a:extLst>
              </p:cNvPr>
              <p:cNvSpPr txBox="1"/>
              <p:nvPr/>
            </p:nvSpPr>
            <p:spPr>
              <a:xfrm>
                <a:off x="10266519" y="1160383"/>
                <a:ext cx="22150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 10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E7866-9084-C6BA-50A1-FA0DC555C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519" y="1160383"/>
                <a:ext cx="2215041" cy="830997"/>
              </a:xfrm>
              <a:prstGeom prst="rect">
                <a:avLst/>
              </a:prstGeom>
              <a:blipFill>
                <a:blip r:embed="rId5"/>
                <a:stretch>
                  <a:fillRect l="-824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22C23B7-E3C1-3DCD-0D84-859EC31C3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10" y="2596330"/>
            <a:ext cx="5720334" cy="1895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54549E2D-3E1C-16D6-2EFF-21AE8FDCA591}"/>
              </a:ext>
            </a:extLst>
          </p:cNvPr>
          <p:cNvSpPr/>
          <p:nvPr/>
        </p:nvSpPr>
        <p:spPr>
          <a:xfrm>
            <a:off x="10036613" y="1266969"/>
            <a:ext cx="229905" cy="724411"/>
          </a:xfrm>
          <a:prstGeom prst="leftBrace">
            <a:avLst>
              <a:gd name="adj1" fmla="val 2907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C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054BB7-4BE2-9307-473D-43FFAC2A0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41" y="4583737"/>
            <a:ext cx="6049343" cy="12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0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5524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Separability and Entanglement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A2EBF-3BAF-5993-4CEA-62F10C69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61" y="1655003"/>
            <a:ext cx="2095500" cy="207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1A25D-BD88-43D4-8CAE-50825E374FA5}"/>
                  </a:ext>
                </a:extLst>
              </p:cNvPr>
              <p:cNvSpPr txBox="1"/>
              <p:nvPr/>
            </p:nvSpPr>
            <p:spPr>
              <a:xfrm>
                <a:off x="4061989" y="2028989"/>
                <a:ext cx="2805768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71A25D-BD88-43D4-8CAE-50825E374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9" y="2028989"/>
                <a:ext cx="2805768" cy="8943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21D66F-95DB-7867-56B8-B7B16A9C8F39}"/>
                  </a:ext>
                </a:extLst>
              </p:cNvPr>
              <p:cNvSpPr txBox="1"/>
              <p:nvPr/>
            </p:nvSpPr>
            <p:spPr>
              <a:xfrm>
                <a:off x="1511351" y="4531747"/>
                <a:ext cx="9376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solidFill>
                      <a:schemeClr val="tx1"/>
                    </a:solidFill>
                    <a:latin typeface="+mn-lt"/>
                  </a:rPr>
                  <a:t>If it can’t be written as convex sum of pure states,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+mn-lt"/>
                  </a:rPr>
                  <a:t> is Entangled  !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21D66F-95DB-7867-56B8-B7B16A9C8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51" y="4531747"/>
                <a:ext cx="9376285" cy="461665"/>
              </a:xfrm>
              <a:prstGeom prst="rect">
                <a:avLst/>
              </a:prstGeom>
              <a:blipFill>
                <a:blip r:embed="rId5"/>
                <a:stretch>
                  <a:fillRect l="-1040" t="-9211" r="-65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9CB5C39B-6382-DDD3-6716-F3543E2066AC}"/>
              </a:ext>
            </a:extLst>
          </p:cNvPr>
          <p:cNvSpPr/>
          <p:nvPr/>
        </p:nvSpPr>
        <p:spPr>
          <a:xfrm rot="10996251">
            <a:off x="2578842" y="839943"/>
            <a:ext cx="2447778" cy="1630119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1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6971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EPR: local hidden variable model theory  </a:t>
            </a:r>
          </a:p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   Bell  inequality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CC0BB-3580-08C7-BCF2-18B4388F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36" y="2681471"/>
            <a:ext cx="2910400" cy="2950087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D9F11A-450E-2B2A-25F1-6580430E719B}"/>
              </a:ext>
            </a:extLst>
          </p:cNvPr>
          <p:cNvCxnSpPr>
            <a:cxnSpLocks/>
          </p:cNvCxnSpPr>
          <p:nvPr/>
        </p:nvCxnSpPr>
        <p:spPr>
          <a:xfrm>
            <a:off x="10104879" y="5200130"/>
            <a:ext cx="0" cy="8830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82A861-1776-93AB-49AD-19F9B1ADFBA9}"/>
                  </a:ext>
                </a:extLst>
              </p:cNvPr>
              <p:cNvSpPr txBox="1"/>
              <p:nvPr/>
            </p:nvSpPr>
            <p:spPr>
              <a:xfrm>
                <a:off x="10245557" y="5349334"/>
                <a:ext cx="129317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𝐿𝑜𝑐𝑎𝑙𝑖𝑡𝑦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𝑅𝑒𝑎𝑙𝑖𝑠𝑚</m:t>
                    </m:r>
                  </m:oMath>
                </a14:m>
                <a:br>
                  <a:rPr lang="en-US" sz="2000" b="0" dirty="0">
                    <a:solidFill>
                      <a:schemeClr val="tx1"/>
                    </a:solidFill>
                    <a:latin typeface="+mn-lt"/>
                  </a:rPr>
                </a:br>
                <a:endParaRPr lang="en-US" sz="20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82A861-1776-93AB-49AD-19F9B1AD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57" y="5349334"/>
                <a:ext cx="1293175" cy="923330"/>
              </a:xfrm>
              <a:prstGeom prst="rect">
                <a:avLst/>
              </a:prstGeom>
              <a:blipFill>
                <a:blip r:embed="rId6"/>
                <a:stretch>
                  <a:fillRect l="-11321" t="-6623" r="-8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BD45D-9116-D3EE-BF51-68A29CEC6232}"/>
                  </a:ext>
                </a:extLst>
              </p:cNvPr>
              <p:cNvSpPr txBox="1"/>
              <p:nvPr/>
            </p:nvSpPr>
            <p:spPr>
              <a:xfrm>
                <a:off x="2009045" y="5569145"/>
                <a:ext cx="11499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1BD45D-9116-D3EE-BF51-68A29CEC6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045" y="5569145"/>
                <a:ext cx="1149930" cy="307777"/>
              </a:xfrm>
              <a:prstGeom prst="rect">
                <a:avLst/>
              </a:prstGeom>
              <a:blipFill>
                <a:blip r:embed="rId7"/>
                <a:stretch>
                  <a:fillRect r="-532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F4B2E4-25B0-DAC6-1689-B1E155465C47}"/>
                  </a:ext>
                </a:extLst>
              </p:cNvPr>
              <p:cNvSpPr txBox="1"/>
              <p:nvPr/>
            </p:nvSpPr>
            <p:spPr>
              <a:xfrm>
                <a:off x="684084" y="4796461"/>
                <a:ext cx="3668505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F4B2E4-25B0-DAC6-1689-B1E155465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84" y="4796461"/>
                <a:ext cx="3668505" cy="8073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B19770-79C1-97ED-8232-A2F09952AF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0895" y="810924"/>
            <a:ext cx="2381250" cy="284797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5447E-1A89-82E3-F04D-D25497CB1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9645" y="2358334"/>
            <a:ext cx="1905000" cy="252412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9169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3465576" y="3114132"/>
            <a:ext cx="8598409" cy="16093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This theorem was discovered in 1996 and 1998 by 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Charles H. Bennett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 A. Smolin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William K. </a:t>
            </a:r>
            <a:r>
              <a:rPr lang="en-US" sz="2400" b="0" i="0" u="sng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Wootters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1620981" y="1471032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dirty="0"/>
              <a:t>Entanglement Of Formation     </a:t>
            </a:r>
            <a:br>
              <a:rPr lang="en-US" sz="5600" dirty="0"/>
            </a:br>
            <a:r>
              <a:rPr lang="en-US" sz="5600" dirty="0"/>
              <a:t>and Concurrence</a:t>
            </a:r>
            <a:endParaRPr sz="5600" dirty="0"/>
          </a:p>
        </p:txBody>
      </p:sp>
      <p:sp>
        <p:nvSpPr>
          <p:cNvPr id="164" name="Google Shape;164;p21"/>
          <p:cNvSpPr/>
          <p:nvPr/>
        </p:nvSpPr>
        <p:spPr>
          <a:xfrm>
            <a:off x="482206" y="716545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fa-IR"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1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pic>
        <p:nvPicPr>
          <p:cNvPr id="1026" name="Picture 2" descr="Charles H. Bennett (physicist) - Wikipedia">
            <a:extLst>
              <a:ext uri="{FF2B5EF4-FFF2-40B4-BE49-F238E27FC236}">
                <a16:creationId xmlns:a16="http://schemas.microsoft.com/office/drawing/2014/main" id="{1CDE2B8B-A69C-AC45-F8EA-E5104A49A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6" y="3185545"/>
            <a:ext cx="2928529" cy="2456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hysics">
            <a:extLst>
              <a:ext uri="{FF2B5EF4-FFF2-40B4-BE49-F238E27FC236}">
                <a16:creationId xmlns:a16="http://schemas.microsoft.com/office/drawing/2014/main" id="{F5CA6CC5-4F37-FCE7-D280-40E08600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696" y="4111369"/>
            <a:ext cx="1965959" cy="2527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0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72156" y="1459474"/>
            <a:ext cx="6002964" cy="16072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Intro: a </a:t>
            </a:r>
            <a:r>
              <a:rPr lang="it-IT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bipartite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quantum state</a:t>
            </a:r>
            <a:b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using schmidt decomposition’’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77D9-47C4-B8A8-E23A-370312E0AF78}"/>
              </a:ext>
            </a:extLst>
          </p:cNvPr>
          <p:cNvSpPr txBox="1"/>
          <p:nvPr/>
        </p:nvSpPr>
        <p:spPr>
          <a:xfrm>
            <a:off x="2024253" y="831348"/>
            <a:ext cx="8143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stoga" panose="020B0604020202020204" charset="0"/>
                <a:cs typeface="Calistoga" panose="020B0604020202020204" charset="0"/>
              </a:rPr>
              <a:t>Entanglement Of Formation(EOF)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8206146-9F87-0509-EF3C-AD6A85249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404827"/>
              </p:ext>
            </p:extLst>
          </p:nvPr>
        </p:nvGraphicFramePr>
        <p:xfrm>
          <a:off x="942975" y="2987675"/>
          <a:ext cx="29987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266400" progId="Equation.DSMT4">
                  <p:embed/>
                </p:oleObj>
              </mc:Choice>
              <mc:Fallback>
                <p:oleObj name="Equation" r:id="rId3" imgW="162540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8206146-9F87-0509-EF3C-AD6A852497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2975" y="2987675"/>
                        <a:ext cx="2998788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666FCC3A-8F0A-17D2-9F96-D561461B10EF}"/>
              </a:ext>
            </a:extLst>
          </p:cNvPr>
          <p:cNvSpPr/>
          <p:nvPr/>
        </p:nvSpPr>
        <p:spPr>
          <a:xfrm>
            <a:off x="4590288" y="3159720"/>
            <a:ext cx="804672" cy="19612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D6CCE-EC93-B549-595C-3722DD3CCAED}"/>
              </a:ext>
            </a:extLst>
          </p:cNvPr>
          <p:cNvSpPr txBox="1"/>
          <p:nvPr/>
        </p:nvSpPr>
        <p:spPr>
          <a:xfrm>
            <a:off x="5705856" y="3066751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matrix </a:t>
            </a:r>
          </a:p>
          <a:p>
            <a:pPr algn="ctr"/>
            <a:r>
              <a:rPr lang="en-US" dirty="0"/>
              <a:t>of it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3575642-E417-61BE-2D20-A61E43DAE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86940"/>
              </p:ext>
            </p:extLst>
          </p:nvPr>
        </p:nvGraphicFramePr>
        <p:xfrm>
          <a:off x="7370064" y="2967905"/>
          <a:ext cx="1752374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04989" imgH="300615" progId="Equation.DSMT4">
                  <p:embed/>
                </p:oleObj>
              </mc:Choice>
              <mc:Fallback>
                <p:oleObj name="Equation" r:id="rId5" imgW="1004989" imgH="3006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70064" y="2967905"/>
                        <a:ext cx="1752374" cy="52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7A61338-4F54-B706-4AD8-34E029FAB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24030"/>
              </p:ext>
            </p:extLst>
          </p:nvPr>
        </p:nvGraphicFramePr>
        <p:xfrm>
          <a:off x="5705856" y="3925402"/>
          <a:ext cx="4892040" cy="447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70737" imgH="270767" progId="Equation.DSMT4">
                  <p:embed/>
                </p:oleObj>
              </mc:Choice>
              <mc:Fallback>
                <p:oleObj name="Equation" r:id="rId7" imgW="2970737" imgH="2707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5856" y="3925402"/>
                        <a:ext cx="4892040" cy="447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3199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72156" y="1459474"/>
            <a:ext cx="6002964" cy="16072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Intro: a </a:t>
            </a:r>
            <a:r>
              <a:rPr lang="it-IT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bipartite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quantum state</a:t>
            </a:r>
            <a:b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using schmidt decomposition’’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77D9-47C4-B8A8-E23A-370312E0AF78}"/>
              </a:ext>
            </a:extLst>
          </p:cNvPr>
          <p:cNvSpPr txBox="1"/>
          <p:nvPr/>
        </p:nvSpPr>
        <p:spPr>
          <a:xfrm>
            <a:off x="2024253" y="831348"/>
            <a:ext cx="8143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stoga" panose="020B0604020202020204" charset="0"/>
                <a:cs typeface="Calistoga" panose="020B0604020202020204" charset="0"/>
              </a:rPr>
              <a:t>Entanglement Of Formation(EOF) 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3575642-E417-61BE-2D20-A61E43DAE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479865"/>
              </p:ext>
            </p:extLst>
          </p:nvPr>
        </p:nvGraphicFramePr>
        <p:xfrm>
          <a:off x="672156" y="3106838"/>
          <a:ext cx="1752374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4989" imgH="300615" progId="Equation.DSMT4">
                  <p:embed/>
                </p:oleObj>
              </mc:Choice>
              <mc:Fallback>
                <p:oleObj name="Equation" r:id="rId3" imgW="1004989" imgH="300615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3575642-E417-61BE-2D20-A61E43DAE1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156" y="3106838"/>
                        <a:ext cx="1752374" cy="52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0EC3768-0C74-3E6E-121A-D27513B85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225192"/>
              </p:ext>
            </p:extLst>
          </p:nvPr>
        </p:nvGraphicFramePr>
        <p:xfrm>
          <a:off x="6675120" y="2916937"/>
          <a:ext cx="5091222" cy="174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40804" imgH="1112915" progId="Equation.DSMT4">
                  <p:embed/>
                </p:oleObj>
              </mc:Choice>
              <mc:Fallback>
                <p:oleObj name="Equation" r:id="rId5" imgW="3240804" imgH="1112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75120" y="2916937"/>
                        <a:ext cx="5091222" cy="1748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EB247CA8-773D-0238-B6DC-6860F99EA061}"/>
              </a:ext>
            </a:extLst>
          </p:cNvPr>
          <p:cNvSpPr/>
          <p:nvPr/>
        </p:nvSpPr>
        <p:spPr>
          <a:xfrm>
            <a:off x="2688336" y="3270384"/>
            <a:ext cx="804672" cy="19612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6A50C0-8D26-6614-29E2-F02127B135CB}"/>
              </a:ext>
            </a:extLst>
          </p:cNvPr>
          <p:cNvSpPr/>
          <p:nvPr/>
        </p:nvSpPr>
        <p:spPr>
          <a:xfrm>
            <a:off x="743671" y="5321185"/>
            <a:ext cx="804672" cy="19612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D9390C6-CBFF-CDC4-CF51-404A48599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740446"/>
              </p:ext>
            </p:extLst>
          </p:nvPr>
        </p:nvGraphicFramePr>
        <p:xfrm>
          <a:off x="4572536" y="5321185"/>
          <a:ext cx="5389473" cy="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95722" imgH="270767" progId="Equation.DSMT4">
                  <p:embed/>
                </p:oleObj>
              </mc:Choice>
              <mc:Fallback>
                <p:oleObj name="Equation" r:id="rId7" imgW="3195722" imgH="2707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536" y="5321185"/>
                        <a:ext cx="5389473" cy="45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A9ED6B1-6681-57D1-8BA6-DCA186DD85ED}"/>
              </a:ext>
            </a:extLst>
          </p:cNvPr>
          <p:cNvSpPr txBox="1"/>
          <p:nvPr/>
        </p:nvSpPr>
        <p:spPr>
          <a:xfrm>
            <a:off x="3907021" y="3171657"/>
            <a:ext cx="2534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reduced density matrices</a:t>
            </a:r>
          </a:p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 system 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E8512A-0537-34DB-7467-577A76EB26A2}"/>
              </a:ext>
            </a:extLst>
          </p:cNvPr>
          <p:cNvSpPr txBox="1"/>
          <p:nvPr/>
        </p:nvSpPr>
        <p:spPr>
          <a:xfrm>
            <a:off x="3907021" y="4073313"/>
            <a:ext cx="2534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reduced density matrices </a:t>
            </a:r>
          </a:p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 system B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DA162B-1DBE-B544-715C-64C55C2AF118}"/>
              </a:ext>
            </a:extLst>
          </p:cNvPr>
          <p:cNvSpPr txBox="1"/>
          <p:nvPr/>
        </p:nvSpPr>
        <p:spPr>
          <a:xfrm>
            <a:off x="1658493" y="5255703"/>
            <a:ext cx="2534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von Neumann entropy </a:t>
            </a:r>
          </a:p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 the reduced density matrix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700AE-77E0-18E7-A135-53022112B067}"/>
              </a:ext>
            </a:extLst>
          </p:cNvPr>
          <p:cNvSpPr txBox="1"/>
          <p:nvPr/>
        </p:nvSpPr>
        <p:spPr>
          <a:xfrm>
            <a:off x="389305" y="6316254"/>
            <a:ext cx="76078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20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9" tooltip="John von Neumann"/>
              </a:rPr>
              <a:t>Von Neumann, John</a:t>
            </a:r>
            <a:r>
              <a:rPr lang="en-US" sz="12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(1955). </a:t>
            </a:r>
            <a:r>
              <a:rPr lang="en-US" sz="120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0" tooltip="Mathematical Foundations of Quantum Mechanics"/>
              </a:rPr>
              <a:t>Mathematical Foundations of Quantum Mechanics</a:t>
            </a:r>
            <a:r>
              <a:rPr lang="en-US" sz="120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Princeton University Press.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64056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72156" y="1459474"/>
            <a:ext cx="6002964" cy="16072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Intro: a </a:t>
            </a:r>
            <a:r>
              <a:rPr lang="it-IT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bipartite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quantum state</a:t>
            </a:r>
            <a:b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using schmidt decomposition’’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77D9-47C4-B8A8-E23A-370312E0AF78}"/>
              </a:ext>
            </a:extLst>
          </p:cNvPr>
          <p:cNvSpPr txBox="1"/>
          <p:nvPr/>
        </p:nvSpPr>
        <p:spPr>
          <a:xfrm>
            <a:off x="2024253" y="831348"/>
            <a:ext cx="8143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stoga" panose="020B0604020202020204" charset="0"/>
                <a:cs typeface="Calistoga" panose="020B0604020202020204" charset="0"/>
              </a:rPr>
              <a:t>Entanglement Of Formation(EOF)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D9390C6-CBFF-CDC4-CF51-404A48599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1843"/>
              </p:ext>
            </p:extLst>
          </p:nvPr>
        </p:nvGraphicFramePr>
        <p:xfrm>
          <a:off x="3849815" y="3005949"/>
          <a:ext cx="4093445" cy="64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253800" progId="Equation.DSMT4">
                  <p:embed/>
                </p:oleObj>
              </mc:Choice>
              <mc:Fallback>
                <p:oleObj name="Equation" r:id="rId3" imgW="161280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D9390C6-CBFF-CDC4-CF51-404A485996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9815" y="3005949"/>
                        <a:ext cx="4093445" cy="64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5DA162B-1DBE-B544-715C-64C55C2AF118}"/>
              </a:ext>
            </a:extLst>
          </p:cNvPr>
          <p:cNvSpPr txBox="1"/>
          <p:nvPr/>
        </p:nvSpPr>
        <p:spPr>
          <a:xfrm>
            <a:off x="672156" y="3066751"/>
            <a:ext cx="2534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von Neumann entropy </a:t>
            </a:r>
          </a:p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 the reduced density matrix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455F7B-27DB-D984-E9FD-3C26B287CE1A}"/>
              </a:ext>
            </a:extLst>
          </p:cNvPr>
          <p:cNvSpPr txBox="1"/>
          <p:nvPr/>
        </p:nvSpPr>
        <p:spPr>
          <a:xfrm>
            <a:off x="2255868" y="4420009"/>
            <a:ext cx="767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This can be used to measure the entanglement of the state </a:t>
            </a:r>
            <a:r>
              <a:rPr lang="el-GR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ᴪ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!!!   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D75308-D9F9-7612-9BCC-5576DD270FD2}"/>
              </a:ext>
            </a:extLst>
          </p:cNvPr>
          <p:cNvSpPr txBox="1"/>
          <p:nvPr/>
        </p:nvSpPr>
        <p:spPr>
          <a:xfrm>
            <a:off x="1275935" y="5340297"/>
            <a:ext cx="96385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This is also known as </a:t>
            </a:r>
            <a:r>
              <a:rPr 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entanglement entropy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 or </a:t>
            </a:r>
            <a:r>
              <a:rPr lang="en-US" sz="2000" i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entanglement of formation(EOF)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of a pure state.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106345-2FC2-0E66-1D54-9FF6C6002F0E}"/>
              </a:ext>
            </a:extLst>
          </p:cNvPr>
          <p:cNvSpPr/>
          <p:nvPr/>
        </p:nvSpPr>
        <p:spPr>
          <a:xfrm>
            <a:off x="3605965" y="2772906"/>
            <a:ext cx="4581144" cy="11078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72156" y="1267450"/>
            <a:ext cx="6002964" cy="16072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it-IT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quantum state’’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77D9-47C4-B8A8-E23A-370312E0AF78}"/>
              </a:ext>
            </a:extLst>
          </p:cNvPr>
          <p:cNvSpPr txBox="1"/>
          <p:nvPr/>
        </p:nvSpPr>
        <p:spPr>
          <a:xfrm>
            <a:off x="2024253" y="831348"/>
            <a:ext cx="8143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stoga" panose="020B0604020202020204" charset="0"/>
                <a:cs typeface="Calistoga" panose="020B0604020202020204" charset="0"/>
              </a:rPr>
              <a:t>Entanglement Of Formation(EOF)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ED62A31-C005-E728-41A5-AB993157D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001026"/>
              </p:ext>
            </p:extLst>
          </p:nvPr>
        </p:nvGraphicFramePr>
        <p:xfrm>
          <a:off x="2024253" y="2596625"/>
          <a:ext cx="3144950" cy="75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5287" imgH="391013" progId="Equation.DSMT4">
                  <p:embed/>
                </p:oleObj>
              </mc:Choice>
              <mc:Fallback>
                <p:oleObj name="Equation" r:id="rId3" imgW="1635287" imgH="3910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253" y="2596625"/>
                        <a:ext cx="3144950" cy="75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9B71783-9FE1-B5B1-B055-E8BBEB533628}"/>
              </a:ext>
            </a:extLst>
          </p:cNvPr>
          <p:cNvSpPr txBox="1"/>
          <p:nvPr/>
        </p:nvSpPr>
        <p:spPr>
          <a:xfrm>
            <a:off x="672156" y="2802910"/>
            <a:ext cx="158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Mixed state 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BB66A15-0599-DCCC-83A5-562E47687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638454"/>
              </p:ext>
            </p:extLst>
          </p:nvPr>
        </p:nvGraphicFramePr>
        <p:xfrm>
          <a:off x="3496144" y="3704639"/>
          <a:ext cx="4840098" cy="70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70473" imgH="391013" progId="Equation.DSMT4">
                  <p:embed/>
                </p:oleObj>
              </mc:Choice>
              <mc:Fallback>
                <p:oleObj name="Equation" r:id="rId5" imgW="2670473" imgH="39101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6144" y="3704639"/>
                        <a:ext cx="4840098" cy="707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5A693A-85C5-726A-138C-02C38587BF2F}"/>
              </a:ext>
            </a:extLst>
          </p:cNvPr>
          <p:cNvSpPr txBox="1"/>
          <p:nvPr/>
        </p:nvSpPr>
        <p:spPr>
          <a:xfrm>
            <a:off x="672156" y="3889305"/>
            <a:ext cx="344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Entanglement Of Formation: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8937DAF-1C75-FEAB-CCFF-6E810BABC39A}"/>
              </a:ext>
            </a:extLst>
          </p:cNvPr>
          <p:cNvSpPr/>
          <p:nvPr/>
        </p:nvSpPr>
        <p:spPr>
          <a:xfrm rot="5400000">
            <a:off x="7730079" y="3978587"/>
            <a:ext cx="356891" cy="855434"/>
          </a:xfrm>
          <a:prstGeom prst="rightBrace">
            <a:avLst>
              <a:gd name="adj1" fmla="val 21862"/>
              <a:gd name="adj2" fmla="val 5213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AE0FC-33DE-5676-5CF3-0EE13B9224C3}"/>
              </a:ext>
            </a:extLst>
          </p:cNvPr>
          <p:cNvSpPr txBox="1"/>
          <p:nvPr/>
        </p:nvSpPr>
        <p:spPr>
          <a:xfrm>
            <a:off x="7480807" y="4726294"/>
            <a:ext cx="3629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It shows only a part of entanglement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60EFB-5228-4C07-7D54-86DEC95022F5}"/>
              </a:ext>
            </a:extLst>
          </p:cNvPr>
          <p:cNvSpPr txBox="1"/>
          <p:nvPr/>
        </p:nvSpPr>
        <p:spPr>
          <a:xfrm>
            <a:off x="7486865" y="5246771"/>
            <a:ext cx="1041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A5FA44B-3688-4B17-34C9-9C61A4DA46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5244"/>
              </p:ext>
            </p:extLst>
          </p:nvPr>
        </p:nvGraphicFramePr>
        <p:xfrm>
          <a:off x="8400250" y="5246771"/>
          <a:ext cx="961417" cy="33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3600" imgH="253800" progId="Equation.DSMT4">
                  <p:embed/>
                </p:oleObj>
              </mc:Choice>
              <mc:Fallback>
                <p:oleObj name="Equation" r:id="rId7" imgW="723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00250" y="5246771"/>
                        <a:ext cx="961417" cy="338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56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State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68D90D-4ABC-15E8-0A21-5050B31AB3C6}"/>
                  </a:ext>
                </a:extLst>
              </p:cNvPr>
              <p:cNvSpPr txBox="1"/>
              <p:nvPr/>
            </p:nvSpPr>
            <p:spPr>
              <a:xfrm>
                <a:off x="2735307" y="1891873"/>
                <a:ext cx="1652825" cy="1074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𝐻𝑒𝑟𝑚𝑖𝑡𝑖𝑜𝑛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𝑇𝑟𝑎𝑐𝑒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𝑃𝑜𝑠𝑖𝑡𝑖𝑣𝑖𝑡𝑦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68D90D-4ABC-15E8-0A21-5050B31A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307" y="1891873"/>
                <a:ext cx="1652825" cy="1074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5FFF2-2574-AD7C-06BB-EE6D2E7A242F}"/>
              </a:ext>
            </a:extLst>
          </p:cNvPr>
          <p:cNvCxnSpPr>
            <a:cxnSpLocks/>
          </p:cNvCxnSpPr>
          <p:nvPr/>
        </p:nvCxnSpPr>
        <p:spPr>
          <a:xfrm>
            <a:off x="4388132" y="2069484"/>
            <a:ext cx="1707868" cy="575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234232F-C177-D7A1-655B-CBE01088775F}"/>
              </a:ext>
            </a:extLst>
          </p:cNvPr>
          <p:cNvCxnSpPr>
            <a:cxnSpLocks/>
          </p:cNvCxnSpPr>
          <p:nvPr/>
        </p:nvCxnSpPr>
        <p:spPr>
          <a:xfrm>
            <a:off x="4334970" y="2459535"/>
            <a:ext cx="1292107" cy="1268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16278F-26E8-14C5-8023-6AA9586440C4}"/>
              </a:ext>
            </a:extLst>
          </p:cNvPr>
          <p:cNvCxnSpPr/>
          <p:nvPr/>
        </p:nvCxnSpPr>
        <p:spPr>
          <a:xfrm rot="16200000" flipH="1">
            <a:off x="3822784" y="3339792"/>
            <a:ext cx="2785403" cy="17610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8C412F-88C3-9309-373A-01CD4D353C13}"/>
              </a:ext>
            </a:extLst>
          </p:cNvPr>
          <p:cNvSpPr txBox="1"/>
          <p:nvPr/>
        </p:nvSpPr>
        <p:spPr>
          <a:xfrm>
            <a:off x="6117811" y="2413893"/>
            <a:ext cx="232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coefficients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6F8D2D-FD62-48C8-3D80-E4B2F4BA72F7}"/>
                  </a:ext>
                </a:extLst>
              </p:cNvPr>
              <p:cNvSpPr txBox="1"/>
              <p:nvPr/>
            </p:nvSpPr>
            <p:spPr>
              <a:xfrm>
                <a:off x="5726097" y="3292714"/>
                <a:ext cx="2272673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6F8D2D-FD62-48C8-3D80-E4B2F4BA7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097" y="3292714"/>
                <a:ext cx="2272673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29C0E0-50FB-664B-459F-94D25CED0B72}"/>
              </a:ext>
            </a:extLst>
          </p:cNvPr>
          <p:cNvCxnSpPr>
            <a:cxnSpLocks/>
          </p:cNvCxnSpPr>
          <p:nvPr/>
        </p:nvCxnSpPr>
        <p:spPr>
          <a:xfrm>
            <a:off x="7984702" y="3727941"/>
            <a:ext cx="0" cy="664561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2ECAC5-1F94-E49B-EEFE-F1DEA2727434}"/>
                  </a:ext>
                </a:extLst>
              </p:cNvPr>
              <p:cNvSpPr txBox="1"/>
              <p:nvPr/>
            </p:nvSpPr>
            <p:spPr>
              <a:xfrm>
                <a:off x="8027679" y="3684616"/>
                <a:ext cx="24639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Bloch vector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l-G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 Pauli matrices </a:t>
                </a:r>
                <a:endPara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2ECAC5-1F94-E49B-EEFE-F1DEA272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679" y="3684616"/>
                <a:ext cx="2463944" cy="707886"/>
              </a:xfrm>
              <a:prstGeom prst="rect">
                <a:avLst/>
              </a:prstGeom>
              <a:blipFill>
                <a:blip r:embed="rId5"/>
                <a:stretch>
                  <a:fillRect l="-2228" t="-9402" r="-1733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F309EA-2270-E1C9-D239-FA80459EC909}"/>
                  </a:ext>
                </a:extLst>
              </p:cNvPr>
              <p:cNvSpPr txBox="1"/>
              <p:nvPr/>
            </p:nvSpPr>
            <p:spPr>
              <a:xfrm>
                <a:off x="6253970" y="5474509"/>
                <a:ext cx="1955151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p>
                            <m: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F309EA-2270-E1C9-D239-FA80459EC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970" y="5474509"/>
                <a:ext cx="1955151" cy="372731"/>
              </a:xfrm>
              <a:prstGeom prst="rect">
                <a:avLst/>
              </a:prstGeom>
              <a:blipFill>
                <a:blip r:embed="rId6"/>
                <a:stretch>
                  <a:fillRect r="-1558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A1B4828-9A48-6C11-5A9E-D8DA747CB140}"/>
              </a:ext>
            </a:extLst>
          </p:cNvPr>
          <p:cNvSpPr txBox="1"/>
          <p:nvPr/>
        </p:nvSpPr>
        <p:spPr>
          <a:xfrm>
            <a:off x="6533471" y="5950633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Bloch sphere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0E900F-F523-1C86-9975-E9E934F34B74}"/>
              </a:ext>
            </a:extLst>
          </p:cNvPr>
          <p:cNvSpPr txBox="1"/>
          <p:nvPr/>
        </p:nvSpPr>
        <p:spPr>
          <a:xfrm>
            <a:off x="1812226" y="2157050"/>
            <a:ext cx="997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Ѕ</a:t>
            </a:r>
            <a:r>
              <a:rPr lang="az-Cyrl-AZ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(ℌ)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8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72156" y="1267450"/>
            <a:ext cx="6002964" cy="16072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it-IT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quantum state’’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77D9-47C4-B8A8-E23A-370312E0AF78}"/>
              </a:ext>
            </a:extLst>
          </p:cNvPr>
          <p:cNvSpPr txBox="1"/>
          <p:nvPr/>
        </p:nvSpPr>
        <p:spPr>
          <a:xfrm>
            <a:off x="2024253" y="831348"/>
            <a:ext cx="8143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stoga" panose="020B0604020202020204" charset="0"/>
                <a:cs typeface="Calistoga" panose="020B0604020202020204" charset="0"/>
              </a:rPr>
              <a:t>Entanglement Of Formation(EOF)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ED62A31-C005-E728-41A5-AB993157D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253" y="2596625"/>
          <a:ext cx="3144950" cy="75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5287" imgH="391013" progId="Equation.DSMT4">
                  <p:embed/>
                </p:oleObj>
              </mc:Choice>
              <mc:Fallback>
                <p:oleObj name="Equation" r:id="rId3" imgW="1635287" imgH="391013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ED62A31-C005-E728-41A5-AB993157D3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4253" y="2596625"/>
                        <a:ext cx="3144950" cy="75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9B71783-9FE1-B5B1-B055-E8BBEB533628}"/>
              </a:ext>
            </a:extLst>
          </p:cNvPr>
          <p:cNvSpPr txBox="1"/>
          <p:nvPr/>
        </p:nvSpPr>
        <p:spPr>
          <a:xfrm>
            <a:off x="672156" y="2802910"/>
            <a:ext cx="1581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Mixed state 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BB66A15-0599-DCCC-83A5-562E47687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6144" y="3704639"/>
          <a:ext cx="4840098" cy="70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70473" imgH="391013" progId="Equation.DSMT4">
                  <p:embed/>
                </p:oleObj>
              </mc:Choice>
              <mc:Fallback>
                <p:oleObj name="Equation" r:id="rId5" imgW="2670473" imgH="391013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BB66A15-0599-DCCC-83A5-562E47687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6144" y="3704639"/>
                        <a:ext cx="4840098" cy="707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5A693A-85C5-726A-138C-02C38587BF2F}"/>
              </a:ext>
            </a:extLst>
          </p:cNvPr>
          <p:cNvSpPr txBox="1"/>
          <p:nvPr/>
        </p:nvSpPr>
        <p:spPr>
          <a:xfrm>
            <a:off x="672156" y="3889305"/>
            <a:ext cx="344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Entanglement Of Formation: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8937DAF-1C75-FEAB-CCFF-6E810BABC39A}"/>
              </a:ext>
            </a:extLst>
          </p:cNvPr>
          <p:cNvSpPr/>
          <p:nvPr/>
        </p:nvSpPr>
        <p:spPr>
          <a:xfrm rot="5400000">
            <a:off x="7730079" y="3978587"/>
            <a:ext cx="356891" cy="855434"/>
          </a:xfrm>
          <a:prstGeom prst="rightBrace">
            <a:avLst>
              <a:gd name="adj1" fmla="val 21862"/>
              <a:gd name="adj2" fmla="val 52138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9AE0FC-33DE-5676-5CF3-0EE13B9224C3}"/>
              </a:ext>
            </a:extLst>
          </p:cNvPr>
          <p:cNvSpPr txBox="1"/>
          <p:nvPr/>
        </p:nvSpPr>
        <p:spPr>
          <a:xfrm>
            <a:off x="7480807" y="4726294"/>
            <a:ext cx="3629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It shows only a part of entanglement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60EFB-5228-4C07-7D54-86DEC95022F5}"/>
              </a:ext>
            </a:extLst>
          </p:cNvPr>
          <p:cNvSpPr txBox="1"/>
          <p:nvPr/>
        </p:nvSpPr>
        <p:spPr>
          <a:xfrm>
            <a:off x="7486865" y="5246771"/>
            <a:ext cx="1041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A5FA44B-3688-4B17-34C9-9C61A4DA4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0250" y="5246771"/>
          <a:ext cx="961417" cy="338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23600" imgH="253800" progId="Equation.DSMT4">
                  <p:embed/>
                </p:oleObj>
              </mc:Choice>
              <mc:Fallback>
                <p:oleObj name="Equation" r:id="rId7" imgW="723600" imgH="2538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A5FA44B-3688-4B17-34C9-9C61A4DA46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00250" y="5246771"/>
                        <a:ext cx="961417" cy="338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8F57BAD4-5A8C-31D4-ED3A-E8F8ED617F99}"/>
              </a:ext>
            </a:extLst>
          </p:cNvPr>
          <p:cNvSpPr/>
          <p:nvPr/>
        </p:nvSpPr>
        <p:spPr>
          <a:xfrm>
            <a:off x="3232404" y="3215178"/>
            <a:ext cx="6885432" cy="1536192"/>
          </a:xfrm>
          <a:prstGeom prst="mathMultiply">
            <a:avLst>
              <a:gd name="adj1" fmla="val 2687"/>
            </a:avLst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72156" y="1267450"/>
            <a:ext cx="6002964" cy="16072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it-IT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quantum state’’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77D9-47C4-B8A8-E23A-370312E0AF78}"/>
              </a:ext>
            </a:extLst>
          </p:cNvPr>
          <p:cNvSpPr txBox="1"/>
          <p:nvPr/>
        </p:nvSpPr>
        <p:spPr>
          <a:xfrm>
            <a:off x="2024253" y="831348"/>
            <a:ext cx="8143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stoga" panose="020B0604020202020204" charset="0"/>
                <a:cs typeface="Calistoga" panose="020B0604020202020204" charset="0"/>
              </a:rPr>
              <a:t>Entanglement Of Formation(EOF)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BB66A15-0599-DCCC-83A5-562E47687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36785"/>
              </p:ext>
            </p:extLst>
          </p:nvPr>
        </p:nvGraphicFramePr>
        <p:xfrm>
          <a:off x="3775190" y="3702836"/>
          <a:ext cx="4641619" cy="1024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406080" progId="Equation.DSMT4">
                  <p:embed/>
                </p:oleObj>
              </mc:Choice>
              <mc:Fallback>
                <p:oleObj name="Equation" r:id="rId3" imgW="1841400" imgH="4060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BB66A15-0599-DCCC-83A5-562E47687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5190" y="3702836"/>
                        <a:ext cx="4641619" cy="1024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5140BD8-78EE-E15E-0F74-E4855B236A21}"/>
              </a:ext>
            </a:extLst>
          </p:cNvPr>
          <p:cNvSpPr txBox="1"/>
          <p:nvPr/>
        </p:nvSpPr>
        <p:spPr>
          <a:xfrm>
            <a:off x="672156" y="2541090"/>
            <a:ext cx="1059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 define the entanglement of formation for </a:t>
            </a:r>
            <a:r>
              <a:rPr lang="en-US" sz="1600" b="0" i="0" dirty="0">
                <a:solidFill>
                  <a:srgbClr val="202122"/>
                </a:solidFill>
                <a:latin typeface="Arial" panose="020B0604020202020204" pitchFamily="34" charset="0"/>
              </a:rPr>
              <a:t>mixed states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by minimizing over all these ensemble realizations: 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A9AB8-8FA4-4887-B1B5-A0846DEAAE4A}"/>
              </a:ext>
            </a:extLst>
          </p:cNvPr>
          <p:cNvSpPr/>
          <p:nvPr/>
        </p:nvSpPr>
        <p:spPr>
          <a:xfrm>
            <a:off x="3594474" y="3570904"/>
            <a:ext cx="5003050" cy="12884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9F40E-B01B-D349-E798-1E8DFC68FAB0}"/>
              </a:ext>
            </a:extLst>
          </p:cNvPr>
          <p:cNvSpPr txBox="1"/>
          <p:nvPr/>
        </p:nvSpPr>
        <p:spPr>
          <a:xfrm>
            <a:off x="547236" y="6339697"/>
            <a:ext cx="79327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C. H. Bennett, D. P. DiVincenzo, J. A. Smolin, and W. K. </a:t>
            </a:r>
            <a:r>
              <a:rPr lang="en-US" sz="1100" dirty="0" err="1"/>
              <a:t>Wootters</a:t>
            </a:r>
            <a:r>
              <a:rPr lang="en-US" sz="1100" dirty="0"/>
              <a:t>, Phys. Rev. A54, 3824 (1996).</a:t>
            </a:r>
          </a:p>
        </p:txBody>
      </p:sp>
    </p:spTree>
    <p:extLst>
      <p:ext uri="{BB962C8B-B14F-4D97-AF65-F5344CB8AC3E}">
        <p14:creationId xmlns:p14="http://schemas.microsoft.com/office/powerpoint/2010/main" val="147978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72156" y="1267450"/>
            <a:ext cx="8855892" cy="16072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two-qubit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77D9-47C4-B8A8-E23A-370312E0AF78}"/>
              </a:ext>
            </a:extLst>
          </p:cNvPr>
          <p:cNvSpPr txBox="1"/>
          <p:nvPr/>
        </p:nvSpPr>
        <p:spPr>
          <a:xfrm>
            <a:off x="2024253" y="831348"/>
            <a:ext cx="8143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stoga" panose="020B0604020202020204" charset="0"/>
                <a:cs typeface="Calistoga" panose="020B0604020202020204" charset="0"/>
              </a:rPr>
              <a:t>Entanglement Of Formation(EOF)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ADDC1-5817-F02D-0769-2826A5826326}"/>
              </a:ext>
            </a:extLst>
          </p:cNvPr>
          <p:cNvSpPr txBox="1"/>
          <p:nvPr/>
        </p:nvSpPr>
        <p:spPr>
          <a:xfrm>
            <a:off x="556641" y="6356816"/>
            <a:ext cx="60944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W. K. </a:t>
            </a:r>
            <a:r>
              <a:rPr lang="en-US" sz="1100" dirty="0" err="1"/>
              <a:t>Wootters</a:t>
            </a:r>
            <a:r>
              <a:rPr lang="en-US" sz="1100" dirty="0"/>
              <a:t>, Phys. Rev. Lett. 80, 2245 (1998).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8D6BDC2-5D75-F628-8256-7587E1263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089541"/>
              </p:ext>
            </p:extLst>
          </p:nvPr>
        </p:nvGraphicFramePr>
        <p:xfrm>
          <a:off x="3505899" y="2432478"/>
          <a:ext cx="4485958" cy="158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600" imgH="660240" progId="Equation.DSMT4">
                  <p:embed/>
                </p:oleObj>
              </mc:Choice>
              <mc:Fallback>
                <p:oleObj name="Equation" r:id="rId3" imgW="18666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899" y="2432478"/>
                        <a:ext cx="4485958" cy="158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F9AED8E-1270-537F-ED35-D42B5D74AC28}"/>
              </a:ext>
            </a:extLst>
          </p:cNvPr>
          <p:cNvSpPr/>
          <p:nvPr/>
        </p:nvSpPr>
        <p:spPr>
          <a:xfrm>
            <a:off x="3337561" y="2675757"/>
            <a:ext cx="4873752" cy="15064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0026906-B853-6FE0-8D7E-6C92E78E9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096118"/>
              </p:ext>
            </p:extLst>
          </p:nvPr>
        </p:nvGraphicFramePr>
        <p:xfrm>
          <a:off x="5748877" y="4471715"/>
          <a:ext cx="4388324" cy="440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5521" imgH="240492" progId="Equation.DSMT4">
                  <p:embed/>
                </p:oleObj>
              </mc:Choice>
              <mc:Fallback>
                <p:oleObj name="Equation" r:id="rId5" imgW="2385521" imgH="2404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8877" y="4471715"/>
                        <a:ext cx="4388324" cy="440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Google Shape;687;p39">
            <a:extLst>
              <a:ext uri="{FF2B5EF4-FFF2-40B4-BE49-F238E27FC236}">
                <a16:creationId xmlns:a16="http://schemas.microsoft.com/office/drawing/2014/main" id="{CAB0AFB2-BB85-0964-5927-44593C89C4A9}"/>
              </a:ext>
            </a:extLst>
          </p:cNvPr>
          <p:cNvSpPr/>
          <p:nvPr/>
        </p:nvSpPr>
        <p:spPr>
          <a:xfrm>
            <a:off x="5208682" y="4596967"/>
            <a:ext cx="386850" cy="190371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50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72156" y="1267450"/>
            <a:ext cx="8855892" cy="16072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two-qubit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77D9-47C4-B8A8-E23A-370312E0AF78}"/>
              </a:ext>
            </a:extLst>
          </p:cNvPr>
          <p:cNvSpPr txBox="1"/>
          <p:nvPr/>
        </p:nvSpPr>
        <p:spPr>
          <a:xfrm>
            <a:off x="2024253" y="831348"/>
            <a:ext cx="8143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stoga" panose="020B0604020202020204" charset="0"/>
                <a:cs typeface="Calistoga" panose="020B0604020202020204" charset="0"/>
              </a:rPr>
              <a:t>Entanglement Of Formation(EOF)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8D6BDC2-5D75-F628-8256-7587E1263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513397"/>
              </p:ext>
            </p:extLst>
          </p:nvPr>
        </p:nvGraphicFramePr>
        <p:xfrm>
          <a:off x="2066925" y="2249488"/>
          <a:ext cx="98075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194080" imgH="660240" progId="Equation.DSMT4">
                  <p:embed/>
                </p:oleObj>
              </mc:Choice>
              <mc:Fallback>
                <p:oleObj name="Equation" r:id="rId3" imgW="5194080" imgH="660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8D6BDC2-5D75-F628-8256-7587E1263B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6925" y="2249488"/>
                        <a:ext cx="9807575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F9AED8E-1270-537F-ED35-D42B5D74AC28}"/>
              </a:ext>
            </a:extLst>
          </p:cNvPr>
          <p:cNvSpPr/>
          <p:nvPr/>
        </p:nvSpPr>
        <p:spPr>
          <a:xfrm>
            <a:off x="2024253" y="2476788"/>
            <a:ext cx="10018394" cy="12472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A11F482-928C-5AE8-0DD8-76EA9D715895}"/>
              </a:ext>
            </a:extLst>
          </p:cNvPr>
          <p:cNvSpPr/>
          <p:nvPr/>
        </p:nvSpPr>
        <p:spPr>
          <a:xfrm>
            <a:off x="672156" y="2932533"/>
            <a:ext cx="896112" cy="26161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DB1B22-CFE5-6051-931A-114AD6CAD1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467" y="4358203"/>
          <a:ext cx="6823317" cy="598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10972" imgH="360738" progId="Equation.DSMT4">
                  <p:embed/>
                </p:oleObj>
              </mc:Choice>
              <mc:Fallback>
                <p:oleObj name="Equation" r:id="rId5" imgW="4110972" imgH="360738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3DB1B22-CFE5-6051-931A-114AD6CAD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0467" y="4358203"/>
                        <a:ext cx="6823317" cy="598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565;p39">
            <a:extLst>
              <a:ext uri="{FF2B5EF4-FFF2-40B4-BE49-F238E27FC236}">
                <a16:creationId xmlns:a16="http://schemas.microsoft.com/office/drawing/2014/main" id="{A3A291E7-6D77-75AD-F8D2-50CBB0C9C409}"/>
              </a:ext>
            </a:extLst>
          </p:cNvPr>
          <p:cNvSpPr/>
          <p:nvPr/>
        </p:nvSpPr>
        <p:spPr>
          <a:xfrm>
            <a:off x="556641" y="4108831"/>
            <a:ext cx="351487" cy="36247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5F19110-9973-3AB3-75A0-8D60E01BE345}"/>
              </a:ext>
            </a:extLst>
          </p:cNvPr>
          <p:cNvSpPr/>
          <p:nvPr/>
        </p:nvSpPr>
        <p:spPr>
          <a:xfrm rot="5400000">
            <a:off x="4907494" y="3185670"/>
            <a:ext cx="134898" cy="250318"/>
          </a:xfrm>
          <a:prstGeom prst="rightBrace">
            <a:avLst>
              <a:gd name="adj1" fmla="val 25696"/>
              <a:gd name="adj2" fmla="val 50000"/>
            </a:avLst>
          </a:prstGeom>
          <a:ln>
            <a:solidFill>
              <a:srgbClr val="99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1F57EE7-5B29-870B-C360-8D90B665BD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28671"/>
              </p:ext>
            </p:extLst>
          </p:nvPr>
        </p:nvGraphicFramePr>
        <p:xfrm>
          <a:off x="672156" y="5635365"/>
          <a:ext cx="1194521" cy="3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9840" imgH="210217" progId="Equation.DSMT4">
                  <p:embed/>
                </p:oleObj>
              </mc:Choice>
              <mc:Fallback>
                <p:oleObj name="Equation" r:id="rId7" imgW="689840" imgH="2102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2156" y="5635365"/>
                        <a:ext cx="1194521" cy="36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F918365-005E-B252-FAEB-DA0639629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954937"/>
              </p:ext>
            </p:extLst>
          </p:nvPr>
        </p:nvGraphicFramePr>
        <p:xfrm>
          <a:off x="3116517" y="5641631"/>
          <a:ext cx="1281747" cy="478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65119" imgH="285691" progId="Equation.DSMT4">
                  <p:embed/>
                </p:oleObj>
              </mc:Choice>
              <mc:Fallback>
                <p:oleObj name="Equation" r:id="rId9" imgW="765119" imgH="2856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6517" y="5641631"/>
                        <a:ext cx="1281747" cy="478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DC689C-1D36-86E6-4538-B0DF519056C6}"/>
              </a:ext>
            </a:extLst>
          </p:cNvPr>
          <p:cNvSpPr txBox="1"/>
          <p:nvPr/>
        </p:nvSpPr>
        <p:spPr>
          <a:xfrm>
            <a:off x="2114036" y="5659286"/>
            <a:ext cx="75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AA6C8A-DE9D-2E78-3D46-5AA828FC8451}"/>
              </a:ext>
            </a:extLst>
          </p:cNvPr>
          <p:cNvSpPr txBox="1"/>
          <p:nvPr/>
        </p:nvSpPr>
        <p:spPr>
          <a:xfrm>
            <a:off x="6234240" y="5659286"/>
            <a:ext cx="393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 Concurrence is as good as EOF!   </a:t>
            </a:r>
          </a:p>
        </p:txBody>
      </p:sp>
    </p:spTree>
    <p:extLst>
      <p:ext uri="{BB962C8B-B14F-4D97-AF65-F5344CB8AC3E}">
        <p14:creationId xmlns:p14="http://schemas.microsoft.com/office/powerpoint/2010/main" val="232700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9" grpId="0" animBg="1"/>
      <p:bldP spid="21" grpId="0" animBg="1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72156" y="1267450"/>
            <a:ext cx="8855892" cy="16072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two-qubit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77D9-47C4-B8A8-E23A-370312E0AF78}"/>
              </a:ext>
            </a:extLst>
          </p:cNvPr>
          <p:cNvSpPr txBox="1"/>
          <p:nvPr/>
        </p:nvSpPr>
        <p:spPr>
          <a:xfrm>
            <a:off x="2024253" y="831348"/>
            <a:ext cx="8143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stoga" panose="020B0604020202020204" charset="0"/>
                <a:cs typeface="Calistoga" panose="020B0604020202020204" charset="0"/>
              </a:rPr>
              <a:t>Entanglement Of Formation(EOF)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8D6BDC2-5D75-F628-8256-7587E1263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501879"/>
              </p:ext>
            </p:extLst>
          </p:nvPr>
        </p:nvGraphicFramePr>
        <p:xfrm>
          <a:off x="2161815" y="2249308"/>
          <a:ext cx="9616059" cy="1247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92560" imgH="660240" progId="Equation.DSMT4">
                  <p:embed/>
                </p:oleObj>
              </mc:Choice>
              <mc:Fallback>
                <p:oleObj name="Equation" r:id="rId3" imgW="5092560" imgH="660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8D6BDC2-5D75-F628-8256-7587E1263B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1815" y="2249308"/>
                        <a:ext cx="9616059" cy="12472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F9AED8E-1270-537F-ED35-D42B5D74AC28}"/>
              </a:ext>
            </a:extLst>
          </p:cNvPr>
          <p:cNvSpPr/>
          <p:nvPr/>
        </p:nvSpPr>
        <p:spPr>
          <a:xfrm>
            <a:off x="2024253" y="2476788"/>
            <a:ext cx="10018394" cy="124721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A11F482-928C-5AE8-0DD8-76EA9D715895}"/>
              </a:ext>
            </a:extLst>
          </p:cNvPr>
          <p:cNvSpPr/>
          <p:nvPr/>
        </p:nvSpPr>
        <p:spPr>
          <a:xfrm>
            <a:off x="672156" y="2932533"/>
            <a:ext cx="896112" cy="26161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DB1B22-CFE5-6051-931A-114AD6CAD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41285"/>
              </p:ext>
            </p:extLst>
          </p:nvPr>
        </p:nvGraphicFramePr>
        <p:xfrm>
          <a:off x="820467" y="4358203"/>
          <a:ext cx="6823317" cy="598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10972" imgH="360738" progId="Equation.DSMT4">
                  <p:embed/>
                </p:oleObj>
              </mc:Choice>
              <mc:Fallback>
                <p:oleObj name="Equation" r:id="rId5" imgW="4110972" imgH="3607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0467" y="4358203"/>
                        <a:ext cx="6823317" cy="598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565;p39">
            <a:extLst>
              <a:ext uri="{FF2B5EF4-FFF2-40B4-BE49-F238E27FC236}">
                <a16:creationId xmlns:a16="http://schemas.microsoft.com/office/drawing/2014/main" id="{A3A291E7-6D77-75AD-F8D2-50CBB0C9C409}"/>
              </a:ext>
            </a:extLst>
          </p:cNvPr>
          <p:cNvSpPr/>
          <p:nvPr/>
        </p:nvSpPr>
        <p:spPr>
          <a:xfrm>
            <a:off x="556641" y="4108831"/>
            <a:ext cx="351487" cy="362475"/>
          </a:xfrm>
          <a:custGeom>
            <a:avLst/>
            <a:gdLst/>
            <a:ahLst/>
            <a:cxnLst/>
            <a:rect l="l" t="t" r="r" b="b"/>
            <a:pathLst>
              <a:path w="10635" h="10636" extrusionOk="0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3C1BE33-470F-C392-E75D-9C61D605A5E2}"/>
              </a:ext>
            </a:extLst>
          </p:cNvPr>
          <p:cNvSpPr/>
          <p:nvPr/>
        </p:nvSpPr>
        <p:spPr>
          <a:xfrm rot="5400000">
            <a:off x="4904865" y="4799560"/>
            <a:ext cx="177948" cy="440748"/>
          </a:xfrm>
          <a:prstGeom prst="rightBrace">
            <a:avLst>
              <a:gd name="adj1" fmla="val 25696"/>
              <a:gd name="adj2" fmla="val 50000"/>
            </a:avLst>
          </a:prstGeom>
          <a:ln>
            <a:solidFill>
              <a:srgbClr val="99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928B18-8724-DDB3-1FC9-E163718CC0E2}"/>
              </a:ext>
            </a:extLst>
          </p:cNvPr>
          <p:cNvSpPr/>
          <p:nvPr/>
        </p:nvSpPr>
        <p:spPr>
          <a:xfrm rot="5400000">
            <a:off x="5650413" y="4799560"/>
            <a:ext cx="177948" cy="440748"/>
          </a:xfrm>
          <a:prstGeom prst="rightBrace">
            <a:avLst>
              <a:gd name="adj1" fmla="val 25696"/>
              <a:gd name="adj2" fmla="val 50000"/>
            </a:avLst>
          </a:prstGeom>
          <a:ln>
            <a:solidFill>
              <a:srgbClr val="99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0B8AC03-C332-75B9-9D41-17353A6BBACE}"/>
              </a:ext>
            </a:extLst>
          </p:cNvPr>
          <p:cNvSpPr/>
          <p:nvPr/>
        </p:nvSpPr>
        <p:spPr>
          <a:xfrm rot="5400000">
            <a:off x="6395961" y="4795781"/>
            <a:ext cx="177948" cy="440748"/>
          </a:xfrm>
          <a:prstGeom prst="rightBrace">
            <a:avLst>
              <a:gd name="adj1" fmla="val 25696"/>
              <a:gd name="adj2" fmla="val 50000"/>
            </a:avLst>
          </a:prstGeom>
          <a:ln>
            <a:solidFill>
              <a:srgbClr val="99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0B1585E-DB3F-1830-783F-6C5ADB735B8D}"/>
              </a:ext>
            </a:extLst>
          </p:cNvPr>
          <p:cNvSpPr/>
          <p:nvPr/>
        </p:nvSpPr>
        <p:spPr>
          <a:xfrm rot="5400000">
            <a:off x="7141509" y="4790380"/>
            <a:ext cx="177948" cy="440748"/>
          </a:xfrm>
          <a:prstGeom prst="rightBrace">
            <a:avLst>
              <a:gd name="adj1" fmla="val 25696"/>
              <a:gd name="adj2" fmla="val 50000"/>
            </a:avLst>
          </a:prstGeom>
          <a:ln>
            <a:solidFill>
              <a:srgbClr val="99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6D32CC-FC1B-0EAE-CAE3-8E13C177287F}"/>
              </a:ext>
            </a:extLst>
          </p:cNvPr>
          <p:cNvSpPr txBox="1"/>
          <p:nvPr/>
        </p:nvSpPr>
        <p:spPr>
          <a:xfrm>
            <a:off x="5806297" y="5294377"/>
            <a:ext cx="91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5F19110-9973-3AB3-75A0-8D60E01BE345}"/>
              </a:ext>
            </a:extLst>
          </p:cNvPr>
          <p:cNvSpPr/>
          <p:nvPr/>
        </p:nvSpPr>
        <p:spPr>
          <a:xfrm rot="5400000">
            <a:off x="4739437" y="3205405"/>
            <a:ext cx="134898" cy="250318"/>
          </a:xfrm>
          <a:prstGeom prst="rightBrace">
            <a:avLst>
              <a:gd name="adj1" fmla="val 25696"/>
              <a:gd name="adj2" fmla="val 50000"/>
            </a:avLst>
          </a:prstGeom>
          <a:ln>
            <a:solidFill>
              <a:srgbClr val="99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3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72156" y="1267450"/>
            <a:ext cx="8855892" cy="16072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two-qubit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77D9-47C4-B8A8-E23A-370312E0AF78}"/>
              </a:ext>
            </a:extLst>
          </p:cNvPr>
          <p:cNvSpPr txBox="1"/>
          <p:nvPr/>
        </p:nvSpPr>
        <p:spPr>
          <a:xfrm>
            <a:off x="2024253" y="831348"/>
            <a:ext cx="8143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stoga" panose="020B0604020202020204" charset="0"/>
                <a:cs typeface="Calistoga" panose="020B0604020202020204" charset="0"/>
              </a:rPr>
              <a:t>Entanglement Of Formation(EOF) </a:t>
            </a:r>
          </a:p>
        </p:txBody>
      </p:sp>
      <p:sp>
        <p:nvSpPr>
          <p:cNvPr id="4" name="Google Shape;496;p39">
            <a:extLst>
              <a:ext uri="{FF2B5EF4-FFF2-40B4-BE49-F238E27FC236}">
                <a16:creationId xmlns:a16="http://schemas.microsoft.com/office/drawing/2014/main" id="{96386257-7B6E-256A-1CED-B9D46EEA90EE}"/>
              </a:ext>
            </a:extLst>
          </p:cNvPr>
          <p:cNvSpPr/>
          <p:nvPr/>
        </p:nvSpPr>
        <p:spPr>
          <a:xfrm>
            <a:off x="496991" y="2695636"/>
            <a:ext cx="350330" cy="358181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8AA55-D244-6EB8-339D-BC9120106B83}"/>
              </a:ext>
            </a:extLst>
          </p:cNvPr>
          <p:cNvSpPr txBox="1"/>
          <p:nvPr/>
        </p:nvSpPr>
        <p:spPr>
          <a:xfrm>
            <a:off x="906768" y="2713152"/>
            <a:ext cx="351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What are these Lambdas?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EA0AA-5CC5-3FED-BD0F-F1FE840F1C05}"/>
              </a:ext>
            </a:extLst>
          </p:cNvPr>
          <p:cNvSpPr txBox="1"/>
          <p:nvPr/>
        </p:nvSpPr>
        <p:spPr>
          <a:xfrm>
            <a:off x="906768" y="3300316"/>
            <a:ext cx="489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They are the eigenvalues of the matrix 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24767C3-70DA-21D5-8C38-FA86A6458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187430"/>
              </p:ext>
            </p:extLst>
          </p:nvPr>
        </p:nvGraphicFramePr>
        <p:xfrm>
          <a:off x="1358918" y="5341597"/>
          <a:ext cx="4442962" cy="658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0339" imgH="315539" progId="Equation.DSMT4">
                  <p:embed/>
                </p:oleObj>
              </mc:Choice>
              <mc:Fallback>
                <p:oleObj name="Equation" r:id="rId3" imgW="2130339" imgH="3155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918" y="5341597"/>
                        <a:ext cx="4442962" cy="658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24A5A4E-3844-AC95-647A-3BB37BFF66E0}"/>
              </a:ext>
            </a:extLst>
          </p:cNvPr>
          <p:cNvSpPr txBox="1"/>
          <p:nvPr/>
        </p:nvSpPr>
        <p:spPr>
          <a:xfrm>
            <a:off x="846189" y="3883984"/>
            <a:ext cx="2857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in nondecreasing order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2944BDC-5CBF-96DF-FD28-DF2E6345B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827326"/>
              </p:ext>
            </p:extLst>
          </p:nvPr>
        </p:nvGraphicFramePr>
        <p:xfrm>
          <a:off x="5756275" y="3170238"/>
          <a:ext cx="10318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53800" progId="Equation.DSMT4">
                  <p:embed/>
                </p:oleObj>
              </mc:Choice>
              <mc:Fallback>
                <p:oleObj name="Equation" r:id="rId5" imgW="507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56275" y="3170238"/>
                        <a:ext cx="103187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687;p39">
            <a:extLst>
              <a:ext uri="{FF2B5EF4-FFF2-40B4-BE49-F238E27FC236}">
                <a16:creationId xmlns:a16="http://schemas.microsoft.com/office/drawing/2014/main" id="{AEFB0EB1-FF54-D74D-B6BF-44DDBD8EDA94}"/>
              </a:ext>
            </a:extLst>
          </p:cNvPr>
          <p:cNvSpPr/>
          <p:nvPr/>
        </p:nvSpPr>
        <p:spPr>
          <a:xfrm>
            <a:off x="713343" y="5575828"/>
            <a:ext cx="386850" cy="190371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66B7320-CFB0-0392-B170-63971351C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071106"/>
              </p:ext>
            </p:extLst>
          </p:nvPr>
        </p:nvGraphicFramePr>
        <p:xfrm>
          <a:off x="3703421" y="3855994"/>
          <a:ext cx="1980521" cy="442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15089" imgH="270767" progId="Equation.DSMT4">
                  <p:embed/>
                </p:oleObj>
              </mc:Choice>
              <mc:Fallback>
                <p:oleObj name="Equation" r:id="rId7" imgW="1215089" imgH="2707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03421" y="3855994"/>
                        <a:ext cx="1980521" cy="442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1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4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672156" y="1267450"/>
            <a:ext cx="8855892" cy="16072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sz="24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‘’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b="1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two-qubit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  <a:r>
              <a:rPr lang="it-IT" sz="24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C377D9-47C4-B8A8-E23A-370312E0AF78}"/>
              </a:ext>
            </a:extLst>
          </p:cNvPr>
          <p:cNvSpPr txBox="1"/>
          <p:nvPr/>
        </p:nvSpPr>
        <p:spPr>
          <a:xfrm>
            <a:off x="2024253" y="831348"/>
            <a:ext cx="8143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stoga" panose="020B0604020202020204" charset="0"/>
                <a:cs typeface="Calistoga" panose="020B0604020202020204" charset="0"/>
              </a:rPr>
              <a:t>Entanglement Of Formation(EOF)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B8B2B-BCF5-E2CA-0A92-BA2A862DC235}"/>
              </a:ext>
            </a:extLst>
          </p:cNvPr>
          <p:cNvSpPr txBox="1"/>
          <p:nvPr/>
        </p:nvSpPr>
        <p:spPr>
          <a:xfrm>
            <a:off x="672156" y="2428035"/>
            <a:ext cx="1886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DID: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24472E7-0EC7-08DD-BE08-D3E80C4DF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423691"/>
              </p:ext>
            </p:extLst>
          </p:nvPr>
        </p:nvGraphicFramePr>
        <p:xfrm>
          <a:off x="4086548" y="2910215"/>
          <a:ext cx="4018904" cy="595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0339" imgH="315539" progId="Equation.DSMT4">
                  <p:embed/>
                </p:oleObj>
              </mc:Choice>
              <mc:Fallback>
                <p:oleObj name="Equation" r:id="rId3" imgW="2130339" imgH="31553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6548" y="2910215"/>
                        <a:ext cx="4018904" cy="5959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8F9E4AC-76DA-4FA2-6FDE-FBABB4F54E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796858"/>
              </p:ext>
            </p:extLst>
          </p:nvPr>
        </p:nvGraphicFramePr>
        <p:xfrm>
          <a:off x="3652913" y="3733950"/>
          <a:ext cx="1129400" cy="56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0102" imgH="300615" progId="Equation.DSMT4">
                  <p:embed/>
                </p:oleObj>
              </mc:Choice>
              <mc:Fallback>
                <p:oleObj name="Equation" r:id="rId5" imgW="600102" imgH="3006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2913" y="3733950"/>
                        <a:ext cx="1129400" cy="56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CC874AE-F37D-9170-FB0B-84AE3B3146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94553"/>
              </p:ext>
            </p:extLst>
          </p:nvPr>
        </p:nvGraphicFramePr>
        <p:xfrm>
          <a:off x="7742111" y="3901775"/>
          <a:ext cx="17859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28520" imgH="228600" progId="Equation.DSMT4">
                  <p:embed/>
                </p:oleObj>
              </mc:Choice>
              <mc:Fallback>
                <p:oleObj name="Equation" r:id="rId7" imgW="1028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42111" y="3901775"/>
                        <a:ext cx="178593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D8B2E16-CE63-6EA7-0263-4B9C31A8C9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51501"/>
              </p:ext>
            </p:extLst>
          </p:nvPr>
        </p:nvGraphicFramePr>
        <p:xfrm>
          <a:off x="4086548" y="4652568"/>
          <a:ext cx="4018904" cy="61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40439" imgH="360738" progId="Equation.DSMT4">
                  <p:embed/>
                </p:oleObj>
              </mc:Choice>
              <mc:Fallback>
                <p:oleObj name="Equation" r:id="rId9" imgW="2340439" imgH="36073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86548" y="4652568"/>
                        <a:ext cx="4018904" cy="618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2D476-34B7-7BDC-02E4-B96825F0EAB9}"/>
              </a:ext>
            </a:extLst>
          </p:cNvPr>
          <p:cNvCxnSpPr>
            <a:cxnSpLocks/>
          </p:cNvCxnSpPr>
          <p:nvPr/>
        </p:nvCxnSpPr>
        <p:spPr>
          <a:xfrm>
            <a:off x="5100102" y="4128176"/>
            <a:ext cx="6760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8D033C-83BC-6C4D-2E74-35E9E132ACAA}"/>
              </a:ext>
            </a:extLst>
          </p:cNvPr>
          <p:cNvSpPr txBox="1"/>
          <p:nvPr/>
        </p:nvSpPr>
        <p:spPr>
          <a:xfrm>
            <a:off x="6185426" y="3901775"/>
            <a:ext cx="149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Eigenvalues: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7B50E0F-A520-E15B-84B4-F86F4057852B}"/>
              </a:ext>
            </a:extLst>
          </p:cNvPr>
          <p:cNvCxnSpPr>
            <a:cxnSpLocks/>
          </p:cNvCxnSpPr>
          <p:nvPr/>
        </p:nvCxnSpPr>
        <p:spPr>
          <a:xfrm>
            <a:off x="4355636" y="5369042"/>
            <a:ext cx="957589" cy="443016"/>
          </a:xfrm>
          <a:prstGeom prst="bentConnector3">
            <a:avLst>
              <a:gd name="adj1" fmla="val 22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F3677D91-A60D-2633-CF18-E72BA4DA1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780666"/>
              </p:ext>
            </p:extLst>
          </p:nvPr>
        </p:nvGraphicFramePr>
        <p:xfrm>
          <a:off x="5950825" y="5424227"/>
          <a:ext cx="735928" cy="7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9970" imgH="480984" progId="Equation.DSMT4">
                  <p:embed/>
                </p:oleObj>
              </mc:Choice>
              <mc:Fallback>
                <p:oleObj name="Equation" r:id="rId11" imgW="449970" imgH="4809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50825" y="5424227"/>
                        <a:ext cx="735928" cy="78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eft Brace 35">
            <a:extLst>
              <a:ext uri="{FF2B5EF4-FFF2-40B4-BE49-F238E27FC236}">
                <a16:creationId xmlns:a16="http://schemas.microsoft.com/office/drawing/2014/main" id="{68D65431-A25F-DF16-336A-A6CB256CEFFC}"/>
              </a:ext>
            </a:extLst>
          </p:cNvPr>
          <p:cNvSpPr/>
          <p:nvPr/>
        </p:nvSpPr>
        <p:spPr>
          <a:xfrm>
            <a:off x="5566777" y="5341721"/>
            <a:ext cx="384048" cy="940673"/>
          </a:xfrm>
          <a:prstGeom prst="leftBrace">
            <a:avLst>
              <a:gd name="adj1" fmla="val 20238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98FBA8-E8B2-3AAA-3624-E415C115C3E7}"/>
              </a:ext>
            </a:extLst>
          </p:cNvPr>
          <p:cNvSpPr txBox="1"/>
          <p:nvPr/>
        </p:nvSpPr>
        <p:spPr>
          <a:xfrm>
            <a:off x="6519672" y="5857375"/>
            <a:ext cx="1472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positive num</a:t>
            </a:r>
          </a:p>
        </p:txBody>
      </p:sp>
      <p:grpSp>
        <p:nvGrpSpPr>
          <p:cNvPr id="38" name="Google Shape;579;p39">
            <a:extLst>
              <a:ext uri="{FF2B5EF4-FFF2-40B4-BE49-F238E27FC236}">
                <a16:creationId xmlns:a16="http://schemas.microsoft.com/office/drawing/2014/main" id="{BD852657-4E09-2727-51F2-AF72352CEA71}"/>
              </a:ext>
            </a:extLst>
          </p:cNvPr>
          <p:cNvGrpSpPr/>
          <p:nvPr/>
        </p:nvGrpSpPr>
        <p:grpSpPr>
          <a:xfrm>
            <a:off x="8560703" y="5590550"/>
            <a:ext cx="333805" cy="344208"/>
            <a:chOff x="674800" y="2146225"/>
            <a:chExt cx="252500" cy="252500"/>
          </a:xfrm>
        </p:grpSpPr>
        <p:sp>
          <p:nvSpPr>
            <p:cNvPr id="39" name="Google Shape;580;p39">
              <a:extLst>
                <a:ext uri="{FF2B5EF4-FFF2-40B4-BE49-F238E27FC236}">
                  <a16:creationId xmlns:a16="http://schemas.microsoft.com/office/drawing/2014/main" id="{B7E44167-8E8C-4F85-C497-859FA6858D91}"/>
                </a:ext>
              </a:extLst>
            </p:cNvPr>
            <p:cNvSpPr/>
            <p:nvPr/>
          </p:nvSpPr>
          <p:spPr>
            <a:xfrm>
              <a:off x="727900" y="2232775"/>
              <a:ext cx="40175" cy="39725"/>
            </a:xfrm>
            <a:custGeom>
              <a:avLst/>
              <a:gdLst/>
              <a:ahLst/>
              <a:cxnLst/>
              <a:rect l="l" t="t" r="r" b="b"/>
              <a:pathLst>
                <a:path w="1607" h="1589" extrusionOk="0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1;p39">
              <a:extLst>
                <a:ext uri="{FF2B5EF4-FFF2-40B4-BE49-F238E27FC236}">
                  <a16:creationId xmlns:a16="http://schemas.microsoft.com/office/drawing/2014/main" id="{C00A87B9-79FB-5B92-80DB-C9FA7FF5D794}"/>
                </a:ext>
              </a:extLst>
            </p:cNvPr>
            <p:cNvSpPr/>
            <p:nvPr/>
          </p:nvSpPr>
          <p:spPr>
            <a:xfrm>
              <a:off x="834500" y="2232775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2;p39">
              <a:extLst>
                <a:ext uri="{FF2B5EF4-FFF2-40B4-BE49-F238E27FC236}">
                  <a16:creationId xmlns:a16="http://schemas.microsoft.com/office/drawing/2014/main" id="{F143446C-0AD9-261B-DC85-5A9B0C5A5FA2}"/>
                </a:ext>
              </a:extLst>
            </p:cNvPr>
            <p:cNvSpPr/>
            <p:nvPr/>
          </p:nvSpPr>
          <p:spPr>
            <a:xfrm>
              <a:off x="734150" y="2315750"/>
              <a:ext cx="134275" cy="43275"/>
            </a:xfrm>
            <a:custGeom>
              <a:avLst/>
              <a:gdLst/>
              <a:ahLst/>
              <a:cxnLst/>
              <a:rect l="l" t="t" r="r" b="b"/>
              <a:pathLst>
                <a:path w="5371" h="1731" extrusionOk="0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3;p39">
              <a:extLst>
                <a:ext uri="{FF2B5EF4-FFF2-40B4-BE49-F238E27FC236}">
                  <a16:creationId xmlns:a16="http://schemas.microsoft.com/office/drawing/2014/main" id="{0657456F-FB17-CCA7-6157-F1A31CD50FF0}"/>
                </a:ext>
              </a:extLst>
            </p:cNvPr>
            <p:cNvSpPr/>
            <p:nvPr/>
          </p:nvSpPr>
          <p:spPr>
            <a:xfrm>
              <a:off x="674800" y="2146225"/>
              <a:ext cx="252500" cy="252500"/>
            </a:xfrm>
            <a:custGeom>
              <a:avLst/>
              <a:gdLst/>
              <a:ahLst/>
              <a:cxnLst/>
              <a:rect l="l" t="t" r="r" b="b"/>
              <a:pathLst>
                <a:path w="10100" h="10100" extrusionOk="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43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36" grpId="0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93809" y="531872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65C06-AEC6-0D57-C4EE-2675E925B58D}"/>
              </a:ext>
            </a:extLst>
          </p:cNvPr>
          <p:cNvSpPr txBox="1"/>
          <p:nvPr/>
        </p:nvSpPr>
        <p:spPr>
          <a:xfrm>
            <a:off x="698419" y="769880"/>
            <a:ext cx="796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The main loop for checking concurrence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8E83ED0-6ACF-F1FC-2AD2-61E6C6A4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72" y="2038455"/>
            <a:ext cx="9211056" cy="3913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717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93809" y="531872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65C06-AEC6-0D57-C4EE-2675E925B58D}"/>
              </a:ext>
            </a:extLst>
          </p:cNvPr>
          <p:cNvSpPr txBox="1"/>
          <p:nvPr/>
        </p:nvSpPr>
        <p:spPr>
          <a:xfrm>
            <a:off x="698419" y="769880"/>
            <a:ext cx="796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Result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6C0D8-9BE6-0A15-0CBF-0FB013036146}"/>
              </a:ext>
            </a:extLst>
          </p:cNvPr>
          <p:cNvSpPr txBox="1"/>
          <p:nvPr/>
        </p:nvSpPr>
        <p:spPr>
          <a:xfrm>
            <a:off x="566928" y="1712861"/>
            <a:ext cx="303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sample run: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1E642-6928-B1F4-2E79-04DA51F22CEE}"/>
              </a:ext>
            </a:extLst>
          </p:cNvPr>
          <p:cNvSpPr txBox="1"/>
          <p:nvPr/>
        </p:nvSpPr>
        <p:spPr>
          <a:xfrm>
            <a:off x="7780678" y="1487642"/>
            <a:ext cx="38443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37.069% of the randomly generated states are Entangled state as far as concurrence can tell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1B9443-A7C6-DA6B-62A2-76561BCFCE7E}"/>
                  </a:ext>
                </a:extLst>
              </p:cNvPr>
              <p:cNvSpPr txBox="1"/>
              <p:nvPr/>
            </p:nvSpPr>
            <p:spPr>
              <a:xfrm>
                <a:off x="3383247" y="1469553"/>
                <a:ext cx="20482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 10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1B9443-A7C6-DA6B-62A2-76561BCFC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47" y="1469553"/>
                <a:ext cx="2048256" cy="954107"/>
              </a:xfrm>
              <a:prstGeom prst="rect">
                <a:avLst/>
              </a:prstGeom>
              <a:blipFill>
                <a:blip r:embed="rId3"/>
                <a:stretch>
                  <a:fillRect t="-6369" r="-2976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39014D70-3D38-A10D-4AA0-C9D91E443BAE}"/>
              </a:ext>
            </a:extLst>
          </p:cNvPr>
          <p:cNvSpPr/>
          <p:nvPr/>
        </p:nvSpPr>
        <p:spPr>
          <a:xfrm>
            <a:off x="3153341" y="1576139"/>
            <a:ext cx="290430" cy="847521"/>
          </a:xfrm>
          <a:prstGeom prst="leftBrace">
            <a:avLst>
              <a:gd name="adj1" fmla="val 2907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FFA28-3C42-1BE0-9585-3B3C4405B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624" y="2759402"/>
            <a:ext cx="5212752" cy="385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68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5239512" y="3868619"/>
            <a:ext cx="6952488" cy="16093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This theorem was discovered in 1996 by </a:t>
            </a:r>
            <a:r>
              <a:rPr lang="en-US" sz="22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Asher Peres"/>
              </a:rPr>
              <a:t>Asher Peres</a:t>
            </a:r>
            <a:r>
              <a:rPr lang="en-US" sz="2200" b="0" i="0" u="sng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200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Horodecki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family (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Michał Horodecki"/>
              </a:rPr>
              <a:t>Michał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Paweł Horodecki"/>
              </a:rPr>
              <a:t>Paweł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2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Ryszard Horodecki"/>
              </a:rPr>
              <a:t>Ryszard</a:t>
            </a:r>
            <a:r>
              <a:rPr lang="en-US" sz="2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1620981" y="1471032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Peres-Horodecki Criterion     (PPT)</a:t>
            </a:r>
            <a:endParaRPr dirty="0"/>
          </a:p>
        </p:txBody>
      </p:sp>
      <p:sp>
        <p:nvSpPr>
          <p:cNvPr id="164" name="Google Shape;164;p21"/>
          <p:cNvSpPr/>
          <p:nvPr/>
        </p:nvSpPr>
        <p:spPr>
          <a:xfrm>
            <a:off x="482206" y="716545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en-US"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2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898492-F82C-17D1-0757-B960FD21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377439"/>
            <a:ext cx="2221202" cy="2961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1E3D74-98D8-0404-E1A1-FF68CD808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508" y="4997454"/>
            <a:ext cx="1249636" cy="1872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CF9EB8-ACE6-5AD7-E374-481B04B48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4321" y="4999619"/>
            <a:ext cx="1869948" cy="1869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D74209-8749-90D2-619E-FBE8C06A9F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4321" y="2377440"/>
            <a:ext cx="2514600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344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2521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Bloch sphere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5A4408-8977-40B3-3465-230B4642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380" y="1409207"/>
            <a:ext cx="3646903" cy="3861427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1D2E462-80D5-55F3-7EA1-8D74A86F7677}"/>
              </a:ext>
            </a:extLst>
          </p:cNvPr>
          <p:cNvCxnSpPr/>
          <p:nvPr/>
        </p:nvCxnSpPr>
        <p:spPr>
          <a:xfrm rot="10800000" flipV="1">
            <a:off x="3206651" y="3429000"/>
            <a:ext cx="2124221" cy="203815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78E83D-2ECE-96E3-2C55-52A624FEBD91}"/>
                  </a:ext>
                </a:extLst>
              </p:cNvPr>
              <p:cNvSpPr txBox="1"/>
              <p:nvPr/>
            </p:nvSpPr>
            <p:spPr>
              <a:xfrm>
                <a:off x="1759069" y="4891063"/>
                <a:ext cx="2813225" cy="1142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 = 0</a:t>
                </a:r>
                <a:b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𝕝</a:t>
                </a:r>
              </a:p>
              <a:p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Totally mixed states </a:t>
                </a:r>
                <a:endPara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78E83D-2ECE-96E3-2C55-52A624FE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069" y="4891063"/>
                <a:ext cx="2813225" cy="1142492"/>
              </a:xfrm>
              <a:prstGeom prst="rect">
                <a:avLst/>
              </a:prstGeom>
              <a:blipFill>
                <a:blip r:embed="rId4"/>
                <a:stretch>
                  <a:fillRect l="-2386" t="-319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83267D-0F92-BB28-CEA4-DD1F389EB6FF}"/>
              </a:ext>
            </a:extLst>
          </p:cNvPr>
          <p:cNvCxnSpPr/>
          <p:nvPr/>
        </p:nvCxnSpPr>
        <p:spPr>
          <a:xfrm>
            <a:off x="6573615" y="4478585"/>
            <a:ext cx="1026942" cy="890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D8C1D2-250C-9E19-D6DB-0D05C5A6EDA1}"/>
                  </a:ext>
                </a:extLst>
              </p:cNvPr>
              <p:cNvSpPr txBox="1"/>
              <p:nvPr/>
            </p:nvSpPr>
            <p:spPr>
              <a:xfrm>
                <a:off x="7851769" y="5184228"/>
                <a:ext cx="140089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𝛹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𝛹</m:t>
                            </m:r>
                          </m:e>
                        </m:d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Pure states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D8C1D2-250C-9E19-D6DB-0D05C5A6E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69" y="5184228"/>
                <a:ext cx="1400896" cy="707886"/>
              </a:xfrm>
              <a:prstGeom prst="rect">
                <a:avLst/>
              </a:prstGeom>
              <a:blipFill>
                <a:blip r:embed="rId5"/>
                <a:stretch>
                  <a:fillRect l="-4348" t="-68376" r="-17391" b="-59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53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20050" y="6362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Peres-Horodecki criterion (PPT)</a:t>
            </a:r>
            <a:endParaRPr dirty="0"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820050" y="1573836"/>
            <a:ext cx="4355454" cy="5152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“Intro: partial transpose”</a:t>
            </a:r>
            <a:endParaRPr sz="2400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60C33-3CF4-9BC3-7B18-7061DD9C34E8}"/>
              </a:ext>
            </a:extLst>
          </p:cNvPr>
          <p:cNvSpPr txBox="1"/>
          <p:nvPr/>
        </p:nvSpPr>
        <p:spPr>
          <a:xfrm>
            <a:off x="914400" y="2465761"/>
            <a:ext cx="109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Alice: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FEF5818-7CB0-5872-3E0A-5A4614B2B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2326" y="2408204"/>
          <a:ext cx="678708" cy="515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084" imgH="330890" progId="Equation.DSMT4">
                  <p:embed/>
                </p:oleObj>
              </mc:Choice>
              <mc:Fallback>
                <p:oleObj name="Equation" r:id="rId3" imgW="435084" imgH="33089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FEF5818-7CB0-5872-3E0A-5A4614B2BA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2326" y="2408204"/>
                        <a:ext cx="678708" cy="515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2C4BC8C-AD38-EDA3-977F-B2FD691C0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2021" y="2465761"/>
          <a:ext cx="663483" cy="48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5052" imgH="360738" progId="Equation.DSMT4">
                  <p:embed/>
                </p:oleObj>
              </mc:Choice>
              <mc:Fallback>
                <p:oleObj name="Equation" r:id="rId5" imgW="495052" imgH="360738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2C4BC8C-AD38-EDA3-977F-B2FD691C0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2021" y="2465761"/>
                        <a:ext cx="663483" cy="482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9A16A26-FA3F-3271-2952-04B7B8A0BFFB}"/>
              </a:ext>
            </a:extLst>
          </p:cNvPr>
          <p:cNvSpPr txBox="1"/>
          <p:nvPr/>
        </p:nvSpPr>
        <p:spPr>
          <a:xfrm>
            <a:off x="3698764" y="2465761"/>
            <a:ext cx="83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Bob: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82BA83-37DD-ECF7-511E-379372F49760}"/>
              </a:ext>
            </a:extLst>
          </p:cNvPr>
          <p:cNvSpPr txBox="1"/>
          <p:nvPr/>
        </p:nvSpPr>
        <p:spPr>
          <a:xfrm>
            <a:off x="820050" y="3100073"/>
            <a:ext cx="257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composite system: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27908A1-8A5A-005A-39FA-1CF623D53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8658" y="3058129"/>
          <a:ext cx="1202913" cy="483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4955" imgH="270767" progId="Equation.DSMT4">
                  <p:embed/>
                </p:oleObj>
              </mc:Choice>
              <mc:Fallback>
                <p:oleObj name="Equation" r:id="rId7" imgW="674955" imgH="270767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27908A1-8A5A-005A-39FA-1CF623D532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98658" y="3058129"/>
                        <a:ext cx="1202913" cy="483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CEB2A64-E76D-13B0-1C21-068E55064028}"/>
              </a:ext>
            </a:extLst>
          </p:cNvPr>
          <p:cNvSpPr txBox="1"/>
          <p:nvPr/>
        </p:nvSpPr>
        <p:spPr>
          <a:xfrm>
            <a:off x="820050" y="4206240"/>
            <a:ext cx="2352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Separable state 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FE9695-EE0A-A0FD-77C7-DDD33DE23F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325373"/>
              </p:ext>
            </p:extLst>
          </p:nvPr>
        </p:nvGraphicFramePr>
        <p:xfrm>
          <a:off x="2997777" y="4165708"/>
          <a:ext cx="7071377" cy="2084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80776" imgH="1203312" progId="Equation.DSMT4">
                  <p:embed/>
                </p:oleObj>
              </mc:Choice>
              <mc:Fallback>
                <p:oleObj name="Equation" r:id="rId9" imgW="4080776" imgH="12033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7777" y="4165708"/>
                        <a:ext cx="7071377" cy="2084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3A7777-B319-D1FF-A9B6-18A7265BD7BA}"/>
              </a:ext>
            </a:extLst>
          </p:cNvPr>
          <p:cNvCxnSpPr/>
          <p:nvPr/>
        </p:nvCxnSpPr>
        <p:spPr>
          <a:xfrm flipV="1">
            <a:off x="8897112" y="510235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57E8FE-A0EC-5661-411C-9ED6B9269F8D}"/>
              </a:ext>
            </a:extLst>
          </p:cNvPr>
          <p:cNvCxnSpPr/>
          <p:nvPr/>
        </p:nvCxnSpPr>
        <p:spPr>
          <a:xfrm flipV="1">
            <a:off x="9634728" y="5102352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0044CB-E5DF-97A7-6B57-BF928C54F04B}"/>
              </a:ext>
            </a:extLst>
          </p:cNvPr>
          <p:cNvSpPr txBox="1"/>
          <p:nvPr/>
        </p:nvSpPr>
        <p:spPr>
          <a:xfrm>
            <a:off x="8577072" y="4794575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26A59"/>
                </a:solidFill>
              </a:rPr>
              <a:t>ROW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5E616F-1F2E-752B-4C6B-FBA3E34E8213}"/>
              </a:ext>
            </a:extLst>
          </p:cNvPr>
          <p:cNvSpPr txBox="1"/>
          <p:nvPr/>
        </p:nvSpPr>
        <p:spPr>
          <a:xfrm>
            <a:off x="9217152" y="4794575"/>
            <a:ext cx="96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26A59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17330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uild="p"/>
      <p:bldP spid="7" grpId="0"/>
      <p:bldP spid="12" grpId="0"/>
      <p:bldP spid="13" grpId="0"/>
      <p:bldP spid="15" grpId="0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20050" y="6362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Peres-Horodecki criterion (PPT)</a:t>
            </a:r>
            <a:endParaRPr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BCC4E9A-440B-D21D-A5E7-BF82DE6DF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03581"/>
              </p:ext>
            </p:extLst>
          </p:nvPr>
        </p:nvGraphicFramePr>
        <p:xfrm>
          <a:off x="2392300" y="2800024"/>
          <a:ext cx="7407400" cy="76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80776" imgH="420861" progId="Equation.DSMT4">
                  <p:embed/>
                </p:oleObj>
              </mc:Choice>
              <mc:Fallback>
                <p:oleObj name="Equation" r:id="rId3" imgW="4080776" imgH="4208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2300" y="2800024"/>
                        <a:ext cx="7407400" cy="76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B9F5AFE-E7FD-F3D7-7E31-3629DFBE61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031" y="2023882"/>
            <a:ext cx="1621677" cy="841321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0669059-2464-F345-2B5B-E63254067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95391"/>
              </p:ext>
            </p:extLst>
          </p:nvPr>
        </p:nvGraphicFramePr>
        <p:xfrm>
          <a:off x="3189016" y="4100435"/>
          <a:ext cx="5813968" cy="179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05659" imgH="1143190" progId="Equation.DSMT4">
                  <p:embed/>
                </p:oleObj>
              </mc:Choice>
              <mc:Fallback>
                <p:oleObj name="Equation" r:id="rId6" imgW="3705659" imgH="11431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89016" y="4100435"/>
                        <a:ext cx="5813968" cy="179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22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20050" y="6362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Peres-Horodecki criterion (PPT)</a:t>
            </a:r>
            <a:endParaRPr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BCC4E9A-440B-D21D-A5E7-BF82DE6DF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20611"/>
              </p:ext>
            </p:extLst>
          </p:nvPr>
        </p:nvGraphicFramePr>
        <p:xfrm>
          <a:off x="383701" y="2627540"/>
          <a:ext cx="6178815" cy="63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80776" imgH="420861" progId="Equation.DSMT4">
                  <p:embed/>
                </p:oleObj>
              </mc:Choice>
              <mc:Fallback>
                <p:oleObj name="Equation" r:id="rId3" imgW="4080776" imgH="420861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BCC4E9A-440B-D21D-A5E7-BF82DE6DFA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701" y="2627540"/>
                        <a:ext cx="6178815" cy="636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E28610-1B0C-3EFC-86F8-BE21032263EB}"/>
              </a:ext>
            </a:extLst>
          </p:cNvPr>
          <p:cNvCxnSpPr/>
          <p:nvPr/>
        </p:nvCxnSpPr>
        <p:spPr>
          <a:xfrm>
            <a:off x="6720840" y="2880360"/>
            <a:ext cx="5669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4EB31D-C3B7-F3A3-37C3-161EE57281CA}"/>
              </a:ext>
            </a:extLst>
          </p:cNvPr>
          <p:cNvSpPr txBox="1"/>
          <p:nvPr/>
        </p:nvSpPr>
        <p:spPr>
          <a:xfrm>
            <a:off x="383701" y="4103069"/>
            <a:ext cx="1735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Antic Slab"/>
              </a:rPr>
              <a:t>Transpose: </a:t>
            </a:r>
            <a:endParaRPr lang="en-US" sz="2000" dirty="0"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70A41C-D7A8-24E7-D71C-B89AAC66A30B}"/>
              </a:ext>
            </a:extLst>
          </p:cNvPr>
          <p:cNvSpPr/>
          <p:nvPr/>
        </p:nvSpPr>
        <p:spPr>
          <a:xfrm>
            <a:off x="2202180" y="3105150"/>
            <a:ext cx="114300" cy="1257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8814EF-4F1C-3FCF-2C60-EF20BF6B22F3}"/>
              </a:ext>
            </a:extLst>
          </p:cNvPr>
          <p:cNvSpPr/>
          <p:nvPr/>
        </p:nvSpPr>
        <p:spPr>
          <a:xfrm>
            <a:off x="2646843" y="3105150"/>
            <a:ext cx="114300" cy="1257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B1D19-5DD0-68CA-8FB0-B7FBC5AA8646}"/>
              </a:ext>
            </a:extLst>
          </p:cNvPr>
          <p:cNvSpPr/>
          <p:nvPr/>
        </p:nvSpPr>
        <p:spPr>
          <a:xfrm>
            <a:off x="3303270" y="3105150"/>
            <a:ext cx="114300" cy="1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DF04A1-9221-C28F-E8DE-BA8E3346A011}"/>
              </a:ext>
            </a:extLst>
          </p:cNvPr>
          <p:cNvSpPr/>
          <p:nvPr/>
        </p:nvSpPr>
        <p:spPr>
          <a:xfrm>
            <a:off x="3770793" y="3105150"/>
            <a:ext cx="114300" cy="1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FB1D19-5DD0-68CA-8FB0-B7FBC5AA8646}"/>
              </a:ext>
            </a:extLst>
          </p:cNvPr>
          <p:cNvSpPr/>
          <p:nvPr/>
        </p:nvSpPr>
        <p:spPr>
          <a:xfrm>
            <a:off x="5601908" y="3105150"/>
            <a:ext cx="114300" cy="1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FB1D19-5DD0-68CA-8FB0-B7FBC5AA8646}"/>
              </a:ext>
            </a:extLst>
          </p:cNvPr>
          <p:cNvSpPr/>
          <p:nvPr/>
        </p:nvSpPr>
        <p:spPr>
          <a:xfrm>
            <a:off x="6291094" y="3105150"/>
            <a:ext cx="114300" cy="1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537D-11E4-2ED0-1F59-521358C61105}"/>
              </a:ext>
            </a:extLst>
          </p:cNvPr>
          <p:cNvSpPr/>
          <p:nvPr/>
        </p:nvSpPr>
        <p:spPr>
          <a:xfrm>
            <a:off x="5382711" y="3105150"/>
            <a:ext cx="114300" cy="1257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DBDD5D-45AB-68DF-6FFE-B50C335FCD38}"/>
              </a:ext>
            </a:extLst>
          </p:cNvPr>
          <p:cNvSpPr/>
          <p:nvPr/>
        </p:nvSpPr>
        <p:spPr>
          <a:xfrm>
            <a:off x="6076822" y="3105150"/>
            <a:ext cx="114300" cy="1257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3A0740C-D773-EE86-2D5D-7AB943775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5082"/>
              </p:ext>
            </p:extLst>
          </p:nvPr>
        </p:nvGraphicFramePr>
        <p:xfrm>
          <a:off x="1994123" y="4007640"/>
          <a:ext cx="6777175" cy="698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80776" imgH="420861" progId="Equation.DSMT4">
                  <p:embed/>
                </p:oleObj>
              </mc:Choice>
              <mc:Fallback>
                <p:oleObj name="Equation" r:id="rId5" imgW="4080776" imgH="4208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4123" y="4007640"/>
                        <a:ext cx="6777175" cy="698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CBA550-ED25-75C5-6DE1-E8BF0A70502F}"/>
              </a:ext>
            </a:extLst>
          </p:cNvPr>
          <p:cNvCxnSpPr/>
          <p:nvPr/>
        </p:nvCxnSpPr>
        <p:spPr>
          <a:xfrm>
            <a:off x="8928676" y="4302534"/>
            <a:ext cx="5669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C2C6BC0-C88C-E1E6-D32B-A01BCCAA3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219603"/>
              </p:ext>
            </p:extLst>
          </p:nvPr>
        </p:nvGraphicFramePr>
        <p:xfrm>
          <a:off x="7533069" y="2248732"/>
          <a:ext cx="4520443" cy="139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705659" imgH="1143190" progId="Equation.DSMT4">
                  <p:embed/>
                </p:oleObj>
              </mc:Choice>
              <mc:Fallback>
                <p:oleObj name="Equation" r:id="rId7" imgW="3705659" imgH="11431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33069" y="2248732"/>
                        <a:ext cx="4520443" cy="1394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6C0B7BF-A795-D6C2-DE34-9884DBABD9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94699"/>
              </p:ext>
            </p:extLst>
          </p:nvPr>
        </p:nvGraphicFramePr>
        <p:xfrm>
          <a:off x="7054733" y="4751792"/>
          <a:ext cx="4998779" cy="154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90774" imgH="1143190" progId="Equation.DSMT4">
                  <p:embed/>
                </p:oleObj>
              </mc:Choice>
              <mc:Fallback>
                <p:oleObj name="Equation" r:id="rId9" imgW="3690774" imgH="11431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54733" y="4751792"/>
                        <a:ext cx="4998779" cy="1548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552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5" grpId="0" animBg="1"/>
      <p:bldP spid="3" grpId="0" animBg="1"/>
      <p:bldP spid="5" grpId="0" animBg="1"/>
      <p:bldP spid="6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20050" y="6362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Peres-Horodecki criterion (PPT)</a:t>
            </a:r>
            <a:endParaRPr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BCC4E9A-440B-D21D-A5E7-BF82DE6DF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701" y="2627540"/>
          <a:ext cx="6178815" cy="63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80776" imgH="420861" progId="Equation.DSMT4">
                  <p:embed/>
                </p:oleObj>
              </mc:Choice>
              <mc:Fallback>
                <p:oleObj name="Equation" r:id="rId3" imgW="4080776" imgH="420861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BCC4E9A-440B-D21D-A5E7-BF82DE6DFA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701" y="2627540"/>
                        <a:ext cx="6178815" cy="636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E28610-1B0C-3EFC-86F8-BE21032263EB}"/>
              </a:ext>
            </a:extLst>
          </p:cNvPr>
          <p:cNvCxnSpPr/>
          <p:nvPr/>
        </p:nvCxnSpPr>
        <p:spPr>
          <a:xfrm>
            <a:off x="6720840" y="2880360"/>
            <a:ext cx="5669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4EB31D-C3B7-F3A3-37C3-161EE57281CA}"/>
              </a:ext>
            </a:extLst>
          </p:cNvPr>
          <p:cNvSpPr txBox="1"/>
          <p:nvPr/>
        </p:nvSpPr>
        <p:spPr>
          <a:xfrm>
            <a:off x="240807" y="3955751"/>
            <a:ext cx="2263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Antic Slab"/>
              </a:rPr>
              <a:t>Partial transpose :</a:t>
            </a:r>
          </a:p>
          <a:p>
            <a:r>
              <a:rPr lang="en-US" sz="2000" dirty="0">
                <a:latin typeface="+mn-lt"/>
                <a:sym typeface="Antic Slab"/>
              </a:rPr>
              <a:t>(respect to Alice)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Antic Slab"/>
              </a:rPr>
              <a:t> </a:t>
            </a:r>
            <a:endParaRPr lang="en-US" sz="2000" dirty="0"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70A41C-D7A8-24E7-D71C-B89AAC66A30B}"/>
              </a:ext>
            </a:extLst>
          </p:cNvPr>
          <p:cNvSpPr/>
          <p:nvPr/>
        </p:nvSpPr>
        <p:spPr>
          <a:xfrm>
            <a:off x="2202180" y="3105150"/>
            <a:ext cx="114300" cy="1257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8814EF-4F1C-3FCF-2C60-EF20BF6B22F3}"/>
              </a:ext>
            </a:extLst>
          </p:cNvPr>
          <p:cNvSpPr/>
          <p:nvPr/>
        </p:nvSpPr>
        <p:spPr>
          <a:xfrm>
            <a:off x="2646843" y="3105150"/>
            <a:ext cx="114300" cy="1257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537D-11E4-2ED0-1F59-521358C61105}"/>
              </a:ext>
            </a:extLst>
          </p:cNvPr>
          <p:cNvSpPr/>
          <p:nvPr/>
        </p:nvSpPr>
        <p:spPr>
          <a:xfrm>
            <a:off x="5382711" y="3105150"/>
            <a:ext cx="114300" cy="1257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DBDD5D-45AB-68DF-6FFE-B50C335FCD38}"/>
              </a:ext>
            </a:extLst>
          </p:cNvPr>
          <p:cNvSpPr/>
          <p:nvPr/>
        </p:nvSpPr>
        <p:spPr>
          <a:xfrm>
            <a:off x="6076822" y="3105150"/>
            <a:ext cx="114300" cy="1257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CBA550-ED25-75C5-6DE1-E8BF0A70502F}"/>
              </a:ext>
            </a:extLst>
          </p:cNvPr>
          <p:cNvCxnSpPr/>
          <p:nvPr/>
        </p:nvCxnSpPr>
        <p:spPr>
          <a:xfrm>
            <a:off x="10284324" y="4201950"/>
            <a:ext cx="5669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C2C6BC0-C88C-E1E6-D32B-A01BCCAA3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3069" y="2248732"/>
          <a:ext cx="4520443" cy="139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05659" imgH="1143190" progId="Equation.DSMT4">
                  <p:embed/>
                </p:oleObj>
              </mc:Choice>
              <mc:Fallback>
                <p:oleObj name="Equation" r:id="rId5" imgW="3705659" imgH="114319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C2C6BC0-C88C-E1E6-D32B-A01BCCAA33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3069" y="2248732"/>
                        <a:ext cx="4520443" cy="1394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8816217-CABD-940B-BE9F-776F57326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836616"/>
              </p:ext>
            </p:extLst>
          </p:nvPr>
        </p:nvGraphicFramePr>
        <p:xfrm>
          <a:off x="2816007" y="3923142"/>
          <a:ext cx="7156259" cy="740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5890" imgH="420861" progId="Equation.DSMT4">
                  <p:embed/>
                </p:oleObj>
              </mc:Choice>
              <mc:Fallback>
                <p:oleObj name="Equation" r:id="rId7" imgW="4065890" imgH="4208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6007" y="3923142"/>
                        <a:ext cx="7156259" cy="740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97B223D-6088-1760-33D7-726C5453D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824018"/>
              </p:ext>
            </p:extLst>
          </p:nvPr>
        </p:nvGraphicFramePr>
        <p:xfrm>
          <a:off x="6876645" y="4697056"/>
          <a:ext cx="5176867" cy="1603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90774" imgH="1143190" progId="Equation.DSMT4">
                  <p:embed/>
                </p:oleObj>
              </mc:Choice>
              <mc:Fallback>
                <p:oleObj name="Equation" r:id="rId9" imgW="3690774" imgH="11431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76645" y="4697056"/>
                        <a:ext cx="5176867" cy="1603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34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6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20050" y="6362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Peres-Horodecki criterion (PPT)</a:t>
            </a:r>
            <a:endParaRPr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BCC4E9A-440B-D21D-A5E7-BF82DE6DF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701" y="2627540"/>
          <a:ext cx="6178815" cy="63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80776" imgH="420861" progId="Equation.DSMT4">
                  <p:embed/>
                </p:oleObj>
              </mc:Choice>
              <mc:Fallback>
                <p:oleObj name="Equation" r:id="rId3" imgW="4080776" imgH="420861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BCC4E9A-440B-D21D-A5E7-BF82DE6DFA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701" y="2627540"/>
                        <a:ext cx="6178815" cy="636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E28610-1B0C-3EFC-86F8-BE21032263EB}"/>
              </a:ext>
            </a:extLst>
          </p:cNvPr>
          <p:cNvCxnSpPr/>
          <p:nvPr/>
        </p:nvCxnSpPr>
        <p:spPr>
          <a:xfrm>
            <a:off x="6720840" y="2880360"/>
            <a:ext cx="5669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FFB1D19-5DD0-68CA-8FB0-B7FBC5AA8646}"/>
              </a:ext>
            </a:extLst>
          </p:cNvPr>
          <p:cNvSpPr/>
          <p:nvPr/>
        </p:nvSpPr>
        <p:spPr>
          <a:xfrm>
            <a:off x="3303270" y="3105150"/>
            <a:ext cx="114300" cy="1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DF04A1-9221-C28F-E8DE-BA8E3346A011}"/>
              </a:ext>
            </a:extLst>
          </p:cNvPr>
          <p:cNvSpPr/>
          <p:nvPr/>
        </p:nvSpPr>
        <p:spPr>
          <a:xfrm>
            <a:off x="3770793" y="3105150"/>
            <a:ext cx="114300" cy="1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FFB1D19-5DD0-68CA-8FB0-B7FBC5AA8646}"/>
              </a:ext>
            </a:extLst>
          </p:cNvPr>
          <p:cNvSpPr/>
          <p:nvPr/>
        </p:nvSpPr>
        <p:spPr>
          <a:xfrm>
            <a:off x="5601908" y="3105150"/>
            <a:ext cx="114300" cy="1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FB1D19-5DD0-68CA-8FB0-B7FBC5AA8646}"/>
              </a:ext>
            </a:extLst>
          </p:cNvPr>
          <p:cNvSpPr/>
          <p:nvPr/>
        </p:nvSpPr>
        <p:spPr>
          <a:xfrm>
            <a:off x="6291094" y="3105150"/>
            <a:ext cx="114300" cy="12573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CBA550-ED25-75C5-6DE1-E8BF0A70502F}"/>
              </a:ext>
            </a:extLst>
          </p:cNvPr>
          <p:cNvCxnSpPr/>
          <p:nvPr/>
        </p:nvCxnSpPr>
        <p:spPr>
          <a:xfrm>
            <a:off x="10053388" y="4169567"/>
            <a:ext cx="5669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C2C6BC0-C88C-E1E6-D32B-A01BCCAA3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3069" y="2248732"/>
          <a:ext cx="4520443" cy="139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05659" imgH="1143190" progId="Equation.DSMT4">
                  <p:embed/>
                </p:oleObj>
              </mc:Choice>
              <mc:Fallback>
                <p:oleObj name="Equation" r:id="rId5" imgW="3705659" imgH="114319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C2C6BC0-C88C-E1E6-D32B-A01BCCAA33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3069" y="2248732"/>
                        <a:ext cx="4520443" cy="1394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7DFFD2-A715-3226-B88C-FB69C4F3BF57}"/>
              </a:ext>
            </a:extLst>
          </p:cNvPr>
          <p:cNvSpPr txBox="1"/>
          <p:nvPr/>
        </p:nvSpPr>
        <p:spPr>
          <a:xfrm>
            <a:off x="210312" y="3896681"/>
            <a:ext cx="2263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Antic Slab"/>
              </a:rPr>
              <a:t>Partial transpose :</a:t>
            </a:r>
          </a:p>
          <a:p>
            <a:r>
              <a:rPr lang="en-US" sz="2000" dirty="0">
                <a:latin typeface="+mn-lt"/>
                <a:sym typeface="Antic Slab"/>
              </a:rPr>
              <a:t>(respect to Bob)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Antic Slab"/>
              </a:rPr>
              <a:t> 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C8E64D7-974B-E847-CA02-FF2FE4674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769572"/>
              </p:ext>
            </p:extLst>
          </p:nvPr>
        </p:nvGraphicFramePr>
        <p:xfrm>
          <a:off x="2771567" y="3900586"/>
          <a:ext cx="6841096" cy="707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5890" imgH="420861" progId="Equation.DSMT4">
                  <p:embed/>
                </p:oleObj>
              </mc:Choice>
              <mc:Fallback>
                <p:oleObj name="Equation" r:id="rId7" imgW="4065890" imgH="4208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1567" y="3900586"/>
                        <a:ext cx="6841096" cy="707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2A7AB76-A393-1E74-08AF-D3E80A456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14668"/>
              </p:ext>
            </p:extLst>
          </p:nvPr>
        </p:nvGraphicFramePr>
        <p:xfrm>
          <a:off x="6788134" y="4663437"/>
          <a:ext cx="5265378" cy="1624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05659" imgH="1143190" progId="Equation.DSMT4">
                  <p:embed/>
                </p:oleObj>
              </mc:Choice>
              <mc:Fallback>
                <p:oleObj name="Equation" r:id="rId9" imgW="3705659" imgH="114319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88134" y="4663437"/>
                        <a:ext cx="5265378" cy="16242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2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" grpId="0" animBg="1"/>
      <p:bldP spid="5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20050" y="6362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Peres-Horodecki criterion (PPT)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DFFD2-A715-3226-B88C-FB69C4F3BF57}"/>
              </a:ext>
            </a:extLst>
          </p:cNvPr>
          <p:cNvSpPr txBox="1"/>
          <p:nvPr/>
        </p:nvSpPr>
        <p:spPr>
          <a:xfrm>
            <a:off x="4123098" y="3429000"/>
            <a:ext cx="2263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Antic Slab"/>
              </a:rPr>
              <a:t>Partial transpose :</a:t>
            </a:r>
          </a:p>
          <a:p>
            <a:r>
              <a:rPr lang="en-US" sz="2000" dirty="0">
                <a:latin typeface="+mn-lt"/>
                <a:sym typeface="Antic Slab"/>
              </a:rPr>
              <a:t>(respect to Bob)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Antic Slab"/>
              </a:rPr>
              <a:t> 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A17F7DE-E8BD-8947-8423-A8DB334026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280412"/>
              </p:ext>
            </p:extLst>
          </p:nvPr>
        </p:nvGraphicFramePr>
        <p:xfrm>
          <a:off x="118193" y="3275663"/>
          <a:ext cx="2539463" cy="1074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0335" imgH="571382" progId="Equation.DSMT4">
                  <p:embed/>
                </p:oleObj>
              </mc:Choice>
              <mc:Fallback>
                <p:oleObj name="Equation" r:id="rId3" imgW="1350335" imgH="5713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193" y="3275663"/>
                        <a:ext cx="2539463" cy="1074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A9212A-B203-E266-B891-6F5FD31D201A}"/>
              </a:ext>
            </a:extLst>
          </p:cNvPr>
          <p:cNvCxnSpPr/>
          <p:nvPr/>
        </p:nvCxnSpPr>
        <p:spPr>
          <a:xfrm>
            <a:off x="2765396" y="3812837"/>
            <a:ext cx="5669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8AA0DA-9A09-96F4-4BE7-B37566AF350B}"/>
              </a:ext>
            </a:extLst>
          </p:cNvPr>
          <p:cNvSpPr txBox="1"/>
          <p:nvPr/>
        </p:nvSpPr>
        <p:spPr>
          <a:xfrm>
            <a:off x="4123098" y="2137627"/>
            <a:ext cx="23691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ntic Slab"/>
              </a:rPr>
              <a:t>Partial transpose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ntic Slab"/>
              </a:rPr>
              <a:t>(respect to </a:t>
            </a:r>
            <a:r>
              <a:rPr lang="en-US" sz="2000" dirty="0">
                <a:sym typeface="Antic Slab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ntic Slab"/>
              </a:rPr>
              <a:t>lice)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0C0C4-08AD-6CD0-A498-FE673AA50A45}"/>
              </a:ext>
            </a:extLst>
          </p:cNvPr>
          <p:cNvSpPr txBox="1"/>
          <p:nvPr/>
        </p:nvSpPr>
        <p:spPr>
          <a:xfrm>
            <a:off x="4290490" y="4855545"/>
            <a:ext cx="15891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ntic Slab"/>
              </a:rPr>
              <a:t>Transpose :</a:t>
            </a:r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C63337E8-98B4-D88D-83A8-8A67C97EA9C8}"/>
              </a:ext>
            </a:extLst>
          </p:cNvPr>
          <p:cNvSpPr/>
          <p:nvPr/>
        </p:nvSpPr>
        <p:spPr>
          <a:xfrm>
            <a:off x="3556170" y="2084335"/>
            <a:ext cx="566928" cy="345693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E28C407D-67C7-C664-7690-5573672E4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017275"/>
              </p:ext>
            </p:extLst>
          </p:nvPr>
        </p:nvGraphicFramePr>
        <p:xfrm>
          <a:off x="7059168" y="1888208"/>
          <a:ext cx="2518259" cy="106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0335" imgH="571382" progId="Equation.DSMT4">
                  <p:embed/>
                </p:oleObj>
              </mc:Choice>
              <mc:Fallback>
                <p:oleObj name="Equation" r:id="rId5" imgW="1350335" imgH="5713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9168" y="1888208"/>
                        <a:ext cx="2518259" cy="1065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D33144C-1BF4-AB5D-C969-9406A58B39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143386"/>
              </p:ext>
            </p:extLst>
          </p:nvPr>
        </p:nvGraphicFramePr>
        <p:xfrm>
          <a:off x="7059168" y="3218714"/>
          <a:ext cx="2518258" cy="106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50335" imgH="571382" progId="Equation.DSMT4">
                  <p:embed/>
                </p:oleObj>
              </mc:Choice>
              <mc:Fallback>
                <p:oleObj name="Equation" r:id="rId7" imgW="1350335" imgH="5713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59168" y="3218714"/>
                        <a:ext cx="2518258" cy="1065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BBE8DB6-FD43-E082-3010-5F0829C6A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290195"/>
              </p:ext>
            </p:extLst>
          </p:nvPr>
        </p:nvGraphicFramePr>
        <p:xfrm>
          <a:off x="7059167" y="4549220"/>
          <a:ext cx="2518259" cy="106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0335" imgH="571382" progId="Equation.DSMT4">
                  <p:embed/>
                </p:oleObj>
              </mc:Choice>
              <mc:Fallback>
                <p:oleObj name="Equation" r:id="rId9" imgW="1350335" imgH="5713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59167" y="4549220"/>
                        <a:ext cx="2518259" cy="1065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Google Shape;199;p25">
            <a:extLst>
              <a:ext uri="{FF2B5EF4-FFF2-40B4-BE49-F238E27FC236}">
                <a16:creationId xmlns:a16="http://schemas.microsoft.com/office/drawing/2014/main" id="{0795D0A8-B26A-376F-E3A7-76EFA0B13D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155" y="1263072"/>
            <a:ext cx="4355454" cy="5152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“Intro: partial transpose”</a:t>
            </a:r>
            <a:endParaRPr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531062" y="508675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6BFF3-3F69-F4D9-526C-A91585F05306}"/>
              </a:ext>
            </a:extLst>
          </p:cNvPr>
          <p:cNvSpPr txBox="1"/>
          <p:nvPr/>
        </p:nvSpPr>
        <p:spPr>
          <a:xfrm>
            <a:off x="896112" y="939820"/>
            <a:ext cx="4919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calculating the partial trace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B0B2C-2158-346C-AF49-DC6F91E1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129" y="1553343"/>
            <a:ext cx="5369190" cy="4546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348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20050" y="6362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Peres-Horodecki criterion (PPT)</a:t>
            </a:r>
            <a:endParaRPr dirty="0"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820050" y="1747888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“Peres criterion”</a:t>
            </a:r>
            <a:endParaRPr sz="24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A0C3790-D756-64AC-AD10-31E5CEEB4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9773" y="762002"/>
          <a:ext cx="7966368" cy="275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65687" imgH="992669" progId="Equation.DSMT4">
                  <p:embed/>
                </p:oleObj>
              </mc:Choice>
              <mc:Fallback>
                <p:oleObj name="Equation" r:id="rId3" imgW="2865687" imgH="992669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A0C3790-D756-64AC-AD10-31E5CEEB4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9773" y="762002"/>
                        <a:ext cx="7966368" cy="275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3818F0-0AFE-4718-C6FC-4DC1FBF69E52}"/>
              </a:ext>
            </a:extLst>
          </p:cNvPr>
          <p:cNvSpPr txBox="1"/>
          <p:nvPr/>
        </p:nvSpPr>
        <p:spPr>
          <a:xfrm>
            <a:off x="820050" y="3734498"/>
            <a:ext cx="101460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This criterion is </a:t>
            </a:r>
            <a:r>
              <a:rPr kumimoji="0" lang="en-US" sz="1800" b="0" i="1" u="sng" strike="noStrike" kern="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necessary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condition, for the joint density matrix </a:t>
            </a:r>
            <a:r>
              <a:rPr kumimoji="0" lang="el-G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ρ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of two quantum mechanical systems A and B to be separable.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559E9-9F5D-7833-E54A-0F78F4903956}"/>
              </a:ext>
            </a:extLst>
          </p:cNvPr>
          <p:cNvSpPr txBox="1"/>
          <p:nvPr/>
        </p:nvSpPr>
        <p:spPr>
          <a:xfrm>
            <a:off x="820050" y="4517252"/>
            <a:ext cx="974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But </a:t>
            </a:r>
            <a:r>
              <a:rPr lang="en-US" sz="1800" i="1" u="sng" dirty="0">
                <a:solidFill>
                  <a:srgbClr val="202122"/>
                </a:solidFill>
                <a:latin typeface="Arial" panose="020B0604020202020204" pitchFamily="34" charset="0"/>
              </a:rPr>
              <a:t>not sufficient </a:t>
            </a:r>
            <a:r>
              <a:rPr 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!!</a:t>
            </a:r>
            <a:endParaRPr lang="en-US" sz="18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1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uild="p"/>
      <p:bldP spid="3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20050" y="6362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Peres-Horodecki criterion (PPT)</a:t>
            </a:r>
            <a:endParaRPr dirty="0"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820050" y="1747888"/>
            <a:ext cx="4960800" cy="2847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“Peres criterion”</a:t>
            </a:r>
            <a:endParaRPr sz="2400" dirty="0"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34CCF-5238-CBE7-7F06-00D9E4FA249D}"/>
              </a:ext>
            </a:extLst>
          </p:cNvPr>
          <p:cNvSpPr txBox="1"/>
          <p:nvPr/>
        </p:nvSpPr>
        <p:spPr>
          <a:xfrm>
            <a:off x="666978" y="4194778"/>
            <a:ext cx="2203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Proof 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F647578-17D6-1548-AB26-4273AF098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72906"/>
              </p:ext>
            </p:extLst>
          </p:nvPr>
        </p:nvGraphicFramePr>
        <p:xfrm>
          <a:off x="943452" y="3866224"/>
          <a:ext cx="9190420" cy="153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26223" imgH="842148" progId="Equation.DSMT4">
                  <p:embed/>
                </p:oleObj>
              </mc:Choice>
              <mc:Fallback>
                <p:oleObj name="Equation" r:id="rId3" imgW="5026223" imgH="8421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3452" y="3866224"/>
                        <a:ext cx="9190420" cy="153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728E5BA-896E-B036-1ADC-00CC2A63E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959708"/>
              </p:ext>
            </p:extLst>
          </p:nvPr>
        </p:nvGraphicFramePr>
        <p:xfrm>
          <a:off x="2999773" y="762002"/>
          <a:ext cx="7966368" cy="275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65687" imgH="992669" progId="Equation.DSMT4">
                  <p:embed/>
                </p:oleObj>
              </mc:Choice>
              <mc:Fallback>
                <p:oleObj name="Equation" r:id="rId5" imgW="2865687" imgH="992669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A0C3790-D756-64AC-AD10-31E5CEEB4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9773" y="762002"/>
                        <a:ext cx="7966368" cy="275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93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050825" y="1000713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20050" y="636285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Peres-Horodecki criterion (PPT)</a:t>
            </a:r>
            <a:endParaRPr dirty="0"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820050" y="1747888"/>
            <a:ext cx="841539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“Peres-</a:t>
            </a:r>
            <a:r>
              <a:rPr lang="en-US" sz="2400" dirty="0" err="1">
                <a:latin typeface="Arial Rounded MT Bold" panose="020F0704030504030204" pitchFamily="34" charset="0"/>
              </a:rPr>
              <a:t>Horodecki</a:t>
            </a:r>
            <a:r>
              <a:rPr lang="en-US" sz="2400" dirty="0">
                <a:latin typeface="Arial Rounded MT Bold" panose="020F0704030504030204" pitchFamily="34" charset="0"/>
              </a:rPr>
              <a:t> criterion: positive partial transpose”</a:t>
            </a:r>
            <a:endParaRPr sz="24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170A1-D76D-D098-DBFC-F6002E9B53D4}"/>
              </a:ext>
            </a:extLst>
          </p:cNvPr>
          <p:cNvSpPr txBox="1"/>
          <p:nvPr/>
        </p:nvSpPr>
        <p:spPr>
          <a:xfrm>
            <a:off x="820050" y="2371186"/>
            <a:ext cx="10891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This criterion is </a:t>
            </a:r>
            <a:r>
              <a:rPr lang="en-US" sz="1800" i="1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necessary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condition, for the joint density matrix </a:t>
            </a:r>
            <a:r>
              <a:rPr lang="el-GR" sz="1800" b="0" i="0" u="none" strike="noStrike" dirty="0">
                <a:effectLst/>
                <a:latin typeface="Arial" panose="020B0604020202020204" pitchFamily="34" charset="0"/>
              </a:rPr>
              <a:t>ρ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 two quantum mechanical systems A and B to be separable.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6DB43-AD76-4D76-5317-8D6BA8372F7F}"/>
              </a:ext>
            </a:extLst>
          </p:cNvPr>
          <p:cNvSpPr txBox="1"/>
          <p:nvPr/>
        </p:nvSpPr>
        <p:spPr>
          <a:xfrm>
            <a:off x="820050" y="3020144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2×2 and 2×3 dimensional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cases the condition is </a:t>
            </a:r>
            <a:r>
              <a:rPr lang="en-US" b="0" i="1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also sufficient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C6927-A574-5732-A83C-DA7AD9C025C1}"/>
              </a:ext>
            </a:extLst>
          </p:cNvPr>
          <p:cNvSpPr txBox="1"/>
          <p:nvPr/>
        </p:nvSpPr>
        <p:spPr>
          <a:xfrm>
            <a:off x="441558" y="6328778"/>
            <a:ext cx="97433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Peres, Asher (August 19, 1996). </a:t>
            </a:r>
            <a:r>
              <a:rPr lang="en-US" sz="1000" b="0" i="0" u="none" strike="noStrike" dirty="0">
                <a:effectLst/>
                <a:latin typeface="Arial" panose="020B0604020202020204" pitchFamily="34" charset="0"/>
                <a:hlinkClick r:id="rId3"/>
              </a:rPr>
              <a:t>"Separability Criterion for Density Matrices"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Physical Review Letters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US" sz="1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77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(8): 1413–1415. </a:t>
            </a:r>
            <a:r>
              <a:rPr lang="en-US" sz="1000" b="0" i="0" u="none" strike="noStrike" dirty="0" err="1">
                <a:effectLst/>
                <a:latin typeface="Arial" panose="020B0604020202020204" pitchFamily="34" charset="0"/>
                <a:hlinkClick r:id="rId4" tooltip="ArXiv (identifier)"/>
              </a:rPr>
              <a:t>arXiv</a:t>
            </a:r>
            <a:r>
              <a:rPr lang="en-US" sz="1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000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5"/>
              </a:rPr>
              <a:t>quant-ph</a:t>
            </a:r>
            <a:r>
              <a:rPr lang="en-US" sz="10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5"/>
              </a:rPr>
              <a:t>/9604005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20A32-DACD-7C15-0002-304186C43036}"/>
              </a:ext>
            </a:extLst>
          </p:cNvPr>
          <p:cNvSpPr txBox="1"/>
          <p:nvPr/>
        </p:nvSpPr>
        <p:spPr>
          <a:xfrm>
            <a:off x="441558" y="6574999"/>
            <a:ext cx="114090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Horodecki</a:t>
            </a:r>
            <a:r>
              <a:rPr lang="en-US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0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Michał</a:t>
            </a:r>
            <a:r>
              <a:rPr lang="en-US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10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Horodecki</a:t>
            </a:r>
            <a:r>
              <a:rPr lang="en-US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0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Paweł</a:t>
            </a:r>
            <a:r>
              <a:rPr lang="en-US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10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Horodecki</a:t>
            </a:r>
            <a:r>
              <a:rPr lang="en-US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0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Ryszard</a:t>
            </a:r>
            <a:r>
              <a:rPr lang="en-US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(1996). </a:t>
            </a:r>
            <a:r>
              <a:rPr lang="en-US" sz="10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6"/>
              </a:rPr>
              <a:t>"Separability of mixed states: necessary and sufficient conditions"</a:t>
            </a:r>
            <a:r>
              <a:rPr lang="en-US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Physics Letters A. </a:t>
            </a:r>
            <a:r>
              <a:rPr lang="en-US" sz="1000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223</a:t>
            </a:r>
            <a:r>
              <a:rPr lang="en-US" sz="10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(1–2): 1–8. </a:t>
            </a:r>
            <a:r>
              <a:rPr lang="en-US" sz="1000" b="0" i="1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4" tooltip="ArXiv (identifier)"/>
              </a:rPr>
              <a:t>arXiv</a:t>
            </a:r>
            <a:r>
              <a:rPr lang="en-US" sz="10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1000" b="0" i="1" u="sng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7"/>
              </a:rPr>
              <a:t>quant-ph</a:t>
            </a:r>
            <a:r>
              <a:rPr lang="en-US" sz="1000" b="0" i="1" u="sng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7"/>
              </a:rPr>
              <a:t>/9605038</a:t>
            </a:r>
            <a:endParaRPr lang="en-US" sz="1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2CBF943-0A68-9D87-FFB7-3250D9CBB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356291"/>
              </p:ext>
            </p:extLst>
          </p:nvPr>
        </p:nvGraphicFramePr>
        <p:xfrm>
          <a:off x="1702601" y="3125590"/>
          <a:ext cx="8786797" cy="2029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65687" imgH="661779" progId="Equation.DSMT4">
                  <p:embed/>
                </p:oleObj>
              </mc:Choice>
              <mc:Fallback>
                <p:oleObj name="Equation" r:id="rId8" imgW="2865687" imgH="661779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33F1FAB-F3D8-362F-6FE3-337C5798F8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02601" y="3125590"/>
                        <a:ext cx="8786797" cy="2029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18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ea typeface="Cambria Math" panose="02040503050406030204" pitchFamily="18" charset="0"/>
                <a:cs typeface="Calistoga" panose="020B0604020202020204" charset="0"/>
              </a:rPr>
              <a:t>“ Hilbert-Schmidt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B4F428-C8D9-6975-0822-C8C081E1B9BC}"/>
                  </a:ext>
                </a:extLst>
              </p:cNvPr>
              <p:cNvSpPr txBox="1"/>
              <p:nvPr/>
            </p:nvSpPr>
            <p:spPr>
              <a:xfrm>
                <a:off x="1299855" y="1832860"/>
                <a:ext cx="2379177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B4F428-C8D9-6975-0822-C8C081E1B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55" y="1832860"/>
                <a:ext cx="2379177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E15926-B2BA-55B3-F0EE-409A88745EEB}"/>
                  </a:ext>
                </a:extLst>
              </p:cNvPr>
              <p:cNvSpPr txBox="1"/>
              <p:nvPr/>
            </p:nvSpPr>
            <p:spPr>
              <a:xfrm>
                <a:off x="3263711" y="2633405"/>
                <a:ext cx="2827569" cy="445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  : </a:t>
                </a:r>
                <a:r>
                  <a:rPr lang="en-US" sz="20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Gell-Mann matrices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E15926-B2BA-55B3-F0EE-409A88745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711" y="2633405"/>
                <a:ext cx="2827569" cy="445763"/>
              </a:xfrm>
              <a:prstGeom prst="rect">
                <a:avLst/>
              </a:prstGeom>
              <a:blipFill>
                <a:blip r:embed="rId4"/>
                <a:stretch>
                  <a:fillRect t="-16438" b="-2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687;p39">
            <a:extLst>
              <a:ext uri="{FF2B5EF4-FFF2-40B4-BE49-F238E27FC236}">
                <a16:creationId xmlns:a16="http://schemas.microsoft.com/office/drawing/2014/main" id="{D7141F56-611F-39D6-FED2-048AE94B9542}"/>
              </a:ext>
            </a:extLst>
          </p:cNvPr>
          <p:cNvSpPr/>
          <p:nvPr/>
        </p:nvSpPr>
        <p:spPr>
          <a:xfrm>
            <a:off x="2665681" y="2804985"/>
            <a:ext cx="386850" cy="190371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7AF78-0729-D738-B93B-06BD1A1711B4}"/>
              </a:ext>
            </a:extLst>
          </p:cNvPr>
          <p:cNvSpPr txBox="1"/>
          <p:nvPr/>
        </p:nvSpPr>
        <p:spPr>
          <a:xfrm>
            <a:off x="6921235" y="2024707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Qudit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CB5430-9276-D7D1-E618-D6C36114C91E}"/>
                  </a:ext>
                </a:extLst>
              </p:cNvPr>
              <p:cNvSpPr txBox="1"/>
              <p:nvPr/>
            </p:nvSpPr>
            <p:spPr>
              <a:xfrm>
                <a:off x="346852" y="4915433"/>
                <a:ext cx="9122591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CB5430-9276-D7D1-E618-D6C36114C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52" y="4915433"/>
                <a:ext cx="9122591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1CF943D-3288-45F8-9792-95EC86A84373}"/>
              </a:ext>
            </a:extLst>
          </p:cNvPr>
          <p:cNvSpPr txBox="1"/>
          <p:nvPr/>
        </p:nvSpPr>
        <p:spPr>
          <a:xfrm>
            <a:off x="1394747" y="4409702"/>
            <a:ext cx="2496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Sans serif"/>
                <a:cs typeface="Times New Roman" panose="02020603050405020304" pitchFamily="18" charset="0"/>
              </a:rPr>
              <a:t>For two-qubit system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A8F008-65C5-78EA-4EA5-86D57AD3380B}"/>
                  </a:ext>
                </a:extLst>
              </p:cNvPr>
              <p:cNvSpPr txBox="1"/>
              <p:nvPr/>
            </p:nvSpPr>
            <p:spPr>
              <a:xfrm>
                <a:off x="4100936" y="4451434"/>
                <a:ext cx="1498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𝓗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A8F008-65C5-78EA-4EA5-86D57AD33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936" y="4451434"/>
                <a:ext cx="1498680" cy="369332"/>
              </a:xfrm>
              <a:prstGeom prst="rect">
                <a:avLst/>
              </a:prstGeom>
              <a:blipFill>
                <a:blip r:embed="rId6"/>
                <a:stretch>
                  <a:fillRect l="-7317" t="-24590" r="-2846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1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/>
      <p:bldP spid="20" grpId="0"/>
      <p:bldP spid="21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873725" y="426875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1578077" y="923410"/>
            <a:ext cx="95190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00"/>
                </a:solidFill>
              </a:rPr>
              <a:t>Example: werner state</a:t>
            </a:r>
            <a:endParaRPr dirty="0">
              <a:solidFill>
                <a:srgbClr val="990000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A61EBCA-CB45-45AB-76BB-DF2887D74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9661" y="2017984"/>
          <a:ext cx="2823972" cy="641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55486" imgH="466060" progId="Equation.DSMT4">
                  <p:embed/>
                </p:oleObj>
              </mc:Choice>
              <mc:Fallback>
                <p:oleObj name="Equation" r:id="rId3" imgW="2055486" imgH="4660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A61EBCA-CB45-45AB-76BB-DF2887D744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9661" y="2017984"/>
                        <a:ext cx="2823972" cy="641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CEA4E6-63EE-D3C6-791A-7AFA878C9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997" y="1734118"/>
          <a:ext cx="2864372" cy="120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65424" imgH="1083067" progId="Equation.DSMT4">
                  <p:embed/>
                </p:oleObj>
              </mc:Choice>
              <mc:Fallback>
                <p:oleObj name="Equation" r:id="rId5" imgW="2565424" imgH="1083067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CEA4E6-63EE-D3C6-791A-7AFA878C98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3997" y="1734118"/>
                        <a:ext cx="2864372" cy="120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F6AE39-E6D8-C726-9075-746C219C772B}"/>
              </a:ext>
            </a:extLst>
          </p:cNvPr>
          <p:cNvCxnSpPr>
            <a:cxnSpLocks/>
          </p:cNvCxnSpPr>
          <p:nvPr/>
        </p:nvCxnSpPr>
        <p:spPr>
          <a:xfrm>
            <a:off x="4069080" y="2338543"/>
            <a:ext cx="832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2CF260-5A38-6344-BB59-D17A60AEB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0253" y="3626032"/>
          <a:ext cx="3528455" cy="1279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85622" imgH="1083067" progId="Equation.DSMT4">
                  <p:embed/>
                </p:oleObj>
              </mc:Choice>
              <mc:Fallback>
                <p:oleObj name="Equation" r:id="rId7" imgW="2985622" imgH="1083067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62CF260-5A38-6344-BB59-D17A60AEB7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0253" y="3626032"/>
                        <a:ext cx="3528455" cy="1279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AA94F3-5B9F-E649-A8EA-E593F8D24E0C}"/>
              </a:ext>
            </a:extLst>
          </p:cNvPr>
          <p:cNvSpPr txBox="1"/>
          <p:nvPr/>
        </p:nvSpPr>
        <p:spPr>
          <a:xfrm>
            <a:off x="523494" y="3466005"/>
            <a:ext cx="23667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ntic Slab"/>
              </a:rPr>
              <a:t>Partial transpose 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FE01D6-99B0-5D85-4350-63747EC213C3}"/>
              </a:ext>
            </a:extLst>
          </p:cNvPr>
          <p:cNvCxnSpPr>
            <a:cxnSpLocks/>
          </p:cNvCxnSpPr>
          <p:nvPr/>
        </p:nvCxnSpPr>
        <p:spPr>
          <a:xfrm>
            <a:off x="6672447" y="4265693"/>
            <a:ext cx="832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D91F95-3A9A-352E-4D1F-3CAF0916E833}"/>
              </a:ext>
            </a:extLst>
          </p:cNvPr>
          <p:cNvSpPr txBox="1"/>
          <p:nvPr/>
        </p:nvSpPr>
        <p:spPr>
          <a:xfrm>
            <a:off x="7898461" y="4096416"/>
            <a:ext cx="1403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eigen values: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545FD97-71C0-BCCD-2D9C-73637FB6C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8801" y="3945566"/>
          <a:ext cx="2530528" cy="6402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45387" imgH="466060" progId="Equation.DSMT4">
                  <p:embed/>
                </p:oleObj>
              </mc:Choice>
              <mc:Fallback>
                <p:oleObj name="Equation" r:id="rId9" imgW="1845387" imgH="4660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545FD97-71C0-BCCD-2D9C-73637FB6C0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68801" y="3945566"/>
                        <a:ext cx="2530528" cy="6402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7C31E07E-89A4-33BE-7A30-85B84451F5AF}"/>
              </a:ext>
            </a:extLst>
          </p:cNvPr>
          <p:cNvSpPr/>
          <p:nvPr/>
        </p:nvSpPr>
        <p:spPr>
          <a:xfrm>
            <a:off x="11097077" y="3749040"/>
            <a:ext cx="945571" cy="8805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D07A2-A655-5C63-8E62-F71489EDDB4C}"/>
              </a:ext>
            </a:extLst>
          </p:cNvPr>
          <p:cNvSpPr txBox="1"/>
          <p:nvPr/>
        </p:nvSpPr>
        <p:spPr>
          <a:xfrm>
            <a:off x="9809642" y="4736078"/>
            <a:ext cx="2574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It can be also negative!!!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49945-FAF5-ADB4-261E-5C90CB0F8B74}"/>
              </a:ext>
            </a:extLst>
          </p:cNvPr>
          <p:cNvSpPr txBox="1"/>
          <p:nvPr/>
        </p:nvSpPr>
        <p:spPr>
          <a:xfrm>
            <a:off x="7562151" y="5201624"/>
            <a:ext cx="4629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 this case we can determine the </a:t>
            </a:r>
            <a:r>
              <a:rPr lang="en-US" sz="1600" u="sng" dirty="0">
                <a:solidFill>
                  <a:srgbClr val="C00000"/>
                </a:solidFill>
              </a:rPr>
              <a:t>entangled</a:t>
            </a:r>
            <a:r>
              <a:rPr lang="en-US" sz="1600" dirty="0">
                <a:solidFill>
                  <a:srgbClr val="C00000"/>
                </a:solidFill>
              </a:rPr>
              <a:t> part.</a:t>
            </a:r>
          </a:p>
        </p:txBody>
      </p:sp>
    </p:spTree>
    <p:extLst>
      <p:ext uri="{BB962C8B-B14F-4D97-AF65-F5344CB8AC3E}">
        <p14:creationId xmlns:p14="http://schemas.microsoft.com/office/powerpoint/2010/main" val="125284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0" grpId="0" animBg="1"/>
      <p:bldP spid="11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873725" y="426875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1578077" y="923410"/>
            <a:ext cx="95190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90000"/>
                </a:solidFill>
              </a:rPr>
              <a:t>Example: werner state</a:t>
            </a:r>
            <a:endParaRPr dirty="0">
              <a:solidFill>
                <a:srgbClr val="99000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5F62472-901E-3283-310B-379DDB0DC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4923" y="1305160"/>
          <a:ext cx="3215184" cy="1451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0339" imgH="962394" progId="Equation.DSMT4">
                  <p:embed/>
                </p:oleObj>
              </mc:Choice>
              <mc:Fallback>
                <p:oleObj name="Equation" r:id="rId3" imgW="2130339" imgH="962394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5F62472-901E-3283-310B-379DDB0DC2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4923" y="1305160"/>
                        <a:ext cx="3215184" cy="1451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0CEE2A-B77A-081A-D162-D27CB5C6D28A}"/>
              </a:ext>
            </a:extLst>
          </p:cNvPr>
          <p:cNvCxnSpPr>
            <a:cxnSpLocks/>
          </p:cNvCxnSpPr>
          <p:nvPr/>
        </p:nvCxnSpPr>
        <p:spPr>
          <a:xfrm>
            <a:off x="6208776" y="3246120"/>
            <a:ext cx="320954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472ECC-A4DE-BB10-A95E-A90803D6CD98}"/>
              </a:ext>
            </a:extLst>
          </p:cNvPr>
          <p:cNvCxnSpPr>
            <a:cxnSpLocks/>
          </p:cNvCxnSpPr>
          <p:nvPr/>
        </p:nvCxnSpPr>
        <p:spPr>
          <a:xfrm>
            <a:off x="6446520" y="3118104"/>
            <a:ext cx="0" cy="13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AB1F9E-5F45-92C3-EEB8-FA5BA74B20F7}"/>
              </a:ext>
            </a:extLst>
          </p:cNvPr>
          <p:cNvCxnSpPr>
            <a:cxnSpLocks/>
          </p:cNvCxnSpPr>
          <p:nvPr/>
        </p:nvCxnSpPr>
        <p:spPr>
          <a:xfrm>
            <a:off x="9207500" y="3107778"/>
            <a:ext cx="0" cy="13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F01072-A1CA-B088-76AA-47D5D64A3B3F}"/>
              </a:ext>
            </a:extLst>
          </p:cNvPr>
          <p:cNvCxnSpPr>
            <a:cxnSpLocks/>
          </p:cNvCxnSpPr>
          <p:nvPr/>
        </p:nvCxnSpPr>
        <p:spPr>
          <a:xfrm>
            <a:off x="7048500" y="3118104"/>
            <a:ext cx="0" cy="13834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9F4D44-36E8-DD41-9BEB-FA281E46C34B}"/>
              </a:ext>
            </a:extLst>
          </p:cNvPr>
          <p:cNvSpPr txBox="1"/>
          <p:nvPr/>
        </p:nvSpPr>
        <p:spPr>
          <a:xfrm>
            <a:off x="6346952" y="3222020"/>
            <a:ext cx="9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0CE31B-7536-B6B5-9708-4DB7E17B7A41}"/>
                  </a:ext>
                </a:extLst>
              </p:cNvPr>
              <p:cNvSpPr txBox="1"/>
              <p:nvPr/>
            </p:nvSpPr>
            <p:spPr>
              <a:xfrm>
                <a:off x="6893560" y="3246120"/>
                <a:ext cx="309880" cy="51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0CE31B-7536-B6B5-9708-4DB7E17B7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560" y="3246120"/>
                <a:ext cx="309880" cy="5142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8CFF4A0-1078-D841-4A05-38A084AE1259}"/>
              </a:ext>
            </a:extLst>
          </p:cNvPr>
          <p:cNvSpPr txBox="1"/>
          <p:nvPr/>
        </p:nvSpPr>
        <p:spPr>
          <a:xfrm>
            <a:off x="9076436" y="3290636"/>
            <a:ext cx="26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6ACAD7-787D-A593-B79D-D2E957A94570}"/>
              </a:ext>
            </a:extLst>
          </p:cNvPr>
          <p:cNvCxnSpPr>
            <a:cxnSpLocks/>
          </p:cNvCxnSpPr>
          <p:nvPr/>
        </p:nvCxnSpPr>
        <p:spPr>
          <a:xfrm flipV="1">
            <a:off x="7048500" y="3107778"/>
            <a:ext cx="2159000" cy="103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36534C-C711-44E9-62F1-B7C92E81FD96}"/>
                  </a:ext>
                </a:extLst>
              </p:cNvPr>
              <p:cNvSpPr txBox="1"/>
              <p:nvPr/>
            </p:nvSpPr>
            <p:spPr>
              <a:xfrm>
                <a:off x="1094924" y="3054096"/>
                <a:ext cx="4413068" cy="44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+mn-lt"/>
                  </a:rPr>
                  <a:t>≤P≤1→ Based on PPT criterion: entangled !!!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36534C-C711-44E9-62F1-B7C92E81F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24" y="3054096"/>
                <a:ext cx="4413068" cy="441275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2247673-112D-8104-C777-E2C4CDA60290}"/>
              </a:ext>
            </a:extLst>
          </p:cNvPr>
          <p:cNvCxnSpPr>
            <a:cxnSpLocks/>
          </p:cNvCxnSpPr>
          <p:nvPr/>
        </p:nvCxnSpPr>
        <p:spPr>
          <a:xfrm>
            <a:off x="8272780" y="2983318"/>
            <a:ext cx="0" cy="248920"/>
          </a:xfrm>
          <a:prstGeom prst="line">
            <a:avLst/>
          </a:prstGeom>
          <a:ln w="9525" cap="flat" cmpd="sng" algn="ctr">
            <a:solidFill>
              <a:srgbClr val="3F428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BF4E86-65EE-813F-63AF-A0A9D912A1C9}"/>
              </a:ext>
            </a:extLst>
          </p:cNvPr>
          <p:cNvSpPr txBox="1"/>
          <p:nvPr/>
        </p:nvSpPr>
        <p:spPr>
          <a:xfrm>
            <a:off x="7987030" y="3209907"/>
            <a:ext cx="43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F4281"/>
                </a:solidFill>
              </a:rPr>
              <a:t>0.7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767CC9-BE45-A972-B5BC-1AA441EE90DF}"/>
                  </a:ext>
                </a:extLst>
              </p:cNvPr>
              <p:cNvSpPr txBox="1"/>
              <p:nvPr/>
            </p:nvSpPr>
            <p:spPr>
              <a:xfrm>
                <a:off x="6208776" y="3955554"/>
                <a:ext cx="35197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3F428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solidFill>
                          <a:srgbClr val="3F428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smtClean="0">
                        <a:solidFill>
                          <a:srgbClr val="3F428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1200" dirty="0">
                    <a:solidFill>
                      <a:srgbClr val="3F4281"/>
                    </a:solidFill>
                    <a:latin typeface="+mn-lt"/>
                  </a:rPr>
                  <a:t>≤P≤1→ Based on Bell inequality : entangled !!!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767CC9-BE45-A972-B5BC-1AA441EE9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776" y="3955554"/>
                <a:ext cx="3519749" cy="276999"/>
              </a:xfrm>
              <a:prstGeom prst="rect">
                <a:avLst/>
              </a:prstGeom>
              <a:blipFill>
                <a:blip r:embed="rId7"/>
                <a:stretch>
                  <a:fillRect t="-4444" r="-69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0DB1CB-952F-04E4-5EB0-80617E5DC115}"/>
              </a:ext>
            </a:extLst>
          </p:cNvPr>
          <p:cNvCxnSpPr>
            <a:cxnSpLocks/>
          </p:cNvCxnSpPr>
          <p:nvPr/>
        </p:nvCxnSpPr>
        <p:spPr>
          <a:xfrm>
            <a:off x="8272780" y="2976219"/>
            <a:ext cx="934720" cy="0"/>
          </a:xfrm>
          <a:prstGeom prst="line">
            <a:avLst/>
          </a:prstGeom>
          <a:ln>
            <a:solidFill>
              <a:srgbClr val="3F428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6A1297-0C3E-2CE3-E2FC-E2C478C23827}"/>
                  </a:ext>
                </a:extLst>
              </p:cNvPr>
              <p:cNvSpPr txBox="1"/>
              <p:nvPr/>
            </p:nvSpPr>
            <p:spPr>
              <a:xfrm>
                <a:off x="6208776" y="4261973"/>
                <a:ext cx="38293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US" sz="1200" dirty="0">
                    <a:solidFill>
                      <a:srgbClr val="00B050"/>
                    </a:solidFill>
                    <a:latin typeface="+mn-lt"/>
                  </a:rPr>
                  <a:t>≤P≤1→ Based on entropy measure : entangled !!!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6A1297-0C3E-2CE3-E2FC-E2C478C2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776" y="4261973"/>
                <a:ext cx="3829304" cy="276999"/>
              </a:xfrm>
              <a:prstGeom prst="rect">
                <a:avLst/>
              </a:prstGeom>
              <a:blipFill>
                <a:blip r:embed="rId8"/>
                <a:stretch>
                  <a:fillRect t="-2174" r="-63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FE3BC2-971D-C846-3FA7-C1E573702A8A}"/>
              </a:ext>
            </a:extLst>
          </p:cNvPr>
          <p:cNvCxnSpPr>
            <a:cxnSpLocks/>
          </p:cNvCxnSpPr>
          <p:nvPr/>
        </p:nvCxnSpPr>
        <p:spPr>
          <a:xfrm>
            <a:off x="8359140" y="2757024"/>
            <a:ext cx="0" cy="489096"/>
          </a:xfrm>
          <a:prstGeom prst="line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A51BE5-4A71-389F-2A0E-41A52A2C217E}"/>
              </a:ext>
            </a:extLst>
          </p:cNvPr>
          <p:cNvCxnSpPr>
            <a:cxnSpLocks/>
          </p:cNvCxnSpPr>
          <p:nvPr/>
        </p:nvCxnSpPr>
        <p:spPr>
          <a:xfrm>
            <a:off x="8359140" y="2757024"/>
            <a:ext cx="84836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704D6E1-E5CC-72E8-038B-249FD757271A}"/>
              </a:ext>
            </a:extLst>
          </p:cNvPr>
          <p:cNvSpPr txBox="1"/>
          <p:nvPr/>
        </p:nvSpPr>
        <p:spPr>
          <a:xfrm>
            <a:off x="8259953" y="3203444"/>
            <a:ext cx="55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0.74</a:t>
            </a:r>
          </a:p>
        </p:txBody>
      </p:sp>
    </p:spTree>
    <p:extLst>
      <p:ext uri="{BB962C8B-B14F-4D97-AF65-F5344CB8AC3E}">
        <p14:creationId xmlns:p14="http://schemas.microsoft.com/office/powerpoint/2010/main" val="34083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9" grpId="0"/>
      <p:bldP spid="4" grpId="0"/>
      <p:bldP spid="6" grpId="0"/>
      <p:bldP spid="14" grpId="0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5136038" y="1103532"/>
            <a:ext cx="2010900" cy="201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6489" y="2344636"/>
            <a:ext cx="12059022" cy="90454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the negativity of a state is closely related to the well-known Peres-</a:t>
            </a:r>
            <a:r>
              <a:rPr lang="en-US" sz="2200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Horodecki</a:t>
            </a:r>
            <a:r>
              <a:rPr lang="en-US" sz="2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condition.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-1076499" y="1118928"/>
            <a:ext cx="11104200" cy="12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Negativity</a:t>
            </a:r>
            <a:endParaRPr dirty="0"/>
          </a:p>
        </p:txBody>
      </p:sp>
      <p:sp>
        <p:nvSpPr>
          <p:cNvPr id="164" name="Google Shape;164;p21"/>
          <p:cNvSpPr/>
          <p:nvPr/>
        </p:nvSpPr>
        <p:spPr>
          <a:xfrm>
            <a:off x="482206" y="716545"/>
            <a:ext cx="1751077" cy="12756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0</a:t>
            </a:r>
            <a:r>
              <a:rPr lang="fa-IR" b="1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Calistoga"/>
              </a:rPr>
              <a:t>3</a:t>
            </a:r>
            <a:endParaRPr b="1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Calistog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A239A-C87C-7463-FFEE-22CEA3B09A59}"/>
              </a:ext>
            </a:extLst>
          </p:cNvPr>
          <p:cNvSpPr txBox="1"/>
          <p:nvPr/>
        </p:nvSpPr>
        <p:spPr>
          <a:xfrm>
            <a:off x="5801893" y="4496658"/>
            <a:ext cx="605697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proved by Vidal and Werner that negativity is an entanglement monotone; hence, is a good entanglement measure.</a:t>
            </a:r>
          </a:p>
        </p:txBody>
      </p:sp>
      <p:pic>
        <p:nvPicPr>
          <p:cNvPr id="1028" name="Picture 4" descr="Guifre Vida">
            <a:extLst>
              <a:ext uri="{FF2B5EF4-FFF2-40B4-BE49-F238E27FC236}">
                <a16:creationId xmlns:a16="http://schemas.microsoft.com/office/drawing/2014/main" id="{FB844744-544C-79EC-16AC-3C8505A0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7" y="3507783"/>
            <a:ext cx="2363831" cy="2724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39D67-395D-51E3-E67A-5D5AE64D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207" y="3687884"/>
            <a:ext cx="2363831" cy="2363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0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124654" y="70873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820050" y="618963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Negativity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1D9CB-F84C-6249-A1CB-1A17EECE00C7}"/>
              </a:ext>
            </a:extLst>
          </p:cNvPr>
          <p:cNvSpPr txBox="1"/>
          <p:nvPr/>
        </p:nvSpPr>
        <p:spPr>
          <a:xfrm>
            <a:off x="651510" y="1697667"/>
            <a:ext cx="3234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PPT criterion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7D54F-4297-4D2B-9B5C-7DBEF0660572}"/>
              </a:ext>
            </a:extLst>
          </p:cNvPr>
          <p:cNvSpPr txBox="1"/>
          <p:nvPr/>
        </p:nvSpPr>
        <p:spPr>
          <a:xfrm>
            <a:off x="991362" y="2221065"/>
            <a:ext cx="1090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It turns out that the partial transpose of a non-separable state has one or more negative eigenvalues.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6F8E7-77FD-FF02-266A-FC0A6AFEFF25}"/>
              </a:ext>
            </a:extLst>
          </p:cNvPr>
          <p:cNvSpPr txBox="1"/>
          <p:nvPr/>
        </p:nvSpPr>
        <p:spPr>
          <a:xfrm>
            <a:off x="651510" y="298179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 will adopt the deﬁnition of negativity as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0E2BE26-631B-467A-98E5-FBBB51B49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984092"/>
              </p:ext>
            </p:extLst>
          </p:nvPr>
        </p:nvGraphicFramePr>
        <p:xfrm>
          <a:off x="4298094" y="3744387"/>
          <a:ext cx="3431219" cy="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0141" imgH="285691" progId="Equation.DSMT4">
                  <p:embed/>
                </p:oleObj>
              </mc:Choice>
              <mc:Fallback>
                <p:oleObj name="Equation" r:id="rId3" imgW="1710141" imgH="2856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8094" y="3744387"/>
                        <a:ext cx="3431219" cy="57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FE2A055-A212-8D1E-1484-D5A8AD8F4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225005"/>
              </p:ext>
            </p:extLst>
          </p:nvPr>
        </p:nvGraphicFramePr>
        <p:xfrm>
          <a:off x="4205733" y="4766759"/>
          <a:ext cx="935650" cy="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480" imgH="241200" progId="Equation.DSMT4">
                  <p:embed/>
                </p:oleObj>
              </mc:Choice>
              <mc:Fallback>
                <p:oleObj name="Equation" r:id="rId5" imgW="393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5733" y="4766759"/>
                        <a:ext cx="935650" cy="573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A7F9752-D094-83A0-B00F-1B207A72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060097"/>
              </p:ext>
            </p:extLst>
          </p:nvPr>
        </p:nvGraphicFramePr>
        <p:xfrm>
          <a:off x="8330294" y="4826911"/>
          <a:ext cx="420514" cy="38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9838" imgH="270767" progId="Equation.DSMT4">
                  <p:embed/>
                </p:oleObj>
              </mc:Choice>
              <mc:Fallback>
                <p:oleObj name="Equation" r:id="rId7" imgW="299838" imgH="27076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30294" y="4826911"/>
                        <a:ext cx="420514" cy="380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1FA3A1D-5D3A-EC4F-C07A-F5DF4BC31422}"/>
              </a:ext>
            </a:extLst>
          </p:cNvPr>
          <p:cNvSpPr/>
          <p:nvPr/>
        </p:nvSpPr>
        <p:spPr>
          <a:xfrm>
            <a:off x="3970374" y="3506878"/>
            <a:ext cx="4086658" cy="10484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687;p39">
            <a:extLst>
              <a:ext uri="{FF2B5EF4-FFF2-40B4-BE49-F238E27FC236}">
                <a16:creationId xmlns:a16="http://schemas.microsoft.com/office/drawing/2014/main" id="{1362797C-C955-BFF4-C436-933C469AD251}"/>
              </a:ext>
            </a:extLst>
          </p:cNvPr>
          <p:cNvSpPr/>
          <p:nvPr/>
        </p:nvSpPr>
        <p:spPr>
          <a:xfrm>
            <a:off x="3583524" y="4958306"/>
            <a:ext cx="386850" cy="190371"/>
          </a:xfrm>
          <a:custGeom>
            <a:avLst/>
            <a:gdLst/>
            <a:ahLst/>
            <a:cxnLst/>
            <a:rect l="l" t="t" r="r" b="b"/>
            <a:pathLst>
              <a:path w="11705" h="5586" extrusionOk="0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48B38-FA7F-581A-C0E5-52894A7BC19B}"/>
              </a:ext>
            </a:extLst>
          </p:cNvPr>
          <p:cNvSpPr txBox="1"/>
          <p:nvPr/>
        </p:nvSpPr>
        <p:spPr>
          <a:xfrm>
            <a:off x="5131132" y="4899601"/>
            <a:ext cx="3281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sum of the negative eigenvalues 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A4846-81AF-2661-9B75-C9AEDA8BE611}"/>
              </a:ext>
            </a:extLst>
          </p:cNvPr>
          <p:cNvSpPr txBox="1"/>
          <p:nvPr/>
        </p:nvSpPr>
        <p:spPr>
          <a:xfrm>
            <a:off x="231155" y="5055043"/>
            <a:ext cx="32346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two-qubit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systems: </a:t>
            </a:r>
          </a:p>
          <a:p>
            <a:pPr algn="just"/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partial transpose of the density matrix, can have </a:t>
            </a: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 most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negative eigenvalue.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4EFB4A-8327-50BE-C16A-BA43AA0D0D1B}"/>
              </a:ext>
            </a:extLst>
          </p:cNvPr>
          <p:cNvSpPr txBox="1"/>
          <p:nvPr/>
        </p:nvSpPr>
        <p:spPr>
          <a:xfrm>
            <a:off x="7979769" y="5360388"/>
            <a:ext cx="3673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8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two-qubit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states:</a:t>
            </a:r>
          </a:p>
          <a:p>
            <a:pPr algn="just"/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negativity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gives the same value as the </a:t>
            </a:r>
            <a:r>
              <a:rPr lang="en-US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concurrence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B9432D-6DED-F1DD-9414-3804C8C993E2}"/>
              </a:ext>
            </a:extLst>
          </p:cNvPr>
          <p:cNvSpPr txBox="1"/>
          <p:nvPr/>
        </p:nvSpPr>
        <p:spPr>
          <a:xfrm>
            <a:off x="418607" y="6350055"/>
            <a:ext cx="6094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Vidal and R. F. Werner, Phys. Rev. A 65, 032314 (2002).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80E02-0CC5-5041-2D9A-3FF0A0D1A354}"/>
              </a:ext>
            </a:extLst>
          </p:cNvPr>
          <p:cNvSpPr txBox="1"/>
          <p:nvPr/>
        </p:nvSpPr>
        <p:spPr>
          <a:xfrm>
            <a:off x="418607" y="6551695"/>
            <a:ext cx="982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T. C. Wei, K. </a:t>
            </a:r>
            <a:r>
              <a:rPr lang="en-US" sz="1200" dirty="0" err="1"/>
              <a:t>Nemoto</a:t>
            </a:r>
            <a:r>
              <a:rPr lang="en-US" sz="1200" dirty="0"/>
              <a:t>, P. M. Goldbart, P. G. </a:t>
            </a:r>
            <a:r>
              <a:rPr lang="en-US" sz="1200" dirty="0" err="1"/>
              <a:t>Kwiat</a:t>
            </a:r>
            <a:r>
              <a:rPr lang="en-US" sz="1200" dirty="0"/>
              <a:t>, W. J. Munro, F. </a:t>
            </a:r>
            <a:r>
              <a:rPr lang="en-US" sz="1200" dirty="0" err="1"/>
              <a:t>Verstraete</a:t>
            </a:r>
            <a:r>
              <a:rPr lang="en-US" sz="1200" dirty="0"/>
              <a:t>, Maximal entanglement versus entropy for mixed quantum states</a:t>
            </a:r>
          </a:p>
        </p:txBody>
      </p:sp>
    </p:spTree>
    <p:extLst>
      <p:ext uri="{BB962C8B-B14F-4D97-AF65-F5344CB8AC3E}">
        <p14:creationId xmlns:p14="http://schemas.microsoft.com/office/powerpoint/2010/main" val="23479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4" grpId="0" animBg="1"/>
      <p:bldP spid="15" grpId="0" animBg="1"/>
      <p:bldP spid="16" grpId="0"/>
      <p:bldP spid="18" grpId="0"/>
      <p:bldP spid="21" grpId="0"/>
      <p:bldP spid="22" grpId="0"/>
      <p:bldP spid="2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6;p25">
            <a:extLst>
              <a:ext uri="{FF2B5EF4-FFF2-40B4-BE49-F238E27FC236}">
                <a16:creationId xmlns:a16="http://schemas.microsoft.com/office/drawing/2014/main" id="{FCBFEE84-3FE5-6855-9AFF-087A1164D566}"/>
              </a:ext>
            </a:extLst>
          </p:cNvPr>
          <p:cNvSpPr/>
          <p:nvPr/>
        </p:nvSpPr>
        <p:spPr>
          <a:xfrm>
            <a:off x="4124654" y="70873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B8B2B-BCF5-E2CA-0A92-BA2A862DC235}"/>
              </a:ext>
            </a:extLst>
          </p:cNvPr>
          <p:cNvSpPr txBox="1"/>
          <p:nvPr/>
        </p:nvSpPr>
        <p:spPr>
          <a:xfrm>
            <a:off x="585640" y="1971130"/>
            <a:ext cx="188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DID: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4" name="Google Shape;197;p25">
            <a:extLst>
              <a:ext uri="{FF2B5EF4-FFF2-40B4-BE49-F238E27FC236}">
                <a16:creationId xmlns:a16="http://schemas.microsoft.com/office/drawing/2014/main" id="{8CB3555F-85C9-7D05-360C-AF283D0B81C5}"/>
              </a:ext>
            </a:extLst>
          </p:cNvPr>
          <p:cNvSpPr txBox="1">
            <a:spLocks/>
          </p:cNvSpPr>
          <p:nvPr/>
        </p:nvSpPr>
        <p:spPr>
          <a:xfrm>
            <a:off x="820050" y="618963"/>
            <a:ext cx="105519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Calistoga"/>
                <a:ea typeface="Calistoga"/>
                <a:cs typeface="Calistoga"/>
                <a:sym typeface="Calisto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US"/>
              <a:t>Negativity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B68BA-791B-E004-B880-B4C771DF166B}"/>
              </a:ext>
            </a:extLst>
          </p:cNvPr>
          <p:cNvSpPr txBox="1"/>
          <p:nvPr/>
        </p:nvSpPr>
        <p:spPr>
          <a:xfrm>
            <a:off x="4636008" y="3228945"/>
            <a:ext cx="2194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eigenvalues of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9A80C80-E641-0D21-5854-BFF759C65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490914"/>
              </p:ext>
            </p:extLst>
          </p:nvPr>
        </p:nvGraphicFramePr>
        <p:xfrm>
          <a:off x="6438614" y="3183423"/>
          <a:ext cx="492538" cy="44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9838" imgH="270767" progId="Equation.DSMT4">
                  <p:embed/>
                </p:oleObj>
              </mc:Choice>
              <mc:Fallback>
                <p:oleObj name="Equation" r:id="rId3" imgW="299838" imgH="270767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A7F9752-D094-83A0-B00F-1B207A72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8614" y="3183423"/>
                        <a:ext cx="492538" cy="445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1AC214C-1C72-8ACA-032A-C1BDC391F252}"/>
              </a:ext>
            </a:extLst>
          </p:cNvPr>
          <p:cNvSpPr txBox="1"/>
          <p:nvPr/>
        </p:nvSpPr>
        <p:spPr>
          <a:xfrm>
            <a:off x="4304274" y="3892828"/>
            <a:ext cx="2857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Sum the negative ones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4EE0A35-9DDF-5438-03A3-1758B49560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16465"/>
              </p:ext>
            </p:extLst>
          </p:nvPr>
        </p:nvGraphicFramePr>
        <p:xfrm>
          <a:off x="4374962" y="4586659"/>
          <a:ext cx="2716482" cy="454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0141" imgH="285691" progId="Equation.DSMT4">
                  <p:embed/>
                </p:oleObj>
              </mc:Choice>
              <mc:Fallback>
                <p:oleObj name="Equation" r:id="rId5" imgW="1710141" imgH="285691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0E2BE26-631B-467A-98E5-FBBB51B49F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4962" y="4586659"/>
                        <a:ext cx="2716482" cy="454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27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549350" y="617290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550C1-F853-9142-40A9-63DC935AE939}"/>
              </a:ext>
            </a:extLst>
          </p:cNvPr>
          <p:cNvSpPr txBox="1"/>
          <p:nvPr/>
        </p:nvSpPr>
        <p:spPr>
          <a:xfrm>
            <a:off x="898398" y="878265"/>
            <a:ext cx="4716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stoga" panose="020B0604020202020204" charset="0"/>
                <a:cs typeface="Calistoga" panose="020B0604020202020204" charset="0"/>
              </a:rPr>
              <a:t>‘’Calculating the Negativity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D8ACA5-9E68-60DC-503D-289D83DA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887" y="1662460"/>
            <a:ext cx="7904226" cy="4451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590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93809" y="531872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65C06-AEC6-0D57-C4EE-2675E925B58D}"/>
              </a:ext>
            </a:extLst>
          </p:cNvPr>
          <p:cNvSpPr txBox="1"/>
          <p:nvPr/>
        </p:nvSpPr>
        <p:spPr>
          <a:xfrm>
            <a:off x="698419" y="769880"/>
            <a:ext cx="796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Result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6C0D8-9BE6-0A15-0CBF-0FB013036146}"/>
              </a:ext>
            </a:extLst>
          </p:cNvPr>
          <p:cNvSpPr txBox="1"/>
          <p:nvPr/>
        </p:nvSpPr>
        <p:spPr>
          <a:xfrm>
            <a:off x="566928" y="1712861"/>
            <a:ext cx="303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sample run: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1E642-6928-B1F4-2E79-04DA51F22CEE}"/>
              </a:ext>
            </a:extLst>
          </p:cNvPr>
          <p:cNvSpPr txBox="1"/>
          <p:nvPr/>
        </p:nvSpPr>
        <p:spPr>
          <a:xfrm>
            <a:off x="7780678" y="1487642"/>
            <a:ext cx="38443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37.069% of the randomly generated states are Entangled state as far as Negativity can tell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1B9443-A7C6-DA6B-62A2-76561BCFCE7E}"/>
                  </a:ext>
                </a:extLst>
              </p:cNvPr>
              <p:cNvSpPr txBox="1"/>
              <p:nvPr/>
            </p:nvSpPr>
            <p:spPr>
              <a:xfrm>
                <a:off x="3383247" y="1469553"/>
                <a:ext cx="20482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100000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 10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1B9443-A7C6-DA6B-62A2-76561BCFC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47" y="1469553"/>
                <a:ext cx="2048256" cy="954107"/>
              </a:xfrm>
              <a:prstGeom prst="rect">
                <a:avLst/>
              </a:prstGeom>
              <a:blipFill>
                <a:blip r:embed="rId3"/>
                <a:stretch>
                  <a:fillRect t="-6369" r="-2976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39014D70-3D38-A10D-4AA0-C9D91E443BAE}"/>
              </a:ext>
            </a:extLst>
          </p:cNvPr>
          <p:cNvSpPr/>
          <p:nvPr/>
        </p:nvSpPr>
        <p:spPr>
          <a:xfrm>
            <a:off x="3153341" y="1576139"/>
            <a:ext cx="290430" cy="847521"/>
          </a:xfrm>
          <a:prstGeom prst="leftBrace">
            <a:avLst>
              <a:gd name="adj1" fmla="val 2907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7B1D8-1D12-9DDB-E6C6-F46343668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342" y="2759402"/>
            <a:ext cx="5121316" cy="3791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94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93809" y="531872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C65C06-AEC6-0D57-C4EE-2675E925B58D}"/>
              </a:ext>
            </a:extLst>
          </p:cNvPr>
          <p:cNvSpPr txBox="1"/>
          <p:nvPr/>
        </p:nvSpPr>
        <p:spPr>
          <a:xfrm>
            <a:off x="698419" y="769880"/>
            <a:ext cx="7967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2A7C0-A420-CD54-14EA-A3A867921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228" y="1557944"/>
            <a:ext cx="4735597" cy="3505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E664DB-FCCE-A35E-AE19-CF244B2D0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009" y="1529220"/>
            <a:ext cx="4735597" cy="3505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3E92F8-059B-17B6-F0FA-7C0A5CA1DEF8}"/>
              </a:ext>
            </a:extLst>
          </p:cNvPr>
          <p:cNvSpPr/>
          <p:nvPr/>
        </p:nvSpPr>
        <p:spPr>
          <a:xfrm>
            <a:off x="7860662" y="2043387"/>
            <a:ext cx="2139696" cy="1947672"/>
          </a:xfrm>
          <a:custGeom>
            <a:avLst/>
            <a:gdLst>
              <a:gd name="connsiteX0" fmla="*/ 0 w 2139696"/>
              <a:gd name="connsiteY0" fmla="*/ 1947672 h 1947672"/>
              <a:gd name="connsiteX1" fmla="*/ 402336 w 2139696"/>
              <a:gd name="connsiteY1" fmla="*/ 1435608 h 1947672"/>
              <a:gd name="connsiteX2" fmla="*/ 786384 w 2139696"/>
              <a:gd name="connsiteY2" fmla="*/ 1051560 h 1947672"/>
              <a:gd name="connsiteX3" fmla="*/ 1335024 w 2139696"/>
              <a:gd name="connsiteY3" fmla="*/ 594360 h 1947672"/>
              <a:gd name="connsiteX4" fmla="*/ 1783080 w 2139696"/>
              <a:gd name="connsiteY4" fmla="*/ 265176 h 1947672"/>
              <a:gd name="connsiteX5" fmla="*/ 2139696 w 2139696"/>
              <a:gd name="connsiteY5" fmla="*/ 0 h 194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696" h="1947672">
                <a:moveTo>
                  <a:pt x="0" y="1947672"/>
                </a:moveTo>
                <a:cubicBezTo>
                  <a:pt x="135636" y="1766316"/>
                  <a:pt x="271272" y="1584960"/>
                  <a:pt x="402336" y="1435608"/>
                </a:cubicBezTo>
                <a:cubicBezTo>
                  <a:pt x="533400" y="1286256"/>
                  <a:pt x="630936" y="1191768"/>
                  <a:pt x="786384" y="1051560"/>
                </a:cubicBezTo>
                <a:cubicBezTo>
                  <a:pt x="941832" y="911352"/>
                  <a:pt x="1168908" y="725424"/>
                  <a:pt x="1335024" y="594360"/>
                </a:cubicBezTo>
                <a:cubicBezTo>
                  <a:pt x="1501140" y="463296"/>
                  <a:pt x="1783080" y="265176"/>
                  <a:pt x="1783080" y="265176"/>
                </a:cubicBezTo>
                <a:lnTo>
                  <a:pt x="2139696" y="0"/>
                </a:lnTo>
              </a:path>
            </a:pathLst>
          </a:custGeom>
          <a:ln>
            <a:solidFill>
              <a:srgbClr val="92D05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AF835D-5B10-7ECF-4A25-F5E58105AF58}"/>
              </a:ext>
            </a:extLst>
          </p:cNvPr>
          <p:cNvSpPr/>
          <p:nvPr/>
        </p:nvSpPr>
        <p:spPr>
          <a:xfrm>
            <a:off x="2639568" y="2005584"/>
            <a:ext cx="2072640" cy="1773936"/>
          </a:xfrm>
          <a:custGeom>
            <a:avLst/>
            <a:gdLst>
              <a:gd name="connsiteX0" fmla="*/ 0 w 2072640"/>
              <a:gd name="connsiteY0" fmla="*/ 1773936 h 1773936"/>
              <a:gd name="connsiteX1" fmla="*/ 347472 w 2072640"/>
              <a:gd name="connsiteY1" fmla="*/ 1280160 h 1773936"/>
              <a:gd name="connsiteX2" fmla="*/ 853440 w 2072640"/>
              <a:gd name="connsiteY2" fmla="*/ 798576 h 1773936"/>
              <a:gd name="connsiteX3" fmla="*/ 1274064 w 2072640"/>
              <a:gd name="connsiteY3" fmla="*/ 499872 h 1773936"/>
              <a:gd name="connsiteX4" fmla="*/ 1816608 w 2072640"/>
              <a:gd name="connsiteY4" fmla="*/ 152400 h 1773936"/>
              <a:gd name="connsiteX5" fmla="*/ 2072640 w 2072640"/>
              <a:gd name="connsiteY5" fmla="*/ 0 h 1773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2640" h="1773936">
                <a:moveTo>
                  <a:pt x="0" y="1773936"/>
                </a:moveTo>
                <a:cubicBezTo>
                  <a:pt x="102616" y="1608328"/>
                  <a:pt x="205232" y="1442720"/>
                  <a:pt x="347472" y="1280160"/>
                </a:cubicBezTo>
                <a:cubicBezTo>
                  <a:pt x="489712" y="1117600"/>
                  <a:pt x="699008" y="928624"/>
                  <a:pt x="853440" y="798576"/>
                </a:cubicBezTo>
                <a:cubicBezTo>
                  <a:pt x="1007872" y="668528"/>
                  <a:pt x="1113536" y="607568"/>
                  <a:pt x="1274064" y="499872"/>
                </a:cubicBezTo>
                <a:cubicBezTo>
                  <a:pt x="1434592" y="392176"/>
                  <a:pt x="1683512" y="235712"/>
                  <a:pt x="1816608" y="152400"/>
                </a:cubicBezTo>
                <a:cubicBezTo>
                  <a:pt x="1949704" y="69088"/>
                  <a:pt x="2011172" y="34544"/>
                  <a:pt x="2072640" y="0"/>
                </a:cubicBezTo>
              </a:path>
            </a:pathLst>
          </a:custGeom>
          <a:ln>
            <a:solidFill>
              <a:srgbClr val="92D05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E0005-A3A8-C993-60BE-286518E6B367}"/>
              </a:ext>
            </a:extLst>
          </p:cNvPr>
          <p:cNvSpPr txBox="1"/>
          <p:nvPr/>
        </p:nvSpPr>
        <p:spPr>
          <a:xfrm>
            <a:off x="771177" y="5293414"/>
            <a:ext cx="544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Concurrence is more sensitive to the purity of state!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865EE9-ECFF-6E3C-B139-76E4A2525F4E}"/>
              </a:ext>
            </a:extLst>
          </p:cNvPr>
          <p:cNvSpPr txBox="1"/>
          <p:nvPr/>
        </p:nvSpPr>
        <p:spPr>
          <a:xfrm>
            <a:off x="1241097" y="5671475"/>
            <a:ext cx="450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MEMs: Maximum Entanglement Measures</a:t>
            </a:r>
          </a:p>
        </p:txBody>
      </p:sp>
    </p:spTree>
    <p:extLst>
      <p:ext uri="{BB962C8B-B14F-4D97-AF65-F5344CB8AC3E}">
        <p14:creationId xmlns:p14="http://schemas.microsoft.com/office/powerpoint/2010/main" val="39556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93809" y="531872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D5C5C-544E-6634-C320-08515E7AC7BB}"/>
              </a:ext>
            </a:extLst>
          </p:cNvPr>
          <p:cNvSpPr txBox="1"/>
          <p:nvPr/>
        </p:nvSpPr>
        <p:spPr>
          <a:xfrm>
            <a:off x="431995" y="6320810"/>
            <a:ext cx="1132801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Vidal and R. F. Werner, Phys. Rev. Lett. 2002</a:t>
            </a:r>
          </a:p>
          <a:p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Zyczkowski, P. Horodecki, A. Sanpera, and M. Lewen-stein, Phys. Rev. Lett. 1998</a:t>
            </a:r>
          </a:p>
          <a:p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Peres, Phys. Rev. Lett. 77, 1413 (1996); M. Horodecki, P. Horodecki, and R. Horodecki, Phys. Lett.</a:t>
            </a:r>
          </a:p>
          <a:p>
            <a:endParaRPr lang="en-US" sz="11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C6DB1-2334-6AA3-016B-3D300E50D446}"/>
              </a:ext>
            </a:extLst>
          </p:cNvPr>
          <p:cNvSpPr txBox="1"/>
          <p:nvPr/>
        </p:nvSpPr>
        <p:spPr>
          <a:xfrm>
            <a:off x="730913" y="662691"/>
            <a:ext cx="932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902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saw in previous presentation we investigate </a:t>
            </a:r>
            <a:r>
              <a:rPr lang="en-US" sz="2000" b="1" dirty="0">
                <a:solidFill>
                  <a:srgbClr val="0902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different entanglement measures</a:t>
            </a:r>
            <a:r>
              <a:rPr lang="en-US" sz="2000" b="1" dirty="0">
                <a:solidFill>
                  <a:srgbClr val="0902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6397A-0303-8E3F-1948-970C36D5912F}"/>
              </a:ext>
            </a:extLst>
          </p:cNvPr>
          <p:cNvSpPr txBox="1"/>
          <p:nvPr/>
        </p:nvSpPr>
        <p:spPr>
          <a:xfrm>
            <a:off x="1089434" y="1066595"/>
            <a:ext cx="99299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902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entanglement measures can give different orderings for pairs of mixed states.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2538EB-54B6-A62E-4335-C9EDF5096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657" y="1641680"/>
            <a:ext cx="3506378" cy="2832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577C1-3E31-CD2A-D83E-CDA457B33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76" y="1566234"/>
            <a:ext cx="4050749" cy="29987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1DC9E3-2669-1163-B3E7-235736CA0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86" y="2648980"/>
            <a:ext cx="3650493" cy="27024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47B6DD-111A-3874-A08E-14E1DBB0A49C}"/>
              </a:ext>
            </a:extLst>
          </p:cNvPr>
          <p:cNvSpPr txBox="1"/>
          <p:nvPr/>
        </p:nvSpPr>
        <p:spPr>
          <a:xfrm>
            <a:off x="2173520" y="5471083"/>
            <a:ext cx="7189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we investigate the highest possible entanglement for a given level of mixedness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526AEF-6715-4392-6598-03B9A78CC1B0}"/>
              </a:ext>
            </a:extLst>
          </p:cNvPr>
          <p:cNvSpPr txBox="1"/>
          <p:nvPr/>
        </p:nvSpPr>
        <p:spPr>
          <a:xfrm>
            <a:off x="5265714" y="588851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“MEMS”</a:t>
            </a:r>
          </a:p>
        </p:txBody>
      </p:sp>
    </p:spTree>
    <p:extLst>
      <p:ext uri="{BB962C8B-B14F-4D97-AF65-F5344CB8AC3E}">
        <p14:creationId xmlns:p14="http://schemas.microsoft.com/office/powerpoint/2010/main" val="73000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1" grpId="0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93809" y="531872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7B9DC-D9A6-FF1F-241E-ACD0AE8E3DCB}"/>
              </a:ext>
            </a:extLst>
          </p:cNvPr>
          <p:cNvSpPr txBox="1"/>
          <p:nvPr/>
        </p:nvSpPr>
        <p:spPr>
          <a:xfrm>
            <a:off x="925830" y="93223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153553"/>
                </a:solidFill>
                <a:latin typeface="Calistoga" panose="020B0604020202020204" charset="0"/>
                <a:cs typeface="Calistoga" panose="020B0604020202020204" charset="0"/>
              </a:rPr>
              <a:t>“ Concurrence vs  Negativity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1A0B09-4791-012F-3A79-ECF0CE224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583" y="1668224"/>
            <a:ext cx="4533887" cy="3280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495AE6-41DF-47C2-50F8-E45767555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927" y="3937425"/>
            <a:ext cx="3477785" cy="22417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E362DC-53B4-9D5D-56FE-10FFDDCED1AF}"/>
              </a:ext>
            </a:extLst>
          </p:cNvPr>
          <p:cNvSpPr txBox="1"/>
          <p:nvPr/>
        </p:nvSpPr>
        <p:spPr>
          <a:xfrm>
            <a:off x="8620373" y="943524"/>
            <a:ext cx="30778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Maximum negativity for a given value of concurrence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Lagrange optimization techniques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99FDA9-1851-D51A-A302-8758858CFF45}"/>
              </a:ext>
            </a:extLst>
          </p:cNvPr>
          <p:cNvSpPr txBox="1"/>
          <p:nvPr/>
        </p:nvSpPr>
        <p:spPr>
          <a:xfrm>
            <a:off x="109728" y="6326128"/>
            <a:ext cx="110713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F. Verstraete, K. Audenaert, J. Dehaene, B. De Moor, J. Phys. A 34, 10327 (2001).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Tzu-</a:t>
            </a:r>
            <a:r>
              <a:rPr lang="en-US" sz="11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Chieh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Wei (1), Kae Nemoto (2), Paul M. Goldbart (1), Paul G. Kwiat (1), William </a:t>
            </a:r>
            <a:b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J. Munro (3), Frank Verstraete (4)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 entanglement versus entropy for mixed quantum states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8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4DC6DC-96DB-A002-B6C2-2549037F3086}"/>
                  </a:ext>
                </a:extLst>
              </p:cNvPr>
              <p:cNvSpPr txBox="1"/>
              <p:nvPr/>
            </p:nvSpPr>
            <p:spPr>
              <a:xfrm>
                <a:off x="1360968" y="1958106"/>
                <a:ext cx="9122591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4DC6DC-96DB-A002-B6C2-2549037F3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968" y="1958106"/>
                <a:ext cx="9122591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1083BAF-224C-B556-9BED-E615D72F3B19}"/>
              </a:ext>
            </a:extLst>
          </p:cNvPr>
          <p:cNvCxnSpPr/>
          <p:nvPr/>
        </p:nvCxnSpPr>
        <p:spPr>
          <a:xfrm rot="16200000" flipH="1">
            <a:off x="4548798" y="2692384"/>
            <a:ext cx="1983544" cy="18006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8AB295-90F2-A864-8C11-BD314477B1BE}"/>
                  </a:ext>
                </a:extLst>
              </p:cNvPr>
              <p:cNvSpPr txBox="1"/>
              <p:nvPr/>
            </p:nvSpPr>
            <p:spPr>
              <a:xfrm>
                <a:off x="4776539" y="3196747"/>
                <a:ext cx="1610761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l-G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8AB295-90F2-A864-8C11-BD314477B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39" y="3196747"/>
                <a:ext cx="1610761" cy="37600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B62A97-1A02-4646-3DDE-C8B570CAC362}"/>
                  </a:ext>
                </a:extLst>
              </p:cNvPr>
              <p:cNvSpPr txBox="1"/>
              <p:nvPr/>
            </p:nvSpPr>
            <p:spPr>
              <a:xfrm>
                <a:off x="5205961" y="4810773"/>
                <a:ext cx="2479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B62A97-1A02-4646-3DDE-C8B570CAC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961" y="4810773"/>
                <a:ext cx="2479846" cy="369332"/>
              </a:xfrm>
              <a:prstGeom prst="rect">
                <a:avLst/>
              </a:prstGeom>
              <a:blipFill>
                <a:blip r:embed="rId5"/>
                <a:stretch>
                  <a:fillRect l="-1229" r="-3931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4CEA78-BD8B-C04F-A336-797709C356EC}"/>
                  </a:ext>
                </a:extLst>
              </p:cNvPr>
              <p:cNvSpPr txBox="1"/>
              <p:nvPr/>
            </p:nvSpPr>
            <p:spPr>
              <a:xfrm>
                <a:off x="7223243" y="6063906"/>
                <a:ext cx="2910400" cy="517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𝕝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4CEA78-BD8B-C04F-A336-797709C3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243" y="6063906"/>
                <a:ext cx="2910400" cy="517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787B88-BAA0-19D5-A7BF-7CDCD98552AE}"/>
                  </a:ext>
                </a:extLst>
              </p:cNvPr>
              <p:cNvSpPr txBox="1"/>
              <p:nvPr/>
            </p:nvSpPr>
            <p:spPr>
              <a:xfrm>
                <a:off x="9107865" y="4839967"/>
                <a:ext cx="2910399" cy="517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⊗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787B88-BAA0-19D5-A7BF-7CDCD9855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865" y="4839967"/>
                <a:ext cx="2910399" cy="5178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55F7138-CE70-4671-52EB-96F53FB4E1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9677" y="3238855"/>
            <a:ext cx="3335811" cy="186172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8EBF60E-AC64-9981-8040-48913135A523}"/>
              </a:ext>
            </a:extLst>
          </p:cNvPr>
          <p:cNvCxnSpPr/>
          <p:nvPr/>
        </p:nvCxnSpPr>
        <p:spPr>
          <a:xfrm rot="16200000" flipH="1">
            <a:off x="7686671" y="2871314"/>
            <a:ext cx="1983544" cy="180066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8F478F-32B3-DC3A-E1C3-02C8EB642D9D}"/>
              </a:ext>
            </a:extLst>
          </p:cNvPr>
          <p:cNvSpPr txBox="1"/>
          <p:nvPr/>
        </p:nvSpPr>
        <p:spPr>
          <a:xfrm>
            <a:off x="1299855" y="1057246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ea typeface="Cambria Math" panose="02040503050406030204" pitchFamily="18" charset="0"/>
                <a:cs typeface="Calistoga" panose="020B0604020202020204" charset="0"/>
              </a:rPr>
              <a:t>“ Hilbert-Schmidt</a:t>
            </a:r>
          </a:p>
        </p:txBody>
      </p:sp>
    </p:spTree>
    <p:extLst>
      <p:ext uri="{BB962C8B-B14F-4D97-AF65-F5344CB8AC3E}">
        <p14:creationId xmlns:p14="http://schemas.microsoft.com/office/powerpoint/2010/main" val="38080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93809" y="531872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7B9DC-D9A6-FF1F-241E-ACD0AE8E3DCB}"/>
              </a:ext>
            </a:extLst>
          </p:cNvPr>
          <p:cNvSpPr txBox="1"/>
          <p:nvPr/>
        </p:nvSpPr>
        <p:spPr>
          <a:xfrm>
            <a:off x="925830" y="93223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153553"/>
                </a:solidFill>
                <a:latin typeface="Calistoga" panose="020B0604020202020204" charset="0"/>
                <a:cs typeface="Calistoga" panose="020B0604020202020204" charset="0"/>
              </a:rPr>
              <a:t>“ Negativity vs Linear Entropy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1736B-E599-B488-2C4B-3AED15AE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46" y="1608906"/>
            <a:ext cx="4249065" cy="3175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92CF39-C30B-98EB-456D-46436F9A6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492" y="3941064"/>
            <a:ext cx="3828513" cy="2288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742A2-6455-16E7-A210-3D19DE523742}"/>
                  </a:ext>
                </a:extLst>
              </p:cNvPr>
              <p:cNvSpPr txBox="1"/>
              <p:nvPr/>
            </p:nvSpPr>
            <p:spPr>
              <a:xfrm>
                <a:off x="8072815" y="932239"/>
                <a:ext cx="275254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C742A2-6455-16E7-A210-3D19DE52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815" y="932239"/>
                <a:ext cx="2752548" cy="516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18BBFE-FBF7-25DF-1227-A9F29A7A54E0}"/>
                  </a:ext>
                </a:extLst>
              </p:cNvPr>
              <p:cNvSpPr txBox="1"/>
              <p:nvPr/>
            </p:nvSpPr>
            <p:spPr>
              <a:xfrm>
                <a:off x="8472604" y="1671964"/>
                <a:ext cx="1952971" cy="554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1800" b="0" i="1" smtClean="0">
                                          <a:latin typeface="Cambria Math" panose="02040503050406030204" pitchFamily="18" charset="0"/>
                                        </a:rPr>
                                        <m:t>ρ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18BBFE-FBF7-25DF-1227-A9F29A7A5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604" y="1671964"/>
                <a:ext cx="1952971" cy="554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2612B-523D-2B13-2FF6-C67618AFD661}"/>
                  </a:ext>
                </a:extLst>
              </p:cNvPr>
              <p:cNvSpPr txBox="1"/>
              <p:nvPr/>
            </p:nvSpPr>
            <p:spPr>
              <a:xfrm>
                <a:off x="8140494" y="2556524"/>
                <a:ext cx="261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2612B-523D-2B13-2FF6-C67618AF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494" y="2556524"/>
                <a:ext cx="2617190" cy="276999"/>
              </a:xfrm>
              <a:prstGeom prst="rect">
                <a:avLst/>
              </a:prstGeom>
              <a:blipFill>
                <a:blip r:embed="rId7"/>
                <a:stretch>
                  <a:fillRect l="-1395" r="-255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D1BFEBE-AE95-8C8B-5555-35ED393B68C0}"/>
              </a:ext>
            </a:extLst>
          </p:cNvPr>
          <p:cNvSpPr txBox="1"/>
          <p:nvPr/>
        </p:nvSpPr>
        <p:spPr>
          <a:xfrm>
            <a:off x="576859" y="4415360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(Werner states):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D8988-9EB4-73EA-8214-4E96F178240F}"/>
                  </a:ext>
                </a:extLst>
              </p:cNvPr>
              <p:cNvSpPr txBox="1"/>
              <p:nvPr/>
            </p:nvSpPr>
            <p:spPr>
              <a:xfrm>
                <a:off x="555600" y="4840191"/>
                <a:ext cx="327525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800" i="1" dirty="0">
                                      <a:latin typeface="Cambria Math" panose="02040503050406030204" pitchFamily="18" charset="0"/>
                                    </a:rPr>
                                    <m:t>𝛹</m:t>
                                  </m:r>
                                </m:e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800" i="1" dirty="0">
                                      <a:latin typeface="Cambria Math" panose="02040503050406030204" pitchFamily="18" charset="0"/>
                                    </a:rPr>
                                    <m:t>𝛹</m:t>
                                  </m:r>
                                </m:e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D8988-9EB4-73EA-8214-4E96F1782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00" y="4840191"/>
                <a:ext cx="3275256" cy="516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2779D-5BED-1858-3BDE-5D8E3ED56D09}"/>
                  </a:ext>
                </a:extLst>
              </p:cNvPr>
              <p:cNvSpPr txBox="1"/>
              <p:nvPr/>
            </p:nvSpPr>
            <p:spPr>
              <a:xfrm>
                <a:off x="431995" y="5503392"/>
                <a:ext cx="21116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l-G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82779D-5BED-1858-3BDE-5D8E3ED5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5" y="5503392"/>
                <a:ext cx="211164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AC2D92-EAE1-99E4-D218-EA4BEEFEC432}"/>
                  </a:ext>
                </a:extLst>
              </p:cNvPr>
              <p:cNvSpPr txBox="1"/>
              <p:nvPr/>
            </p:nvSpPr>
            <p:spPr>
              <a:xfrm>
                <a:off x="2520700" y="5503392"/>
                <a:ext cx="2620312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AC2D92-EAE1-99E4-D218-EA4BEEFE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700" y="5503392"/>
                <a:ext cx="2620312" cy="6090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160F57F-8ADE-EA9F-D8EA-C824363074D2}"/>
              </a:ext>
            </a:extLst>
          </p:cNvPr>
          <p:cNvSpPr txBox="1"/>
          <p:nvPr/>
        </p:nvSpPr>
        <p:spPr>
          <a:xfrm>
            <a:off x="431995" y="6400282"/>
            <a:ext cx="110713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 entanglement versus entropy for mixed quantum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Tzu-</a:t>
            </a:r>
            <a:r>
              <a:rPr lang="en-US" sz="11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Chieh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Wei (1), Kae Nemoto (2), Paul M. Goldbart (1), Paul G. Kwiat (1), William J. Munro (3), Frank Verstraete (4) </a:t>
            </a:r>
          </a:p>
        </p:txBody>
      </p:sp>
    </p:spTree>
    <p:extLst>
      <p:ext uri="{BB962C8B-B14F-4D97-AF65-F5344CB8AC3E}">
        <p14:creationId xmlns:p14="http://schemas.microsoft.com/office/powerpoint/2010/main" val="899296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6;p25">
            <a:extLst>
              <a:ext uri="{FF2B5EF4-FFF2-40B4-BE49-F238E27FC236}">
                <a16:creationId xmlns:a16="http://schemas.microsoft.com/office/drawing/2014/main" id="{09F074CA-7994-9324-7A7B-A6D8F6B412A4}"/>
              </a:ext>
            </a:extLst>
          </p:cNvPr>
          <p:cNvSpPr/>
          <p:nvPr/>
        </p:nvSpPr>
        <p:spPr>
          <a:xfrm>
            <a:off x="493809" y="531872"/>
            <a:ext cx="1262400" cy="1262400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7B9DC-D9A6-FF1F-241E-ACD0AE8E3DCB}"/>
              </a:ext>
            </a:extLst>
          </p:cNvPr>
          <p:cNvSpPr txBox="1"/>
          <p:nvPr/>
        </p:nvSpPr>
        <p:spPr>
          <a:xfrm>
            <a:off x="925830" y="93223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153553"/>
                </a:solidFill>
                <a:latin typeface="Calistoga" panose="020B0604020202020204" charset="0"/>
                <a:cs typeface="Calistoga" panose="020B0604020202020204" charset="0"/>
              </a:rPr>
              <a:t>“ Von Neumann Entropy vs Linear Entropy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3EFAE7-185A-300B-1DC3-37F2F8E78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67" y="1476746"/>
            <a:ext cx="4175865" cy="3194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0307C1-1D78-77D3-699D-E4FA36D4C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791" y="3845219"/>
            <a:ext cx="3775214" cy="2313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6C50E-B37A-DDE3-C090-128BD084DEC8}"/>
              </a:ext>
            </a:extLst>
          </p:cNvPr>
          <p:cNvSpPr txBox="1"/>
          <p:nvPr/>
        </p:nvSpPr>
        <p:spPr>
          <a:xfrm>
            <a:off x="566028" y="4782954"/>
            <a:ext cx="6115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von Neumann entropy for a fixed linear entropy using Lagrange multipliers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B336-7015-2438-F0BC-A034B42E8EF4}"/>
                  </a:ext>
                </a:extLst>
              </p:cNvPr>
              <p:cNvSpPr txBox="1"/>
              <p:nvPr/>
            </p:nvSpPr>
            <p:spPr>
              <a:xfrm>
                <a:off x="8443648" y="1249689"/>
                <a:ext cx="3316357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B336-7015-2438-F0BC-A034B42E8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648" y="1249689"/>
                <a:ext cx="3316357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B4A431-9AFB-E7B8-7A90-0A68C479D726}"/>
                  </a:ext>
                </a:extLst>
              </p:cNvPr>
              <p:cNvSpPr txBox="1"/>
              <p:nvPr/>
            </p:nvSpPr>
            <p:spPr>
              <a:xfrm>
                <a:off x="8234541" y="2194083"/>
                <a:ext cx="35018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𝑉𝑁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800" b="0" i="1" smtClean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B4A431-9AFB-E7B8-7A90-0A68C479D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541" y="2194083"/>
                <a:ext cx="350188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B8C1F0-F146-F580-5A5B-7CBDD3BAC0B1}"/>
                  </a:ext>
                </a:extLst>
              </p:cNvPr>
              <p:cNvSpPr txBox="1"/>
              <p:nvPr/>
            </p:nvSpPr>
            <p:spPr>
              <a:xfrm>
                <a:off x="7999701" y="3074630"/>
                <a:ext cx="42042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1800" i="1">
                        <a:latin typeface="Cambria Math" panose="02040503050406030204" pitchFamily="18" charset="0"/>
                      </a:rPr>
                      <m:t>ρ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+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B8C1F0-F146-F580-5A5B-7CBDD3BAC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701" y="3074630"/>
                <a:ext cx="4204252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A33F6B-1CDE-5D8B-957B-82B5E0CB768D}"/>
                  </a:ext>
                </a:extLst>
              </p:cNvPr>
              <p:cNvSpPr txBox="1"/>
              <p:nvPr/>
            </p:nvSpPr>
            <p:spPr>
              <a:xfrm>
                <a:off x="493141" y="5481541"/>
                <a:ext cx="6261652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𝐿𝑜𝑔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A33F6B-1CDE-5D8B-957B-82B5E0CB7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41" y="5481541"/>
                <a:ext cx="6261652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1F43528-B316-C1B3-13F6-372789D15872}"/>
              </a:ext>
            </a:extLst>
          </p:cNvPr>
          <p:cNvSpPr txBox="1"/>
          <p:nvPr/>
        </p:nvSpPr>
        <p:spPr>
          <a:xfrm>
            <a:off x="431995" y="6400282"/>
            <a:ext cx="110713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Maximal entanglement versus entropy for mixed quantum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Tzu-</a:t>
            </a:r>
            <a:r>
              <a:rPr lang="en-US" sz="11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Chieh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Wei (1), Kae Nemoto (2), Paul M. Goldbart (1), Paul G. Kwiat (1), William J. Munro (3), Frank Verstraete (4) </a:t>
            </a:r>
          </a:p>
        </p:txBody>
      </p:sp>
    </p:spTree>
    <p:extLst>
      <p:ext uri="{BB962C8B-B14F-4D97-AF65-F5344CB8AC3E}">
        <p14:creationId xmlns:p14="http://schemas.microsoft.com/office/powerpoint/2010/main" val="745069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/>
          <p:nvPr/>
        </p:nvSpPr>
        <p:spPr>
          <a:xfrm>
            <a:off x="1059150" y="1289304"/>
            <a:ext cx="1748058" cy="1558446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1038723" y="1951050"/>
            <a:ext cx="10114554" cy="89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 you for your time and attention!</a:t>
            </a:r>
            <a:endParaRPr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50DB6-1058-9BED-59A0-84C886DDA4E2}"/>
              </a:ext>
            </a:extLst>
          </p:cNvPr>
          <p:cNvSpPr txBox="1"/>
          <p:nvPr/>
        </p:nvSpPr>
        <p:spPr>
          <a:xfrm>
            <a:off x="583926" y="5657597"/>
            <a:ext cx="1011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S.J.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Akhtarshenas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their invaluable support and guidance throughout this project.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80C87-EDB5-DA3B-7655-C194560AB0CD}"/>
              </a:ext>
            </a:extLst>
          </p:cNvPr>
          <p:cNvSpPr txBox="1"/>
          <p:nvPr/>
        </p:nvSpPr>
        <p:spPr>
          <a:xfrm>
            <a:off x="583926" y="6026929"/>
            <a:ext cx="73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to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A. T.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Jamshidi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hard work, collaboration, and dedication.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18340-1324-0E43-6A01-7EDC1270C133}"/>
              </a:ext>
            </a:extLst>
          </p:cNvPr>
          <p:cNvSpPr txBox="1"/>
          <p:nvPr/>
        </p:nvSpPr>
        <p:spPr>
          <a:xfrm>
            <a:off x="4596384" y="2847750"/>
            <a:ext cx="2999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stoga" panose="020B0604020202020204" charset="0"/>
                <a:cs typeface="Calistoga" panose="020B0604020202020204" charset="0"/>
              </a:rPr>
              <a:t>Feel free to ask any questions!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7436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But How  did we generate the random states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42789C-1DF5-590C-0E75-98003356FF76}"/>
                  </a:ext>
                </a:extLst>
              </p:cNvPr>
              <p:cNvSpPr txBox="1"/>
              <p:nvPr/>
            </p:nvSpPr>
            <p:spPr>
              <a:xfrm>
                <a:off x="1138674" y="2122047"/>
                <a:ext cx="1769746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42789C-1DF5-590C-0E75-98003356F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74" y="2122047"/>
                <a:ext cx="1769746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BC5CF7-1580-FA35-1AAC-65800A251EA9}"/>
                  </a:ext>
                </a:extLst>
              </p:cNvPr>
              <p:cNvSpPr txBox="1"/>
              <p:nvPr/>
            </p:nvSpPr>
            <p:spPr>
              <a:xfrm>
                <a:off x="3461386" y="2197402"/>
                <a:ext cx="198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)↔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𝑆𝑈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BC5CF7-1580-FA35-1AAC-65800A251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386" y="2197402"/>
                <a:ext cx="1981213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99E71E-0019-E056-8C6E-8D03B0D157F4}"/>
                  </a:ext>
                </a:extLst>
              </p:cNvPr>
              <p:cNvSpPr txBox="1"/>
              <p:nvPr/>
            </p:nvSpPr>
            <p:spPr>
              <a:xfrm>
                <a:off x="1244845" y="2942911"/>
                <a:ext cx="4433082" cy="715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sSup>
                        <m:sSupPr>
                          <m:ctrlPr>
                            <a:rPr lang="el-G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99E71E-0019-E056-8C6E-8D03B0D15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45" y="2942911"/>
                <a:ext cx="4433082" cy="715902"/>
              </a:xfrm>
              <a:prstGeom prst="rect">
                <a:avLst/>
              </a:prstGeom>
              <a:blipFill>
                <a:blip r:embed="rId5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61B1F-0CF5-F31E-9F76-25D6970E8AE7}"/>
                  </a:ext>
                </a:extLst>
              </p:cNvPr>
              <p:cNvSpPr txBox="1"/>
              <p:nvPr/>
            </p:nvSpPr>
            <p:spPr>
              <a:xfrm>
                <a:off x="1138674" y="3866945"/>
                <a:ext cx="2087384" cy="8487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ϯ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C61B1F-0CF5-F31E-9F76-25D6970E8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74" y="3866945"/>
                <a:ext cx="2087384" cy="848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0077CD-EF02-1A6C-5B95-68F847B434A0}"/>
                  </a:ext>
                </a:extLst>
              </p:cNvPr>
              <p:cNvSpPr txBox="1"/>
              <p:nvPr/>
            </p:nvSpPr>
            <p:spPr>
              <a:xfrm>
                <a:off x="3048765" y="3862437"/>
                <a:ext cx="3512491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ϯ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0077CD-EF02-1A6C-5B95-68F847B4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65" y="3862437"/>
                <a:ext cx="3512491" cy="80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C3567D-FB7B-5070-D488-7010DE6218DE}"/>
                  </a:ext>
                </a:extLst>
              </p:cNvPr>
              <p:cNvSpPr txBox="1"/>
              <p:nvPr/>
            </p:nvSpPr>
            <p:spPr>
              <a:xfrm>
                <a:off x="1138674" y="4913724"/>
                <a:ext cx="4802501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l-GR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ϯ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f>
                        <m:f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𝕝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⃗"/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p>
                        <m:sSup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ϯ</m:t>
                          </m:r>
                        </m:sup>
                      </m:sSup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C3567D-FB7B-5070-D488-7010DE621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674" y="4913724"/>
                <a:ext cx="4802501" cy="6127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74ED89-BE7E-726C-985A-71E0226CED84}"/>
                  </a:ext>
                </a:extLst>
              </p:cNvPr>
              <p:cNvSpPr txBox="1"/>
              <p:nvPr/>
            </p:nvSpPr>
            <p:spPr>
              <a:xfrm>
                <a:off x="2453660" y="5910897"/>
                <a:ext cx="2172528" cy="316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l-GR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ϯ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74ED89-BE7E-726C-985A-71E0226C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60" y="5910897"/>
                <a:ext cx="2172528" cy="316625"/>
              </a:xfrm>
              <a:prstGeom prst="rect">
                <a:avLst/>
              </a:prstGeom>
              <a:blipFill>
                <a:blip r:embed="rId9"/>
                <a:stretch>
                  <a:fillRect t="-384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7086B70-0ABC-FEA3-744E-925005A1BBF0}"/>
              </a:ext>
            </a:extLst>
          </p:cNvPr>
          <p:cNvSpPr/>
          <p:nvPr/>
        </p:nvSpPr>
        <p:spPr>
          <a:xfrm>
            <a:off x="2578608" y="5712759"/>
            <a:ext cx="2047580" cy="7128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63976E-18EC-9110-F13E-B0AFBD8B46D7}"/>
              </a:ext>
            </a:extLst>
          </p:cNvPr>
          <p:cNvSpPr/>
          <p:nvPr/>
        </p:nvSpPr>
        <p:spPr>
          <a:xfrm>
            <a:off x="7115348" y="1861430"/>
            <a:ext cx="2658794" cy="2391507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56C6B0-8A71-7483-C3CC-2E4388FA3AB0}"/>
              </a:ext>
            </a:extLst>
          </p:cNvPr>
          <p:cNvSpPr/>
          <p:nvPr/>
        </p:nvSpPr>
        <p:spPr>
          <a:xfrm>
            <a:off x="7115348" y="2834358"/>
            <a:ext cx="2658794" cy="478825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D180C3-968C-8035-898B-112F358C85FA}"/>
              </a:ext>
            </a:extLst>
          </p:cNvPr>
          <p:cNvCxnSpPr>
            <a:cxnSpLocks/>
          </p:cNvCxnSpPr>
          <p:nvPr/>
        </p:nvCxnSpPr>
        <p:spPr>
          <a:xfrm flipV="1">
            <a:off x="8401702" y="2195071"/>
            <a:ext cx="895127" cy="862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05F61E-5147-4A43-009D-1196921F215A}"/>
              </a:ext>
            </a:extLst>
          </p:cNvPr>
          <p:cNvCxnSpPr>
            <a:cxnSpLocks/>
          </p:cNvCxnSpPr>
          <p:nvPr/>
        </p:nvCxnSpPr>
        <p:spPr>
          <a:xfrm flipV="1">
            <a:off x="8417834" y="2080395"/>
            <a:ext cx="711670" cy="96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54569D-8DB5-B0E4-47AA-77FC3D10781F}"/>
              </a:ext>
            </a:extLst>
          </p:cNvPr>
          <p:cNvCxnSpPr>
            <a:cxnSpLocks/>
          </p:cNvCxnSpPr>
          <p:nvPr/>
        </p:nvCxnSpPr>
        <p:spPr>
          <a:xfrm flipV="1">
            <a:off x="8397254" y="2195071"/>
            <a:ext cx="528212" cy="855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F7258-FF8F-F79E-F846-6FE7CEDD8075}"/>
              </a:ext>
            </a:extLst>
          </p:cNvPr>
          <p:cNvCxnSpPr>
            <a:cxnSpLocks/>
          </p:cNvCxnSpPr>
          <p:nvPr/>
        </p:nvCxnSpPr>
        <p:spPr>
          <a:xfrm flipV="1">
            <a:off x="8410392" y="2316660"/>
            <a:ext cx="302627" cy="72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4097B-F0B2-42E6-B698-F2638283E340}"/>
              </a:ext>
            </a:extLst>
          </p:cNvPr>
          <p:cNvCxnSpPr>
            <a:cxnSpLocks/>
          </p:cNvCxnSpPr>
          <p:nvPr/>
        </p:nvCxnSpPr>
        <p:spPr>
          <a:xfrm flipV="1">
            <a:off x="8410332" y="2454505"/>
            <a:ext cx="139980" cy="602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84E709-F016-D531-BC57-40C370ADB661}"/>
              </a:ext>
            </a:extLst>
          </p:cNvPr>
          <p:cNvCxnSpPr>
            <a:cxnSpLocks/>
          </p:cNvCxnSpPr>
          <p:nvPr/>
        </p:nvCxnSpPr>
        <p:spPr>
          <a:xfrm flipV="1">
            <a:off x="8392165" y="2623044"/>
            <a:ext cx="0" cy="437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3A1579-B884-20E5-ECFB-023A0546A628}"/>
              </a:ext>
            </a:extLst>
          </p:cNvPr>
          <p:cNvCxnSpPr>
            <a:cxnSpLocks/>
          </p:cNvCxnSpPr>
          <p:nvPr/>
        </p:nvCxnSpPr>
        <p:spPr>
          <a:xfrm flipH="1" flipV="1">
            <a:off x="8237993" y="2721610"/>
            <a:ext cx="154172" cy="321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4F88A6-73AC-E781-3B0A-4A548CA0D14B}"/>
              </a:ext>
            </a:extLst>
          </p:cNvPr>
          <p:cNvCxnSpPr>
            <a:cxnSpLocks/>
          </p:cNvCxnSpPr>
          <p:nvPr/>
        </p:nvCxnSpPr>
        <p:spPr>
          <a:xfrm flipH="1" flipV="1">
            <a:off x="8197664" y="2920161"/>
            <a:ext cx="203585" cy="109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CDCF6B-777C-70A9-A3D8-7B3B2F05C2A1}"/>
              </a:ext>
            </a:extLst>
          </p:cNvPr>
          <p:cNvCxnSpPr>
            <a:cxnSpLocks/>
          </p:cNvCxnSpPr>
          <p:nvPr/>
        </p:nvCxnSpPr>
        <p:spPr>
          <a:xfrm flipH="1">
            <a:off x="8177378" y="3043008"/>
            <a:ext cx="223871" cy="9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78446E-2D6C-4261-7886-292FF410D9DE}"/>
              </a:ext>
            </a:extLst>
          </p:cNvPr>
          <p:cNvCxnSpPr>
            <a:cxnSpLocks/>
          </p:cNvCxnSpPr>
          <p:nvPr/>
        </p:nvCxnSpPr>
        <p:spPr>
          <a:xfrm>
            <a:off x="8392165" y="3031682"/>
            <a:ext cx="158147" cy="28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6AF499-E5F6-2CE8-5E22-4B9BE32245CF}"/>
              </a:ext>
            </a:extLst>
          </p:cNvPr>
          <p:cNvCxnSpPr>
            <a:cxnSpLocks/>
          </p:cNvCxnSpPr>
          <p:nvPr/>
        </p:nvCxnSpPr>
        <p:spPr>
          <a:xfrm flipH="1">
            <a:off x="8378568" y="3043008"/>
            <a:ext cx="28479" cy="270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E7C6E7-6C62-D05A-A402-D9E31F04B9A6}"/>
              </a:ext>
            </a:extLst>
          </p:cNvPr>
          <p:cNvCxnSpPr>
            <a:cxnSpLocks/>
          </p:cNvCxnSpPr>
          <p:nvPr/>
        </p:nvCxnSpPr>
        <p:spPr>
          <a:xfrm flipH="1">
            <a:off x="8237993" y="3065489"/>
            <a:ext cx="170684" cy="115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A576F3-7038-CF52-1110-CDA1128B4623}"/>
                  </a:ext>
                </a:extLst>
              </p:cNvPr>
              <p:cNvSpPr txBox="1"/>
              <p:nvPr/>
            </p:nvSpPr>
            <p:spPr>
              <a:xfrm>
                <a:off x="9474810" y="1935183"/>
                <a:ext cx="1127325" cy="308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A576F3-7038-CF52-1110-CDA1128B4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10" y="1935183"/>
                <a:ext cx="1127325" cy="308546"/>
              </a:xfrm>
              <a:prstGeom prst="rect">
                <a:avLst/>
              </a:prstGeom>
              <a:blipFill>
                <a:blip r:embed="rId10"/>
                <a:stretch>
                  <a:fillRect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B33F88-A532-2CA1-B8CB-07AB8A5F8E6B}"/>
                  </a:ext>
                </a:extLst>
              </p:cNvPr>
              <p:cNvSpPr txBox="1"/>
              <p:nvPr/>
            </p:nvSpPr>
            <p:spPr>
              <a:xfrm>
                <a:off x="8743822" y="2515806"/>
                <a:ext cx="5943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4B33F88-A532-2CA1-B8CB-07AB8A5F8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822" y="2515806"/>
                <a:ext cx="594360" cy="369332"/>
              </a:xfrm>
              <a:prstGeom prst="rect">
                <a:avLst/>
              </a:prstGeom>
              <a:blipFill>
                <a:blip r:embed="rId11"/>
                <a:stretch>
                  <a:fillRect t="-21667" r="-23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51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9371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How  did we generate  the random uniform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240EFC-FF36-D7A0-51FC-4C25C49D584F}"/>
                  </a:ext>
                </a:extLst>
              </p:cNvPr>
              <p:cNvSpPr txBox="1"/>
              <p:nvPr/>
            </p:nvSpPr>
            <p:spPr>
              <a:xfrm>
                <a:off x="2466698" y="1836216"/>
                <a:ext cx="1316258" cy="316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ϯ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240EFC-FF36-D7A0-51FC-4C25C49D5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698" y="1836216"/>
                <a:ext cx="1316258" cy="316625"/>
              </a:xfrm>
              <a:prstGeom prst="rect">
                <a:avLst/>
              </a:prstGeom>
              <a:blipFill>
                <a:blip r:embed="rId3"/>
                <a:stretch>
                  <a:fillRect l="-3704" t="-1923" r="-2778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6B50C7A7-084C-0567-D96C-029E87548BFD}"/>
              </a:ext>
            </a:extLst>
          </p:cNvPr>
          <p:cNvSpPr/>
          <p:nvPr/>
        </p:nvSpPr>
        <p:spPr>
          <a:xfrm rot="10049968">
            <a:off x="3302241" y="1185455"/>
            <a:ext cx="1296893" cy="1870836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8403F7-9F6F-5AA9-F01A-0239D3D558DB}"/>
                  </a:ext>
                </a:extLst>
              </p:cNvPr>
              <p:cNvSpPr txBox="1"/>
              <p:nvPr/>
            </p:nvSpPr>
            <p:spPr>
              <a:xfrm>
                <a:off x="3618029" y="2335518"/>
                <a:ext cx="3700762" cy="11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8403F7-9F6F-5AA9-F01A-0239D3D5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029" y="2335518"/>
                <a:ext cx="3700762" cy="1183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F6FE83-99A1-60B2-E2FD-BF386C629224}"/>
                  </a:ext>
                </a:extLst>
              </p:cNvPr>
              <p:cNvSpPr txBox="1"/>
              <p:nvPr/>
            </p:nvSpPr>
            <p:spPr>
              <a:xfrm>
                <a:off x="7109688" y="2591133"/>
                <a:ext cx="1423978" cy="5228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F6FE83-99A1-60B2-E2FD-BF386C629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688" y="2591133"/>
                <a:ext cx="1423978" cy="522835"/>
              </a:xfrm>
              <a:prstGeom prst="rect">
                <a:avLst/>
              </a:prstGeom>
              <a:blipFill>
                <a:blip r:embed="rId5"/>
                <a:stretch>
                  <a:fillRect l="-23077" t="-144186" r="-32906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5A111D-B511-4271-CFB7-F1BC0D48FBBA}"/>
                  </a:ext>
                </a:extLst>
              </p:cNvPr>
              <p:cNvSpPr txBox="1"/>
              <p:nvPr/>
            </p:nvSpPr>
            <p:spPr>
              <a:xfrm>
                <a:off x="953007" y="3663620"/>
                <a:ext cx="767453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  <a:latin typeface="+mj-lt"/>
                  </a:rPr>
                  <a:t>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  <a:latin typeface="+mj-lt"/>
                  </a:rPr>
                  <a:t> are randomly generated with </a:t>
                </a:r>
                <a:r>
                  <a:rPr lang="en-US" b="1" i="1" u="sng" dirty="0">
                    <a:solidFill>
                      <a:schemeClr val="tx1"/>
                    </a:solidFill>
                    <a:latin typeface="+mj-lt"/>
                  </a:rPr>
                  <a:t>Dirichlet distribution</a:t>
                </a:r>
                <a:r>
                  <a:rPr lang="en-US" b="1" i="1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</a:rPr>
                  <a:t>from </a:t>
                </a:r>
                <a:r>
                  <a:rPr lang="en-US" b="1" i="1" u="sng" dirty="0">
                    <a:solidFill>
                      <a:schemeClr val="tx1"/>
                    </a:solidFill>
                    <a:latin typeface="+mj-lt"/>
                  </a:rPr>
                  <a:t>NumPy</a:t>
                </a:r>
                <a:r>
                  <a:rPr lang="en-US" i="1" dirty="0">
                    <a:solidFill>
                      <a:schemeClr val="tx1"/>
                    </a:solidFill>
                    <a:latin typeface="+mj-lt"/>
                  </a:rPr>
                  <a:t> package in python.</a:t>
                </a:r>
                <a:br>
                  <a:rPr lang="en-US" i="1" dirty="0">
                    <a:solidFill>
                      <a:schemeClr val="tx1"/>
                    </a:solidFill>
                    <a:latin typeface="+mj-lt"/>
                  </a:rPr>
                </a:br>
                <a:r>
                  <a:rPr lang="en-US" b="1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br>
                  <a:rPr lang="en-US" b="1" i="1" dirty="0">
                    <a:solidFill>
                      <a:schemeClr val="tx1"/>
                    </a:solidFill>
                    <a:latin typeface="+mj-lt"/>
                  </a:rPr>
                </a:br>
                <a:r>
                  <a:rPr lang="en-US" i="1" dirty="0">
                    <a:solidFill>
                      <a:schemeClr val="tx1"/>
                    </a:solidFill>
                    <a:latin typeface="+mj-lt"/>
                  </a:rPr>
                  <a:t>it worth to notice that this function uniformly generate initial probabilities.</a:t>
                </a:r>
                <a:r>
                  <a:rPr lang="en-US" b="1" i="1" dirty="0">
                    <a:solidFill>
                      <a:schemeClr val="tx1"/>
                    </a:solidFill>
                    <a:latin typeface="+mj-lt"/>
                  </a:rPr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5A111D-B511-4271-CFB7-F1BC0D48F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7" y="3663620"/>
                <a:ext cx="7674537" cy="738664"/>
              </a:xfrm>
              <a:prstGeom prst="rect">
                <a:avLst/>
              </a:prstGeom>
              <a:blipFill>
                <a:blip r:embed="rId6"/>
                <a:stretch>
                  <a:fillRect l="-238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DAFC64B-0A9B-4E69-A8AD-5475210B7C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6106" y="4624747"/>
            <a:ext cx="5319787" cy="2124122"/>
          </a:xfrm>
          <a:prstGeom prst="roundRect">
            <a:avLst>
              <a:gd name="adj" fmla="val 9287"/>
            </a:avLst>
          </a:prstGeom>
          <a:effectLst>
            <a:outerShdw blurRad="647700" sx="102000" sy="102000" algn="ctr" rotWithShape="0">
              <a:prstClr val="black">
                <a:alpha val="5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3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7649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Calistoga" panose="020B0604020202020204" charset="0"/>
                <a:cs typeface="Calistoga" panose="020B0604020202020204" charset="0"/>
              </a:rPr>
              <a:t>“ How  did we generate random Unitary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21B629-2625-2AC8-D3E8-6062C3F23F7E}"/>
                  </a:ext>
                </a:extLst>
              </p:cNvPr>
              <p:cNvSpPr txBox="1"/>
              <p:nvPr/>
            </p:nvSpPr>
            <p:spPr>
              <a:xfrm>
                <a:off x="3580580" y="1702179"/>
                <a:ext cx="1242776" cy="332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2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l-GR" sz="21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ϯ</m:t>
                          </m:r>
                        </m:sup>
                      </m:sSup>
                    </m:oMath>
                  </m:oMathPara>
                </a14:m>
                <a:endParaRPr lang="en-US" sz="2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21B629-2625-2AC8-D3E8-6062C3F23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580" y="1702179"/>
                <a:ext cx="1242776" cy="332335"/>
              </a:xfrm>
              <a:prstGeom prst="rect">
                <a:avLst/>
              </a:prstGeom>
              <a:blipFill>
                <a:blip r:embed="rId3"/>
                <a:stretch>
                  <a:fillRect l="-3922" r="-2941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8EAD6074-B57A-7D21-AD9A-6E2CC41C08E2}"/>
              </a:ext>
            </a:extLst>
          </p:cNvPr>
          <p:cNvSpPr/>
          <p:nvPr/>
        </p:nvSpPr>
        <p:spPr>
          <a:xfrm rot="5962013">
            <a:off x="2431147" y="798504"/>
            <a:ext cx="1506119" cy="2216139"/>
          </a:xfrm>
          <a:prstGeom prst="arc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234EB-1AEC-F5A6-0494-8F5A794405F3}"/>
              </a:ext>
            </a:extLst>
          </p:cNvPr>
          <p:cNvSpPr txBox="1"/>
          <p:nvPr/>
        </p:nvSpPr>
        <p:spPr>
          <a:xfrm>
            <a:off x="-94892" y="2474376"/>
            <a:ext cx="3225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+mj-lt"/>
              </a:rPr>
              <a:t>Uniform , random unitary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F10A3-50C4-1353-DB5C-F00C62A41249}"/>
              </a:ext>
            </a:extLst>
          </p:cNvPr>
          <p:cNvSpPr txBox="1"/>
          <p:nvPr/>
        </p:nvSpPr>
        <p:spPr>
          <a:xfrm>
            <a:off x="8129649" y="2184814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+mj-lt"/>
              </a:rPr>
              <a:t>“steps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46C8A-E53A-8D89-72E2-63150362D8D3}"/>
              </a:ext>
            </a:extLst>
          </p:cNvPr>
          <p:cNvSpPr txBox="1"/>
          <p:nvPr/>
        </p:nvSpPr>
        <p:spPr>
          <a:xfrm>
            <a:off x="5350042" y="2548512"/>
            <a:ext cx="6303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First we generate a random complex matrix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We use QR decomposition to decompose our random complex </a:t>
            </a:r>
            <a:br>
              <a:rPr lang="en-US" sz="1600" dirty="0">
                <a:solidFill>
                  <a:schemeClr val="tx1"/>
                </a:solidFill>
                <a:latin typeface="+mj-lt"/>
              </a:rPr>
            </a:br>
            <a:r>
              <a:rPr lang="en-US" sz="1600" dirty="0">
                <a:solidFill>
                  <a:schemeClr val="tx1"/>
                </a:solidFill>
                <a:latin typeface="+mj-lt"/>
              </a:rPr>
              <a:t>matrix to one unitary matrix (Q) and one upper-triangular (R)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F8B64-4E86-8187-EFE0-CC0A6B56D178}"/>
              </a:ext>
            </a:extLst>
          </p:cNvPr>
          <p:cNvSpPr txBox="1"/>
          <p:nvPr/>
        </p:nvSpPr>
        <p:spPr>
          <a:xfrm>
            <a:off x="134280" y="3677137"/>
            <a:ext cx="5141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90000"/>
                </a:solidFill>
                <a:latin typeface="+mj-lt"/>
              </a:rPr>
              <a:t>But the output is not distributed with Haar measure.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49210A-7D75-7035-EBBF-D908F69C9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571" y="3561507"/>
            <a:ext cx="3781034" cy="31847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117405-D2C9-8E08-15A0-9A4DC611EBD7}"/>
              </a:ext>
            </a:extLst>
          </p:cNvPr>
          <p:cNvSpPr txBox="1"/>
          <p:nvPr/>
        </p:nvSpPr>
        <p:spPr>
          <a:xfrm>
            <a:off x="450672" y="6553092"/>
            <a:ext cx="3560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Francesco Mezzadri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2007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7093A-D024-9A1D-9199-EF4023FAC91F}"/>
              </a:ext>
            </a:extLst>
          </p:cNvPr>
          <p:cNvSpPr txBox="1"/>
          <p:nvPr/>
        </p:nvSpPr>
        <p:spPr>
          <a:xfrm>
            <a:off x="797261" y="423364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 in the case of unitary matrices distributed according to the Haar measure: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43B6C-07B5-3784-9445-BEA0E22183DC}"/>
              </a:ext>
            </a:extLst>
          </p:cNvPr>
          <p:cNvSpPr txBox="1"/>
          <p:nvPr/>
        </p:nvSpPr>
        <p:spPr>
          <a:xfrm>
            <a:off x="2542611" y="4964277"/>
            <a:ext cx="2261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(large matrices)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random matrix theory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1A7F7-165B-BBC5-79F6-2D637FE20566}"/>
              </a:ext>
            </a:extLst>
          </p:cNvPr>
          <p:cNvSpPr txBox="1"/>
          <p:nvPr/>
        </p:nvSpPr>
        <p:spPr>
          <a:xfrm>
            <a:off x="415650" y="5596474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eigenvalues tend to repel each other (level repulsion)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average density of eigenvalues around the unit circle is approximately constant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B2F057B-9A96-5B9F-DE79-81D3BDC6A8B2}"/>
              </a:ext>
            </a:extLst>
          </p:cNvPr>
          <p:cNvCxnSpPr>
            <a:cxnSpLocks/>
          </p:cNvCxnSpPr>
          <p:nvPr/>
        </p:nvCxnSpPr>
        <p:spPr>
          <a:xfrm>
            <a:off x="2299305" y="4735792"/>
            <a:ext cx="2846068" cy="820200"/>
          </a:xfrm>
          <a:prstGeom prst="bentConnector3">
            <a:avLst>
              <a:gd name="adj1" fmla="val 14146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0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  <p:bldP spid="7" grpId="0"/>
      <p:bldP spid="9" grpId="0"/>
      <p:bldP spid="16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1">
            <a:extLst>
              <a:ext uri="{FF2B5EF4-FFF2-40B4-BE49-F238E27FC236}">
                <a16:creationId xmlns:a16="http://schemas.microsoft.com/office/drawing/2014/main" id="{DACF99BD-3A9B-662A-8B78-63246281A55A}"/>
              </a:ext>
            </a:extLst>
          </p:cNvPr>
          <p:cNvSpPr/>
          <p:nvPr/>
        </p:nvSpPr>
        <p:spPr>
          <a:xfrm>
            <a:off x="618902" y="810924"/>
            <a:ext cx="1612234" cy="1539084"/>
          </a:xfrm>
          <a:prstGeom prst="ellipse">
            <a:avLst/>
          </a:prstGeom>
          <a:gradFill>
            <a:gsLst>
              <a:gs pos="0">
                <a:schemeClr val="accent1"/>
              </a:gs>
              <a:gs pos="52999">
                <a:schemeClr val="accent1"/>
              </a:gs>
              <a:gs pos="100000">
                <a:srgbClr val="FFFFF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tic Slab"/>
              <a:ea typeface="Antic Slab"/>
              <a:cs typeface="Antic Slab"/>
              <a:sym typeface="Antic Slab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20F5E-B61D-FEEB-6101-13F71AC1994D}"/>
              </a:ext>
            </a:extLst>
          </p:cNvPr>
          <p:cNvSpPr txBox="1"/>
          <p:nvPr/>
        </p:nvSpPr>
        <p:spPr>
          <a:xfrm>
            <a:off x="1299855" y="1057246"/>
            <a:ext cx="9132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Calistoga" panose="020B0604020202020204" charset="0"/>
                <a:cs typeface="Calistoga" panose="020B0604020202020204" charset="0"/>
              </a:rPr>
              <a:t>“ Our </a:t>
            </a:r>
            <a:r>
              <a:rPr lang="en-US" sz="2800" b="1" i="1" dirty="0">
                <a:solidFill>
                  <a:srgbClr val="C00000"/>
                </a:solidFill>
                <a:latin typeface="Calistoga" panose="020B0604020202020204" charset="0"/>
                <a:cs typeface="Calistoga" panose="020B0604020202020204" charset="0"/>
              </a:rPr>
              <a:t>problem</a:t>
            </a:r>
            <a:r>
              <a:rPr lang="en-US" sz="2800" b="1" i="1" dirty="0">
                <a:solidFill>
                  <a:schemeClr val="bg2">
                    <a:lumMod val="95000"/>
                    <a:lumOff val="5000"/>
                  </a:schemeClr>
                </a:solidFill>
                <a:latin typeface="Calistoga" panose="020B0604020202020204" charset="0"/>
                <a:cs typeface="Calistoga" panose="020B0604020202020204" charset="0"/>
              </a:rPr>
              <a:t> with random unitary matrix distribution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20F08-6999-3829-003F-6F36AAADD9FD}"/>
              </a:ext>
            </a:extLst>
          </p:cNvPr>
          <p:cNvSpPr txBox="1"/>
          <p:nvPr/>
        </p:nvSpPr>
        <p:spPr>
          <a:xfrm>
            <a:off x="2886026" y="1618001"/>
            <a:ext cx="5960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j-lt"/>
              </a:rPr>
              <a:t>The main problem is that QR decomposition is not unique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48A947-B308-D37E-FC3A-C10D629F35C1}"/>
                  </a:ext>
                </a:extLst>
              </p:cNvPr>
              <p:cNvSpPr txBox="1"/>
              <p:nvPr/>
            </p:nvSpPr>
            <p:spPr>
              <a:xfrm>
                <a:off x="618902" y="2498985"/>
                <a:ext cx="8047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𝐺𝐿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𝑄𝑅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𝑖𝑐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𝑢𝑛𝑖𝑡𝑎𝑟𝑦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𝑢𝑝𝑝𝑒𝑟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𝑡𝑟𝑖𝑎𝑛𝑔𝑢𝑙𝑎𝑟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𝑚𝑎𝑡𝑟𝑖𝑐𝑒𝑠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+mj-lt"/>
                  </a:rPr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48A947-B308-D37E-FC3A-C10D629F3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02" y="2498985"/>
                <a:ext cx="8047716" cy="276999"/>
              </a:xfrm>
              <a:prstGeom prst="rect">
                <a:avLst/>
              </a:prstGeom>
              <a:blipFill>
                <a:blip r:embed="rId3"/>
                <a:stretch>
                  <a:fillRect l="-106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E88C4C-F4EF-76A8-FA8B-1F30296F015B}"/>
                  </a:ext>
                </a:extLst>
              </p:cNvPr>
              <p:cNvSpPr txBox="1"/>
              <p:nvPr/>
            </p:nvSpPr>
            <p:spPr>
              <a:xfrm>
                <a:off x="618902" y="3091495"/>
                <a:ext cx="6178936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𝑙𝑒𝑡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bg2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solidFill>
                                          <a:schemeClr val="bg2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bg2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2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2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2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bg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bg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bg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bg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bg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bg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chemeClr val="bg2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solidFill>
                                          <a:schemeClr val="bg2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solidFill>
                                          <a:schemeClr val="bg2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bg2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2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2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2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sz="1800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chemeClr val="bg2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2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𝛬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E88C4C-F4EF-76A8-FA8B-1F30296F0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02" y="3091495"/>
                <a:ext cx="6178936" cy="891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ACEABB-2EDE-854F-ACE8-8CBB00CDBD0E}"/>
                  </a:ext>
                </a:extLst>
              </p:cNvPr>
              <p:cNvSpPr txBox="1"/>
              <p:nvPr/>
            </p:nvSpPr>
            <p:spPr>
              <a:xfrm>
                <a:off x="618902" y="4262990"/>
                <a:ext cx="7835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solidFill>
                              <a:schemeClr val="bg2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𝑠𝑡𝑖𝑙𝑙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𝑢𝑛𝑖𝑡𝑎𝑟𝑦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𝑢𝑝𝑝𝑒𝑟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𝑟𝑖𝑎𝑛𝑔𝑢𝑙𝑎𝑟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𝑟𝑒𝑠𝑝𝑒𝑐𝑡𝑖𝑣𝑒𝑙𝑦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ACEABB-2EDE-854F-ACE8-8CBB00CDB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02" y="4262990"/>
                <a:ext cx="7835991" cy="276999"/>
              </a:xfrm>
              <a:prstGeom prst="rect">
                <a:avLst/>
              </a:prstGeom>
              <a:blipFill>
                <a:blip r:embed="rId5"/>
                <a:stretch>
                  <a:fillRect l="-1323" t="-217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56B461-B290-CB42-074E-E6E240E23B6B}"/>
                  </a:ext>
                </a:extLst>
              </p:cNvPr>
              <p:cNvSpPr txBox="1"/>
              <p:nvPr/>
            </p:nvSpPr>
            <p:spPr>
              <a:xfrm>
                <a:off x="618902" y="4947788"/>
                <a:ext cx="4948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𝑑𝑒𝑐𝑜𝑚𝑝𝑜𝑠𝑖𝑡𝑖𝑜𝑛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𝑑𝑒𝑓𝑖𝑛𝑒𝑠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𝑚𝑢𝑙𝑡𝑖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𝑣𝑎𝑙𝑢𝑒𝑑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56B461-B290-CB42-074E-E6E240E2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02" y="4947788"/>
                <a:ext cx="4948534" cy="276999"/>
              </a:xfrm>
              <a:prstGeom prst="rect">
                <a:avLst/>
              </a:prstGeom>
              <a:blipFill>
                <a:blip r:embed="rId6"/>
                <a:stretch>
                  <a:fillRect l="-986" t="-2222" r="-12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99047A-F15A-D582-B978-3CEFE208CCD8}"/>
                  </a:ext>
                </a:extLst>
              </p:cNvPr>
              <p:cNvSpPr txBox="1"/>
              <p:nvPr/>
            </p:nvSpPr>
            <p:spPr>
              <a:xfrm>
                <a:off x="4755120" y="5843445"/>
                <a:ext cx="3018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 i="1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𝐺𝐿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ℂ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99047A-F15A-D582-B978-3CEFE208C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120" y="5843445"/>
                <a:ext cx="3018775" cy="276999"/>
              </a:xfrm>
              <a:prstGeom prst="rect">
                <a:avLst/>
              </a:prstGeom>
              <a:blipFill>
                <a:blip r:embed="rId7"/>
                <a:stretch>
                  <a:fillRect l="-1818" t="-2222" r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102F8B-1E0C-D28C-115A-8787F9859973}"/>
                  </a:ext>
                </a:extLst>
              </p:cNvPr>
              <p:cNvSpPr txBox="1"/>
              <p:nvPr/>
            </p:nvSpPr>
            <p:spPr>
              <a:xfrm>
                <a:off x="7327688" y="3336093"/>
                <a:ext cx="35626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𝑢𝑛𝑖𝑡𝑎𝑟𝑦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𝑑𝑖𝑎𝑔𝑜𝑛𝑎𝑙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𝑚𝑎𝑡𝑟𝑖𝑐𝑒𝑠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𝑔𝑟𝑜𝑢𝑝</m:t>
                    </m:r>
                    <m:r>
                      <a:rPr lang="en-US" sz="1800" b="0" i="1" smtClean="0">
                        <a:solidFill>
                          <a:schemeClr val="bg2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"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95000"/>
                        <a:lumOff val="5000"/>
                      </a:schemeClr>
                    </a:solidFill>
                    <a:latin typeface="Sans serif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102F8B-1E0C-D28C-115A-8787F9859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688" y="3336093"/>
                <a:ext cx="3562642" cy="369332"/>
              </a:xfrm>
              <a:prstGeom prst="rect">
                <a:avLst/>
              </a:prstGeom>
              <a:blipFill>
                <a:blip r:embed="rId8"/>
                <a:stretch>
                  <a:fillRect l="-514" r="-787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8C6F93-AFA6-8FAC-2401-89ACF4C6B1EB}"/>
                  </a:ext>
                </a:extLst>
              </p:cNvPr>
              <p:cNvSpPr txBox="1"/>
              <p:nvPr/>
            </p:nvSpPr>
            <p:spPr>
              <a:xfrm>
                <a:off x="6408713" y="4853877"/>
                <a:ext cx="21059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𝑄𝑅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bg2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800" dirty="0">
                  <a:solidFill>
                    <a:schemeClr val="bg2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8C6F93-AFA6-8FAC-2401-89ACF4C6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13" y="4853877"/>
                <a:ext cx="2105936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292C708-A410-7B83-30BC-7DADB216B5E7}"/>
              </a:ext>
            </a:extLst>
          </p:cNvPr>
          <p:cNvSpPr txBox="1"/>
          <p:nvPr/>
        </p:nvSpPr>
        <p:spPr>
          <a:xfrm>
            <a:off x="450672" y="6553092"/>
            <a:ext cx="3560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Francesco Mezzadri</a:t>
            </a:r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2007</a:t>
            </a:r>
          </a:p>
        </p:txBody>
      </p:sp>
    </p:spTree>
    <p:extLst>
      <p:ext uri="{BB962C8B-B14F-4D97-AF65-F5344CB8AC3E}">
        <p14:creationId xmlns:p14="http://schemas.microsoft.com/office/powerpoint/2010/main" val="311436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1F1E9"/>
      </a:lt1>
      <a:dk2>
        <a:srgbClr val="000000"/>
      </a:dk2>
      <a:lt2>
        <a:srgbClr val="EEEEEE"/>
      </a:lt2>
      <a:accent1>
        <a:srgbClr val="FFD966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2204</Words>
  <Application>Microsoft Office PowerPoint</Application>
  <PresentationFormat>Widescreen</PresentationFormat>
  <Paragraphs>280</Paragraphs>
  <Slides>52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Antic Slab</vt:lpstr>
      <vt:lpstr>Abril Fatface</vt:lpstr>
      <vt:lpstr>Sans serif</vt:lpstr>
      <vt:lpstr>Calistoga</vt:lpstr>
      <vt:lpstr>Arial</vt:lpstr>
      <vt:lpstr>Aldrich</vt:lpstr>
      <vt:lpstr>Times New Roman</vt:lpstr>
      <vt:lpstr>Arial Rounded MT Bold</vt:lpstr>
      <vt:lpstr>Cambria Math</vt:lpstr>
      <vt:lpstr>Calibri</vt:lpstr>
      <vt:lpstr>SlidesMania</vt:lpstr>
      <vt:lpstr>Equation</vt:lpstr>
      <vt:lpstr>Numerical simulation of randomly generated states  for a 2-qubit system and classification according to Concurrence,  PPT criterion and Negativity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Entanglement Of Formation      and Concurrence</vt:lpstr>
      <vt:lpstr>‘’Intro: a pure bipartite quantum state               using schmidt decomposition’’</vt:lpstr>
      <vt:lpstr>‘’Intro: a pure bipartite quantum state               using schmidt decomposition’’</vt:lpstr>
      <vt:lpstr>‘’Intro: a pure bipartite quantum state               using schmidt decomposition’’</vt:lpstr>
      <vt:lpstr>‘’for a Mixed quantum state’’</vt:lpstr>
      <vt:lpstr>‘’for a Mixed quantum state’’</vt:lpstr>
      <vt:lpstr>‘’for a Mixed quantum state’’</vt:lpstr>
      <vt:lpstr>‘’ For two-qubit systems’’</vt:lpstr>
      <vt:lpstr>‘’ For two-qubit systems’’</vt:lpstr>
      <vt:lpstr>‘’ For two-qubit systems’’</vt:lpstr>
      <vt:lpstr>‘’ For two-qubit systems’’</vt:lpstr>
      <vt:lpstr>‘’ For two-qubit systems’’</vt:lpstr>
      <vt:lpstr>PowerPoint Presentation</vt:lpstr>
      <vt:lpstr>PowerPoint Presentation</vt:lpstr>
      <vt:lpstr>Peres-Horodecki Criterion     (PPT)</vt:lpstr>
      <vt:lpstr>Peres-Horodecki criterion (PPT)</vt:lpstr>
      <vt:lpstr>Peres-Horodecki criterion (PPT)</vt:lpstr>
      <vt:lpstr>Peres-Horodecki criterion (PPT)</vt:lpstr>
      <vt:lpstr>Peres-Horodecki criterion (PPT)</vt:lpstr>
      <vt:lpstr>Peres-Horodecki criterion (PPT)</vt:lpstr>
      <vt:lpstr>Peres-Horodecki criterion (PPT)</vt:lpstr>
      <vt:lpstr>PowerPoint Presentation</vt:lpstr>
      <vt:lpstr>Peres-Horodecki criterion (PPT)</vt:lpstr>
      <vt:lpstr>Peres-Horodecki criterion (PPT)</vt:lpstr>
      <vt:lpstr>Peres-Horodecki criterion (PPT)</vt:lpstr>
      <vt:lpstr>Example: werner state</vt:lpstr>
      <vt:lpstr>Example: werner state</vt:lpstr>
      <vt:lpstr>Negativity</vt:lpstr>
      <vt:lpstr>Negativity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 and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randomly generated states  for a bipartite system and classification according to Concurrence, Negativity and PPT criterion  </dc:title>
  <dc:creator>ASUS</dc:creator>
  <cp:lastModifiedBy>Fateme Dashti</cp:lastModifiedBy>
  <cp:revision>29</cp:revision>
  <dcterms:modified xsi:type="dcterms:W3CDTF">2024-09-15T23:07:43Z</dcterms:modified>
</cp:coreProperties>
</file>