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</p:sldIdLst>
  <p:sldSz cx="107997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B1BA"/>
    <a:srgbClr val="3B2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1122363"/>
            <a:ext cx="8099822" cy="2387600"/>
          </a:xfrm>
        </p:spPr>
        <p:txBody>
          <a:bodyPr anchor="b"/>
          <a:lstStyle>
            <a:lvl1pPr algn="ctr">
              <a:defRPr sz="531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602038"/>
            <a:ext cx="8099822" cy="1655762"/>
          </a:xfrm>
        </p:spPr>
        <p:txBody>
          <a:bodyPr/>
          <a:lstStyle>
            <a:lvl1pPr marL="0" indent="0" algn="ctr">
              <a:buNone/>
              <a:defRPr sz="2126"/>
            </a:lvl1pPr>
            <a:lvl2pPr marL="404988" indent="0" algn="ctr">
              <a:buNone/>
              <a:defRPr sz="1772"/>
            </a:lvl2pPr>
            <a:lvl3pPr marL="809976" indent="0" algn="ctr">
              <a:buNone/>
              <a:defRPr sz="1594"/>
            </a:lvl3pPr>
            <a:lvl4pPr marL="1214963" indent="0" algn="ctr">
              <a:buNone/>
              <a:defRPr sz="1417"/>
            </a:lvl4pPr>
            <a:lvl5pPr marL="1619951" indent="0" algn="ctr">
              <a:buNone/>
              <a:defRPr sz="1417"/>
            </a:lvl5pPr>
            <a:lvl6pPr marL="2024939" indent="0" algn="ctr">
              <a:buNone/>
              <a:defRPr sz="1417"/>
            </a:lvl6pPr>
            <a:lvl7pPr marL="2429927" indent="0" algn="ctr">
              <a:buNone/>
              <a:defRPr sz="1417"/>
            </a:lvl7pPr>
            <a:lvl8pPr marL="2834914" indent="0" algn="ctr">
              <a:buNone/>
              <a:defRPr sz="1417"/>
            </a:lvl8pPr>
            <a:lvl9pPr marL="3239902" indent="0" algn="ctr">
              <a:buNone/>
              <a:defRPr sz="141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8A18-D851-4331-AC74-83962880CD6A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9179-757F-4AB3-A532-2825B5E2D0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40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8A18-D851-4331-AC74-83962880CD6A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9179-757F-4AB3-A532-2825B5E2D0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273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365125"/>
            <a:ext cx="2328699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65125"/>
            <a:ext cx="68511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8A18-D851-4331-AC74-83962880CD6A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9179-757F-4AB3-A532-2825B5E2D0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31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8A18-D851-4331-AC74-83962880CD6A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9179-757F-4AB3-A532-2825B5E2D0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19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09739"/>
            <a:ext cx="9314796" cy="2852737"/>
          </a:xfrm>
        </p:spPr>
        <p:txBody>
          <a:bodyPr anchor="b"/>
          <a:lstStyle>
            <a:lvl1pPr>
              <a:defRPr sz="531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589464"/>
            <a:ext cx="9314796" cy="1500187"/>
          </a:xfrm>
        </p:spPr>
        <p:txBody>
          <a:bodyPr/>
          <a:lstStyle>
            <a:lvl1pPr marL="0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1pPr>
            <a:lvl2pPr marL="404988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09976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214963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4pPr>
            <a:lvl5pPr marL="1619951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5pPr>
            <a:lvl6pPr marL="2024939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6pPr>
            <a:lvl7pPr marL="242992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7pPr>
            <a:lvl8pPr marL="2834914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8pPr>
            <a:lvl9pPr marL="323990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8A18-D851-4331-AC74-83962880CD6A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9179-757F-4AB3-A532-2825B5E2D0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087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825625"/>
            <a:ext cx="4589899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825625"/>
            <a:ext cx="4589899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8A18-D851-4331-AC74-83962880CD6A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9179-757F-4AB3-A532-2825B5E2D0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987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65126"/>
            <a:ext cx="9314796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1681163"/>
            <a:ext cx="4568806" cy="823912"/>
          </a:xfrm>
        </p:spPr>
        <p:txBody>
          <a:bodyPr anchor="b"/>
          <a:lstStyle>
            <a:lvl1pPr marL="0" indent="0">
              <a:buNone/>
              <a:defRPr sz="2126" b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2505075"/>
            <a:ext cx="456880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1681163"/>
            <a:ext cx="4591306" cy="823912"/>
          </a:xfrm>
        </p:spPr>
        <p:txBody>
          <a:bodyPr anchor="b"/>
          <a:lstStyle>
            <a:lvl1pPr marL="0" indent="0">
              <a:buNone/>
              <a:defRPr sz="2126" b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2505075"/>
            <a:ext cx="459130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8A18-D851-4331-AC74-83962880CD6A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9179-757F-4AB3-A532-2825B5E2D0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089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8A18-D851-4331-AC74-83962880CD6A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9179-757F-4AB3-A532-2825B5E2D0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6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8A18-D851-4331-AC74-83962880CD6A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9179-757F-4AB3-A532-2825B5E2D0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87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457200"/>
            <a:ext cx="3483204" cy="1600200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987426"/>
            <a:ext cx="5467380" cy="4873625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6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2057400"/>
            <a:ext cx="3483204" cy="3811588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8A18-D851-4331-AC74-83962880CD6A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9179-757F-4AB3-A532-2825B5E2D0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882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457200"/>
            <a:ext cx="3483204" cy="1600200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987426"/>
            <a:ext cx="5467380" cy="4873625"/>
          </a:xfrm>
        </p:spPr>
        <p:txBody>
          <a:bodyPr anchor="t"/>
          <a:lstStyle>
            <a:lvl1pPr marL="0" indent="0">
              <a:buNone/>
              <a:defRPr sz="2835"/>
            </a:lvl1pPr>
            <a:lvl2pPr marL="404988" indent="0">
              <a:buNone/>
              <a:defRPr sz="2480"/>
            </a:lvl2pPr>
            <a:lvl3pPr marL="809976" indent="0">
              <a:buNone/>
              <a:defRPr sz="2126"/>
            </a:lvl3pPr>
            <a:lvl4pPr marL="1214963" indent="0">
              <a:buNone/>
              <a:defRPr sz="1772"/>
            </a:lvl4pPr>
            <a:lvl5pPr marL="1619951" indent="0">
              <a:buNone/>
              <a:defRPr sz="1772"/>
            </a:lvl5pPr>
            <a:lvl6pPr marL="2024939" indent="0">
              <a:buNone/>
              <a:defRPr sz="1772"/>
            </a:lvl6pPr>
            <a:lvl7pPr marL="2429927" indent="0">
              <a:buNone/>
              <a:defRPr sz="1772"/>
            </a:lvl7pPr>
            <a:lvl8pPr marL="2834914" indent="0">
              <a:buNone/>
              <a:defRPr sz="1772"/>
            </a:lvl8pPr>
            <a:lvl9pPr marL="3239902" indent="0">
              <a:buNone/>
              <a:defRPr sz="177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2057400"/>
            <a:ext cx="3483204" cy="3811588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8A18-D851-4331-AC74-83962880CD6A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9179-757F-4AB3-A532-2825B5E2D0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544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65126"/>
            <a:ext cx="93147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825625"/>
            <a:ext cx="93147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356351"/>
            <a:ext cx="2429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C8A18-D851-4331-AC74-83962880CD6A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356351"/>
            <a:ext cx="364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356351"/>
            <a:ext cx="2429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89179-757F-4AB3-A532-2825B5E2D0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01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809976" rtl="0" eaLnBrk="1" latinLnBrk="0" hangingPunct="1">
        <a:lnSpc>
          <a:spcPct val="90000"/>
        </a:lnSpc>
        <a:spcBef>
          <a:spcPct val="0"/>
        </a:spcBef>
        <a:buNone/>
        <a:defRPr sz="38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494" indent="-202494" algn="l" defTabSz="809976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07482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12469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417457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822445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227433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632420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3037408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442396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8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809976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3pPr>
      <a:lvl4pPr marL="1214963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619951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024939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429927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2834914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239902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C882BFE3-71AC-47C2-B977-97BAB62F66E5}"/>
              </a:ext>
            </a:extLst>
          </p:cNvPr>
          <p:cNvSpPr/>
          <p:nvPr/>
        </p:nvSpPr>
        <p:spPr>
          <a:xfrm>
            <a:off x="5176935" y="3091010"/>
            <a:ext cx="4287298" cy="320146"/>
          </a:xfrm>
          <a:prstGeom prst="rect">
            <a:avLst/>
          </a:prstGeom>
          <a:noFill/>
          <a:ln>
            <a:solidFill>
              <a:srgbClr val="2D3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>
                <a:solidFill>
                  <a:schemeClr val="tx1"/>
                </a:solidFill>
              </a:rPr>
              <a:t>Abnormal </a:t>
            </a:r>
            <a:r>
              <a:rPr lang="en-GB" sz="1400" b="1" dirty="0">
                <a:solidFill>
                  <a:schemeClr val="tx1"/>
                </a:solidFill>
              </a:rPr>
              <a:t>renal </a:t>
            </a:r>
            <a:r>
              <a:rPr lang="en-GB" sz="14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089B4B5-C9E2-4242-80C5-3C6EC6149AAA}"/>
              </a:ext>
            </a:extLst>
          </p:cNvPr>
          <p:cNvSpPr/>
          <p:nvPr/>
        </p:nvSpPr>
        <p:spPr>
          <a:xfrm>
            <a:off x="5178514" y="1133257"/>
            <a:ext cx="4272395" cy="325582"/>
          </a:xfrm>
          <a:prstGeom prst="rect">
            <a:avLst/>
          </a:prstGeom>
          <a:noFill/>
          <a:ln>
            <a:solidFill>
              <a:srgbClr val="2D3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>
                <a:solidFill>
                  <a:schemeClr val="tx1"/>
                </a:solidFill>
              </a:rPr>
              <a:t>Elderly (age over 65)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9F34451-869A-45D2-AB1A-CC757F93B919}"/>
              </a:ext>
            </a:extLst>
          </p:cNvPr>
          <p:cNvSpPr/>
          <p:nvPr/>
        </p:nvSpPr>
        <p:spPr>
          <a:xfrm>
            <a:off x="5176770" y="1525112"/>
            <a:ext cx="4272395" cy="325582"/>
          </a:xfrm>
          <a:prstGeom prst="rect">
            <a:avLst/>
          </a:prstGeom>
          <a:noFill/>
          <a:ln>
            <a:solidFill>
              <a:srgbClr val="2D3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>
                <a:solidFill>
                  <a:schemeClr val="tx1"/>
                </a:solidFill>
              </a:rPr>
              <a:t>Hypertension	</a:t>
            </a:r>
          </a:p>
        </p:txBody>
      </p:sp>
      <p:sp>
        <p:nvSpPr>
          <p:cNvPr id="81" name="Rectangle 80"/>
          <p:cNvSpPr/>
          <p:nvPr/>
        </p:nvSpPr>
        <p:spPr>
          <a:xfrm flipH="1">
            <a:off x="8315684" y="1555536"/>
            <a:ext cx="485778" cy="254213"/>
          </a:xfrm>
          <a:prstGeom prst="rect">
            <a:avLst/>
          </a:prstGeom>
          <a:solidFill>
            <a:srgbClr val="3B2A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dirty="0"/>
              <a:t>WLGP</a:t>
            </a:r>
            <a:endParaRPr lang="en-GB" sz="1050" b="1" dirty="0"/>
          </a:p>
        </p:txBody>
      </p:sp>
      <p:sp>
        <p:nvSpPr>
          <p:cNvPr id="83" name="Rectangle 82"/>
          <p:cNvSpPr/>
          <p:nvPr/>
        </p:nvSpPr>
        <p:spPr>
          <a:xfrm flipH="1">
            <a:off x="8330363" y="3126734"/>
            <a:ext cx="485778" cy="254213"/>
          </a:xfrm>
          <a:prstGeom prst="rect">
            <a:avLst/>
          </a:prstGeom>
          <a:solidFill>
            <a:srgbClr val="3B2A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dirty="0"/>
              <a:t>WLGP</a:t>
            </a:r>
            <a:endParaRPr lang="en-GB" sz="1200" b="1" dirty="0"/>
          </a:p>
        </p:txBody>
      </p:sp>
      <p:sp>
        <p:nvSpPr>
          <p:cNvPr id="84" name="Rectangle 83"/>
          <p:cNvSpPr/>
          <p:nvPr/>
        </p:nvSpPr>
        <p:spPr>
          <a:xfrm flipH="1">
            <a:off x="5184387" y="849389"/>
            <a:ext cx="4272396" cy="254213"/>
          </a:xfrm>
          <a:prstGeom prst="rect">
            <a:avLst/>
          </a:prstGeom>
          <a:solidFill>
            <a:srgbClr val="5296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chemeClr val="tx1"/>
                </a:solidFill>
              </a:rPr>
              <a:t>HASBLED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 flipH="1">
            <a:off x="8878053" y="3126694"/>
            <a:ext cx="485779" cy="254213"/>
          </a:xfrm>
          <a:prstGeom prst="rect">
            <a:avLst/>
          </a:prstGeom>
          <a:solidFill>
            <a:srgbClr val="78B1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PEDW</a:t>
            </a:r>
            <a:endParaRPr lang="en-GB" sz="9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DE7E4AC-EF8D-4DAC-9E39-E9C04C876CC7}"/>
              </a:ext>
            </a:extLst>
          </p:cNvPr>
          <p:cNvSpPr/>
          <p:nvPr/>
        </p:nvSpPr>
        <p:spPr>
          <a:xfrm>
            <a:off x="5166729" y="4226458"/>
            <a:ext cx="4310454" cy="324000"/>
          </a:xfrm>
          <a:prstGeom prst="rect">
            <a:avLst/>
          </a:prstGeom>
          <a:noFill/>
          <a:ln>
            <a:solidFill>
              <a:srgbClr val="2D3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>
                <a:solidFill>
                  <a:schemeClr val="tx1"/>
                </a:solidFill>
              </a:rPr>
              <a:t>Labile INR</a:t>
            </a:r>
          </a:p>
        </p:txBody>
      </p:sp>
      <p:sp>
        <p:nvSpPr>
          <p:cNvPr id="88" name="Rectangle 87"/>
          <p:cNvSpPr/>
          <p:nvPr/>
        </p:nvSpPr>
        <p:spPr>
          <a:xfrm flipH="1">
            <a:off x="8299853" y="4261614"/>
            <a:ext cx="487428" cy="250452"/>
          </a:xfrm>
          <a:prstGeom prst="rect">
            <a:avLst/>
          </a:prstGeom>
          <a:solidFill>
            <a:srgbClr val="3B2A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dirty="0"/>
              <a:t>WLGP</a:t>
            </a:r>
            <a:endParaRPr lang="en-GB" sz="1100" b="1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FDFAA8D-16D9-4537-BE62-00827C7A3020}"/>
              </a:ext>
            </a:extLst>
          </p:cNvPr>
          <p:cNvSpPr/>
          <p:nvPr/>
        </p:nvSpPr>
        <p:spPr>
          <a:xfrm>
            <a:off x="5176029" y="3477515"/>
            <a:ext cx="4286909" cy="341114"/>
          </a:xfrm>
          <a:prstGeom prst="rect">
            <a:avLst/>
          </a:prstGeom>
          <a:noFill/>
          <a:ln>
            <a:solidFill>
              <a:srgbClr val="2D3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>
                <a:solidFill>
                  <a:schemeClr val="tx1"/>
                </a:solidFill>
              </a:rPr>
              <a:t>Drug usage / alcohol concomitantly </a:t>
            </a:r>
          </a:p>
        </p:txBody>
      </p:sp>
      <p:sp>
        <p:nvSpPr>
          <p:cNvPr id="89" name="Rectangle 88"/>
          <p:cNvSpPr/>
          <p:nvPr/>
        </p:nvSpPr>
        <p:spPr>
          <a:xfrm flipH="1">
            <a:off x="8300651" y="3505580"/>
            <a:ext cx="485778" cy="254213"/>
          </a:xfrm>
          <a:prstGeom prst="rect">
            <a:avLst/>
          </a:prstGeom>
          <a:solidFill>
            <a:srgbClr val="3B2A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dirty="0"/>
              <a:t>WLGP</a:t>
            </a:r>
            <a:endParaRPr lang="en-GB" sz="1050" b="1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8A64CAE-1F63-42CA-8891-00E7FD9D1DB2}"/>
              </a:ext>
            </a:extLst>
          </p:cNvPr>
          <p:cNvSpPr/>
          <p:nvPr/>
        </p:nvSpPr>
        <p:spPr>
          <a:xfrm>
            <a:off x="5176027" y="2699155"/>
            <a:ext cx="4281454" cy="325582"/>
          </a:xfrm>
          <a:prstGeom prst="rect">
            <a:avLst/>
          </a:prstGeom>
          <a:noFill/>
          <a:ln>
            <a:solidFill>
              <a:srgbClr val="2D3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>
                <a:solidFill>
                  <a:schemeClr val="tx1"/>
                </a:solidFill>
              </a:rPr>
              <a:t>Bleeding </a:t>
            </a:r>
            <a:r>
              <a:rPr lang="en-GB" sz="1400" b="1" dirty="0">
                <a:solidFill>
                  <a:schemeClr val="tx1"/>
                </a:solidFill>
              </a:rPr>
              <a:t>history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 flipH="1">
            <a:off x="8314472" y="2741536"/>
            <a:ext cx="485778" cy="254213"/>
          </a:xfrm>
          <a:prstGeom prst="rect">
            <a:avLst/>
          </a:prstGeom>
          <a:solidFill>
            <a:srgbClr val="3B2A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dirty="0"/>
              <a:t>WLGP</a:t>
            </a:r>
            <a:endParaRPr lang="en-GB" sz="1050" b="1" dirty="0"/>
          </a:p>
        </p:txBody>
      </p:sp>
      <p:sp>
        <p:nvSpPr>
          <p:cNvPr id="90" name="Rectangle 89"/>
          <p:cNvSpPr/>
          <p:nvPr/>
        </p:nvSpPr>
        <p:spPr>
          <a:xfrm flipH="1">
            <a:off x="8871690" y="2744863"/>
            <a:ext cx="485779" cy="254213"/>
          </a:xfrm>
          <a:prstGeom prst="rect">
            <a:avLst/>
          </a:prstGeom>
          <a:solidFill>
            <a:srgbClr val="78B1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dirty="0"/>
              <a:t>PEDW</a:t>
            </a:r>
            <a:endParaRPr lang="en-GB" sz="900" b="1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6353859-4713-4CDB-B4B2-15F9F017F70D}"/>
              </a:ext>
            </a:extLst>
          </p:cNvPr>
          <p:cNvSpPr/>
          <p:nvPr/>
        </p:nvSpPr>
        <p:spPr>
          <a:xfrm>
            <a:off x="549409" y="1148605"/>
            <a:ext cx="4277432" cy="324004"/>
          </a:xfrm>
          <a:prstGeom prst="rect">
            <a:avLst/>
          </a:prstGeom>
          <a:noFill/>
          <a:ln>
            <a:solidFill>
              <a:srgbClr val="3B2A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>
                <a:solidFill>
                  <a:schemeClr val="tx1"/>
                </a:solidFill>
              </a:rPr>
              <a:t>Age over 75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FDFAA8D-16D9-4537-BE62-00827C7A3020}"/>
              </a:ext>
            </a:extLst>
          </p:cNvPr>
          <p:cNvSpPr/>
          <p:nvPr/>
        </p:nvSpPr>
        <p:spPr>
          <a:xfrm>
            <a:off x="554446" y="3482770"/>
            <a:ext cx="4272395" cy="325582"/>
          </a:xfrm>
          <a:prstGeom prst="rect">
            <a:avLst/>
          </a:prstGeom>
          <a:noFill/>
          <a:ln>
            <a:solidFill>
              <a:srgbClr val="3B2A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>
                <a:solidFill>
                  <a:schemeClr val="tx1"/>
                </a:solidFill>
              </a:rPr>
              <a:t>Sex female 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 flipH="1">
            <a:off x="539930" y="822510"/>
            <a:ext cx="4272396" cy="254213"/>
          </a:xfrm>
          <a:prstGeom prst="rect">
            <a:avLst/>
          </a:prstGeom>
          <a:solidFill>
            <a:srgbClr val="5296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chemeClr val="tx1"/>
                </a:solidFill>
              </a:rPr>
              <a:t>CHA</a:t>
            </a:r>
            <a:r>
              <a:rPr lang="en-GB" sz="1600" b="1" baseline="-25000" dirty="0">
                <a:solidFill>
                  <a:schemeClr val="tx1"/>
                </a:solidFill>
              </a:rPr>
              <a:t>2</a:t>
            </a:r>
            <a:r>
              <a:rPr lang="en-GB" sz="1600" b="1" dirty="0">
                <a:solidFill>
                  <a:schemeClr val="tx1"/>
                </a:solidFill>
              </a:rPr>
              <a:t>DS</a:t>
            </a:r>
            <a:r>
              <a:rPr lang="en-GB" sz="1600" b="1" baseline="-25000" dirty="0">
                <a:solidFill>
                  <a:schemeClr val="tx1"/>
                </a:solidFill>
              </a:rPr>
              <a:t>2</a:t>
            </a:r>
            <a:r>
              <a:rPr lang="en-GB" sz="1600" b="1" dirty="0">
                <a:solidFill>
                  <a:schemeClr val="tx1"/>
                </a:solidFill>
              </a:rPr>
              <a:t>VASc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882BFE3-71AC-47C2-B977-97BAB62F66E5}"/>
              </a:ext>
            </a:extLst>
          </p:cNvPr>
          <p:cNvSpPr/>
          <p:nvPr/>
        </p:nvSpPr>
        <p:spPr>
          <a:xfrm>
            <a:off x="549410" y="1551608"/>
            <a:ext cx="4272395" cy="325582"/>
          </a:xfrm>
          <a:prstGeom prst="rect">
            <a:avLst/>
          </a:prstGeom>
          <a:noFill/>
          <a:ln>
            <a:solidFill>
              <a:srgbClr val="3B2A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>
                <a:solidFill>
                  <a:schemeClr val="tx1"/>
                </a:solidFill>
              </a:rPr>
              <a:t>Hypertension 	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 flipH="1">
            <a:off x="3696848" y="1594080"/>
            <a:ext cx="485778" cy="254213"/>
          </a:xfrm>
          <a:prstGeom prst="rect">
            <a:avLst/>
          </a:prstGeom>
          <a:solidFill>
            <a:srgbClr val="3B2A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dirty="0"/>
              <a:t>WLGP</a:t>
            </a:r>
            <a:endParaRPr lang="en-GB" sz="1050" b="1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9F34451-869A-45D2-AB1A-CC757F93B919}"/>
              </a:ext>
            </a:extLst>
          </p:cNvPr>
          <p:cNvSpPr/>
          <p:nvPr/>
        </p:nvSpPr>
        <p:spPr>
          <a:xfrm>
            <a:off x="549410" y="3844817"/>
            <a:ext cx="4277431" cy="340436"/>
          </a:xfrm>
          <a:prstGeom prst="rect">
            <a:avLst/>
          </a:prstGeom>
          <a:noFill/>
          <a:ln>
            <a:solidFill>
              <a:srgbClr val="3B2A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>
                <a:solidFill>
                  <a:schemeClr val="tx1"/>
                </a:solidFill>
              </a:rPr>
              <a:t>Congestive Heart Failure	</a:t>
            </a:r>
          </a:p>
        </p:txBody>
      </p:sp>
      <p:sp>
        <p:nvSpPr>
          <p:cNvPr id="100" name="Rectangle 99"/>
          <p:cNvSpPr/>
          <p:nvPr/>
        </p:nvSpPr>
        <p:spPr>
          <a:xfrm flipH="1">
            <a:off x="3711252" y="3888544"/>
            <a:ext cx="488001" cy="265784"/>
          </a:xfrm>
          <a:prstGeom prst="rect">
            <a:avLst/>
          </a:prstGeom>
          <a:solidFill>
            <a:srgbClr val="3B2A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dirty="0"/>
              <a:t>WLGP</a:t>
            </a:r>
            <a:endParaRPr lang="en-GB" sz="1050" b="1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6353859-4713-4CDB-B4B2-15F9F017F70D}"/>
              </a:ext>
            </a:extLst>
          </p:cNvPr>
          <p:cNvSpPr/>
          <p:nvPr/>
        </p:nvSpPr>
        <p:spPr>
          <a:xfrm>
            <a:off x="5166728" y="3859671"/>
            <a:ext cx="4310454" cy="325582"/>
          </a:xfrm>
          <a:prstGeom prst="rect">
            <a:avLst/>
          </a:prstGeom>
          <a:noFill/>
          <a:ln>
            <a:solidFill>
              <a:srgbClr val="2D3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>
                <a:solidFill>
                  <a:schemeClr val="tx1"/>
                </a:solidFill>
              </a:rPr>
              <a:t>Liver disease 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 flipH="1">
            <a:off x="8863810" y="3894967"/>
            <a:ext cx="485779" cy="254213"/>
          </a:xfrm>
          <a:prstGeom prst="rect">
            <a:avLst/>
          </a:prstGeom>
          <a:solidFill>
            <a:srgbClr val="78B1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PEDW</a:t>
            </a:r>
            <a:endParaRPr lang="en-GB" sz="900" dirty="0"/>
          </a:p>
        </p:txBody>
      </p:sp>
      <p:sp>
        <p:nvSpPr>
          <p:cNvPr id="103" name="Rectangle 102"/>
          <p:cNvSpPr/>
          <p:nvPr/>
        </p:nvSpPr>
        <p:spPr>
          <a:xfrm flipH="1">
            <a:off x="8315154" y="3891157"/>
            <a:ext cx="485778" cy="254213"/>
          </a:xfrm>
          <a:prstGeom prst="rect">
            <a:avLst/>
          </a:prstGeom>
          <a:solidFill>
            <a:srgbClr val="3B2A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dirty="0"/>
              <a:t>WLGP</a:t>
            </a:r>
            <a:endParaRPr lang="en-GB" sz="1200" b="1" dirty="0"/>
          </a:p>
        </p:txBody>
      </p:sp>
      <p:sp>
        <p:nvSpPr>
          <p:cNvPr id="104" name="Rectangle 103"/>
          <p:cNvSpPr/>
          <p:nvPr/>
        </p:nvSpPr>
        <p:spPr>
          <a:xfrm flipH="1">
            <a:off x="3555914" y="818892"/>
            <a:ext cx="1098238" cy="254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50" b="1" dirty="0"/>
              <a:t>Data source</a:t>
            </a:r>
            <a:endParaRPr lang="en-GB" sz="1600" b="1" dirty="0"/>
          </a:p>
        </p:txBody>
      </p:sp>
      <p:sp>
        <p:nvSpPr>
          <p:cNvPr id="105" name="Rectangle 104"/>
          <p:cNvSpPr/>
          <p:nvPr/>
        </p:nvSpPr>
        <p:spPr>
          <a:xfrm flipH="1">
            <a:off x="8190893" y="842188"/>
            <a:ext cx="1098238" cy="254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50" b="1" dirty="0"/>
              <a:t>Data source</a:t>
            </a:r>
            <a:endParaRPr lang="en-GB" sz="1600" b="1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089B4B5-C9E2-4242-80C5-3C6EC6149AAA}"/>
              </a:ext>
            </a:extLst>
          </p:cNvPr>
          <p:cNvSpPr/>
          <p:nvPr/>
        </p:nvSpPr>
        <p:spPr>
          <a:xfrm>
            <a:off x="554447" y="3102727"/>
            <a:ext cx="4272395" cy="325582"/>
          </a:xfrm>
          <a:prstGeom prst="rect">
            <a:avLst/>
          </a:prstGeom>
          <a:noFill/>
          <a:ln>
            <a:solidFill>
              <a:srgbClr val="3B2A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>
                <a:solidFill>
                  <a:schemeClr val="tx1"/>
                </a:solidFill>
              </a:rPr>
              <a:t>Vascular disease 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 flipH="1">
            <a:off x="3701885" y="3132529"/>
            <a:ext cx="485778" cy="254213"/>
          </a:xfrm>
          <a:prstGeom prst="rect">
            <a:avLst/>
          </a:prstGeom>
          <a:solidFill>
            <a:srgbClr val="3B2A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dirty="0"/>
              <a:t>WLGP</a:t>
            </a:r>
            <a:endParaRPr lang="en-GB" sz="1200" b="1" dirty="0"/>
          </a:p>
        </p:txBody>
      </p:sp>
      <p:sp>
        <p:nvSpPr>
          <p:cNvPr id="107" name="Rectangle 106"/>
          <p:cNvSpPr/>
          <p:nvPr/>
        </p:nvSpPr>
        <p:spPr>
          <a:xfrm flipH="1">
            <a:off x="4249573" y="3132489"/>
            <a:ext cx="485779" cy="254213"/>
          </a:xfrm>
          <a:prstGeom prst="rect">
            <a:avLst/>
          </a:prstGeom>
          <a:solidFill>
            <a:srgbClr val="78B1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dirty="0"/>
              <a:t>PEDW</a:t>
            </a:r>
            <a:endParaRPr lang="en-GB" sz="900" b="1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DE7E4AC-EF8D-4DAC-9E39-E9C04C876CC7}"/>
              </a:ext>
            </a:extLst>
          </p:cNvPr>
          <p:cNvSpPr/>
          <p:nvPr/>
        </p:nvSpPr>
        <p:spPr>
          <a:xfrm>
            <a:off x="549408" y="1935972"/>
            <a:ext cx="4272396" cy="325582"/>
          </a:xfrm>
          <a:prstGeom prst="rect">
            <a:avLst/>
          </a:prstGeom>
          <a:noFill/>
          <a:ln>
            <a:solidFill>
              <a:srgbClr val="3B2A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>
                <a:solidFill>
                  <a:schemeClr val="tx1"/>
                </a:solidFill>
              </a:rPr>
              <a:t>Stroke 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 flipH="1">
            <a:off x="3679749" y="1965800"/>
            <a:ext cx="485778" cy="254213"/>
          </a:xfrm>
          <a:prstGeom prst="rect">
            <a:avLst/>
          </a:prstGeom>
          <a:solidFill>
            <a:srgbClr val="3B2A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dirty="0"/>
              <a:t>WLGP</a:t>
            </a:r>
            <a:endParaRPr lang="en-GB" sz="1200" b="1" dirty="0"/>
          </a:p>
        </p:txBody>
      </p:sp>
      <p:sp>
        <p:nvSpPr>
          <p:cNvPr id="109" name="Rectangle 108"/>
          <p:cNvSpPr/>
          <p:nvPr/>
        </p:nvSpPr>
        <p:spPr>
          <a:xfrm flipH="1">
            <a:off x="4227437" y="1965760"/>
            <a:ext cx="485779" cy="254213"/>
          </a:xfrm>
          <a:prstGeom prst="rect">
            <a:avLst/>
          </a:prstGeom>
          <a:solidFill>
            <a:srgbClr val="78B1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dirty="0"/>
              <a:t>PEDW</a:t>
            </a:r>
            <a:endParaRPr lang="en-GB" sz="900" b="1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8A64CAE-1F63-42CA-8891-00E7FD9D1DB2}"/>
              </a:ext>
            </a:extLst>
          </p:cNvPr>
          <p:cNvSpPr/>
          <p:nvPr/>
        </p:nvSpPr>
        <p:spPr>
          <a:xfrm>
            <a:off x="563923" y="2715728"/>
            <a:ext cx="4262918" cy="325582"/>
          </a:xfrm>
          <a:prstGeom prst="rect">
            <a:avLst/>
          </a:prstGeom>
          <a:noFill/>
          <a:ln>
            <a:solidFill>
              <a:srgbClr val="3B2A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>
                <a:solidFill>
                  <a:schemeClr val="tx1"/>
                </a:solidFill>
              </a:rPr>
              <a:t>Diabetes 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 flipH="1">
            <a:off x="3701883" y="2747885"/>
            <a:ext cx="485778" cy="254213"/>
          </a:xfrm>
          <a:prstGeom prst="rect">
            <a:avLst/>
          </a:prstGeom>
          <a:solidFill>
            <a:srgbClr val="3B2A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dirty="0"/>
              <a:t>WLGP</a:t>
            </a:r>
            <a:endParaRPr lang="en-GB" sz="1200" b="1" dirty="0"/>
          </a:p>
        </p:txBody>
      </p:sp>
      <p:sp>
        <p:nvSpPr>
          <p:cNvPr id="111" name="Rectangle 110"/>
          <p:cNvSpPr/>
          <p:nvPr/>
        </p:nvSpPr>
        <p:spPr>
          <a:xfrm flipH="1">
            <a:off x="4249571" y="2747845"/>
            <a:ext cx="485779" cy="254213"/>
          </a:xfrm>
          <a:prstGeom prst="rect">
            <a:avLst/>
          </a:prstGeom>
          <a:solidFill>
            <a:srgbClr val="78B1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dirty="0"/>
              <a:t>PEDW</a:t>
            </a:r>
            <a:endParaRPr lang="en-GB" sz="900" b="1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DE7E4AC-EF8D-4DAC-9E39-E9C04C876CC7}"/>
              </a:ext>
            </a:extLst>
          </p:cNvPr>
          <p:cNvSpPr/>
          <p:nvPr/>
        </p:nvSpPr>
        <p:spPr>
          <a:xfrm>
            <a:off x="5172358" y="1934942"/>
            <a:ext cx="4285120" cy="324000"/>
          </a:xfrm>
          <a:prstGeom prst="rect">
            <a:avLst/>
          </a:prstGeom>
          <a:noFill/>
          <a:ln>
            <a:solidFill>
              <a:srgbClr val="3B2A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>
                <a:solidFill>
                  <a:schemeClr val="tx1"/>
                </a:solidFill>
              </a:rPr>
              <a:t>Stroke 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 flipH="1">
            <a:off x="8302699" y="1964771"/>
            <a:ext cx="485778" cy="254213"/>
          </a:xfrm>
          <a:prstGeom prst="rect">
            <a:avLst/>
          </a:prstGeom>
          <a:solidFill>
            <a:srgbClr val="3B2A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dirty="0"/>
              <a:t>WLGP</a:t>
            </a:r>
            <a:endParaRPr lang="en-GB" sz="1200" b="1" dirty="0"/>
          </a:p>
        </p:txBody>
      </p:sp>
      <p:sp>
        <p:nvSpPr>
          <p:cNvPr id="120" name="Rectangle 119"/>
          <p:cNvSpPr/>
          <p:nvPr/>
        </p:nvSpPr>
        <p:spPr>
          <a:xfrm flipH="1">
            <a:off x="8850387" y="1964731"/>
            <a:ext cx="485779" cy="254213"/>
          </a:xfrm>
          <a:prstGeom prst="rect">
            <a:avLst/>
          </a:prstGeom>
          <a:solidFill>
            <a:srgbClr val="78B1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dirty="0"/>
              <a:t>PEDW</a:t>
            </a:r>
            <a:endParaRPr lang="en-GB" sz="900" b="1" dirty="0"/>
          </a:p>
        </p:txBody>
      </p:sp>
      <p:cxnSp>
        <p:nvCxnSpPr>
          <p:cNvPr id="131" name="Straight Connector 130"/>
          <p:cNvCxnSpPr/>
          <p:nvPr/>
        </p:nvCxnSpPr>
        <p:spPr>
          <a:xfrm>
            <a:off x="463693" y="2514285"/>
            <a:ext cx="10068840" cy="2463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 rot="16200000" flipH="1">
            <a:off x="-860211" y="1181426"/>
            <a:ext cx="2264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bg1">
                    <a:lumMod val="85000"/>
                  </a:schemeClr>
                </a:solidFill>
              </a:rPr>
              <a:t>COMMON FACTORS</a:t>
            </a:r>
            <a:endParaRPr lang="en-GB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 rot="16200000" flipH="1">
            <a:off x="-837698" y="3290711"/>
            <a:ext cx="2264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bg1">
                    <a:lumMod val="85000"/>
                  </a:schemeClr>
                </a:solidFill>
              </a:rPr>
              <a:t>INDIVIDUAL FACTORS</a:t>
            </a:r>
            <a:endParaRPr lang="en-GB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 flipH="1">
            <a:off x="3684785" y="1167972"/>
            <a:ext cx="485778" cy="25421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dirty="0"/>
              <a:t>WDSD</a:t>
            </a:r>
            <a:endParaRPr lang="en-GB" sz="1050" b="1" dirty="0"/>
          </a:p>
        </p:txBody>
      </p:sp>
      <p:sp>
        <p:nvSpPr>
          <p:cNvPr id="69" name="Rectangle 68"/>
          <p:cNvSpPr/>
          <p:nvPr/>
        </p:nvSpPr>
        <p:spPr>
          <a:xfrm flipH="1">
            <a:off x="8319761" y="1130835"/>
            <a:ext cx="485778" cy="25421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dirty="0"/>
              <a:t>WDSD</a:t>
            </a:r>
            <a:endParaRPr lang="en-GB" sz="1050" b="1" dirty="0"/>
          </a:p>
        </p:txBody>
      </p:sp>
      <p:sp>
        <p:nvSpPr>
          <p:cNvPr id="72" name="Rectangle 71"/>
          <p:cNvSpPr/>
          <p:nvPr/>
        </p:nvSpPr>
        <p:spPr>
          <a:xfrm flipH="1">
            <a:off x="3715328" y="3509459"/>
            <a:ext cx="485778" cy="25421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dirty="0"/>
              <a:t>WDSD</a:t>
            </a:r>
            <a:endParaRPr lang="en-GB" sz="105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39931" y="4457423"/>
            <a:ext cx="326593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WLGP</a:t>
            </a:r>
            <a:r>
              <a:rPr lang="en-GB" sz="1100" dirty="0"/>
              <a:t>: Welsh Longitudinal General Practice Dataset</a:t>
            </a:r>
          </a:p>
          <a:p>
            <a:r>
              <a:rPr lang="en-GB" sz="1100" b="1" dirty="0"/>
              <a:t>PEDW:</a:t>
            </a:r>
            <a:r>
              <a:rPr lang="en-GB" sz="1100" dirty="0"/>
              <a:t> Patient Episode Dataset for Wales</a:t>
            </a:r>
          </a:p>
          <a:p>
            <a:r>
              <a:rPr lang="en-GB" sz="1100" b="1" dirty="0"/>
              <a:t>WDSD:</a:t>
            </a:r>
            <a:r>
              <a:rPr lang="en-GB" sz="1100" dirty="0"/>
              <a:t> Welsh Demographic Spine Dataset</a:t>
            </a:r>
            <a:endParaRPr lang="en-GB" sz="1100" dirty="0"/>
          </a:p>
        </p:txBody>
      </p:sp>
      <p:sp>
        <p:nvSpPr>
          <p:cNvPr id="3" name="Rectangle 2"/>
          <p:cNvSpPr/>
          <p:nvPr/>
        </p:nvSpPr>
        <p:spPr>
          <a:xfrm>
            <a:off x="3132897" y="5573766"/>
            <a:ext cx="1425899" cy="265784"/>
          </a:xfrm>
          <a:prstGeom prst="rect">
            <a:avLst/>
          </a:prstGeom>
          <a:solidFill>
            <a:srgbClr val="3B2A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READ CV2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132897" y="5959595"/>
            <a:ext cx="1425899" cy="254213"/>
          </a:xfrm>
          <a:prstGeom prst="rect">
            <a:avLst/>
          </a:prstGeom>
          <a:solidFill>
            <a:srgbClr val="78B1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ICD10 </a:t>
            </a:r>
          </a:p>
        </p:txBody>
      </p:sp>
      <p:sp>
        <p:nvSpPr>
          <p:cNvPr id="60" name="Rectangle 59"/>
          <p:cNvSpPr/>
          <p:nvPr/>
        </p:nvSpPr>
        <p:spPr>
          <a:xfrm flipH="1">
            <a:off x="1761386" y="5573766"/>
            <a:ext cx="488001" cy="265784"/>
          </a:xfrm>
          <a:prstGeom prst="rect">
            <a:avLst/>
          </a:prstGeom>
          <a:solidFill>
            <a:srgbClr val="3B2A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dirty="0"/>
              <a:t>WLGP</a:t>
            </a:r>
            <a:endParaRPr lang="en-GB" sz="1050" b="1" dirty="0"/>
          </a:p>
        </p:txBody>
      </p:sp>
      <p:sp>
        <p:nvSpPr>
          <p:cNvPr id="61" name="Rectangle 60"/>
          <p:cNvSpPr/>
          <p:nvPr/>
        </p:nvSpPr>
        <p:spPr>
          <a:xfrm flipH="1">
            <a:off x="1753435" y="5959595"/>
            <a:ext cx="485779" cy="254213"/>
          </a:xfrm>
          <a:prstGeom prst="rect">
            <a:avLst/>
          </a:prstGeom>
          <a:solidFill>
            <a:srgbClr val="78B1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dirty="0"/>
              <a:t>PEDW</a:t>
            </a:r>
            <a:endParaRPr lang="en-GB" sz="900" b="1" dirty="0"/>
          </a:p>
        </p:txBody>
      </p:sp>
      <p:cxnSp>
        <p:nvCxnSpPr>
          <p:cNvPr id="5" name="Straight Arrow Connector 4"/>
          <p:cNvCxnSpPr>
            <a:stCxn id="60" idx="1"/>
            <a:endCxn id="3" idx="1"/>
          </p:cNvCxnSpPr>
          <p:nvPr/>
        </p:nvCxnSpPr>
        <p:spPr>
          <a:xfrm>
            <a:off x="2249386" y="5706658"/>
            <a:ext cx="8835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61" idx="1"/>
            <a:endCxn id="59" idx="1"/>
          </p:cNvCxnSpPr>
          <p:nvPr/>
        </p:nvCxnSpPr>
        <p:spPr>
          <a:xfrm>
            <a:off x="2239214" y="6086701"/>
            <a:ext cx="8936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057805" y="6475583"/>
            <a:ext cx="3238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65000"/>
                  </a:schemeClr>
                </a:solidFill>
              </a:rPr>
              <a:t>------ By: Fatemeh.torabi@Swansea.ac.uk</a:t>
            </a:r>
          </a:p>
        </p:txBody>
      </p:sp>
    </p:spTree>
    <p:extLst>
      <p:ext uri="{BB962C8B-B14F-4D97-AF65-F5344CB8AC3E}">
        <p14:creationId xmlns:p14="http://schemas.microsoft.com/office/powerpoint/2010/main" val="601529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3" grpId="0" animBg="1"/>
      <p:bldP spid="86" grpId="0" animBg="1"/>
      <p:bldP spid="88" grpId="0" animBg="1"/>
      <p:bldP spid="89" grpId="0" animBg="1"/>
      <p:bldP spid="87" grpId="0" animBg="1"/>
      <p:bldP spid="90" grpId="0" animBg="1"/>
      <p:bldP spid="99" grpId="0" animBg="1"/>
      <p:bldP spid="100" grpId="0" animBg="1"/>
      <p:bldP spid="102" grpId="0" animBg="1"/>
      <p:bldP spid="103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9" grpId="0" animBg="1"/>
      <p:bldP spid="120" grpId="0" animBg="1"/>
      <p:bldP spid="68" grpId="0" animBg="1"/>
      <p:bldP spid="69" grpId="0" animBg="1"/>
      <p:bldP spid="72" grpId="0" animBg="1"/>
      <p:bldP spid="3" grpId="0" animBg="1"/>
      <p:bldP spid="59" grpId="0" animBg="1"/>
      <p:bldP spid="60" grpId="0" animBg="1"/>
      <p:bldP spid="6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2766</TotalTime>
  <Words>99</Words>
  <Application>Microsoft Office PowerPoint</Application>
  <PresentationFormat>Custom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Swansea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Fatemah Torabi</dc:creator>
  <cp:lastModifiedBy>Fatemah Torabi</cp:lastModifiedBy>
  <cp:revision>11</cp:revision>
  <dcterms:created xsi:type="dcterms:W3CDTF">2020-12-10T11:20:27Z</dcterms:created>
  <dcterms:modified xsi:type="dcterms:W3CDTF">2021-05-13T09:39:45Z</dcterms:modified>
</cp:coreProperties>
</file>