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9195" autoAdjust="0"/>
  </p:normalViewPr>
  <p:slideViewPr>
    <p:cSldViewPr snapToGrid="0">
      <p:cViewPr varScale="1">
        <p:scale>
          <a:sx n="104" d="100"/>
          <a:sy n="104" d="100"/>
        </p:scale>
        <p:origin x="1536" y="10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37246-B420-4BA1-A681-BDBAD1D4250D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B8C7B-D945-4DC3-8F22-70DBB1483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4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10,241 cases  with epilepsy,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ontrol cohort was obtained from all eligible individuals in Wales without a diagnosis of epilepsy and matched on a 1:4 ratio based on age (week of birth), gender, deprivation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year of entry into the study. To allow a sufficient number of possible matches on year of entry into the study, controls were returned into the matching pool after meeting matching criteria, allowing matching with replacement and randomization , where four controls were randomly selected from all possible matches for each case. Some individuals within the control cohort were therefore matched to more than one case.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C6DD5-D4F6-45A6-8DDC-63204FD8DC4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19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C57-662B-47C2-B5EF-3D3BE644A33F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50E5-4C08-4200-9F7D-8F409C92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5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C57-662B-47C2-B5EF-3D3BE644A33F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50E5-4C08-4200-9F7D-8F409C92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19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C57-662B-47C2-B5EF-3D3BE644A33F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50E5-4C08-4200-9F7D-8F409C92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4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C57-662B-47C2-B5EF-3D3BE644A33F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50E5-4C08-4200-9F7D-8F409C92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68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C57-662B-47C2-B5EF-3D3BE644A33F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50E5-4C08-4200-9F7D-8F409C92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19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C57-662B-47C2-B5EF-3D3BE644A33F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50E5-4C08-4200-9F7D-8F409C92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39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C57-662B-47C2-B5EF-3D3BE644A33F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50E5-4C08-4200-9F7D-8F409C92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65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C57-662B-47C2-B5EF-3D3BE644A33F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50E5-4C08-4200-9F7D-8F409C92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2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C57-662B-47C2-B5EF-3D3BE644A33F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50E5-4C08-4200-9F7D-8F409C92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19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C57-662B-47C2-B5EF-3D3BE644A33F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50E5-4C08-4200-9F7D-8F409C92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08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C57-662B-47C2-B5EF-3D3BE644A33F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50E5-4C08-4200-9F7D-8F409C92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6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CBC57-662B-47C2-B5EF-3D3BE644A33F}" type="datetimeFigureOut">
              <a:rPr lang="en-GB" smtClean="0"/>
              <a:t>09/03/2021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50E5-4C08-4200-9F7D-8F409C921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3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813" y="999373"/>
            <a:ext cx="7828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Case-control matching </a:t>
            </a:r>
            <a:endParaRPr lang="en-US" sz="4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664" y="1740195"/>
            <a:ext cx="2821336" cy="90562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195" y="3991494"/>
            <a:ext cx="2486274" cy="98018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68" y="313573"/>
            <a:ext cx="2266852" cy="1371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101" y="2967644"/>
            <a:ext cx="2506899" cy="7896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664" y="5303207"/>
            <a:ext cx="2707442" cy="70122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31521" y="1885228"/>
            <a:ext cx="23109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Fatemeh Torabi</a:t>
            </a:r>
            <a:endParaRPr lang="en-A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1196" y="14204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</a:rPr>
              <a:t>Age: 18+ at diagnosis</a:t>
            </a:r>
          </a:p>
          <a:p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</a:rPr>
              <a:t>Coverage: had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at least 6 months of available General Practitioner (GP) data prior to their epilepsy diagnosis 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</a:rPr>
              <a:t>date</a:t>
            </a:r>
          </a:p>
          <a:p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</a:rPr>
              <a:t>Follow up: had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at least 180 days of follow-up data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0000" y1="25000" x2="64615" y2="20385"/>
                        <a14:backgroundMark x1="75769" y1="46538" x2="75769" y2="46538"/>
                        <a14:backgroundMark x1="75769" y1="47308" x2="75769" y2="47308"/>
                        <a14:backgroundMark x1="61538" y1="47692" x2="61538" y2="47692"/>
                        <a14:backgroundMark x1="61923" y1="46154" x2="61923" y2="4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92" t="11160" r="12243" b="15214"/>
          <a:stretch/>
        </p:blipFill>
        <p:spPr>
          <a:xfrm>
            <a:off x="695911" y="1420493"/>
            <a:ext cx="564901" cy="10944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8501" y="872408"/>
            <a:ext cx="3566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en-GB" sz="24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ases</a:t>
            </a:r>
            <a:endParaRPr lang="en-GB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6081125" y="4022136"/>
            <a:ext cx="1736822" cy="1560673"/>
            <a:chOff x="6205284" y="4405192"/>
            <a:chExt cx="2303284" cy="895069"/>
          </a:xfrm>
        </p:grpSpPr>
        <p:sp>
          <p:nvSpPr>
            <p:cNvPr id="6" name="Rounded Rectangle 5"/>
            <p:cNvSpPr/>
            <p:nvPr/>
          </p:nvSpPr>
          <p:spPr>
            <a:xfrm>
              <a:off x="6205284" y="4405192"/>
              <a:ext cx="2303284" cy="89506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66156" y="4498814"/>
              <a:ext cx="173484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400" b="1" dirty="0" smtClean="0"/>
                <a:t>Exposure</a:t>
              </a:r>
            </a:p>
            <a:p>
              <a:r>
                <a:rPr lang="en-GB" sz="1400" dirty="0" smtClean="0"/>
                <a:t>Diagnosed Epilepsy</a:t>
              </a:r>
              <a:endParaRPr lang="en-GB" sz="1400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9504343" y="3974887"/>
            <a:ext cx="1736822" cy="16079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512329" y="4022137"/>
            <a:ext cx="1764835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Outcome</a:t>
            </a:r>
          </a:p>
          <a:p>
            <a:r>
              <a:rPr lang="en-GB" sz="1400" dirty="0" smtClean="0"/>
              <a:t>Major cardiovascular events:</a:t>
            </a:r>
          </a:p>
          <a:p>
            <a:r>
              <a:rPr lang="en-US" sz="1100" dirty="0"/>
              <a:t>cardiac arrest, stroke, onset of heart failure or cardiovascular </a:t>
            </a:r>
            <a:r>
              <a:rPr lang="en-US" sz="1100" dirty="0" smtClean="0"/>
              <a:t>death</a:t>
            </a:r>
            <a:endParaRPr lang="en-GB" sz="1400" dirty="0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7817947" y="4802473"/>
            <a:ext cx="1694382" cy="1364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844855" y="3025199"/>
            <a:ext cx="1665140" cy="6480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817947" y="3073173"/>
            <a:ext cx="18810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Mediator</a:t>
            </a:r>
          </a:p>
          <a:p>
            <a:r>
              <a:rPr lang="en-GB" sz="1400" dirty="0" smtClean="0"/>
              <a:t>EIAED and non-EIAED</a:t>
            </a:r>
            <a:endParaRPr lang="en-GB" sz="1400" dirty="0"/>
          </a:p>
        </p:txBody>
      </p:sp>
      <p:cxnSp>
        <p:nvCxnSpPr>
          <p:cNvPr id="13" name="Straight Arrow Connector 12"/>
          <p:cNvCxnSpPr>
            <a:stCxn id="6" idx="0"/>
            <a:endCxn id="11" idx="1"/>
          </p:cNvCxnSpPr>
          <p:nvPr/>
        </p:nvCxnSpPr>
        <p:spPr>
          <a:xfrm flipV="1">
            <a:off x="6949536" y="3349199"/>
            <a:ext cx="895319" cy="6729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512329" y="3284146"/>
            <a:ext cx="895319" cy="6729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1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70000" y1="25000" x2="64615" y2="20385"/>
                        <a14:backgroundMark x1="75769" y1="46538" x2="75769" y2="46538"/>
                        <a14:backgroundMark x1="75769" y1="47308" x2="75769" y2="47308"/>
                        <a14:backgroundMark x1="61538" y1="47692" x2="61538" y2="47692"/>
                        <a14:backgroundMark x1="61923" y1="46154" x2="61923" y2="4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92" t="11160" r="12243" b="15214"/>
          <a:stretch/>
        </p:blipFill>
        <p:spPr>
          <a:xfrm>
            <a:off x="2725310" y="2920630"/>
            <a:ext cx="564901" cy="10944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10103" y="1333411"/>
            <a:ext cx="10774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en-GB" sz="24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ases</a:t>
            </a:r>
            <a:endParaRPr lang="en-GB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70000" y1="25000" x2="64615" y2="20385"/>
                        <a14:backgroundMark x1="75769" y1="46538" x2="75769" y2="46538"/>
                        <a14:backgroundMark x1="75769" y1="47308" x2="75769" y2="47308"/>
                        <a14:backgroundMark x1="61538" y1="47692" x2="61538" y2="47692"/>
                        <a14:backgroundMark x1="61923" y1="46154" x2="61923" y2="4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92" t="11160" r="12243" b="15214"/>
          <a:stretch/>
        </p:blipFill>
        <p:spPr>
          <a:xfrm>
            <a:off x="8257115" y="2373413"/>
            <a:ext cx="564901" cy="10944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48685" y="1302479"/>
            <a:ext cx="13459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Control</a:t>
            </a:r>
            <a:endParaRPr lang="en-GB" sz="24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94553" y="3636661"/>
            <a:ext cx="4035034" cy="5060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43117" y="2436332"/>
            <a:ext cx="28498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Age</a:t>
            </a:r>
            <a:endParaRPr lang="en-GB" dirty="0" smtClean="0"/>
          </a:p>
          <a:p>
            <a:r>
              <a:rPr lang="en-GB" dirty="0" smtClean="0"/>
              <a:t>Gender</a:t>
            </a:r>
            <a:endParaRPr lang="en-GB" dirty="0"/>
          </a:p>
          <a:p>
            <a:r>
              <a:rPr lang="en-GB" dirty="0" smtClean="0"/>
              <a:t>WIMD(Deprivation quintile)</a:t>
            </a:r>
          </a:p>
          <a:p>
            <a:r>
              <a:rPr lang="en-GB" dirty="0" smtClean="0"/>
              <a:t>Year </a:t>
            </a:r>
            <a:r>
              <a:rPr lang="en-GB" dirty="0"/>
              <a:t>of entry into the study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32843" y="4015064"/>
            <a:ext cx="1513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1:4 ratio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70000" y1="25000" x2="64615" y2="20385"/>
                        <a14:backgroundMark x1="75769" y1="46538" x2="75769" y2="46538"/>
                        <a14:backgroundMark x1="75769" y1="47308" x2="75769" y2="47308"/>
                        <a14:backgroundMark x1="61538" y1="47692" x2="61538" y2="47692"/>
                        <a14:backgroundMark x1="61923" y1="46154" x2="61923" y2="4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92" t="11160" r="12243" b="15214"/>
          <a:stretch/>
        </p:blipFill>
        <p:spPr>
          <a:xfrm>
            <a:off x="8792988" y="2373413"/>
            <a:ext cx="564901" cy="1094434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190138" y="1803134"/>
            <a:ext cx="1717411" cy="3667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/>
          <p:cNvSpPr/>
          <p:nvPr/>
        </p:nvSpPr>
        <p:spPr>
          <a:xfrm>
            <a:off x="7924967" y="1767404"/>
            <a:ext cx="1717411" cy="3667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70000" y1="25000" x2="64615" y2="20385"/>
                        <a14:backgroundMark x1="75769" y1="46538" x2="75769" y2="46538"/>
                        <a14:backgroundMark x1="75769" y1="47308" x2="75769" y2="47308"/>
                        <a14:backgroundMark x1="61538" y1="47692" x2="61538" y2="47692"/>
                        <a14:backgroundMark x1="61923" y1="46154" x2="61923" y2="4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92" t="11160" r="12243" b="15214"/>
          <a:stretch/>
        </p:blipFill>
        <p:spPr>
          <a:xfrm>
            <a:off x="8248741" y="3468717"/>
            <a:ext cx="564901" cy="109443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70000" y1="25000" x2="64615" y2="20385"/>
                        <a14:backgroundMark x1="75769" y1="46538" x2="75769" y2="46538"/>
                        <a14:backgroundMark x1="75769" y1="47308" x2="75769" y2="47308"/>
                        <a14:backgroundMark x1="61538" y1="47692" x2="61538" y2="47692"/>
                        <a14:backgroundMark x1="61923" y1="46154" x2="61923" y2="4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92" t="11160" r="12243" b="15214"/>
          <a:stretch/>
        </p:blipFill>
        <p:spPr>
          <a:xfrm>
            <a:off x="8784614" y="3468717"/>
            <a:ext cx="564901" cy="10944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64A8467-C752-4133-B0A3-0E27B0347B6F}"/>
              </a:ext>
            </a:extLst>
          </p:cNvPr>
          <p:cNvSpPr/>
          <p:nvPr/>
        </p:nvSpPr>
        <p:spPr>
          <a:xfrm>
            <a:off x="0" y="0"/>
            <a:ext cx="1285461" cy="808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err="1">
              <a:solidFill>
                <a:schemeClr val="bg1"/>
              </a:solidFill>
            </a:endParaRPr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29100BD6-6544-4CC9-8B77-11FA7FA7307B}"/>
              </a:ext>
            </a:extLst>
          </p:cNvPr>
          <p:cNvSpPr/>
          <p:nvPr/>
        </p:nvSpPr>
        <p:spPr>
          <a:xfrm rot="5400000">
            <a:off x="1749286" y="-463826"/>
            <a:ext cx="808383" cy="173603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err="1">
              <a:solidFill>
                <a:schemeClr val="bg1"/>
              </a:solidFill>
            </a:endParaRP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6758AB2C-9990-4AD4-9361-78B6B2002265}"/>
              </a:ext>
            </a:extLst>
          </p:cNvPr>
          <p:cNvSpPr/>
          <p:nvPr/>
        </p:nvSpPr>
        <p:spPr>
          <a:xfrm>
            <a:off x="-504140" y="225029"/>
            <a:ext cx="3431055" cy="397823"/>
          </a:xfrm>
          <a:prstGeom prst="parallelogram">
            <a:avLst>
              <a:gd name="adj" fmla="val 11746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err="1">
              <a:solidFill>
                <a:schemeClr val="bg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E023B88-8920-4C1F-BA5C-04E02EEF5594}"/>
              </a:ext>
            </a:extLst>
          </p:cNvPr>
          <p:cNvSpPr/>
          <p:nvPr/>
        </p:nvSpPr>
        <p:spPr>
          <a:xfrm>
            <a:off x="2547677" y="50800"/>
            <a:ext cx="369713" cy="174229"/>
          </a:xfrm>
          <a:prstGeom prst="triangle">
            <a:avLst>
              <a:gd name="adj" fmla="val 98618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err="1">
              <a:solidFill>
                <a:schemeClr val="bg1"/>
              </a:solidFill>
            </a:endParaRPr>
          </a:p>
        </p:txBody>
      </p:sp>
      <p:sp>
        <p:nvSpPr>
          <p:cNvPr id="25" name="Shape 214">
            <a:extLst>
              <a:ext uri="{FF2B5EF4-FFF2-40B4-BE49-F238E27FC236}">
                <a16:creationId xmlns:a16="http://schemas.microsoft.com/office/drawing/2014/main" id="{015687C7-7B90-43E4-9022-6CCB883F303F}"/>
              </a:ext>
            </a:extLst>
          </p:cNvPr>
          <p:cNvSpPr txBox="1">
            <a:spLocks/>
          </p:cNvSpPr>
          <p:nvPr/>
        </p:nvSpPr>
        <p:spPr>
          <a:xfrm>
            <a:off x="68222" y="116342"/>
            <a:ext cx="2469930" cy="5756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Case-control matching</a:t>
            </a:r>
            <a:endParaRPr lang="e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129" y="921207"/>
            <a:ext cx="106369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This example demonstrates matching with replacement and randomization on a 4 to 1 ratio.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172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0729" y="368258"/>
            <a:ext cx="1704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Final table</a:t>
            </a:r>
            <a:endParaRPr lang="en-GB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53" y="1289419"/>
            <a:ext cx="8910029" cy="461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Case table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72198" y="-13562"/>
            <a:ext cx="163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Control table 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75" y="355770"/>
            <a:ext cx="10678170" cy="63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1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58764" cy="676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0729" y="368258"/>
            <a:ext cx="1704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Final table</a:t>
            </a:r>
            <a:endParaRPr lang="en-GB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77" y="154889"/>
            <a:ext cx="10071331" cy="67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0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222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Swansea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Fatemah Torabi</dc:creator>
  <cp:lastModifiedBy>torabif</cp:lastModifiedBy>
  <cp:revision>8</cp:revision>
  <dcterms:created xsi:type="dcterms:W3CDTF">2021-03-03T12:47:10Z</dcterms:created>
  <dcterms:modified xsi:type="dcterms:W3CDTF">2021-03-09T02:45:42Z</dcterms:modified>
</cp:coreProperties>
</file>