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12" r:id="rId5"/>
    <p:sldId id="329" r:id="rId6"/>
    <p:sldId id="307" r:id="rId7"/>
    <p:sldId id="281" r:id="rId8"/>
    <p:sldId id="282" r:id="rId9"/>
    <p:sldId id="315" r:id="rId10"/>
    <p:sldId id="317" r:id="rId11"/>
    <p:sldId id="319" r:id="rId12"/>
    <p:sldId id="321" r:id="rId13"/>
    <p:sldId id="323" r:id="rId14"/>
    <p:sldId id="324" r:id="rId15"/>
    <p:sldId id="325" r:id="rId16"/>
    <p:sldId id="330" r:id="rId17"/>
    <p:sldId id="326" r:id="rId18"/>
    <p:sldId id="331"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91CAA69A-5D26-D1FC-E54D-E4D14DA20ECF}" name="Fatemeh Bozorgi - fatemeh.bozorgi@studio.unibo.it" initials="Ff" userId="S::fatemeh.bozorgi@studio.unibo.it::6e13567b-0dca-4627-bc4b-4a07f112b9dc" providerId="AD"/>
  <p188:author id="{6747F8DC-9DB0-11F4-078C-D05FDA41E76A}" name="Mohsen Seyedkazemi Ardebili" initials="MA" userId="S::mohsen.seyedkazemi@unibo.it::903cabd6-7064-4076-884a-1938121ec91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B31DF-263E-DE34-C95A-5BE8EA5051D3}" v="185" dt="2024-08-22T12:50:04.016"/>
    <p1510:client id="{83CEBDDE-95D6-1D22-42D0-218AFB286496}" v="27" dt="2024-08-21T15:34:23.373"/>
    <p1510:client id="{A54A51DA-08F8-485F-1D66-F5FAF334A09F}" v="131" dt="2024-08-21T15:07:26.154"/>
    <p1510:client id="{A665EB42-ED21-037A-BA90-C04E5DC9886B}" v="42" dt="2024-08-22T08:48:47.988"/>
    <p1510:client id="{F897B9C8-7ED3-6847-B695-4C075524D569}" v="49" dt="2024-08-21T14:07:26.876"/>
    <p1510:client id="{F9EA6F96-0211-B4AA-564D-5A4E16F8910C}" v="176" dt="2024-08-21T14:25:55.536"/>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75" autoAdjust="0"/>
  </p:normalViewPr>
  <p:slideViewPr>
    <p:cSldViewPr snapToGrid="0" snapToObjects="1">
      <p:cViewPr>
        <p:scale>
          <a:sx n="66" d="100"/>
          <a:sy n="66" d="100"/>
        </p:scale>
        <p:origin x="687"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nature.com/articles/d41586-023-02686-3"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168094" y="971557"/>
            <a:ext cx="9367736" cy="1601200"/>
          </a:xfrm>
        </p:spPr>
        <p:txBody>
          <a:bodyPr anchor="ctr"/>
          <a:lstStyle/>
          <a:p>
            <a:r>
              <a:rPr lang="en-US" dirty="0"/>
              <a:t>Carbon emission prediction</a:t>
            </a:r>
            <a:br>
              <a:rPr lang="en-US" dirty="0"/>
            </a:br>
            <a:br>
              <a:rPr lang="en-US" b="0" dirty="0"/>
            </a:br>
            <a:endParaRPr lang="en-US" dirty="0"/>
          </a:p>
        </p:txBody>
      </p:sp>
      <p:sp>
        <p:nvSpPr>
          <p:cNvPr id="5" name="TextBox 4">
            <a:extLst>
              <a:ext uri="{FF2B5EF4-FFF2-40B4-BE49-F238E27FC236}">
                <a16:creationId xmlns:a16="http://schemas.microsoft.com/office/drawing/2014/main" id="{B3974A69-F98C-6B90-8207-9929B519EB31}"/>
              </a:ext>
            </a:extLst>
          </p:cNvPr>
          <p:cNvSpPr txBox="1"/>
          <p:nvPr/>
        </p:nvSpPr>
        <p:spPr>
          <a:xfrm>
            <a:off x="809203" y="2003811"/>
            <a:ext cx="10382081" cy="646331"/>
          </a:xfrm>
          <a:prstGeom prst="rect">
            <a:avLst/>
          </a:prstGeom>
          <a:noFill/>
        </p:spPr>
        <p:txBody>
          <a:bodyPr wrap="square">
            <a:spAutoFit/>
          </a:bodyPr>
          <a:lstStyle/>
          <a:p>
            <a:pPr algn="ctr"/>
            <a:r>
              <a:rPr lang="en-US" dirty="0">
                <a:latin typeface="+mj-lt"/>
              </a:rPr>
              <a:t>APAI PROJECT WORK A.Y. 2023/24</a:t>
            </a:r>
          </a:p>
          <a:p>
            <a:pPr algn="ctr"/>
            <a:r>
              <a:rPr lang="en-US" dirty="0">
                <a:latin typeface="+mj-lt"/>
              </a:rPr>
              <a:t>MASTER DEGREE IN ARTIFICIAL INTELIGENCE, UNIVERSITY OF BOLOGNA</a:t>
            </a:r>
          </a:p>
        </p:txBody>
      </p:sp>
      <p:sp>
        <p:nvSpPr>
          <p:cNvPr id="6" name="TextBox 5">
            <a:extLst>
              <a:ext uri="{FF2B5EF4-FFF2-40B4-BE49-F238E27FC236}">
                <a16:creationId xmlns:a16="http://schemas.microsoft.com/office/drawing/2014/main" id="{92B53C10-DF39-9AC6-F05E-C0E23905BF8A}"/>
              </a:ext>
            </a:extLst>
          </p:cNvPr>
          <p:cNvSpPr txBox="1"/>
          <p:nvPr/>
        </p:nvSpPr>
        <p:spPr>
          <a:xfrm>
            <a:off x="2607399" y="4207858"/>
            <a:ext cx="6977201" cy="461665"/>
          </a:xfrm>
          <a:prstGeom prst="rect">
            <a:avLst/>
          </a:prstGeom>
          <a:noFill/>
        </p:spPr>
        <p:txBody>
          <a:bodyPr wrap="square" rtlCol="0">
            <a:spAutoFit/>
          </a:bodyPr>
          <a:lstStyle/>
          <a:p>
            <a:pPr algn="ctr"/>
            <a:r>
              <a:rPr lang="en-US" sz="1200" dirty="0">
                <a:solidFill>
                  <a:schemeClr val="accent6">
                    <a:lumMod val="75000"/>
                  </a:schemeClr>
                </a:solidFill>
                <a:latin typeface="+mj-lt"/>
              </a:rPr>
              <a:t>FATEMEH BOZORGI</a:t>
            </a:r>
          </a:p>
          <a:p>
            <a:pPr algn="ctr"/>
            <a:r>
              <a:rPr lang="en-US" sz="1200" dirty="0">
                <a:solidFill>
                  <a:schemeClr val="accent6">
                    <a:lumMod val="75000"/>
                  </a:schemeClr>
                </a:solidFill>
                <a:latin typeface="+mj-lt"/>
              </a:rPr>
              <a:t>FATEMEH.BOZORGI@STUDIO.UNIBO.IT</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diagram of a flowchart&#10;&#10;Description automatically generated">
            <a:extLst>
              <a:ext uri="{FF2B5EF4-FFF2-40B4-BE49-F238E27FC236}">
                <a16:creationId xmlns:a16="http://schemas.microsoft.com/office/drawing/2014/main" id="{E4D5E86D-0208-F29A-A4BA-A49E5E84F7B0}"/>
              </a:ext>
            </a:extLst>
          </p:cNvPr>
          <p:cNvPicPr>
            <a:picLocks noGrp="1" noChangeAspect="1"/>
          </p:cNvPicPr>
          <p:nvPr>
            <p:ph idx="1"/>
          </p:nvPr>
        </p:nvPicPr>
        <p:blipFill>
          <a:blip r:embed="rId2"/>
          <a:stretch>
            <a:fillRect/>
          </a:stretch>
        </p:blipFill>
        <p:spPr>
          <a:xfrm>
            <a:off x="7028213" y="579321"/>
            <a:ext cx="4663044" cy="6076727"/>
          </a:xfrm>
        </p:spPr>
      </p:pic>
      <p:sp>
        <p:nvSpPr>
          <p:cNvPr id="11" name="TextBox 10">
            <a:extLst>
              <a:ext uri="{FF2B5EF4-FFF2-40B4-BE49-F238E27FC236}">
                <a16:creationId xmlns:a16="http://schemas.microsoft.com/office/drawing/2014/main" id="{A86ABEC1-BAF9-3A85-B083-4CC83CCB18BE}"/>
              </a:ext>
            </a:extLst>
          </p:cNvPr>
          <p:cNvSpPr txBox="1"/>
          <p:nvPr/>
        </p:nvSpPr>
        <p:spPr>
          <a:xfrm>
            <a:off x="703943" y="1255486"/>
            <a:ext cx="5392057" cy="50783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800" dirty="0">
                <a:solidFill>
                  <a:schemeClr val="accent6">
                    <a:lumMod val="75000"/>
                  </a:schemeClr>
                </a:solidFill>
                <a:latin typeface="+mj-lt"/>
              </a:rPr>
              <a:t>This neural network consists of an embedding layer that first transforms the input into a dense representation. </a:t>
            </a:r>
          </a:p>
          <a:p>
            <a:pPr marL="285750" indent="-285750">
              <a:buFont typeface="Arial" panose="020B0604020202020204" pitchFamily="34" charset="0"/>
              <a:buChar char="•"/>
            </a:pPr>
            <a:r>
              <a:rPr lang="en-US" sz="1800" dirty="0">
                <a:solidFill>
                  <a:schemeClr val="accent6">
                    <a:lumMod val="75000"/>
                  </a:schemeClr>
                </a:solidFill>
                <a:latin typeface="+mj-lt"/>
              </a:rPr>
              <a:t>Following this, a </a:t>
            </a:r>
            <a:r>
              <a:rPr lang="en-US" dirty="0">
                <a:solidFill>
                  <a:schemeClr val="accent6">
                    <a:lumMod val="75000"/>
                  </a:schemeClr>
                </a:solidFill>
                <a:latin typeface="+mj-lt"/>
              </a:rPr>
              <a:t>LSTM</a:t>
            </a:r>
            <a:r>
              <a:rPr lang="en-US" sz="1800" dirty="0">
                <a:solidFill>
                  <a:schemeClr val="accent6">
                    <a:lumMod val="75000"/>
                  </a:schemeClr>
                </a:solidFill>
                <a:latin typeface="+mj-lt"/>
              </a:rPr>
              <a:t> layer captures temporal dependencies in both forward and reverse directions. </a:t>
            </a:r>
            <a:br>
              <a:rPr lang="en-US" sz="1800" dirty="0">
                <a:solidFill>
                  <a:schemeClr val="accent6">
                    <a:lumMod val="75000"/>
                  </a:schemeClr>
                </a:solidFill>
                <a:latin typeface="+mj-lt"/>
              </a:rPr>
            </a:br>
            <a:endParaRPr lang="en-US" sz="1800" dirty="0">
              <a:solidFill>
                <a:schemeClr val="accent6">
                  <a:lumMod val="75000"/>
                </a:schemeClr>
              </a:solidFill>
              <a:latin typeface="+mj-lt"/>
            </a:endParaRPr>
          </a:p>
          <a:p>
            <a:pPr marL="285750" indent="-285750">
              <a:buFont typeface="Arial" panose="020B0604020202020204" pitchFamily="34" charset="0"/>
              <a:buChar char="•"/>
            </a:pPr>
            <a:r>
              <a:rPr lang="en-US" sz="1800" dirty="0">
                <a:solidFill>
                  <a:schemeClr val="accent6">
                    <a:lumMod val="75000"/>
                  </a:schemeClr>
                </a:solidFill>
                <a:latin typeface="+mj-lt"/>
              </a:rPr>
              <a:t>The network then uses two fully connected layers to further process the information and produce the final output. </a:t>
            </a:r>
            <a:br>
              <a:rPr lang="en-US" sz="1800" dirty="0">
                <a:solidFill>
                  <a:schemeClr val="accent6">
                    <a:lumMod val="75000"/>
                  </a:schemeClr>
                </a:solidFill>
                <a:latin typeface="+mj-lt"/>
              </a:rPr>
            </a:br>
            <a:endParaRPr lang="en-US" sz="1800" dirty="0">
              <a:solidFill>
                <a:schemeClr val="accent6">
                  <a:lumMod val="75000"/>
                </a:schemeClr>
              </a:solidFill>
              <a:latin typeface="+mj-lt"/>
            </a:endParaRPr>
          </a:p>
          <a:p>
            <a:pPr marL="285750" indent="-285750">
              <a:buFont typeface="Arial" panose="020B0604020202020204" pitchFamily="34" charset="0"/>
              <a:buChar char="•"/>
            </a:pPr>
            <a:r>
              <a:rPr lang="en-US" sz="1800" dirty="0">
                <a:solidFill>
                  <a:schemeClr val="accent6">
                    <a:lumMod val="75000"/>
                  </a:schemeClr>
                </a:solidFill>
                <a:latin typeface="+mj-lt"/>
              </a:rPr>
              <a:t>Additionally, it employs batch normalization to ensure stable and efficient training. The model is flexible, allowing for adjustments in layer sizes and the use of dropout for regularization.</a:t>
            </a:r>
            <a:endParaRPr lang="en-US" dirty="0">
              <a:solidFill>
                <a:schemeClr val="accent6">
                  <a:lumMod val="75000"/>
                </a:schemeClr>
              </a:solidFill>
              <a:latin typeface="+mj-lt"/>
            </a:endParaRPr>
          </a:p>
        </p:txBody>
      </p:sp>
      <p:sp>
        <p:nvSpPr>
          <p:cNvPr id="3" name="Title 2">
            <a:extLst>
              <a:ext uri="{FF2B5EF4-FFF2-40B4-BE49-F238E27FC236}">
                <a16:creationId xmlns:a16="http://schemas.microsoft.com/office/drawing/2014/main" id="{BE6B70E1-EBFA-0A8C-9A13-AAE5322E8280}"/>
              </a:ext>
            </a:extLst>
          </p:cNvPr>
          <p:cNvSpPr>
            <a:spLocks noGrp="1"/>
          </p:cNvSpPr>
          <p:nvPr>
            <p:ph type="title"/>
          </p:nvPr>
        </p:nvSpPr>
        <p:spPr>
          <a:xfrm>
            <a:off x="491961" y="-3247"/>
            <a:ext cx="7345937" cy="999746"/>
          </a:xfrm>
        </p:spPr>
        <p:txBody>
          <a:bodyPr/>
          <a:lstStyle/>
          <a:p>
            <a:r>
              <a:rPr lang="en-US" sz="2800" b="0" dirty="0">
                <a:ea typeface="+mj-lt"/>
                <a:cs typeface="+mj-lt"/>
              </a:rPr>
              <a:t>Neural Network Architecture </a:t>
            </a:r>
            <a:endParaRPr lang="en-US" sz="2800" b="0"/>
          </a:p>
        </p:txBody>
      </p:sp>
    </p:spTree>
    <p:extLst>
      <p:ext uri="{BB962C8B-B14F-4D97-AF65-F5344CB8AC3E}">
        <p14:creationId xmlns:p14="http://schemas.microsoft.com/office/powerpoint/2010/main" val="331303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A3FF-2636-5635-A161-30D233F8B4B4}"/>
              </a:ext>
            </a:extLst>
          </p:cNvPr>
          <p:cNvSpPr>
            <a:spLocks noGrp="1"/>
          </p:cNvSpPr>
          <p:nvPr>
            <p:ph type="title"/>
          </p:nvPr>
        </p:nvSpPr>
        <p:spPr>
          <a:xfrm>
            <a:off x="544286" y="558800"/>
            <a:ext cx="10881741" cy="1393371"/>
          </a:xfrm>
        </p:spPr>
        <p:txBody>
          <a:bodyPr/>
          <a:lstStyle/>
          <a:p>
            <a:r>
              <a:rPr lang="en-US" b="0" dirty="0">
                <a:latin typeface="Arial Black"/>
                <a:cs typeface="Segoe UI"/>
              </a:rPr>
              <a:t>experimental results </a:t>
            </a:r>
            <a:endParaRPr lang="en-US">
              <a:latin typeface="Arial Black"/>
            </a:endParaRPr>
          </a:p>
        </p:txBody>
      </p:sp>
      <p:sp>
        <p:nvSpPr>
          <p:cNvPr id="4" name="TextBox 3">
            <a:extLst>
              <a:ext uri="{FF2B5EF4-FFF2-40B4-BE49-F238E27FC236}">
                <a16:creationId xmlns:a16="http://schemas.microsoft.com/office/drawing/2014/main" id="{F77DF130-2E92-260A-5A6D-0006D7488881}"/>
              </a:ext>
            </a:extLst>
          </p:cNvPr>
          <p:cNvSpPr txBox="1"/>
          <p:nvPr/>
        </p:nvSpPr>
        <p:spPr>
          <a:xfrm>
            <a:off x="756337" y="2452914"/>
            <a:ext cx="9875377" cy="2585323"/>
          </a:xfrm>
          <a:prstGeom prst="rect">
            <a:avLst/>
          </a:prstGeom>
          <a:noFill/>
        </p:spPr>
        <p:txBody>
          <a:bodyPr wrap="square" lIns="91440" tIns="45720" rIns="91440" bIns="45720" rtlCol="0" anchor="t">
            <a:spAutoFit/>
          </a:bodyPr>
          <a:lstStyle/>
          <a:p>
            <a:r>
              <a:rPr lang="en-US" dirty="0">
                <a:solidFill>
                  <a:schemeClr val="accent6">
                    <a:lumMod val="75000"/>
                  </a:schemeClr>
                </a:solidFill>
                <a:latin typeface="+mj-lt"/>
              </a:rPr>
              <a:t>For the architecture we consider three different set up:</a:t>
            </a:r>
          </a:p>
          <a:p>
            <a:endParaRPr lang="en-US" dirty="0">
              <a:solidFill>
                <a:schemeClr val="accent6">
                  <a:lumMod val="75000"/>
                </a:schemeClr>
              </a:solidFill>
              <a:latin typeface="+mj-lt"/>
            </a:endParaRPr>
          </a:p>
          <a:p>
            <a:pPr marL="342900" indent="-342900">
              <a:buFont typeface="Arial" panose="020B0604020202020204" pitchFamily="34" charset="0"/>
              <a:buChar char="•"/>
            </a:pPr>
            <a:r>
              <a:rPr lang="en-US" dirty="0">
                <a:solidFill>
                  <a:schemeClr val="accent6">
                    <a:lumMod val="75000"/>
                  </a:schemeClr>
                </a:solidFill>
                <a:latin typeface="+mj-lt"/>
              </a:rPr>
              <a:t>First one is to make the data set in a way that the model receive the 24 hours as input of model and then predict the next 6 hours</a:t>
            </a:r>
          </a:p>
          <a:p>
            <a:pPr marL="342900" indent="-342900">
              <a:buFont typeface="Arial" panose="020B0604020202020204" pitchFamily="34" charset="0"/>
              <a:buChar char="•"/>
            </a:pPr>
            <a:r>
              <a:rPr lang="en-US" dirty="0">
                <a:solidFill>
                  <a:schemeClr val="accent6">
                    <a:lumMod val="75000"/>
                  </a:schemeClr>
                </a:solidFill>
                <a:latin typeface="+mj-lt"/>
              </a:rPr>
              <a:t>The other approach is the model predict the next month based on the last month.</a:t>
            </a:r>
          </a:p>
          <a:p>
            <a:pPr marL="342900" indent="-342900">
              <a:buFont typeface="Arial" panose="020B0604020202020204" pitchFamily="34" charset="0"/>
              <a:buChar char="•"/>
            </a:pPr>
            <a:r>
              <a:rPr lang="en-US" dirty="0">
                <a:solidFill>
                  <a:schemeClr val="accent6">
                    <a:lumMod val="75000"/>
                  </a:schemeClr>
                </a:solidFill>
                <a:latin typeface="+mj-lt"/>
              </a:rPr>
              <a:t>The last approach is the model take the last year data and predict the next month</a:t>
            </a:r>
          </a:p>
          <a:p>
            <a:pPr marL="342900" indent="-342900">
              <a:buFont typeface="Arial" panose="020B0604020202020204" pitchFamily="34" charset="0"/>
              <a:buChar char="•"/>
            </a:pPr>
            <a:endParaRPr lang="en-US" dirty="0">
              <a:solidFill>
                <a:schemeClr val="accent6">
                  <a:lumMod val="75000"/>
                </a:schemeClr>
              </a:solidFill>
              <a:latin typeface="+mj-lt"/>
            </a:endParaRPr>
          </a:p>
        </p:txBody>
      </p:sp>
    </p:spTree>
    <p:extLst>
      <p:ext uri="{BB962C8B-B14F-4D97-AF65-F5344CB8AC3E}">
        <p14:creationId xmlns:p14="http://schemas.microsoft.com/office/powerpoint/2010/main" val="24843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6BA0-6337-A598-4246-BAC8FB170692}"/>
              </a:ext>
            </a:extLst>
          </p:cNvPr>
          <p:cNvSpPr>
            <a:spLocks noGrp="1"/>
          </p:cNvSpPr>
          <p:nvPr>
            <p:ph type="title"/>
          </p:nvPr>
        </p:nvSpPr>
        <p:spPr>
          <a:xfrm>
            <a:off x="914400" y="391886"/>
            <a:ext cx="9622971" cy="1124857"/>
          </a:xfrm>
        </p:spPr>
        <p:txBody>
          <a:bodyPr/>
          <a:lstStyle/>
          <a:p>
            <a:pPr algn="l"/>
            <a:r>
              <a:rPr lang="en-US" dirty="0"/>
              <a:t>First experiment</a:t>
            </a:r>
          </a:p>
        </p:txBody>
      </p:sp>
      <p:sp>
        <p:nvSpPr>
          <p:cNvPr id="3" name="Content Placeholder 2">
            <a:extLst>
              <a:ext uri="{FF2B5EF4-FFF2-40B4-BE49-F238E27FC236}">
                <a16:creationId xmlns:a16="http://schemas.microsoft.com/office/drawing/2014/main" id="{2C08C725-A246-FDFA-B05D-7756E20F837B}"/>
              </a:ext>
            </a:extLst>
          </p:cNvPr>
          <p:cNvSpPr>
            <a:spLocks noGrp="1"/>
          </p:cNvSpPr>
          <p:nvPr>
            <p:ph sz="quarter" idx="4"/>
          </p:nvPr>
        </p:nvSpPr>
        <p:spPr>
          <a:xfrm>
            <a:off x="689428" y="1829839"/>
            <a:ext cx="10511627" cy="819019"/>
          </a:xfrm>
        </p:spPr>
        <p:txBody>
          <a:bodyPr/>
          <a:lstStyle/>
          <a:p>
            <a:r>
              <a:rPr lang="en-US" dirty="0">
                <a:latin typeface="+mj-lt"/>
              </a:rPr>
              <a:t>As it can be expected the model predicts the first hour better than the later ones and here is the errors for each hour calculated on the test set:</a:t>
            </a:r>
          </a:p>
        </p:txBody>
      </p:sp>
      <p:sp>
        <p:nvSpPr>
          <p:cNvPr id="4" name="Slide Number Placeholder 3">
            <a:extLst>
              <a:ext uri="{FF2B5EF4-FFF2-40B4-BE49-F238E27FC236}">
                <a16:creationId xmlns:a16="http://schemas.microsoft.com/office/drawing/2014/main" id="{F625E974-F031-6787-0586-B618FEBD79F8}"/>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6" name="Picture 5">
            <a:extLst>
              <a:ext uri="{FF2B5EF4-FFF2-40B4-BE49-F238E27FC236}">
                <a16:creationId xmlns:a16="http://schemas.microsoft.com/office/drawing/2014/main" id="{9ECA8394-5FB0-3C64-9C04-6E7FBEFA80DE}"/>
              </a:ext>
            </a:extLst>
          </p:cNvPr>
          <p:cNvPicPr>
            <a:picLocks noChangeAspect="1"/>
          </p:cNvPicPr>
          <p:nvPr/>
        </p:nvPicPr>
        <p:blipFill>
          <a:blip r:embed="rId2"/>
          <a:stretch>
            <a:fillRect/>
          </a:stretch>
        </p:blipFill>
        <p:spPr>
          <a:xfrm>
            <a:off x="1277258" y="2831987"/>
            <a:ext cx="9456056" cy="3719513"/>
          </a:xfrm>
          <a:prstGeom prst="rect">
            <a:avLst/>
          </a:prstGeom>
        </p:spPr>
      </p:pic>
    </p:spTree>
    <p:extLst>
      <p:ext uri="{BB962C8B-B14F-4D97-AF65-F5344CB8AC3E}">
        <p14:creationId xmlns:p14="http://schemas.microsoft.com/office/powerpoint/2010/main" val="288566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ABF6-A3F0-6BC0-933B-F93105A5A64F}"/>
              </a:ext>
            </a:extLst>
          </p:cNvPr>
          <p:cNvSpPr>
            <a:spLocks noGrp="1"/>
          </p:cNvSpPr>
          <p:nvPr>
            <p:ph type="title"/>
          </p:nvPr>
        </p:nvSpPr>
        <p:spPr>
          <a:xfrm>
            <a:off x="914400" y="456260"/>
            <a:ext cx="10511627" cy="1012785"/>
          </a:xfrm>
        </p:spPr>
        <p:txBody>
          <a:bodyPr/>
          <a:lstStyle/>
          <a:p>
            <a:pPr algn="l"/>
            <a:r>
              <a:rPr lang="en-US" dirty="0"/>
              <a:t>second experiment</a:t>
            </a:r>
          </a:p>
        </p:txBody>
      </p:sp>
      <p:sp>
        <p:nvSpPr>
          <p:cNvPr id="3" name="Content Placeholder 2">
            <a:extLst>
              <a:ext uri="{FF2B5EF4-FFF2-40B4-BE49-F238E27FC236}">
                <a16:creationId xmlns:a16="http://schemas.microsoft.com/office/drawing/2014/main" id="{5E49E22A-2B2E-5400-AC73-E1C4FA99BED3}"/>
              </a:ext>
            </a:extLst>
          </p:cNvPr>
          <p:cNvSpPr>
            <a:spLocks noGrp="1"/>
          </p:cNvSpPr>
          <p:nvPr>
            <p:ph sz="quarter" idx="4"/>
          </p:nvPr>
        </p:nvSpPr>
        <p:spPr>
          <a:xfrm>
            <a:off x="839273" y="2069222"/>
            <a:ext cx="10511627" cy="1190332"/>
          </a:xfrm>
        </p:spPr>
        <p:txBody>
          <a:bodyPr vert="horz" lIns="91440" tIns="91440" rIns="91440" bIns="91440" rtlCol="0" anchor="t">
            <a:normAutofit/>
          </a:bodyPr>
          <a:lstStyle/>
          <a:p>
            <a:pPr marL="347345" indent="-347345"/>
            <a:r>
              <a:rPr lang="en-US">
                <a:latin typeface="Arial Black"/>
              </a:rPr>
              <a:t>The second approach that take a month and predict the next month is less </a:t>
            </a:r>
            <a:r>
              <a:rPr lang="en-US" dirty="0">
                <a:latin typeface="Arial Black"/>
              </a:rPr>
              <a:t>accurate than the previous model and as you can see the plot below show the real values(blue line) and predicted one(orange) for a month in test set.</a:t>
            </a:r>
            <a:endParaRPr lang="en-US" dirty="0">
              <a:solidFill>
                <a:srgbClr val="000000"/>
              </a:solidFill>
              <a:latin typeface="Arial Black"/>
            </a:endParaRPr>
          </a:p>
          <a:p>
            <a:pPr marL="347345" indent="-347345"/>
            <a:endParaRPr lang="en-US" dirty="0">
              <a:cs typeface="Sabon Next LT"/>
            </a:endParaRPr>
          </a:p>
        </p:txBody>
      </p:sp>
      <p:sp>
        <p:nvSpPr>
          <p:cNvPr id="4" name="Slide Number Placeholder 3">
            <a:extLst>
              <a:ext uri="{FF2B5EF4-FFF2-40B4-BE49-F238E27FC236}">
                <a16:creationId xmlns:a16="http://schemas.microsoft.com/office/drawing/2014/main" id="{2D8E92B0-93AA-ADA6-27D8-969C57173287}"/>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5" name="Picture 4" descr="A graph of blue and orange lines&#10;&#10;Description automatically generated">
            <a:extLst>
              <a:ext uri="{FF2B5EF4-FFF2-40B4-BE49-F238E27FC236}">
                <a16:creationId xmlns:a16="http://schemas.microsoft.com/office/drawing/2014/main" id="{7C32D2EE-FB12-09E1-EE8D-73EC7D1134CF}"/>
              </a:ext>
            </a:extLst>
          </p:cNvPr>
          <p:cNvPicPr>
            <a:picLocks noChangeAspect="1"/>
          </p:cNvPicPr>
          <p:nvPr/>
        </p:nvPicPr>
        <p:blipFill>
          <a:blip r:embed="rId2"/>
          <a:stretch>
            <a:fillRect/>
          </a:stretch>
        </p:blipFill>
        <p:spPr>
          <a:xfrm>
            <a:off x="493822" y="3446527"/>
            <a:ext cx="5537916" cy="3189171"/>
          </a:xfrm>
          <a:prstGeom prst="rect">
            <a:avLst/>
          </a:prstGeom>
        </p:spPr>
      </p:pic>
      <p:pic>
        <p:nvPicPr>
          <p:cNvPr id="6" name="Picture 5" descr="A graph with blue lines&#10;&#10;Description automatically generated">
            <a:extLst>
              <a:ext uri="{FF2B5EF4-FFF2-40B4-BE49-F238E27FC236}">
                <a16:creationId xmlns:a16="http://schemas.microsoft.com/office/drawing/2014/main" id="{6893AF49-806B-F954-6DCD-B02E0C1796C9}"/>
              </a:ext>
            </a:extLst>
          </p:cNvPr>
          <p:cNvPicPr>
            <a:picLocks noChangeAspect="1"/>
          </p:cNvPicPr>
          <p:nvPr/>
        </p:nvPicPr>
        <p:blipFill>
          <a:blip r:embed="rId3"/>
          <a:stretch>
            <a:fillRect/>
          </a:stretch>
        </p:blipFill>
        <p:spPr>
          <a:xfrm>
            <a:off x="6031606" y="3426795"/>
            <a:ext cx="5570112" cy="3181199"/>
          </a:xfrm>
          <a:prstGeom prst="rect">
            <a:avLst/>
          </a:prstGeom>
        </p:spPr>
      </p:pic>
    </p:spTree>
    <p:extLst>
      <p:ext uri="{BB962C8B-B14F-4D97-AF65-F5344CB8AC3E}">
        <p14:creationId xmlns:p14="http://schemas.microsoft.com/office/powerpoint/2010/main" val="134471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C1D0-2D3A-BBAC-E850-6840EE902850}"/>
              </a:ext>
            </a:extLst>
          </p:cNvPr>
          <p:cNvSpPr>
            <a:spLocks noGrp="1"/>
          </p:cNvSpPr>
          <p:nvPr>
            <p:ph type="title"/>
          </p:nvPr>
        </p:nvSpPr>
        <p:spPr>
          <a:xfrm>
            <a:off x="914400" y="537030"/>
            <a:ext cx="10511627" cy="1030513"/>
          </a:xfrm>
        </p:spPr>
        <p:txBody>
          <a:bodyPr/>
          <a:lstStyle/>
          <a:p>
            <a:pPr algn="l"/>
            <a:r>
              <a:rPr lang="en-US" dirty="0"/>
              <a:t>Third experiment</a:t>
            </a:r>
          </a:p>
        </p:txBody>
      </p:sp>
      <p:sp>
        <p:nvSpPr>
          <p:cNvPr id="3" name="Content Placeholder 2">
            <a:extLst>
              <a:ext uri="{FF2B5EF4-FFF2-40B4-BE49-F238E27FC236}">
                <a16:creationId xmlns:a16="http://schemas.microsoft.com/office/drawing/2014/main" id="{265EE733-AC44-06E4-2EDB-5831596A9D8D}"/>
              </a:ext>
            </a:extLst>
          </p:cNvPr>
          <p:cNvSpPr>
            <a:spLocks noGrp="1"/>
          </p:cNvSpPr>
          <p:nvPr>
            <p:ph sz="quarter" idx="4"/>
          </p:nvPr>
        </p:nvSpPr>
        <p:spPr>
          <a:xfrm>
            <a:off x="609600" y="1858867"/>
            <a:ext cx="10511627" cy="1030513"/>
          </a:xfrm>
        </p:spPr>
        <p:txBody>
          <a:bodyPr vert="horz" lIns="91440" tIns="91440" rIns="91440" bIns="91440" rtlCol="0" anchor="t">
            <a:normAutofit/>
          </a:bodyPr>
          <a:lstStyle/>
          <a:p>
            <a:pPr marL="347345" indent="-347345"/>
            <a:r>
              <a:rPr lang="en-US">
                <a:latin typeface="+mj-lt"/>
              </a:rPr>
              <a:t>The third approach that take a year and predict the next month is more accurate than the previous models and as you can see the plot below show the </a:t>
            </a:r>
            <a:r>
              <a:rPr lang="en-US" dirty="0">
                <a:latin typeface="+mj-lt"/>
              </a:rPr>
              <a:t>real values(blue line) and predicted one(orange) for a month in test set.</a:t>
            </a:r>
            <a:endParaRPr lang="en-US"/>
          </a:p>
        </p:txBody>
      </p:sp>
      <p:sp>
        <p:nvSpPr>
          <p:cNvPr id="4" name="Slide Number Placeholder 3">
            <a:extLst>
              <a:ext uri="{FF2B5EF4-FFF2-40B4-BE49-F238E27FC236}">
                <a16:creationId xmlns:a16="http://schemas.microsoft.com/office/drawing/2014/main" id="{AAF49EC1-C6D4-5AC6-CFC1-B3F27CCC373E}"/>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6" name="Picture 5">
            <a:extLst>
              <a:ext uri="{FF2B5EF4-FFF2-40B4-BE49-F238E27FC236}">
                <a16:creationId xmlns:a16="http://schemas.microsoft.com/office/drawing/2014/main" id="{7E50EC29-6E31-CA8B-9B61-C96D83F684C4}"/>
              </a:ext>
            </a:extLst>
          </p:cNvPr>
          <p:cNvPicPr>
            <a:picLocks noChangeAspect="1"/>
          </p:cNvPicPr>
          <p:nvPr/>
        </p:nvPicPr>
        <p:blipFill>
          <a:blip r:embed="rId2"/>
          <a:stretch>
            <a:fillRect/>
          </a:stretch>
        </p:blipFill>
        <p:spPr>
          <a:xfrm>
            <a:off x="919715" y="3406084"/>
            <a:ext cx="5425072" cy="3066265"/>
          </a:xfrm>
          <a:prstGeom prst="rect">
            <a:avLst/>
          </a:prstGeom>
        </p:spPr>
      </p:pic>
      <p:pic>
        <p:nvPicPr>
          <p:cNvPr id="7" name="Picture 6" descr="A graph of error&#10;&#10;Description automatically generated">
            <a:extLst>
              <a:ext uri="{FF2B5EF4-FFF2-40B4-BE49-F238E27FC236}">
                <a16:creationId xmlns:a16="http://schemas.microsoft.com/office/drawing/2014/main" id="{C5C4B777-EEDD-C0CF-42EE-63AFE3F0AA3F}"/>
              </a:ext>
            </a:extLst>
          </p:cNvPr>
          <p:cNvPicPr>
            <a:picLocks noChangeAspect="1"/>
          </p:cNvPicPr>
          <p:nvPr/>
        </p:nvPicPr>
        <p:blipFill>
          <a:blip r:embed="rId3"/>
          <a:stretch>
            <a:fillRect/>
          </a:stretch>
        </p:blipFill>
        <p:spPr>
          <a:xfrm>
            <a:off x="6342843" y="3232176"/>
            <a:ext cx="5366198" cy="3237735"/>
          </a:xfrm>
          <a:prstGeom prst="rect">
            <a:avLst/>
          </a:prstGeom>
        </p:spPr>
      </p:pic>
    </p:spTree>
    <p:extLst>
      <p:ext uri="{BB962C8B-B14F-4D97-AF65-F5344CB8AC3E}">
        <p14:creationId xmlns:p14="http://schemas.microsoft.com/office/powerpoint/2010/main" val="133288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61C5-AA56-F1D1-2BC3-A0FE1AF44C40}"/>
              </a:ext>
            </a:extLst>
          </p:cNvPr>
          <p:cNvSpPr>
            <a:spLocks noGrp="1"/>
          </p:cNvSpPr>
          <p:nvPr>
            <p:ph type="title"/>
          </p:nvPr>
        </p:nvSpPr>
        <p:spPr/>
        <p:txBody>
          <a:bodyPr/>
          <a:lstStyle/>
          <a:p>
            <a:r>
              <a:rPr lang="en-US" dirty="0">
                <a:cs typeface="Arial"/>
              </a:rPr>
              <a:t>conclusion</a:t>
            </a:r>
            <a:endParaRPr lang="en-US" dirty="0"/>
          </a:p>
        </p:txBody>
      </p:sp>
      <p:sp>
        <p:nvSpPr>
          <p:cNvPr id="3" name="Content Placeholder 2">
            <a:extLst>
              <a:ext uri="{FF2B5EF4-FFF2-40B4-BE49-F238E27FC236}">
                <a16:creationId xmlns:a16="http://schemas.microsoft.com/office/drawing/2014/main" id="{0D95FFE9-16DA-879B-705E-F0AAD5117B30}"/>
              </a:ext>
            </a:extLst>
          </p:cNvPr>
          <p:cNvSpPr>
            <a:spLocks noGrp="1"/>
          </p:cNvSpPr>
          <p:nvPr>
            <p:ph sz="half" idx="2"/>
          </p:nvPr>
        </p:nvSpPr>
        <p:spPr>
          <a:xfrm>
            <a:off x="3460565" y="2923626"/>
            <a:ext cx="7965460" cy="2877101"/>
          </a:xfrm>
        </p:spPr>
        <p:txBody>
          <a:bodyPr vert="horz" lIns="91440" tIns="0" rIns="91440" bIns="0" rtlCol="0" anchor="t">
            <a:normAutofit/>
          </a:bodyPr>
          <a:lstStyle/>
          <a:p>
            <a:pPr marL="347345" indent="-347345"/>
            <a:r>
              <a:rPr lang="en-US" dirty="0">
                <a:latin typeface="Arial Black"/>
                <a:ea typeface="+mn-lt"/>
                <a:cs typeface="+mn-lt"/>
              </a:rPr>
              <a:t>Developed a neural network model using LSTM to predict carbon intensity in HPC systems.</a:t>
            </a:r>
            <a:endParaRPr lang="en-US" dirty="0">
              <a:latin typeface="Arial Black"/>
              <a:cs typeface="Sabon Next LT"/>
            </a:endParaRPr>
          </a:p>
          <a:p>
            <a:pPr marL="347345" indent="-347345"/>
            <a:r>
              <a:rPr lang="en-US">
                <a:latin typeface="Arial Black"/>
                <a:ea typeface="+mn-lt"/>
                <a:cs typeface="+mn-lt"/>
              </a:rPr>
              <a:t>Achieved the best prediction accuracy by using a year’s data to predict the following month.</a:t>
            </a:r>
            <a:endParaRPr lang="en-US">
              <a:latin typeface="Arial Black"/>
            </a:endParaRPr>
          </a:p>
          <a:p>
            <a:pPr marL="347345" indent="-347345"/>
            <a:r>
              <a:rPr lang="en-US" dirty="0">
                <a:latin typeface="Arial Black"/>
                <a:ea typeface="+mn-lt"/>
                <a:cs typeface="+mn-lt"/>
              </a:rPr>
              <a:t>Demonstrated potential for optimizing HPC job scheduling to reduce carbon emissions.</a:t>
            </a:r>
            <a:endParaRPr lang="en-US" dirty="0">
              <a:latin typeface="Arial Black"/>
            </a:endParaRPr>
          </a:p>
          <a:p>
            <a:pPr marL="347345" indent="-347345"/>
            <a:endParaRPr lang="en-US" dirty="0">
              <a:latin typeface="Arial Black"/>
              <a:cs typeface="Sabon Next LT"/>
            </a:endParaRPr>
          </a:p>
        </p:txBody>
      </p:sp>
      <p:sp>
        <p:nvSpPr>
          <p:cNvPr id="4" name="Slide Number Placeholder 3">
            <a:extLst>
              <a:ext uri="{FF2B5EF4-FFF2-40B4-BE49-F238E27FC236}">
                <a16:creationId xmlns:a16="http://schemas.microsoft.com/office/drawing/2014/main" id="{49FF3683-AE06-01D8-174F-9BA66DAC8EFA}"/>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30609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F39C-8928-A271-8F4F-47259288043C}"/>
              </a:ext>
            </a:extLst>
          </p:cNvPr>
          <p:cNvSpPr>
            <a:spLocks noGrp="1"/>
          </p:cNvSpPr>
          <p:nvPr>
            <p:ph type="title"/>
          </p:nvPr>
        </p:nvSpPr>
        <p:spPr>
          <a:xfrm>
            <a:off x="3875624" y="297602"/>
            <a:ext cx="7053024" cy="786054"/>
          </a:xfrm>
        </p:spPr>
        <p:txBody>
          <a:bodyPr/>
          <a:lstStyle/>
          <a:p>
            <a:r>
              <a:rPr lang="en-US" dirty="0"/>
              <a:t>outline</a:t>
            </a:r>
          </a:p>
        </p:txBody>
      </p:sp>
      <p:sp>
        <p:nvSpPr>
          <p:cNvPr id="3" name="Slide Number Placeholder 2">
            <a:extLst>
              <a:ext uri="{FF2B5EF4-FFF2-40B4-BE49-F238E27FC236}">
                <a16:creationId xmlns:a16="http://schemas.microsoft.com/office/drawing/2014/main" id="{250E4BC2-0A62-542A-42AF-F17896CC0E16}"/>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
        <p:nvSpPr>
          <p:cNvPr id="4" name="Content Placeholder 3">
            <a:extLst>
              <a:ext uri="{FF2B5EF4-FFF2-40B4-BE49-F238E27FC236}">
                <a16:creationId xmlns:a16="http://schemas.microsoft.com/office/drawing/2014/main" id="{BF87DAC8-0322-3762-B489-E935D1BFEF0C}"/>
              </a:ext>
            </a:extLst>
          </p:cNvPr>
          <p:cNvSpPr>
            <a:spLocks noGrp="1"/>
          </p:cNvSpPr>
          <p:nvPr>
            <p:ph idx="11"/>
          </p:nvPr>
        </p:nvSpPr>
        <p:spPr>
          <a:xfrm>
            <a:off x="3883731" y="2024842"/>
            <a:ext cx="7053025" cy="3645711"/>
          </a:xfrm>
        </p:spPr>
        <p:txBody>
          <a:bodyPr vert="horz" lIns="91440" tIns="0" rIns="91440" bIns="0" rtlCol="0" anchor="t">
            <a:normAutofit/>
          </a:bodyPr>
          <a:lstStyle/>
          <a:p>
            <a:pPr marL="285750" indent="-285750">
              <a:buChar char="•"/>
            </a:pPr>
            <a:r>
              <a:rPr lang="en-US" sz="1800" dirty="0">
                <a:latin typeface="Arial Black"/>
                <a:ea typeface="+mn-lt"/>
                <a:cs typeface="+mn-lt"/>
              </a:rPr>
              <a:t>Introduction</a:t>
            </a:r>
            <a:endParaRPr lang="en-US" sz="1800" dirty="0">
              <a:latin typeface="Arial Black"/>
              <a:cs typeface="Sabon Next LT"/>
            </a:endParaRPr>
          </a:p>
          <a:p>
            <a:pPr marL="285750" indent="-285750">
              <a:buChar char="•"/>
            </a:pPr>
            <a:endParaRPr lang="en-US" sz="1800" dirty="0">
              <a:latin typeface="Arial Black"/>
              <a:cs typeface="Sabon Next LT"/>
            </a:endParaRPr>
          </a:p>
          <a:p>
            <a:pPr marL="285750" indent="-285750">
              <a:buChar char="•"/>
            </a:pPr>
            <a:r>
              <a:rPr lang="en-US" sz="1800" dirty="0">
                <a:latin typeface="Arial Black"/>
                <a:cs typeface="Sabon Next LT"/>
              </a:rPr>
              <a:t>Idea and Objectives of the project</a:t>
            </a:r>
          </a:p>
          <a:p>
            <a:pPr marL="285750" indent="-285750">
              <a:buChar char="•"/>
            </a:pPr>
            <a:endParaRPr lang="en-US" sz="1800" dirty="0">
              <a:latin typeface="Arial Black"/>
              <a:ea typeface="+mn-lt"/>
              <a:cs typeface="+mn-lt"/>
            </a:endParaRPr>
          </a:p>
          <a:p>
            <a:pPr marL="285750" indent="-285750">
              <a:buChar char="•"/>
            </a:pPr>
            <a:r>
              <a:rPr lang="en-US" sz="1800" dirty="0">
                <a:latin typeface="Arial Black"/>
                <a:ea typeface="+mn-lt"/>
                <a:cs typeface="+mn-lt"/>
              </a:rPr>
              <a:t>Data exploration </a:t>
            </a:r>
          </a:p>
          <a:p>
            <a:pPr marL="285750" indent="-285750">
              <a:buChar char="•"/>
            </a:pPr>
            <a:endParaRPr lang="en-US" sz="1800" dirty="0">
              <a:latin typeface="Arial Black"/>
              <a:ea typeface="+mn-lt"/>
              <a:cs typeface="+mn-lt"/>
            </a:endParaRPr>
          </a:p>
          <a:p>
            <a:pPr marL="285750" indent="-285750">
              <a:buChar char="•"/>
            </a:pPr>
            <a:r>
              <a:rPr lang="en-US" sz="1800" dirty="0">
                <a:latin typeface="Arial Black"/>
                <a:ea typeface="+mn-lt"/>
                <a:cs typeface="+mn-lt"/>
              </a:rPr>
              <a:t>Neural Network Architecture Overview</a:t>
            </a:r>
          </a:p>
          <a:p>
            <a:pPr marL="633095" lvl="1" indent="-285750">
              <a:buChar char="•"/>
            </a:pPr>
            <a:endParaRPr lang="en-US" sz="1800" dirty="0">
              <a:latin typeface="Arial Black"/>
              <a:ea typeface="+mn-lt"/>
              <a:cs typeface="+mn-lt"/>
            </a:endParaRPr>
          </a:p>
          <a:p>
            <a:pPr marL="285750" indent="-285750">
              <a:buChar char="•"/>
            </a:pPr>
            <a:r>
              <a:rPr lang="en-US" sz="1800" dirty="0">
                <a:latin typeface="Arial Black"/>
                <a:ea typeface="+mn-lt"/>
                <a:cs typeface="Segoe UI"/>
              </a:rPr>
              <a:t>experimental results </a:t>
            </a:r>
            <a:endParaRPr lang="en-US" sz="1800" dirty="0">
              <a:latin typeface="Arial Black"/>
              <a:ea typeface="+mn-lt"/>
              <a:cs typeface="+mn-lt"/>
            </a:endParaRPr>
          </a:p>
          <a:p>
            <a:pPr marL="633095" lvl="1" indent="-285750"/>
            <a:endParaRPr lang="en-US" sz="1800" dirty="0">
              <a:latin typeface="Arial Black"/>
              <a:ea typeface="+mn-lt"/>
              <a:cs typeface="+mn-lt"/>
            </a:endParaRPr>
          </a:p>
          <a:p>
            <a:pPr marL="285750" indent="-285750">
              <a:buChar char="•"/>
            </a:pPr>
            <a:r>
              <a:rPr lang="en-US" sz="1800" dirty="0">
                <a:latin typeface="Arial Black"/>
                <a:cs typeface="Sabon Next LT"/>
              </a:rPr>
              <a:t>Conclusion </a:t>
            </a:r>
          </a:p>
        </p:txBody>
      </p:sp>
    </p:spTree>
    <p:extLst>
      <p:ext uri="{BB962C8B-B14F-4D97-AF65-F5344CB8AC3E}">
        <p14:creationId xmlns:p14="http://schemas.microsoft.com/office/powerpoint/2010/main" val="92011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981849" y="1034098"/>
            <a:ext cx="6253339" cy="553817"/>
          </a:xfrm>
        </p:spPr>
        <p:txBody>
          <a:bodyPr/>
          <a:lstStyle/>
          <a:p>
            <a:r>
              <a:rPr lang="en-US" dirty="0"/>
              <a:t>introduction</a:t>
            </a:r>
          </a:p>
        </p:txBody>
      </p:sp>
      <p:pic>
        <p:nvPicPr>
          <p:cNvPr id="4" name="Picture 3">
            <a:extLst>
              <a:ext uri="{FF2B5EF4-FFF2-40B4-BE49-F238E27FC236}">
                <a16:creationId xmlns:a16="http://schemas.microsoft.com/office/drawing/2014/main" id="{6821EFB6-F775-143A-CBA8-D7D760398499}"/>
              </a:ext>
            </a:extLst>
          </p:cNvPr>
          <p:cNvPicPr>
            <a:picLocks noChangeAspect="1"/>
          </p:cNvPicPr>
          <p:nvPr/>
        </p:nvPicPr>
        <p:blipFill>
          <a:blip r:embed="rId3"/>
          <a:stretch>
            <a:fillRect/>
          </a:stretch>
        </p:blipFill>
        <p:spPr>
          <a:xfrm>
            <a:off x="7559040" y="2757856"/>
            <a:ext cx="4214814" cy="3625533"/>
          </a:xfrm>
          <a:prstGeom prst="rect">
            <a:avLst/>
          </a:prstGeom>
        </p:spPr>
      </p:pic>
      <p:sp>
        <p:nvSpPr>
          <p:cNvPr id="5" name="TextBox 4">
            <a:extLst>
              <a:ext uri="{FF2B5EF4-FFF2-40B4-BE49-F238E27FC236}">
                <a16:creationId xmlns:a16="http://schemas.microsoft.com/office/drawing/2014/main" id="{74E38929-4AB8-F222-31E5-EC394B61C79A}"/>
              </a:ext>
            </a:extLst>
          </p:cNvPr>
          <p:cNvSpPr txBox="1"/>
          <p:nvPr/>
        </p:nvSpPr>
        <p:spPr>
          <a:xfrm>
            <a:off x="981849" y="2306381"/>
            <a:ext cx="5529439" cy="2585323"/>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accent6">
                    <a:lumMod val="75000"/>
                  </a:schemeClr>
                </a:solidFill>
                <a:latin typeface="+mj-lt"/>
              </a:rPr>
              <a:t>Green computing, also called sustainable computing, is the process of developing and optimizing computer chips, systems, networks, and software in such a manner that can maximize efficiency by utilizing energy more efficiently and minimizing the negative environmental influence on the surrounding.</a:t>
            </a:r>
          </a:p>
        </p:txBody>
      </p:sp>
      <p:sp>
        <p:nvSpPr>
          <p:cNvPr id="9" name="TextBox 8">
            <a:extLst>
              <a:ext uri="{FF2B5EF4-FFF2-40B4-BE49-F238E27FC236}">
                <a16:creationId xmlns:a16="http://schemas.microsoft.com/office/drawing/2014/main" id="{30676C5A-BA0E-172D-A105-9164B74065A6}"/>
              </a:ext>
            </a:extLst>
          </p:cNvPr>
          <p:cNvSpPr txBox="1"/>
          <p:nvPr/>
        </p:nvSpPr>
        <p:spPr>
          <a:xfrm>
            <a:off x="792480" y="5659489"/>
            <a:ext cx="6667210" cy="215444"/>
          </a:xfrm>
          <a:prstGeom prst="rect">
            <a:avLst/>
          </a:prstGeom>
          <a:noFill/>
        </p:spPr>
        <p:txBody>
          <a:bodyPr wrap="none" lIns="91440" tIns="45720" rIns="91440" bIns="45720" rtlCol="0" anchor="t">
            <a:spAutoFit/>
          </a:bodyPr>
          <a:lstStyle/>
          <a:p>
            <a:r>
              <a:rPr lang="en-US" sz="800" b="1" i="0" dirty="0">
                <a:solidFill>
                  <a:srgbClr val="333333"/>
                </a:solidFill>
                <a:effectLst/>
                <a:highlight>
                  <a:srgbClr val="FFFFFF"/>
                </a:highlight>
                <a:latin typeface="HelveticaNeue Regular"/>
              </a:rPr>
              <a:t>S. G. Paul </a:t>
            </a:r>
            <a:r>
              <a:rPr lang="en-US" sz="800" b="1" i="1" dirty="0">
                <a:solidFill>
                  <a:srgbClr val="333333"/>
                </a:solidFill>
                <a:effectLst/>
                <a:highlight>
                  <a:srgbClr val="FFFFFF"/>
                </a:highlight>
                <a:latin typeface="HelveticaNeue Regular"/>
              </a:rPr>
              <a:t>et al</a:t>
            </a:r>
            <a:r>
              <a:rPr lang="en-US" sz="800" b="1" i="0" dirty="0">
                <a:solidFill>
                  <a:srgbClr val="333333"/>
                </a:solidFill>
                <a:effectLst/>
                <a:highlight>
                  <a:srgbClr val="FFFFFF"/>
                </a:highlight>
                <a:latin typeface="HelveticaNeue Regular"/>
              </a:rPr>
              <a:t>., "A Comprehensive Review of Green Computing: Past, Present, and Future Research," in </a:t>
            </a:r>
            <a:r>
              <a:rPr lang="en-US" sz="800" b="1" i="1" dirty="0">
                <a:solidFill>
                  <a:srgbClr val="333333"/>
                </a:solidFill>
                <a:effectLst/>
                <a:highlight>
                  <a:srgbClr val="FFFFFF"/>
                </a:highlight>
                <a:latin typeface="HelveticaNeue Regular"/>
              </a:rPr>
              <a:t>IEEE Access</a:t>
            </a:r>
            <a:r>
              <a:rPr lang="en-US" sz="800" b="1" i="0" dirty="0">
                <a:solidFill>
                  <a:srgbClr val="333333"/>
                </a:solidFill>
                <a:effectLst/>
                <a:highlight>
                  <a:srgbClr val="FFFFFF"/>
                </a:highlight>
                <a:latin typeface="HelveticaNeue Regular"/>
              </a:rPr>
              <a:t>, vol. 11,</a:t>
            </a:r>
            <a:r>
              <a:rPr lang="en-US" sz="800" b="1" dirty="0">
                <a:solidFill>
                  <a:srgbClr val="333333"/>
                </a:solidFill>
                <a:highlight>
                  <a:srgbClr val="FFFFFF"/>
                </a:highlight>
                <a:latin typeface="HelveticaNeue Regular"/>
              </a:rPr>
              <a:t> </a:t>
            </a:r>
            <a:r>
              <a:rPr lang="en-US" sz="800" b="1" i="0" dirty="0">
                <a:solidFill>
                  <a:srgbClr val="333333"/>
                </a:solidFill>
                <a:effectLst/>
                <a:highlight>
                  <a:srgbClr val="FFFFFF"/>
                </a:highlight>
                <a:latin typeface="HelveticaNeue Regular"/>
              </a:rPr>
              <a:t> 2023</a:t>
            </a:r>
            <a:endParaRPr lang="en-US" sz="800" b="1">
              <a:cs typeface="Sabon Next LT"/>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75122" y="530945"/>
            <a:ext cx="5220276" cy="1052286"/>
          </a:xfrm>
        </p:spPr>
        <p:txBody>
          <a:bodyPr/>
          <a:lstStyle/>
          <a:p>
            <a:r>
              <a:rPr lang="en-US" dirty="0"/>
              <a:t>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791377"/>
            <a:ext cx="5259554" cy="5051383"/>
          </a:xfrm>
        </p:spPr>
        <p:txBody>
          <a:bodyPr vert="horz" lIns="91440" tIns="0" rIns="91440" bIns="0" rtlCol="0" anchor="t">
            <a:normAutofit lnSpcReduction="10000"/>
          </a:bodyPr>
          <a:lstStyle/>
          <a:p>
            <a:pPr marL="342900" indent="-342900">
              <a:buFont typeface="Arial" panose="020B0604020202020204" pitchFamily="34" charset="0"/>
              <a:buChar char="•"/>
            </a:pPr>
            <a:r>
              <a:rPr lang="en-US" sz="1800" dirty="0">
                <a:solidFill>
                  <a:schemeClr val="accent6">
                    <a:lumMod val="75000"/>
                  </a:schemeClr>
                </a:solidFill>
                <a:latin typeface="Arial Black"/>
                <a:ea typeface="+mn-lt"/>
                <a:cs typeface="+mn-lt"/>
              </a:rPr>
              <a:t>Computing systems impact the environment at various stages of their life cycle. This includes the production phase, where silicon is processed, and the packaging and manufacturing of hardware occur. During operation, energy consumption contributes to environmental strain, and after their useful life, these systems generate electronic waste, posing significant recycling challenges.</a:t>
            </a:r>
          </a:p>
          <a:p>
            <a:pPr marL="342900" indent="-342900">
              <a:buFont typeface="Arial" panose="020B0604020202020204" pitchFamily="34" charset="0"/>
              <a:buChar char="•"/>
            </a:pPr>
            <a:endParaRPr lang="en-US" sz="1800" dirty="0">
              <a:solidFill>
                <a:schemeClr val="accent6">
                  <a:lumMod val="75000"/>
                </a:schemeClr>
              </a:solidFill>
              <a:latin typeface="+mj-lt"/>
            </a:endParaRPr>
          </a:p>
          <a:p>
            <a:pPr marL="342900" indent="-342900">
              <a:buFont typeface="Arial" panose="020B0604020202020204" pitchFamily="34" charset="0"/>
              <a:buChar char="•"/>
            </a:pPr>
            <a:r>
              <a:rPr lang="en-US" sz="1800" b="0" i="0" dirty="0">
                <a:solidFill>
                  <a:schemeClr val="accent6">
                    <a:lumMod val="75000"/>
                  </a:schemeClr>
                </a:solidFill>
                <a:effectLst/>
                <a:highlight>
                  <a:srgbClr val="FFFFFF"/>
                </a:highlight>
                <a:latin typeface="+mj-lt"/>
              </a:rPr>
              <a:t>One of the most significant environmental impacts of large computing facilities is the emission of carbon dioxide (CO2) and other greenhouse gases into the atmosphere.</a:t>
            </a:r>
            <a:endParaRPr lang="en-US" sz="1800" dirty="0">
              <a:solidFill>
                <a:schemeClr val="accent6">
                  <a:lumMod val="75000"/>
                </a:schemeClr>
              </a:solidFill>
              <a:latin typeface="+mj-lt"/>
            </a:endParaRPr>
          </a:p>
        </p:txBody>
      </p:sp>
      <p:pic>
        <p:nvPicPr>
          <p:cNvPr id="12" name="Picture 11">
            <a:extLst>
              <a:ext uri="{FF2B5EF4-FFF2-40B4-BE49-F238E27FC236}">
                <a16:creationId xmlns:a16="http://schemas.microsoft.com/office/drawing/2014/main" id="{6E68937F-E8AF-3A42-442F-5E3818474E89}"/>
              </a:ext>
            </a:extLst>
          </p:cNvPr>
          <p:cNvPicPr>
            <a:picLocks noChangeAspect="1"/>
          </p:cNvPicPr>
          <p:nvPr/>
        </p:nvPicPr>
        <p:blipFill>
          <a:blip r:embed="rId3"/>
          <a:stretch>
            <a:fillRect/>
          </a:stretch>
        </p:blipFill>
        <p:spPr>
          <a:xfrm>
            <a:off x="7605487" y="1057275"/>
            <a:ext cx="3953700" cy="4955842"/>
          </a:xfrm>
          <a:prstGeom prst="rect">
            <a:avLst/>
          </a:prstGeom>
        </p:spPr>
      </p:pic>
      <p:sp>
        <p:nvSpPr>
          <p:cNvPr id="6" name="Title 1">
            <a:extLst>
              <a:ext uri="{FF2B5EF4-FFF2-40B4-BE49-F238E27FC236}">
                <a16:creationId xmlns:a16="http://schemas.microsoft.com/office/drawing/2014/main" id="{AE40E186-6AB7-1325-05CE-83F069D556BD}"/>
              </a:ext>
            </a:extLst>
          </p:cNvPr>
          <p:cNvSpPr txBox="1">
            <a:spLocks/>
          </p:cNvSpPr>
          <p:nvPr/>
        </p:nvSpPr>
        <p:spPr>
          <a:xfrm>
            <a:off x="871870" y="782717"/>
            <a:ext cx="6253339" cy="553817"/>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Introduction </a:t>
            </a:r>
            <a:r>
              <a:rPr lang="en-US" b="0" dirty="0">
                <a:ea typeface="+mj-lt"/>
                <a:cs typeface="+mj-lt"/>
              </a:rPr>
              <a:t>(cont.)</a:t>
            </a:r>
            <a:endParaRPr lang="en-US"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431606"/>
            <a:ext cx="7965461" cy="994164"/>
          </a:xfrm>
        </p:spPr>
        <p:txBody>
          <a:bodyPr/>
          <a:lstStyle/>
          <a:p>
            <a:r>
              <a:rPr lang="en-US" sz="2400" dirty="0"/>
              <a:t>Comparing carbon footprint in hpc centers and other sectors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1874520"/>
            <a:ext cx="8231250" cy="3926207"/>
          </a:xfrm>
        </p:spPr>
        <p:txBody>
          <a:bodyPr vert="horz" lIns="91440" tIns="0" rIns="91440" bIns="0" rtlCol="0" anchor="t">
            <a:noAutofit/>
          </a:bodyPr>
          <a:lstStyle/>
          <a:p>
            <a:pPr marL="347345" indent="-347345"/>
            <a:r>
              <a:rPr lang="en-US" dirty="0">
                <a:solidFill>
                  <a:schemeClr val="accent6">
                    <a:lumMod val="75000"/>
                  </a:schemeClr>
                </a:solidFill>
                <a:latin typeface="+mj-lt"/>
              </a:rPr>
              <a:t>Data centers generate the same amount of carbon emissions as global airlines.(1)</a:t>
            </a:r>
          </a:p>
          <a:p>
            <a:pPr marL="347345" indent="-347345"/>
            <a:r>
              <a:rPr lang="en-US" dirty="0">
                <a:solidFill>
                  <a:schemeClr val="accent6">
                    <a:lumMod val="75000"/>
                  </a:schemeClr>
                </a:solidFill>
                <a:latin typeface="+mj-lt"/>
              </a:rPr>
              <a:t>Recent studies estimate that computing and communication technology sectors are responsible for 2% of global carbon emissions.(2)</a:t>
            </a:r>
          </a:p>
          <a:p>
            <a:pPr marL="347345" indent="-347345"/>
            <a:r>
              <a:rPr lang="en-US" b="0" i="0" dirty="0">
                <a:solidFill>
                  <a:schemeClr val="accent6">
                    <a:lumMod val="75000"/>
                  </a:schemeClr>
                </a:solidFill>
                <a:effectLst/>
                <a:highlight>
                  <a:srgbClr val="FFFFFF"/>
                </a:highlight>
                <a:latin typeface="+mj-lt"/>
              </a:rPr>
              <a:t>Transport accounts for around one-fifth of global carbon dioxide (CO</a:t>
            </a:r>
            <a:r>
              <a:rPr lang="en-US" b="0" i="0" baseline="-25000" dirty="0">
                <a:solidFill>
                  <a:schemeClr val="accent6">
                    <a:lumMod val="75000"/>
                  </a:schemeClr>
                </a:solidFill>
                <a:effectLst/>
                <a:highlight>
                  <a:srgbClr val="FFFFFF"/>
                </a:highlight>
                <a:latin typeface="+mj-lt"/>
              </a:rPr>
              <a:t>2</a:t>
            </a:r>
            <a:r>
              <a:rPr lang="en-US" b="0" i="0" dirty="0">
                <a:solidFill>
                  <a:schemeClr val="accent6">
                    <a:lumMod val="75000"/>
                  </a:schemeClr>
                </a:solidFill>
                <a:effectLst/>
                <a:highlight>
                  <a:srgbClr val="FFFFFF"/>
                </a:highlight>
                <a:latin typeface="+mj-lt"/>
              </a:rPr>
              <a:t>) emissions — 24% if we only consider CO</a:t>
            </a:r>
            <a:r>
              <a:rPr lang="en-US" b="0" i="0" baseline="-25000" dirty="0">
                <a:solidFill>
                  <a:schemeClr val="accent6">
                    <a:lumMod val="75000"/>
                  </a:schemeClr>
                </a:solidFill>
                <a:effectLst/>
                <a:highlight>
                  <a:srgbClr val="FFFFFF"/>
                </a:highlight>
                <a:latin typeface="+mj-lt"/>
              </a:rPr>
              <a:t>2</a:t>
            </a:r>
            <a:r>
              <a:rPr lang="en-US" b="0" i="0" dirty="0">
                <a:solidFill>
                  <a:schemeClr val="accent6">
                    <a:lumMod val="75000"/>
                  </a:schemeClr>
                </a:solidFill>
                <a:effectLst/>
                <a:highlight>
                  <a:srgbClr val="FFFFFF"/>
                </a:highlight>
                <a:latin typeface="+mj-lt"/>
              </a:rPr>
              <a:t> emissions from energy.</a:t>
            </a:r>
          </a:p>
          <a:p>
            <a:pPr marL="347345" indent="-347345"/>
            <a:r>
              <a:rPr lang="en-US" b="0" i="0" dirty="0">
                <a:solidFill>
                  <a:schemeClr val="accent6">
                    <a:lumMod val="75000"/>
                  </a:schemeClr>
                </a:solidFill>
                <a:effectLst/>
                <a:highlight>
                  <a:srgbClr val="FFFFFF"/>
                </a:highlight>
                <a:latin typeface="+mj-lt"/>
              </a:rPr>
              <a:t>Aviation — while it often gets the most attention in discussions on action against climate change — accounts for 11.6% of transport emissions. It emits just under one billion </a:t>
            </a:r>
            <a:r>
              <a:rPr lang="en-US" b="0" i="0" err="1">
                <a:solidFill>
                  <a:schemeClr val="accent6">
                    <a:lumMod val="75000"/>
                  </a:schemeClr>
                </a:solidFill>
                <a:effectLst/>
                <a:highlight>
                  <a:srgbClr val="FFFFFF"/>
                </a:highlight>
                <a:latin typeface="+mj-lt"/>
              </a:rPr>
              <a:t>tonnes</a:t>
            </a:r>
            <a:r>
              <a:rPr lang="en-US" b="0" i="0" dirty="0">
                <a:solidFill>
                  <a:schemeClr val="accent6">
                    <a:lumMod val="75000"/>
                  </a:schemeClr>
                </a:solidFill>
                <a:effectLst/>
                <a:highlight>
                  <a:srgbClr val="FFFFFF"/>
                </a:highlight>
                <a:latin typeface="+mj-lt"/>
              </a:rPr>
              <a:t> of CO</a:t>
            </a:r>
            <a:r>
              <a:rPr lang="en-US" b="0" i="0" baseline="-25000" dirty="0">
                <a:solidFill>
                  <a:schemeClr val="accent6">
                    <a:lumMod val="75000"/>
                  </a:schemeClr>
                </a:solidFill>
                <a:effectLst/>
                <a:highlight>
                  <a:srgbClr val="FFFFFF"/>
                </a:highlight>
                <a:latin typeface="+mj-lt"/>
              </a:rPr>
              <a:t>2</a:t>
            </a:r>
            <a:r>
              <a:rPr lang="en-US" b="0" i="0" dirty="0">
                <a:solidFill>
                  <a:schemeClr val="accent6">
                    <a:lumMod val="75000"/>
                  </a:schemeClr>
                </a:solidFill>
                <a:effectLst/>
                <a:highlight>
                  <a:srgbClr val="FFFFFF"/>
                </a:highlight>
                <a:latin typeface="+mj-lt"/>
              </a:rPr>
              <a:t> each year — around 2.5% of total global </a:t>
            </a:r>
            <a:r>
              <a:rPr lang="en-US" b="0" i="0">
                <a:solidFill>
                  <a:schemeClr val="accent6">
                    <a:lumMod val="75000"/>
                  </a:schemeClr>
                </a:solidFill>
                <a:effectLst/>
                <a:highlight>
                  <a:srgbClr val="FFFFFF"/>
                </a:highlight>
                <a:latin typeface="+mj-lt"/>
              </a:rPr>
              <a:t>emissions</a:t>
            </a:r>
            <a:r>
              <a:rPr lang="en-US">
                <a:solidFill>
                  <a:schemeClr val="accent6">
                    <a:lumMod val="75000"/>
                  </a:schemeClr>
                </a:solidFill>
                <a:highlight>
                  <a:srgbClr val="FFFFFF"/>
                </a:highlight>
                <a:latin typeface="+mj-lt"/>
              </a:rPr>
              <a:t>.(2)</a:t>
            </a:r>
            <a:endParaRPr lang="en-US" dirty="0">
              <a:solidFill>
                <a:schemeClr val="accent6">
                  <a:lumMod val="75000"/>
                </a:schemeClr>
              </a:solidFill>
              <a:latin typeface="+mj-lt"/>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5" name="Rectangle 1">
            <a:extLst>
              <a:ext uri="{FF2B5EF4-FFF2-40B4-BE49-F238E27FC236}">
                <a16:creationId xmlns:a16="http://schemas.microsoft.com/office/drawing/2014/main" id="{07A08EC4-50C9-6B79-2295-6E40154F4C54}"/>
              </a:ext>
            </a:extLst>
          </p:cNvPr>
          <p:cNvSpPr>
            <a:spLocks noChangeArrowheads="1"/>
          </p:cNvSpPr>
          <p:nvPr/>
        </p:nvSpPr>
        <p:spPr bwMode="auto">
          <a:xfrm>
            <a:off x="3016739" y="6093210"/>
            <a:ext cx="693224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900" dirty="0">
                <a:solidFill>
                  <a:schemeClr val="tx1">
                    <a:lumMod val="50000"/>
                    <a:lumOff val="50000"/>
                  </a:schemeClr>
                </a:solidFill>
                <a:highlight>
                  <a:srgbClr val="FFFFFF"/>
                </a:highlight>
                <a:latin typeface="Arial"/>
                <a:cs typeface="Arial"/>
              </a:rPr>
              <a:t>(1) </a:t>
            </a:r>
            <a:r>
              <a:rPr lang="en-US" sz="900" b="0" i="0" dirty="0">
                <a:solidFill>
                  <a:schemeClr val="tx1">
                    <a:lumMod val="50000"/>
                    <a:lumOff val="50000"/>
                  </a:schemeClr>
                </a:solidFill>
                <a:effectLst/>
                <a:highlight>
                  <a:srgbClr val="FFFFFF"/>
                </a:highlight>
                <a:latin typeface="Arial"/>
                <a:cs typeface="Arial"/>
              </a:rPr>
              <a:t>Khosravi, Atefeh, Saurabh Kumar Garg, and Rajkumar </a:t>
            </a:r>
            <a:r>
              <a:rPr lang="en-US" sz="900" b="0" i="0" dirty="0" err="1">
                <a:solidFill>
                  <a:schemeClr val="tx1">
                    <a:lumMod val="50000"/>
                    <a:lumOff val="50000"/>
                  </a:schemeClr>
                </a:solidFill>
                <a:effectLst/>
                <a:highlight>
                  <a:srgbClr val="FFFFFF"/>
                </a:highlight>
                <a:latin typeface="Arial"/>
                <a:cs typeface="Arial"/>
              </a:rPr>
              <a:t>Buyya</a:t>
            </a:r>
            <a:r>
              <a:rPr lang="en-US" sz="900" b="0" i="0" dirty="0">
                <a:solidFill>
                  <a:schemeClr val="tx1">
                    <a:lumMod val="50000"/>
                    <a:lumOff val="50000"/>
                  </a:schemeClr>
                </a:solidFill>
                <a:effectLst/>
                <a:highlight>
                  <a:srgbClr val="FFFFFF"/>
                </a:highlight>
                <a:latin typeface="Arial"/>
                <a:cs typeface="Arial"/>
              </a:rPr>
              <a:t>. "Energy and carbon-efficient placement of virtual machines in distributed cloud data centers." </a:t>
            </a:r>
            <a:r>
              <a:rPr lang="en-US" sz="900" b="0" i="1" dirty="0">
                <a:solidFill>
                  <a:schemeClr val="tx1">
                    <a:lumMod val="50000"/>
                    <a:lumOff val="50000"/>
                  </a:schemeClr>
                </a:solidFill>
                <a:effectLst/>
                <a:highlight>
                  <a:srgbClr val="FFFFFF"/>
                </a:highlight>
                <a:latin typeface="Arial"/>
                <a:cs typeface="Arial"/>
              </a:rPr>
              <a:t>Euro-Par 2013 Parallel Processing: 19th International Conference, Aachen, Germany, August 26-30, 2013. Proceedings 19</a:t>
            </a:r>
            <a:r>
              <a:rPr lang="en-US" sz="900" b="0" i="0" dirty="0">
                <a:solidFill>
                  <a:schemeClr val="tx1">
                    <a:lumMod val="50000"/>
                    <a:lumOff val="50000"/>
                  </a:schemeClr>
                </a:solidFill>
                <a:effectLst/>
                <a:highlight>
                  <a:srgbClr val="FFFFFF"/>
                </a:highlight>
                <a:latin typeface="Arial"/>
                <a:cs typeface="Arial"/>
              </a:rPr>
              <a:t>. Springer Berlin Heidelberg, 2013.</a:t>
            </a:r>
            <a:endParaRPr kumimoji="0" lang="en-US" altLang="en-US" sz="900" b="0" i="0" u="none" strike="noStrike" cap="none" normalizeH="0" baseline="0" dirty="0">
              <a:ln>
                <a:noFill/>
              </a:ln>
              <a:solidFill>
                <a:schemeClr val="tx1">
                  <a:lumMod val="50000"/>
                  <a:lumOff val="50000"/>
                </a:schemeClr>
              </a:solidFill>
              <a:effectLst/>
              <a:latin typeface="Arial"/>
              <a:cs typeface="Arial"/>
            </a:endParaRPr>
          </a:p>
          <a:p>
            <a:pPr defTabSz="914400" eaLnBrk="0" fontAlgn="base" hangingPunct="0">
              <a:spcBef>
                <a:spcPct val="0"/>
              </a:spcBef>
              <a:spcAft>
                <a:spcPct val="0"/>
              </a:spcAft>
            </a:pPr>
            <a:r>
              <a:rPr lang="en-US" altLang="en-US" sz="900" dirty="0">
                <a:solidFill>
                  <a:schemeClr val="tx1">
                    <a:lumMod val="50000"/>
                    <a:lumOff val="50000"/>
                  </a:schemeClr>
                </a:solidFill>
                <a:latin typeface="Arial"/>
                <a:cs typeface="Arial"/>
              </a:rPr>
              <a:t>(2) </a:t>
            </a:r>
            <a:r>
              <a:rPr kumimoji="0" lang="en-US" altLang="en-US" sz="900" b="0" i="0" u="none" strike="noStrike" cap="none" normalizeH="0" baseline="0" dirty="0">
                <a:ln>
                  <a:noFill/>
                </a:ln>
                <a:solidFill>
                  <a:schemeClr val="tx1">
                    <a:lumMod val="50000"/>
                    <a:lumOff val="50000"/>
                  </a:schemeClr>
                </a:solidFill>
                <a:effectLst/>
                <a:latin typeface="Arial"/>
                <a:cs typeface="Arial"/>
              </a:rPr>
              <a:t>https://ourworldindata.org/co2-emissions-from-transport </a:t>
            </a:r>
            <a:endParaRPr lang="en-US" altLang="en-US" sz="900" b="0" i="0" u="none" strike="noStrike" cap="none" normalizeH="0" baseline="0" dirty="0">
              <a:ln>
                <a:noFill/>
              </a:ln>
              <a:solidFill>
                <a:schemeClr val="tx1">
                  <a:lumMod val="50000"/>
                  <a:lumOff val="50000"/>
                </a:schemeClr>
              </a:solidFill>
              <a:effectLst/>
              <a:latin typeface="Arial"/>
              <a:cs typeface="Arial"/>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36060" y="1306123"/>
            <a:ext cx="9928665" cy="471489"/>
          </a:xfrm>
        </p:spPr>
        <p:txBody>
          <a:bodyPr/>
          <a:lstStyle/>
          <a:p>
            <a:r>
              <a:rPr lang="en-US" sz="2800" dirty="0"/>
              <a:t> environmental effect of CO2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547077" y="2735385"/>
            <a:ext cx="7619999" cy="2816492"/>
          </a:xfrm>
        </p:spPr>
        <p:txBody>
          <a:bodyPr>
            <a:normAutofit/>
          </a:bodyPr>
          <a:lstStyle/>
          <a:p>
            <a:pPr marL="285750" indent="-285750">
              <a:buFont typeface="Arial" panose="020B0604020202020204" pitchFamily="34" charset="0"/>
              <a:buChar char="•"/>
            </a:pPr>
            <a:r>
              <a:rPr lang="en-US" dirty="0">
                <a:latin typeface="+mj-lt"/>
              </a:rPr>
              <a:t>Carbon emissions contribute to global warming by trapping heat in the atmosphere, leading to climate change and its associated impacts such as extreme weather, sea level rise, and disruptions to ecosystems.</a:t>
            </a:r>
          </a:p>
          <a:p>
            <a:pPr marL="285750" indent="-285750">
              <a:buFont typeface="Arial" panose="020B0604020202020204" pitchFamily="34" charset="0"/>
              <a:buChar char="•"/>
            </a:pPr>
            <a:r>
              <a:rPr lang="en-US" dirty="0">
                <a:latin typeface="+mj-lt"/>
              </a:rPr>
              <a:t>Due to the serious problems that carbon emission has to the environment, we have to reduce the carbon footprint in all the involved sectors included data centers.</a:t>
            </a:r>
          </a:p>
          <a:p>
            <a:endParaRPr lang="en-US" dirty="0">
              <a:latin typeface="+mj-lt"/>
            </a:endParaRP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14104619" y="8442959"/>
            <a:ext cx="643011" cy="1076178"/>
          </a:xfrm>
        </p:spPr>
        <p:txBody>
          <a:bodyPr>
            <a:normAutofit/>
          </a:bodyPr>
          <a:lstStyle/>
          <a:p>
            <a:endParaRPr lang="en-US" dirty="0"/>
          </a:p>
        </p:txBody>
      </p:sp>
      <p:sp>
        <p:nvSpPr>
          <p:cNvPr id="4" name="TextBox 3">
            <a:extLst>
              <a:ext uri="{FF2B5EF4-FFF2-40B4-BE49-F238E27FC236}">
                <a16:creationId xmlns:a16="http://schemas.microsoft.com/office/drawing/2014/main" id="{0098DF77-9942-171E-79AD-DF4CA7379A01}"/>
              </a:ext>
            </a:extLst>
          </p:cNvPr>
          <p:cNvSpPr txBox="1"/>
          <p:nvPr/>
        </p:nvSpPr>
        <p:spPr>
          <a:xfrm>
            <a:off x="76200" y="6139980"/>
            <a:ext cx="5432898" cy="253916"/>
          </a:xfrm>
          <a:prstGeom prst="rect">
            <a:avLst/>
          </a:prstGeom>
          <a:noFill/>
        </p:spPr>
        <p:txBody>
          <a:bodyPr wrap="none" rtlCol="0">
            <a:spAutoFit/>
          </a:bodyPr>
          <a:lstStyle/>
          <a:p>
            <a:r>
              <a:rPr lang="en-US" sz="1050" dirty="0">
                <a:solidFill>
                  <a:schemeClr val="tx1">
                    <a:lumMod val="65000"/>
                    <a:lumOff val="35000"/>
                  </a:schemeClr>
                </a:solidFill>
                <a:hlinkClick r:id="rId3">
                  <a:extLst>
                    <a:ext uri="{A12FA001-AC4F-418D-AE19-62706E023703}">
                      <ahyp:hlinkClr xmlns:ahyp="http://schemas.microsoft.com/office/drawing/2018/hyperlinkcolor" val="tx"/>
                    </a:ext>
                  </a:extLst>
                </a:hlinkClick>
              </a:rPr>
              <a:t>The science is clear: sustainable development and climate action are inseparable (nature.com)</a:t>
            </a:r>
            <a:endParaRPr lang="en-US" sz="1050" dirty="0">
              <a:solidFill>
                <a:schemeClr val="tx1">
                  <a:lumMod val="65000"/>
                  <a:lumOff val="35000"/>
                </a:schemeClr>
              </a:solidFill>
            </a:endParaRP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4"/>
            <a:ext cx="7631709" cy="740036"/>
          </a:xfrm>
        </p:spPr>
        <p:txBody>
          <a:bodyPr/>
          <a:lstStyle/>
          <a:p>
            <a:r>
              <a:rPr lang="en-US" dirty="0"/>
              <a:t>Idea</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544285" y="2094129"/>
            <a:ext cx="7249272" cy="3832137"/>
          </a:xfrm>
        </p:spPr>
        <p:txBody>
          <a:bodyPr vert="horz" lIns="91440" tIns="0" rIns="91440" bIns="0" rtlCol="0" anchor="t">
            <a:normAutofit/>
          </a:bodyPr>
          <a:lstStyle/>
          <a:p>
            <a:pPr>
              <a:buFont typeface="Arial" panose="020B0604020202020204" pitchFamily="34" charset="0"/>
              <a:buChar char="•"/>
            </a:pPr>
            <a:r>
              <a:rPr lang="en-US" dirty="0">
                <a:latin typeface="Arial Black"/>
                <a:cs typeface="Segoe UI"/>
              </a:rPr>
              <a:t>This project aims to create a carbon intensity (CI) predictor for HPC systems. When an HPC job is received, the system will use this predictor to decide whether to run the job immediately or delay it to reduce carbon emissions.</a:t>
            </a:r>
            <a:endParaRPr lang="en-US">
              <a:latin typeface="Arial Black"/>
              <a:cs typeface="Segoe UI"/>
            </a:endParaRPr>
          </a:p>
          <a:p>
            <a:pPr>
              <a:buFont typeface="Arial" panose="020B0604020202020204" pitchFamily="34" charset="0"/>
              <a:buChar char="•"/>
            </a:pPr>
            <a:r>
              <a:rPr lang="en-US" dirty="0">
                <a:latin typeface="+mj-lt"/>
              </a:rPr>
              <a:t>The architecture that is used as predictor is LSTM </a:t>
            </a:r>
            <a:r>
              <a:rPr lang="en-US" dirty="0">
                <a:latin typeface="Arial Black"/>
                <a:ea typeface="+mn-lt"/>
                <a:cs typeface="+mn-lt"/>
              </a:rPr>
              <a:t>(Long Short-Term Memory)</a:t>
            </a:r>
            <a:r>
              <a:rPr lang="en-US" dirty="0">
                <a:latin typeface="+mj-lt"/>
              </a:rPr>
              <a:t> and it is implemented in </a:t>
            </a:r>
            <a:r>
              <a:rPr lang="en-US" dirty="0" err="1">
                <a:latin typeface="+mj-lt"/>
              </a:rPr>
              <a:t>pytorch</a:t>
            </a:r>
            <a:r>
              <a:rPr lang="en-US" dirty="0">
                <a:latin typeface="+mj-lt"/>
              </a:rPr>
              <a:t>.</a:t>
            </a:r>
          </a:p>
          <a:p>
            <a:pPr>
              <a:buFont typeface="Arial" panose="020B0604020202020204" pitchFamily="34" charset="0"/>
              <a:buChar char="•"/>
            </a:pPr>
            <a:r>
              <a:rPr lang="en-US" dirty="0">
                <a:latin typeface="Arial Black"/>
                <a:ea typeface="+mn-lt"/>
                <a:cs typeface="+mn-lt"/>
              </a:rPr>
              <a:t>LSTM networks are effective in modeling time series data by capturing long-term dependencies, overcoming the vanishing gradient problem in traditional RNNs (Hochreiter &amp; Schmidhuber, 1997).</a:t>
            </a:r>
            <a:endParaRPr lang="en-US" dirty="0">
              <a:latin typeface="Arial Black"/>
            </a:endParaRP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5" name="Picture Placeholder 4">
            <a:extLst>
              <a:ext uri="{FF2B5EF4-FFF2-40B4-BE49-F238E27FC236}">
                <a16:creationId xmlns:a16="http://schemas.microsoft.com/office/drawing/2014/main" id="{AE544A62-F09C-629B-23EC-D3919E247C9C}"/>
              </a:ext>
            </a:extLst>
          </p:cNvPr>
          <p:cNvSpPr>
            <a:spLocks noGrp="1"/>
          </p:cNvSpPr>
          <p:nvPr>
            <p:ph type="pic" sz="quarter" idx="14"/>
          </p:nvPr>
        </p:nvSpPr>
        <p:spPr/>
      </p:sp>
      <p:pic>
        <p:nvPicPr>
          <p:cNvPr id="5126" name="Picture 6" descr="Long Short-Term Memory - QuantConnect.com">
            <a:extLst>
              <a:ext uri="{FF2B5EF4-FFF2-40B4-BE49-F238E27FC236}">
                <a16:creationId xmlns:a16="http://schemas.microsoft.com/office/drawing/2014/main" id="{502B7177-6B61-3E4A-11A8-C73EAA07498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389257" y="595086"/>
            <a:ext cx="4470400" cy="38898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EFA590-C5EF-D914-937D-2B485D39D72E}"/>
              </a:ext>
            </a:extLst>
          </p:cNvPr>
          <p:cNvSpPr txBox="1"/>
          <p:nvPr/>
        </p:nvSpPr>
        <p:spPr>
          <a:xfrm>
            <a:off x="731433" y="6464931"/>
            <a:ext cx="7111284"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Hochreiter, S., &amp; Schmidhuber, J. (1997). Long short-term memory. </a:t>
            </a:r>
            <a:r>
              <a:rPr lang="en-US" sz="900" i="1" dirty="0">
                <a:ea typeface="+mn-lt"/>
                <a:cs typeface="+mn-lt"/>
              </a:rPr>
              <a:t>Neural Computation</a:t>
            </a:r>
            <a:r>
              <a:rPr lang="en-US" sz="900" dirty="0">
                <a:ea typeface="+mn-lt"/>
                <a:cs typeface="+mn-lt"/>
              </a:rPr>
              <a:t>, 9(8), 1735-1780.</a:t>
            </a:r>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17321" y="716281"/>
            <a:ext cx="10012680" cy="471490"/>
          </a:xfrm>
        </p:spPr>
        <p:txBody>
          <a:bodyPr/>
          <a:lstStyle/>
          <a:p>
            <a:r>
              <a:rPr lang="en-US" dirty="0"/>
              <a:t>data</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944880" y="1585198"/>
            <a:ext cx="10420244" cy="1721882"/>
          </a:xfrm>
        </p:spPr>
        <p:txBody>
          <a:bodyPr/>
          <a:lstStyle/>
          <a:p>
            <a:pPr marL="285750" indent="-285750">
              <a:buFont typeface="Arial" panose="020B0604020202020204" pitchFamily="34" charset="0"/>
              <a:buChar char="•"/>
            </a:pPr>
            <a:r>
              <a:rPr lang="en-US" dirty="0">
                <a:solidFill>
                  <a:schemeClr val="accent6">
                    <a:lumMod val="75000"/>
                  </a:schemeClr>
                </a:solidFill>
                <a:latin typeface="Arial Black"/>
                <a:ea typeface="+mn-lt"/>
                <a:cs typeface="+mn-lt"/>
              </a:rPr>
              <a:t>There is a dataset that was created as follows: Between 2021 and 2023, data was continuously recorded every hour at a data center. This ongoing process generated a comprehensive dataset, as illustrated in the accompanying image.</a:t>
            </a:r>
            <a:endParaRPr lang="en-US" dirty="0">
              <a:solidFill>
                <a:schemeClr val="accent6">
                  <a:lumMod val="75000"/>
                </a:schemeClr>
              </a:solidFill>
              <a:latin typeface="Arial Black"/>
            </a:endParaRPr>
          </a:p>
          <a:p>
            <a:pPr marL="285750" indent="-285750">
              <a:buFont typeface="Arial" panose="020B0604020202020204" pitchFamily="34" charset="0"/>
              <a:buChar char="•"/>
            </a:pPr>
            <a:r>
              <a:rPr lang="en-US" dirty="0">
                <a:solidFill>
                  <a:schemeClr val="accent6">
                    <a:lumMod val="75000"/>
                  </a:schemeClr>
                </a:solidFill>
                <a:latin typeface="+mj-lt"/>
              </a:rPr>
              <a:t>For this project we consider only one column of  “</a:t>
            </a:r>
            <a:r>
              <a:rPr lang="en-US" b="1" i="0" dirty="0">
                <a:solidFill>
                  <a:schemeClr val="accent6">
                    <a:lumMod val="75000"/>
                  </a:schemeClr>
                </a:solidFill>
                <a:effectLst/>
                <a:highlight>
                  <a:srgbClr val="FFFFFF"/>
                </a:highlight>
                <a:latin typeface="+mj-lt"/>
              </a:rPr>
              <a:t>Carbon Intensity </a:t>
            </a:r>
            <a:r>
              <a:rPr lang="en-US" b="1" i="0" dirty="0" err="1">
                <a:solidFill>
                  <a:schemeClr val="accent6">
                    <a:lumMod val="75000"/>
                  </a:schemeClr>
                </a:solidFill>
                <a:effectLst/>
                <a:highlight>
                  <a:srgbClr val="FFFFFF"/>
                </a:highlight>
                <a:latin typeface="+mj-lt"/>
              </a:rPr>
              <a:t>gCO₂eq</a:t>
            </a:r>
            <a:r>
              <a:rPr lang="en-US" b="1" i="0" dirty="0">
                <a:solidFill>
                  <a:schemeClr val="accent6">
                    <a:lumMod val="75000"/>
                  </a:schemeClr>
                </a:solidFill>
                <a:effectLst/>
                <a:highlight>
                  <a:srgbClr val="FFFFFF"/>
                </a:highlight>
                <a:latin typeface="+mj-lt"/>
              </a:rPr>
              <a:t>/kWh (direct)”.</a:t>
            </a:r>
            <a:endParaRPr lang="en-US" dirty="0">
              <a:solidFill>
                <a:schemeClr val="accent6">
                  <a:lumMod val="75000"/>
                </a:schemeClr>
              </a:solidFill>
              <a:latin typeface="+mj-lt"/>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9" name="Content Placeholder 8">
            <a:extLst>
              <a:ext uri="{FF2B5EF4-FFF2-40B4-BE49-F238E27FC236}">
                <a16:creationId xmlns:a16="http://schemas.microsoft.com/office/drawing/2014/main" id="{B74785F0-5D45-0CAF-FA46-54CC2353E44B}"/>
              </a:ext>
            </a:extLst>
          </p:cNvPr>
          <p:cNvPicPr>
            <a:picLocks noGrp="1" noChangeAspect="1"/>
          </p:cNvPicPr>
          <p:nvPr>
            <p:ph sz="half" idx="1"/>
          </p:nvPr>
        </p:nvPicPr>
        <p:blipFill>
          <a:blip r:embed="rId3"/>
          <a:stretch>
            <a:fillRect/>
          </a:stretch>
        </p:blipFill>
        <p:spPr>
          <a:xfrm>
            <a:off x="601980" y="3704507"/>
            <a:ext cx="10515600" cy="2679429"/>
          </a:xfrm>
        </p:spPr>
      </p:pic>
    </p:spTree>
    <p:extLst>
      <p:ext uri="{BB962C8B-B14F-4D97-AF65-F5344CB8AC3E}">
        <p14:creationId xmlns:p14="http://schemas.microsoft.com/office/powerpoint/2010/main" val="396999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476250" y="428815"/>
            <a:ext cx="9875463" cy="999746"/>
          </a:xfrm>
        </p:spPr>
        <p:txBody>
          <a:bodyPr/>
          <a:lstStyle/>
          <a:p>
            <a:r>
              <a:rPr lang="en-US" dirty="0"/>
              <a:t>Data exploration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637616" y="1668061"/>
            <a:ext cx="11099655" cy="2100043"/>
          </a:xfrm>
        </p:spPr>
        <p:txBody>
          <a:bodyPr vert="horz" lIns="91440" tIns="0" rIns="91440" bIns="0" rtlCol="0" anchor="t">
            <a:noAutofit/>
          </a:bodyPr>
          <a:lstStyle/>
          <a:p>
            <a:pPr marL="347345" indent="-347345"/>
            <a:r>
              <a:rPr lang="en-US" dirty="0"/>
              <a:t>After some data processing, we found some patterns in carbon emission during these three years.</a:t>
            </a:r>
            <a:endParaRPr lang="en-US" dirty="0">
              <a:cs typeface="Sabon Next LT"/>
            </a:endParaRPr>
          </a:p>
          <a:p>
            <a:pPr marL="347345" indent="-347345"/>
            <a:r>
              <a:rPr lang="en-US" dirty="0"/>
              <a:t>In some particular hours of day like at 11 or on Thursday and Wednesday or on May and June the carbon emission are lower than other times.</a:t>
            </a:r>
            <a:endParaRPr lang="en-US" dirty="0">
              <a:cs typeface="Sabon Next LT"/>
            </a:endParaRPr>
          </a:p>
          <a:p>
            <a:pPr marL="347345" indent="-347345"/>
            <a:r>
              <a:rPr lang="en-US" dirty="0"/>
              <a:t>So the environmental cost of power consumption in different periods is different, by predicting this cost we can optimize it.</a:t>
            </a:r>
            <a:endParaRPr lang="en-US" dirty="0">
              <a:cs typeface="Sabon Next LT"/>
            </a:endParaRP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pic>
        <p:nvPicPr>
          <p:cNvPr id="7" name="Picture 6">
            <a:extLst>
              <a:ext uri="{FF2B5EF4-FFF2-40B4-BE49-F238E27FC236}">
                <a16:creationId xmlns:a16="http://schemas.microsoft.com/office/drawing/2014/main" id="{DCB6133F-BDC3-5549-8B27-301A8C2DC555}"/>
              </a:ext>
            </a:extLst>
          </p:cNvPr>
          <p:cNvPicPr>
            <a:picLocks noChangeAspect="1"/>
          </p:cNvPicPr>
          <p:nvPr/>
        </p:nvPicPr>
        <p:blipFill>
          <a:blip r:embed="rId3"/>
          <a:stretch>
            <a:fillRect/>
          </a:stretch>
        </p:blipFill>
        <p:spPr>
          <a:xfrm>
            <a:off x="400050" y="3426311"/>
            <a:ext cx="11391900" cy="3236074"/>
          </a:xfrm>
          <a:prstGeom prst="rect">
            <a:avLst/>
          </a:prstGeom>
        </p:spPr>
      </p:pic>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{881132A1-28D6-4F27-BA35-153C33FCD918}tf78438558_win32</Template>
  <TotalTime>3355</TotalTime>
  <Words>840</Words>
  <Application>Microsoft Office PowerPoint</Application>
  <PresentationFormat>Widescreen</PresentationFormat>
  <Paragraphs>56</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Carbon emission prediction  </vt:lpstr>
      <vt:lpstr>outline</vt:lpstr>
      <vt:lpstr>introduction</vt:lpstr>
      <vt:lpstr> </vt:lpstr>
      <vt:lpstr>Comparing carbon footprint in hpc centers and other sectors</vt:lpstr>
      <vt:lpstr> environmental effect of CO2 </vt:lpstr>
      <vt:lpstr>Idea</vt:lpstr>
      <vt:lpstr>data</vt:lpstr>
      <vt:lpstr>Data exploration</vt:lpstr>
      <vt:lpstr>Neural Network Architecture </vt:lpstr>
      <vt:lpstr>experimental results </vt:lpstr>
      <vt:lpstr>First experiment</vt:lpstr>
      <vt:lpstr>second experiment</vt:lpstr>
      <vt:lpstr>Third experiment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emission prediction</dc:title>
  <dc:subject/>
  <dc:creator>fatemeh bozorgi</dc:creator>
  <cp:lastModifiedBy>fatemeh bozorgi</cp:lastModifiedBy>
  <cp:revision>329</cp:revision>
  <dcterms:created xsi:type="dcterms:W3CDTF">2024-05-28T14:37:15Z</dcterms:created>
  <dcterms:modified xsi:type="dcterms:W3CDTF">2024-08-22T13:02:38Z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