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7" r:id="rId6"/>
    <p:sldId id="281" r:id="rId7"/>
    <p:sldId id="282" r:id="rId8"/>
    <p:sldId id="315" r:id="rId9"/>
    <p:sldId id="319" r:id="rId10"/>
    <p:sldId id="321" r:id="rId11"/>
    <p:sldId id="317" r:id="rId12"/>
    <p:sldId id="323" r:id="rId13"/>
    <p:sldId id="324" r:id="rId14"/>
    <p:sldId id="325" r:id="rId15"/>
    <p:sldId id="326" r:id="rId16"/>
    <p:sldId id="327"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775" autoAdjust="0"/>
  </p:normalViewPr>
  <p:slideViewPr>
    <p:cSldViewPr snapToGrid="0" snapToObjects="1">
      <p:cViewPr>
        <p:scale>
          <a:sx n="66" d="100"/>
          <a:sy n="66" d="100"/>
        </p:scale>
        <p:origin x="687"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nature.com/articles/d41586-023-02686-3"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1168094" y="971557"/>
            <a:ext cx="9367736" cy="1601200"/>
          </a:xfrm>
        </p:spPr>
        <p:txBody>
          <a:bodyPr anchor="ctr"/>
          <a:lstStyle/>
          <a:p>
            <a:r>
              <a:rPr lang="en-US" dirty="0"/>
              <a:t>Carbon emission prediction</a:t>
            </a:r>
            <a:br>
              <a:rPr lang="en-US" dirty="0"/>
            </a:br>
            <a:br>
              <a:rPr lang="en-US" b="0" dirty="0"/>
            </a:br>
            <a:endParaRPr lang="en-US" dirty="0"/>
          </a:p>
        </p:txBody>
      </p:sp>
      <p:sp>
        <p:nvSpPr>
          <p:cNvPr id="5" name="TextBox 4">
            <a:extLst>
              <a:ext uri="{FF2B5EF4-FFF2-40B4-BE49-F238E27FC236}">
                <a16:creationId xmlns:a16="http://schemas.microsoft.com/office/drawing/2014/main" id="{B3974A69-F98C-6B90-8207-9929B519EB31}"/>
              </a:ext>
            </a:extLst>
          </p:cNvPr>
          <p:cNvSpPr txBox="1"/>
          <p:nvPr/>
        </p:nvSpPr>
        <p:spPr>
          <a:xfrm>
            <a:off x="809203" y="2003811"/>
            <a:ext cx="10382081" cy="646331"/>
          </a:xfrm>
          <a:prstGeom prst="rect">
            <a:avLst/>
          </a:prstGeom>
          <a:noFill/>
        </p:spPr>
        <p:txBody>
          <a:bodyPr wrap="square">
            <a:spAutoFit/>
          </a:bodyPr>
          <a:lstStyle/>
          <a:p>
            <a:pPr algn="ctr"/>
            <a:r>
              <a:rPr lang="en-US" dirty="0">
                <a:latin typeface="+mj-lt"/>
              </a:rPr>
              <a:t>APAI PROJECT WORK A.Y. 2023/24</a:t>
            </a:r>
          </a:p>
          <a:p>
            <a:pPr algn="ctr"/>
            <a:r>
              <a:rPr lang="en-US" dirty="0">
                <a:latin typeface="+mj-lt"/>
              </a:rPr>
              <a:t>MASTER DEGREE IN ARTIFICIAL INTELIGENCE, UNIVERSITY OF BOLOGNA</a:t>
            </a:r>
          </a:p>
        </p:txBody>
      </p:sp>
      <p:sp>
        <p:nvSpPr>
          <p:cNvPr id="6" name="TextBox 5">
            <a:extLst>
              <a:ext uri="{FF2B5EF4-FFF2-40B4-BE49-F238E27FC236}">
                <a16:creationId xmlns:a16="http://schemas.microsoft.com/office/drawing/2014/main" id="{92B53C10-DF39-9AC6-F05E-C0E23905BF8A}"/>
              </a:ext>
            </a:extLst>
          </p:cNvPr>
          <p:cNvSpPr txBox="1"/>
          <p:nvPr/>
        </p:nvSpPr>
        <p:spPr>
          <a:xfrm>
            <a:off x="2607399" y="4207858"/>
            <a:ext cx="6977201" cy="461665"/>
          </a:xfrm>
          <a:prstGeom prst="rect">
            <a:avLst/>
          </a:prstGeom>
          <a:noFill/>
        </p:spPr>
        <p:txBody>
          <a:bodyPr wrap="square" rtlCol="0">
            <a:spAutoFit/>
          </a:bodyPr>
          <a:lstStyle/>
          <a:p>
            <a:pPr algn="ctr"/>
            <a:r>
              <a:rPr lang="en-US" sz="1200" dirty="0">
                <a:solidFill>
                  <a:schemeClr val="accent6">
                    <a:lumMod val="75000"/>
                  </a:schemeClr>
                </a:solidFill>
                <a:latin typeface="+mj-lt"/>
              </a:rPr>
              <a:t>FATEMEH BOZORGI</a:t>
            </a:r>
          </a:p>
          <a:p>
            <a:pPr algn="ctr"/>
            <a:r>
              <a:rPr lang="en-US" sz="1200" dirty="0">
                <a:solidFill>
                  <a:schemeClr val="accent6">
                    <a:lumMod val="75000"/>
                  </a:schemeClr>
                </a:solidFill>
                <a:latin typeface="+mj-lt"/>
              </a:rPr>
              <a:t>FATEMEH.BOZORGI@STUDIO.UNIBO.IT</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A3FF-2636-5635-A161-30D233F8B4B4}"/>
              </a:ext>
            </a:extLst>
          </p:cNvPr>
          <p:cNvSpPr>
            <a:spLocks noGrp="1"/>
          </p:cNvSpPr>
          <p:nvPr>
            <p:ph type="title"/>
          </p:nvPr>
        </p:nvSpPr>
        <p:spPr>
          <a:xfrm>
            <a:off x="544286" y="558800"/>
            <a:ext cx="10881741" cy="1393371"/>
          </a:xfrm>
        </p:spPr>
        <p:txBody>
          <a:bodyPr/>
          <a:lstStyle/>
          <a:p>
            <a:r>
              <a:rPr lang="en-US" dirty="0">
                <a:latin typeface="Arial" panose="020B0604020202020204" pitchFamily="34" charset="0"/>
                <a:cs typeface="Arial" panose="020B0604020202020204" pitchFamily="34" charset="0"/>
              </a:rPr>
              <a:t>Two different approaches</a:t>
            </a:r>
          </a:p>
        </p:txBody>
      </p:sp>
      <p:sp>
        <p:nvSpPr>
          <p:cNvPr id="4" name="TextBox 3">
            <a:extLst>
              <a:ext uri="{FF2B5EF4-FFF2-40B4-BE49-F238E27FC236}">
                <a16:creationId xmlns:a16="http://schemas.microsoft.com/office/drawing/2014/main" id="{F77DF130-2E92-260A-5A6D-0006D7488881}"/>
              </a:ext>
            </a:extLst>
          </p:cNvPr>
          <p:cNvSpPr txBox="1"/>
          <p:nvPr/>
        </p:nvSpPr>
        <p:spPr>
          <a:xfrm>
            <a:off x="756337" y="2452914"/>
            <a:ext cx="9875377" cy="1754326"/>
          </a:xfrm>
          <a:prstGeom prst="rect">
            <a:avLst/>
          </a:prstGeom>
          <a:noFill/>
        </p:spPr>
        <p:txBody>
          <a:bodyPr wrap="square" rtlCol="0">
            <a:spAutoFit/>
          </a:bodyPr>
          <a:lstStyle/>
          <a:p>
            <a:r>
              <a:rPr lang="en-US" dirty="0">
                <a:solidFill>
                  <a:schemeClr val="accent6">
                    <a:lumMod val="75000"/>
                  </a:schemeClr>
                </a:solidFill>
                <a:latin typeface="+mj-lt"/>
              </a:rPr>
              <a:t>For the architecture we consider two different set up:</a:t>
            </a:r>
          </a:p>
          <a:p>
            <a:endParaRPr lang="en-US" dirty="0">
              <a:solidFill>
                <a:schemeClr val="accent6">
                  <a:lumMod val="75000"/>
                </a:schemeClr>
              </a:solidFill>
              <a:latin typeface="+mj-lt"/>
            </a:endParaRPr>
          </a:p>
          <a:p>
            <a:pPr marL="342900" indent="-342900">
              <a:buFont typeface="Arial" panose="020B0604020202020204" pitchFamily="34" charset="0"/>
              <a:buChar char="•"/>
            </a:pPr>
            <a:r>
              <a:rPr lang="en-US" dirty="0">
                <a:solidFill>
                  <a:schemeClr val="accent6">
                    <a:lumMod val="75000"/>
                  </a:schemeClr>
                </a:solidFill>
                <a:latin typeface="+mj-lt"/>
              </a:rPr>
              <a:t>Make the data set in a way that the model receive the 24 hours and then predict the next 6 hours</a:t>
            </a:r>
          </a:p>
          <a:p>
            <a:pPr marL="342900" indent="-342900">
              <a:buFont typeface="Arial" panose="020B0604020202020204" pitchFamily="34" charset="0"/>
              <a:buChar char="•"/>
            </a:pPr>
            <a:r>
              <a:rPr lang="en-US" dirty="0">
                <a:solidFill>
                  <a:schemeClr val="accent6">
                    <a:lumMod val="75000"/>
                  </a:schemeClr>
                </a:solidFill>
                <a:latin typeface="+mj-lt"/>
              </a:rPr>
              <a:t>The other approach is the model take the last year data and predict the next month</a:t>
            </a:r>
          </a:p>
        </p:txBody>
      </p:sp>
    </p:spTree>
    <p:extLst>
      <p:ext uri="{BB962C8B-B14F-4D97-AF65-F5344CB8AC3E}">
        <p14:creationId xmlns:p14="http://schemas.microsoft.com/office/powerpoint/2010/main" val="24843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6BA0-6337-A598-4246-BAC8FB170692}"/>
              </a:ext>
            </a:extLst>
          </p:cNvPr>
          <p:cNvSpPr>
            <a:spLocks noGrp="1"/>
          </p:cNvSpPr>
          <p:nvPr>
            <p:ph type="title"/>
          </p:nvPr>
        </p:nvSpPr>
        <p:spPr>
          <a:xfrm>
            <a:off x="914400" y="391886"/>
            <a:ext cx="9622971" cy="1124857"/>
          </a:xfrm>
        </p:spPr>
        <p:txBody>
          <a:bodyPr/>
          <a:lstStyle/>
          <a:p>
            <a:pPr algn="l"/>
            <a:r>
              <a:rPr lang="en-US" dirty="0"/>
              <a:t>First approach</a:t>
            </a:r>
          </a:p>
        </p:txBody>
      </p:sp>
      <p:sp>
        <p:nvSpPr>
          <p:cNvPr id="3" name="Content Placeholder 2">
            <a:extLst>
              <a:ext uri="{FF2B5EF4-FFF2-40B4-BE49-F238E27FC236}">
                <a16:creationId xmlns:a16="http://schemas.microsoft.com/office/drawing/2014/main" id="{2C08C725-A246-FDFA-B05D-7756E20F837B}"/>
              </a:ext>
            </a:extLst>
          </p:cNvPr>
          <p:cNvSpPr>
            <a:spLocks noGrp="1"/>
          </p:cNvSpPr>
          <p:nvPr>
            <p:ph sz="quarter" idx="4"/>
          </p:nvPr>
        </p:nvSpPr>
        <p:spPr>
          <a:xfrm>
            <a:off x="689428" y="1829839"/>
            <a:ext cx="10511627" cy="819019"/>
          </a:xfrm>
        </p:spPr>
        <p:txBody>
          <a:bodyPr/>
          <a:lstStyle/>
          <a:p>
            <a:r>
              <a:rPr lang="en-US" dirty="0">
                <a:latin typeface="+mj-lt"/>
              </a:rPr>
              <a:t>As it can be expected the model predicts the first hour better than the later ones and here is the errors for each hour calculated on the test set:</a:t>
            </a:r>
          </a:p>
        </p:txBody>
      </p:sp>
      <p:sp>
        <p:nvSpPr>
          <p:cNvPr id="4" name="Slide Number Placeholder 3">
            <a:extLst>
              <a:ext uri="{FF2B5EF4-FFF2-40B4-BE49-F238E27FC236}">
                <a16:creationId xmlns:a16="http://schemas.microsoft.com/office/drawing/2014/main" id="{F625E974-F031-6787-0586-B618FEBD79F8}"/>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id="{9ECA8394-5FB0-3C64-9C04-6E7FBEFA80DE}"/>
              </a:ext>
            </a:extLst>
          </p:cNvPr>
          <p:cNvPicPr>
            <a:picLocks noChangeAspect="1"/>
          </p:cNvPicPr>
          <p:nvPr/>
        </p:nvPicPr>
        <p:blipFill>
          <a:blip r:embed="rId2"/>
          <a:stretch>
            <a:fillRect/>
          </a:stretch>
        </p:blipFill>
        <p:spPr>
          <a:xfrm>
            <a:off x="1277258" y="2831987"/>
            <a:ext cx="9456056" cy="3719513"/>
          </a:xfrm>
          <a:prstGeom prst="rect">
            <a:avLst/>
          </a:prstGeom>
        </p:spPr>
      </p:pic>
    </p:spTree>
    <p:extLst>
      <p:ext uri="{BB962C8B-B14F-4D97-AF65-F5344CB8AC3E}">
        <p14:creationId xmlns:p14="http://schemas.microsoft.com/office/powerpoint/2010/main" val="288566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C1D0-2D3A-BBAC-E850-6840EE902850}"/>
              </a:ext>
            </a:extLst>
          </p:cNvPr>
          <p:cNvSpPr>
            <a:spLocks noGrp="1"/>
          </p:cNvSpPr>
          <p:nvPr>
            <p:ph type="title"/>
          </p:nvPr>
        </p:nvSpPr>
        <p:spPr>
          <a:xfrm>
            <a:off x="914400" y="537030"/>
            <a:ext cx="10511627" cy="1030513"/>
          </a:xfrm>
        </p:spPr>
        <p:txBody>
          <a:bodyPr/>
          <a:lstStyle/>
          <a:p>
            <a:pPr algn="l"/>
            <a:r>
              <a:rPr lang="en-US" dirty="0"/>
              <a:t>Second approach</a:t>
            </a:r>
          </a:p>
        </p:txBody>
      </p:sp>
      <p:sp>
        <p:nvSpPr>
          <p:cNvPr id="3" name="Content Placeholder 2">
            <a:extLst>
              <a:ext uri="{FF2B5EF4-FFF2-40B4-BE49-F238E27FC236}">
                <a16:creationId xmlns:a16="http://schemas.microsoft.com/office/drawing/2014/main" id="{265EE733-AC44-06E4-2EDB-5831596A9D8D}"/>
              </a:ext>
            </a:extLst>
          </p:cNvPr>
          <p:cNvSpPr>
            <a:spLocks noGrp="1"/>
          </p:cNvSpPr>
          <p:nvPr>
            <p:ph sz="quarter" idx="4"/>
          </p:nvPr>
        </p:nvSpPr>
        <p:spPr>
          <a:xfrm>
            <a:off x="609600" y="1858867"/>
            <a:ext cx="10511627" cy="1030513"/>
          </a:xfrm>
        </p:spPr>
        <p:txBody>
          <a:bodyPr/>
          <a:lstStyle/>
          <a:p>
            <a:r>
              <a:rPr lang="en-US" dirty="0">
                <a:latin typeface="+mj-lt"/>
              </a:rPr>
              <a:t>The second approach that take a year and predict the next month is more accurate than the previous model and as you can see the plot below show the real values(blue line) and predicted one(orange) for a month in test set.</a:t>
            </a:r>
          </a:p>
        </p:txBody>
      </p:sp>
      <p:sp>
        <p:nvSpPr>
          <p:cNvPr id="4" name="Slide Number Placeholder 3">
            <a:extLst>
              <a:ext uri="{FF2B5EF4-FFF2-40B4-BE49-F238E27FC236}">
                <a16:creationId xmlns:a16="http://schemas.microsoft.com/office/drawing/2014/main" id="{AAF49EC1-C6D4-5AC6-CFC1-B3F27CCC373E}"/>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6" name="Picture 5">
            <a:extLst>
              <a:ext uri="{FF2B5EF4-FFF2-40B4-BE49-F238E27FC236}">
                <a16:creationId xmlns:a16="http://schemas.microsoft.com/office/drawing/2014/main" id="{7E50EC29-6E31-CA8B-9B61-C96D83F684C4}"/>
              </a:ext>
            </a:extLst>
          </p:cNvPr>
          <p:cNvPicPr>
            <a:picLocks noChangeAspect="1"/>
          </p:cNvPicPr>
          <p:nvPr/>
        </p:nvPicPr>
        <p:blipFill>
          <a:blip r:embed="rId2"/>
          <a:stretch>
            <a:fillRect/>
          </a:stretch>
        </p:blipFill>
        <p:spPr>
          <a:xfrm>
            <a:off x="1037770" y="3180704"/>
            <a:ext cx="10276115" cy="3474096"/>
          </a:xfrm>
          <a:prstGeom prst="rect">
            <a:avLst/>
          </a:prstGeom>
        </p:spPr>
      </p:pic>
    </p:spTree>
    <p:extLst>
      <p:ext uri="{BB962C8B-B14F-4D97-AF65-F5344CB8AC3E}">
        <p14:creationId xmlns:p14="http://schemas.microsoft.com/office/powerpoint/2010/main" val="133288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7CA0-08E2-A504-B556-EB7D2022CBA6}"/>
              </a:ext>
            </a:extLst>
          </p:cNvPr>
          <p:cNvSpPr>
            <a:spLocks noGrp="1"/>
          </p:cNvSpPr>
          <p:nvPr>
            <p:ph type="title"/>
          </p:nvPr>
        </p:nvSpPr>
        <p:spPr>
          <a:xfrm>
            <a:off x="3888634" y="754230"/>
            <a:ext cx="7043617" cy="1076326"/>
          </a:xfrm>
        </p:spPr>
        <p:txBody>
          <a:bodyPr/>
          <a:lstStyle/>
          <a:p>
            <a:r>
              <a:rPr lang="en-US" dirty="0"/>
              <a:t>Future works</a:t>
            </a:r>
            <a:br>
              <a:rPr lang="en-US" dirty="0"/>
            </a:br>
            <a:endParaRPr lang="en-US" dirty="0"/>
          </a:p>
        </p:txBody>
      </p:sp>
      <p:sp>
        <p:nvSpPr>
          <p:cNvPr id="3" name="Slide Number Placeholder 2">
            <a:extLst>
              <a:ext uri="{FF2B5EF4-FFF2-40B4-BE49-F238E27FC236}">
                <a16:creationId xmlns:a16="http://schemas.microsoft.com/office/drawing/2014/main" id="{CB15E39F-6D42-F1D6-566D-F5AA1F7F36E6}"/>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4" name="Content Placeholder 3">
            <a:extLst>
              <a:ext uri="{FF2B5EF4-FFF2-40B4-BE49-F238E27FC236}">
                <a16:creationId xmlns:a16="http://schemas.microsoft.com/office/drawing/2014/main" id="{5FEF9B82-0371-0DDC-8E88-ACE09CF5D0CE}"/>
              </a:ext>
            </a:extLst>
          </p:cNvPr>
          <p:cNvSpPr>
            <a:spLocks noGrp="1"/>
          </p:cNvSpPr>
          <p:nvPr>
            <p:ph idx="11"/>
          </p:nvPr>
        </p:nvSpPr>
        <p:spPr/>
        <p:txBody>
          <a:bodyPr/>
          <a:lstStyle/>
          <a:p>
            <a:endParaRPr lang="en-US"/>
          </a:p>
        </p:txBody>
      </p:sp>
    </p:spTree>
    <p:extLst>
      <p:ext uri="{BB962C8B-B14F-4D97-AF65-F5344CB8AC3E}">
        <p14:creationId xmlns:p14="http://schemas.microsoft.com/office/powerpoint/2010/main" val="2129457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981849" y="1034098"/>
            <a:ext cx="6253339" cy="553817"/>
          </a:xfrm>
        </p:spPr>
        <p:txBody>
          <a:bodyPr/>
          <a:lstStyle/>
          <a:p>
            <a:r>
              <a:rPr lang="en-US" dirty="0"/>
              <a:t>Green Computing</a:t>
            </a:r>
          </a:p>
        </p:txBody>
      </p:sp>
      <p:pic>
        <p:nvPicPr>
          <p:cNvPr id="4" name="Picture 3">
            <a:extLst>
              <a:ext uri="{FF2B5EF4-FFF2-40B4-BE49-F238E27FC236}">
                <a16:creationId xmlns:a16="http://schemas.microsoft.com/office/drawing/2014/main" id="{6821EFB6-F775-143A-CBA8-D7D760398499}"/>
              </a:ext>
            </a:extLst>
          </p:cNvPr>
          <p:cNvPicPr>
            <a:picLocks noChangeAspect="1"/>
          </p:cNvPicPr>
          <p:nvPr/>
        </p:nvPicPr>
        <p:blipFill>
          <a:blip r:embed="rId3"/>
          <a:stretch>
            <a:fillRect/>
          </a:stretch>
        </p:blipFill>
        <p:spPr>
          <a:xfrm>
            <a:off x="7559040" y="2757856"/>
            <a:ext cx="4214814" cy="3625533"/>
          </a:xfrm>
          <a:prstGeom prst="rect">
            <a:avLst/>
          </a:prstGeom>
        </p:spPr>
      </p:pic>
      <p:sp>
        <p:nvSpPr>
          <p:cNvPr id="5" name="TextBox 4">
            <a:extLst>
              <a:ext uri="{FF2B5EF4-FFF2-40B4-BE49-F238E27FC236}">
                <a16:creationId xmlns:a16="http://schemas.microsoft.com/office/drawing/2014/main" id="{74E38929-4AB8-F222-31E5-EC394B61C79A}"/>
              </a:ext>
            </a:extLst>
          </p:cNvPr>
          <p:cNvSpPr txBox="1"/>
          <p:nvPr/>
        </p:nvSpPr>
        <p:spPr>
          <a:xfrm>
            <a:off x="981849" y="2306381"/>
            <a:ext cx="5529439" cy="2585323"/>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accent6">
                    <a:lumMod val="75000"/>
                  </a:schemeClr>
                </a:solidFill>
                <a:latin typeface="+mj-lt"/>
              </a:rPr>
              <a:t>Green computing, also called sustainable computing, is the process of developing and optimizing computer chips, systems, networks, and software in such a manner that can maximize efficiency by utilizing energy more efficiently and minimizing the negative environmental influence on the surrounding.</a:t>
            </a:r>
          </a:p>
        </p:txBody>
      </p:sp>
      <p:sp>
        <p:nvSpPr>
          <p:cNvPr id="9" name="TextBox 8">
            <a:extLst>
              <a:ext uri="{FF2B5EF4-FFF2-40B4-BE49-F238E27FC236}">
                <a16:creationId xmlns:a16="http://schemas.microsoft.com/office/drawing/2014/main" id="{30676C5A-BA0E-172D-A105-9164B74065A6}"/>
              </a:ext>
            </a:extLst>
          </p:cNvPr>
          <p:cNvSpPr txBox="1"/>
          <p:nvPr/>
        </p:nvSpPr>
        <p:spPr>
          <a:xfrm>
            <a:off x="792480" y="5659489"/>
            <a:ext cx="6332183" cy="215444"/>
          </a:xfrm>
          <a:prstGeom prst="rect">
            <a:avLst/>
          </a:prstGeom>
          <a:noFill/>
        </p:spPr>
        <p:txBody>
          <a:bodyPr wrap="none" rtlCol="0">
            <a:spAutoFit/>
          </a:bodyPr>
          <a:lstStyle/>
          <a:p>
            <a:r>
              <a:rPr lang="en-US" sz="800" b="0" i="0" dirty="0">
                <a:solidFill>
                  <a:srgbClr val="333333"/>
                </a:solidFill>
                <a:effectLst/>
                <a:highlight>
                  <a:srgbClr val="FFFFFF"/>
                </a:highlight>
                <a:latin typeface="HelveticaNeue Regular"/>
              </a:rPr>
              <a:t>S. G. Paul </a:t>
            </a:r>
            <a:r>
              <a:rPr lang="en-US" sz="800" b="0" i="1" dirty="0">
                <a:solidFill>
                  <a:srgbClr val="333333"/>
                </a:solidFill>
                <a:effectLst/>
                <a:highlight>
                  <a:srgbClr val="FFFFFF"/>
                </a:highlight>
                <a:latin typeface="HelveticaNeue Regular"/>
              </a:rPr>
              <a:t>et al</a:t>
            </a:r>
            <a:r>
              <a:rPr lang="en-US" sz="800" b="0" i="0" dirty="0">
                <a:solidFill>
                  <a:srgbClr val="333333"/>
                </a:solidFill>
                <a:effectLst/>
                <a:highlight>
                  <a:srgbClr val="FFFFFF"/>
                </a:highlight>
                <a:latin typeface="HelveticaNeue Regular"/>
              </a:rPr>
              <a:t>., "A Comprehensive Review of Green Computing: Past, Present, and Future Research," in </a:t>
            </a:r>
            <a:r>
              <a:rPr lang="en-US" sz="800" b="0" i="1" dirty="0">
                <a:solidFill>
                  <a:srgbClr val="333333"/>
                </a:solidFill>
                <a:effectLst/>
                <a:highlight>
                  <a:srgbClr val="FFFFFF"/>
                </a:highlight>
                <a:latin typeface="HelveticaNeue Regular"/>
              </a:rPr>
              <a:t>IEEE Access</a:t>
            </a:r>
            <a:r>
              <a:rPr lang="en-US" sz="800" b="0" i="0" dirty="0">
                <a:solidFill>
                  <a:srgbClr val="333333"/>
                </a:solidFill>
                <a:effectLst/>
                <a:highlight>
                  <a:srgbClr val="FFFFFF"/>
                </a:highlight>
                <a:latin typeface="HelveticaNeue Regular"/>
              </a:rPr>
              <a:t>, vol. 11,  2023</a:t>
            </a:r>
            <a:endParaRPr lang="en-US" sz="800" dirty="0"/>
          </a:p>
        </p:txBody>
      </p:sp>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flipV="1">
            <a:off x="914400" y="-137160"/>
            <a:ext cx="5259554" cy="1194435"/>
          </a:xfrm>
        </p:spPr>
        <p:txBody>
          <a:bodyPr/>
          <a:lstStyle/>
          <a:p>
            <a:r>
              <a:rPr lang="en-US" dirty="0"/>
              <a:t>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791377"/>
            <a:ext cx="5259554" cy="5051383"/>
          </a:xfrm>
        </p:spPr>
        <p:txBody>
          <a:bodyPr>
            <a:normAutofit/>
          </a:bodyPr>
          <a:lstStyle/>
          <a:p>
            <a:pPr marL="342900" indent="-342900">
              <a:buFont typeface="Arial" panose="020B0604020202020204" pitchFamily="34" charset="0"/>
              <a:buChar char="•"/>
            </a:pPr>
            <a:r>
              <a:rPr lang="en-US" sz="1800" dirty="0">
                <a:solidFill>
                  <a:schemeClr val="accent6">
                    <a:lumMod val="75000"/>
                  </a:schemeClr>
                </a:solidFill>
                <a:latin typeface="+mj-lt"/>
              </a:rPr>
              <a:t>There are numerous ways in which large computing facilities impact the environment: energy production, hardware manufacturing, long-term storage management, cooling, maintenance, etc.</a:t>
            </a:r>
          </a:p>
          <a:p>
            <a:pPr marL="342900" indent="-342900">
              <a:buFont typeface="Arial" panose="020B0604020202020204" pitchFamily="34" charset="0"/>
              <a:buChar char="•"/>
            </a:pPr>
            <a:endParaRPr lang="en-US" sz="1800" dirty="0">
              <a:solidFill>
                <a:schemeClr val="accent6">
                  <a:lumMod val="75000"/>
                </a:schemeClr>
              </a:solidFill>
              <a:latin typeface="+mj-lt"/>
            </a:endParaRPr>
          </a:p>
          <a:p>
            <a:pPr marL="342900" indent="-342900">
              <a:buFont typeface="Arial" panose="020B0604020202020204" pitchFamily="34" charset="0"/>
              <a:buChar char="•"/>
            </a:pPr>
            <a:r>
              <a:rPr lang="en-US" sz="1800" b="0" i="0" dirty="0">
                <a:solidFill>
                  <a:schemeClr val="accent6">
                    <a:lumMod val="75000"/>
                  </a:schemeClr>
                </a:solidFill>
                <a:effectLst/>
                <a:highlight>
                  <a:srgbClr val="FFFFFF"/>
                </a:highlight>
                <a:latin typeface="+mj-lt"/>
              </a:rPr>
              <a:t>One of the most significant environmental impacts of large computing facilities is the emission of carbon dioxide (CO2) and other greenhouse gases into the atmosphere.</a:t>
            </a:r>
            <a:endParaRPr lang="en-US" sz="1800" dirty="0">
              <a:solidFill>
                <a:schemeClr val="accent6">
                  <a:lumMod val="75000"/>
                </a:schemeClr>
              </a:solidFill>
              <a:latin typeface="+mj-lt"/>
            </a:endParaRPr>
          </a:p>
        </p:txBody>
      </p:sp>
      <p:pic>
        <p:nvPicPr>
          <p:cNvPr id="12" name="Picture 11">
            <a:extLst>
              <a:ext uri="{FF2B5EF4-FFF2-40B4-BE49-F238E27FC236}">
                <a16:creationId xmlns:a16="http://schemas.microsoft.com/office/drawing/2014/main" id="{6E68937F-E8AF-3A42-442F-5E3818474E89}"/>
              </a:ext>
            </a:extLst>
          </p:cNvPr>
          <p:cNvPicPr>
            <a:picLocks noChangeAspect="1"/>
          </p:cNvPicPr>
          <p:nvPr/>
        </p:nvPicPr>
        <p:blipFill>
          <a:blip r:embed="rId3"/>
          <a:stretch>
            <a:fillRect/>
          </a:stretch>
        </p:blipFill>
        <p:spPr>
          <a:xfrm>
            <a:off x="7605487" y="1057275"/>
            <a:ext cx="3953700" cy="4955842"/>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0" y="431606"/>
            <a:ext cx="7965461" cy="994164"/>
          </a:xfrm>
        </p:spPr>
        <p:txBody>
          <a:bodyPr/>
          <a:lstStyle/>
          <a:p>
            <a:r>
              <a:rPr lang="en-US" sz="2400" dirty="0"/>
              <a:t>Comparing carbon footprint in hpc centers and other sectors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1874520"/>
            <a:ext cx="8231250" cy="3926207"/>
          </a:xfrm>
        </p:spPr>
        <p:txBody>
          <a:bodyPr>
            <a:noAutofit/>
          </a:bodyPr>
          <a:lstStyle/>
          <a:p>
            <a:r>
              <a:rPr lang="en-US" dirty="0">
                <a:solidFill>
                  <a:schemeClr val="accent6">
                    <a:lumMod val="75000"/>
                  </a:schemeClr>
                </a:solidFill>
                <a:latin typeface="+mj-lt"/>
              </a:rPr>
              <a:t>Data centers generate the same amount of carbon emissions as global airlines.</a:t>
            </a:r>
          </a:p>
          <a:p>
            <a:r>
              <a:rPr lang="en-US" dirty="0">
                <a:solidFill>
                  <a:schemeClr val="accent6">
                    <a:lumMod val="75000"/>
                  </a:schemeClr>
                </a:solidFill>
                <a:latin typeface="+mj-lt"/>
              </a:rPr>
              <a:t>Recent studies estimate that computing and communication technology sectors are responsible for 2% of global carbon emissions.</a:t>
            </a:r>
          </a:p>
          <a:p>
            <a:r>
              <a:rPr lang="en-US" b="0" i="0" dirty="0">
                <a:solidFill>
                  <a:schemeClr val="accent6">
                    <a:lumMod val="75000"/>
                  </a:schemeClr>
                </a:solidFill>
                <a:effectLst/>
                <a:highlight>
                  <a:srgbClr val="FFFFFF"/>
                </a:highlight>
                <a:latin typeface="+mj-lt"/>
              </a:rPr>
              <a:t>Transport accounts for around one-fifth of global carbon dioxide (CO</a:t>
            </a:r>
            <a:r>
              <a:rPr lang="en-US" b="0" i="0" baseline="-25000" dirty="0">
                <a:solidFill>
                  <a:schemeClr val="accent6">
                    <a:lumMod val="75000"/>
                  </a:schemeClr>
                </a:solidFill>
                <a:effectLst/>
                <a:highlight>
                  <a:srgbClr val="FFFFFF"/>
                </a:highlight>
                <a:latin typeface="+mj-lt"/>
              </a:rPr>
              <a:t>2</a:t>
            </a:r>
            <a:r>
              <a:rPr lang="en-US" b="0" i="0" dirty="0">
                <a:solidFill>
                  <a:schemeClr val="accent6">
                    <a:lumMod val="75000"/>
                  </a:schemeClr>
                </a:solidFill>
                <a:effectLst/>
                <a:highlight>
                  <a:srgbClr val="FFFFFF"/>
                </a:highlight>
                <a:latin typeface="+mj-lt"/>
              </a:rPr>
              <a:t>) emissions — 24% if we only consider CO</a:t>
            </a:r>
            <a:r>
              <a:rPr lang="en-US" b="0" i="0" baseline="-25000" dirty="0">
                <a:solidFill>
                  <a:schemeClr val="accent6">
                    <a:lumMod val="75000"/>
                  </a:schemeClr>
                </a:solidFill>
                <a:effectLst/>
                <a:highlight>
                  <a:srgbClr val="FFFFFF"/>
                </a:highlight>
                <a:latin typeface="+mj-lt"/>
              </a:rPr>
              <a:t>2</a:t>
            </a:r>
            <a:r>
              <a:rPr lang="en-US" b="0" i="0" dirty="0">
                <a:solidFill>
                  <a:schemeClr val="accent6">
                    <a:lumMod val="75000"/>
                  </a:schemeClr>
                </a:solidFill>
                <a:effectLst/>
                <a:highlight>
                  <a:srgbClr val="FFFFFF"/>
                </a:highlight>
                <a:latin typeface="+mj-lt"/>
              </a:rPr>
              <a:t> emissions from energy.</a:t>
            </a:r>
          </a:p>
          <a:p>
            <a:r>
              <a:rPr lang="en-US" b="0" i="0" dirty="0">
                <a:solidFill>
                  <a:schemeClr val="accent6">
                    <a:lumMod val="75000"/>
                  </a:schemeClr>
                </a:solidFill>
                <a:effectLst/>
                <a:highlight>
                  <a:srgbClr val="FFFFFF"/>
                </a:highlight>
                <a:latin typeface="+mj-lt"/>
              </a:rPr>
              <a:t>Aviation — while it often gets the most attention in discussions on action against climate change — accounts for 11.6% of transport emissions. It emits just under one billion </a:t>
            </a:r>
            <a:r>
              <a:rPr lang="en-US" b="0" i="0" dirty="0" err="1">
                <a:solidFill>
                  <a:schemeClr val="accent6">
                    <a:lumMod val="75000"/>
                  </a:schemeClr>
                </a:solidFill>
                <a:effectLst/>
                <a:highlight>
                  <a:srgbClr val="FFFFFF"/>
                </a:highlight>
                <a:latin typeface="+mj-lt"/>
              </a:rPr>
              <a:t>tonnes</a:t>
            </a:r>
            <a:r>
              <a:rPr lang="en-US" b="0" i="0" dirty="0">
                <a:solidFill>
                  <a:schemeClr val="accent6">
                    <a:lumMod val="75000"/>
                  </a:schemeClr>
                </a:solidFill>
                <a:effectLst/>
                <a:highlight>
                  <a:srgbClr val="FFFFFF"/>
                </a:highlight>
                <a:latin typeface="+mj-lt"/>
              </a:rPr>
              <a:t> of CO</a:t>
            </a:r>
            <a:r>
              <a:rPr lang="en-US" b="0" i="0" baseline="-25000" dirty="0">
                <a:solidFill>
                  <a:schemeClr val="accent6">
                    <a:lumMod val="75000"/>
                  </a:schemeClr>
                </a:solidFill>
                <a:effectLst/>
                <a:highlight>
                  <a:srgbClr val="FFFFFF"/>
                </a:highlight>
                <a:latin typeface="+mj-lt"/>
              </a:rPr>
              <a:t>2</a:t>
            </a:r>
            <a:r>
              <a:rPr lang="en-US" b="0" i="0" dirty="0">
                <a:solidFill>
                  <a:schemeClr val="accent6">
                    <a:lumMod val="75000"/>
                  </a:schemeClr>
                </a:solidFill>
                <a:effectLst/>
                <a:highlight>
                  <a:srgbClr val="FFFFFF"/>
                </a:highlight>
                <a:latin typeface="+mj-lt"/>
              </a:rPr>
              <a:t> each year — around 2.5% of total global emissions.</a:t>
            </a:r>
            <a:endParaRPr lang="en-US" dirty="0">
              <a:solidFill>
                <a:schemeClr val="accent6">
                  <a:lumMod val="75000"/>
                </a:schemeClr>
              </a:solidFill>
              <a:latin typeface="+mj-lt"/>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
        <p:nvSpPr>
          <p:cNvPr id="5" name="Rectangle 1">
            <a:extLst>
              <a:ext uri="{FF2B5EF4-FFF2-40B4-BE49-F238E27FC236}">
                <a16:creationId xmlns:a16="http://schemas.microsoft.com/office/drawing/2014/main" id="{07A08EC4-50C9-6B79-2295-6E40154F4C54}"/>
              </a:ext>
            </a:extLst>
          </p:cNvPr>
          <p:cNvSpPr>
            <a:spLocks noChangeArrowheads="1"/>
          </p:cNvSpPr>
          <p:nvPr/>
        </p:nvSpPr>
        <p:spPr bwMode="auto">
          <a:xfrm>
            <a:off x="3016739" y="6093210"/>
            <a:ext cx="693224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900" b="0" i="0" dirty="0">
                <a:solidFill>
                  <a:schemeClr val="tx1">
                    <a:lumMod val="50000"/>
                    <a:lumOff val="50000"/>
                  </a:schemeClr>
                </a:solidFill>
                <a:effectLst/>
                <a:highlight>
                  <a:srgbClr val="FFFFFF"/>
                </a:highlight>
                <a:latin typeface="Arial" panose="020B0604020202020204" pitchFamily="34" charset="0"/>
                <a:cs typeface="Arial" panose="020B0604020202020204" pitchFamily="34" charset="0"/>
              </a:rPr>
              <a:t>Khosravi, Atefeh, Saurabh Kumar Garg, and Rajkumar </a:t>
            </a:r>
            <a:r>
              <a:rPr lang="en-US" sz="900" b="0" i="0" dirty="0" err="1">
                <a:solidFill>
                  <a:schemeClr val="tx1">
                    <a:lumMod val="50000"/>
                    <a:lumOff val="50000"/>
                  </a:schemeClr>
                </a:solidFill>
                <a:effectLst/>
                <a:highlight>
                  <a:srgbClr val="FFFFFF"/>
                </a:highlight>
                <a:latin typeface="Arial" panose="020B0604020202020204" pitchFamily="34" charset="0"/>
                <a:cs typeface="Arial" panose="020B0604020202020204" pitchFamily="34" charset="0"/>
              </a:rPr>
              <a:t>Buyya</a:t>
            </a:r>
            <a:r>
              <a:rPr lang="en-US" sz="900" b="0" i="0" dirty="0">
                <a:solidFill>
                  <a:schemeClr val="tx1">
                    <a:lumMod val="50000"/>
                    <a:lumOff val="50000"/>
                  </a:schemeClr>
                </a:solidFill>
                <a:effectLst/>
                <a:highlight>
                  <a:srgbClr val="FFFFFF"/>
                </a:highlight>
                <a:latin typeface="Arial" panose="020B0604020202020204" pitchFamily="34" charset="0"/>
                <a:cs typeface="Arial" panose="020B0604020202020204" pitchFamily="34" charset="0"/>
              </a:rPr>
              <a:t>. "Energy and carbon-efficient placement of virtual machines in distributed cloud data centers." </a:t>
            </a:r>
            <a:r>
              <a:rPr lang="en-US" sz="900" b="0" i="1" dirty="0">
                <a:solidFill>
                  <a:schemeClr val="tx1">
                    <a:lumMod val="50000"/>
                    <a:lumOff val="50000"/>
                  </a:schemeClr>
                </a:solidFill>
                <a:effectLst/>
                <a:highlight>
                  <a:srgbClr val="FFFFFF"/>
                </a:highlight>
                <a:latin typeface="Arial" panose="020B0604020202020204" pitchFamily="34" charset="0"/>
                <a:cs typeface="Arial" panose="020B0604020202020204" pitchFamily="34" charset="0"/>
              </a:rPr>
              <a:t>Euro-Par 2013 Parallel Processing: 19th International Conference, Aachen, Germany, August 26-30, 2013. Proceedings 19</a:t>
            </a:r>
            <a:r>
              <a:rPr lang="en-US" sz="900" b="0" i="0" dirty="0">
                <a:solidFill>
                  <a:schemeClr val="tx1">
                    <a:lumMod val="50000"/>
                    <a:lumOff val="50000"/>
                  </a:schemeClr>
                </a:solidFill>
                <a:effectLst/>
                <a:highlight>
                  <a:srgbClr val="FFFFFF"/>
                </a:highlight>
                <a:latin typeface="Arial" panose="020B0604020202020204" pitchFamily="34" charset="0"/>
                <a:cs typeface="Arial" panose="020B0604020202020204" pitchFamily="34" charset="0"/>
              </a:rPr>
              <a:t>. Springer Berlin Heidelberg, 2013.</a:t>
            </a:r>
            <a:endParaRPr kumimoji="0" lang="en-US" altLang="en-US" sz="900" b="0" i="0" u="none" strike="noStrike" cap="none" normalizeH="0" baseline="0" dirty="0">
              <a:ln>
                <a:noFill/>
              </a:ln>
              <a:solidFill>
                <a:schemeClr val="tx1">
                  <a:lumMod val="50000"/>
                  <a:lumOff val="5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lumMod val="50000"/>
                    <a:lumOff val="50000"/>
                  </a:schemeClr>
                </a:solidFill>
                <a:effectLst/>
                <a:latin typeface="Arial" panose="020B0604020202020204" pitchFamily="34" charset="0"/>
                <a:cs typeface="Arial" panose="020B0604020202020204" pitchFamily="34" charset="0"/>
              </a:rPr>
              <a:t>https://ourworldindata.org/co2-emissions-from-transport </a:t>
            </a:r>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36060" y="1306123"/>
            <a:ext cx="9928665" cy="471489"/>
          </a:xfrm>
        </p:spPr>
        <p:txBody>
          <a:bodyPr/>
          <a:lstStyle/>
          <a:p>
            <a:r>
              <a:rPr lang="en-US" sz="2800" dirty="0"/>
              <a:t> environmental effect of CO2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547077" y="2735385"/>
            <a:ext cx="7619999" cy="2816492"/>
          </a:xfrm>
        </p:spPr>
        <p:txBody>
          <a:bodyPr>
            <a:normAutofit/>
          </a:bodyPr>
          <a:lstStyle/>
          <a:p>
            <a:pPr marL="285750" indent="-285750">
              <a:buFont typeface="Arial" panose="020B0604020202020204" pitchFamily="34" charset="0"/>
              <a:buChar char="•"/>
            </a:pPr>
            <a:r>
              <a:rPr lang="en-US" dirty="0">
                <a:latin typeface="+mj-lt"/>
              </a:rPr>
              <a:t>Carbon emissions contribute to global warming by trapping heat in the atmosphere, leading to climate change and its associated impacts such as extreme weather, sea level rise, and disruptions to ecosystems.</a:t>
            </a:r>
          </a:p>
          <a:p>
            <a:pPr marL="285750" indent="-285750">
              <a:buFont typeface="Arial" panose="020B0604020202020204" pitchFamily="34" charset="0"/>
              <a:buChar char="•"/>
            </a:pPr>
            <a:r>
              <a:rPr lang="en-US" dirty="0">
                <a:latin typeface="+mj-lt"/>
              </a:rPr>
              <a:t>Due to the serious problems that carbon emission has to the environment, we have to reduce the carbon footprint in all the involved sectors included data centers.</a:t>
            </a:r>
          </a:p>
          <a:p>
            <a:endParaRPr lang="en-US" dirty="0">
              <a:latin typeface="+mj-lt"/>
            </a:endParaRP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14104619" y="8442959"/>
            <a:ext cx="643011" cy="1076178"/>
          </a:xfrm>
        </p:spPr>
        <p:txBody>
          <a:bodyPr>
            <a:normAutofit/>
          </a:bodyPr>
          <a:lstStyle/>
          <a:p>
            <a:endParaRPr lang="en-US" dirty="0"/>
          </a:p>
        </p:txBody>
      </p:sp>
      <p:sp>
        <p:nvSpPr>
          <p:cNvPr id="4" name="TextBox 3">
            <a:extLst>
              <a:ext uri="{FF2B5EF4-FFF2-40B4-BE49-F238E27FC236}">
                <a16:creationId xmlns:a16="http://schemas.microsoft.com/office/drawing/2014/main" id="{0098DF77-9942-171E-79AD-DF4CA7379A01}"/>
              </a:ext>
            </a:extLst>
          </p:cNvPr>
          <p:cNvSpPr txBox="1"/>
          <p:nvPr/>
        </p:nvSpPr>
        <p:spPr>
          <a:xfrm>
            <a:off x="76200" y="6139980"/>
            <a:ext cx="5432898" cy="253916"/>
          </a:xfrm>
          <a:prstGeom prst="rect">
            <a:avLst/>
          </a:prstGeom>
          <a:noFill/>
        </p:spPr>
        <p:txBody>
          <a:bodyPr wrap="none" rtlCol="0">
            <a:spAutoFit/>
          </a:bodyPr>
          <a:lstStyle/>
          <a:p>
            <a:r>
              <a:rPr lang="en-US" sz="1050" dirty="0">
                <a:solidFill>
                  <a:schemeClr val="tx1">
                    <a:lumMod val="65000"/>
                    <a:lumOff val="35000"/>
                  </a:schemeClr>
                </a:solidFill>
                <a:hlinkClick r:id="rId3">
                  <a:extLst>
                    <a:ext uri="{A12FA001-AC4F-418D-AE19-62706E023703}">
                      <ahyp:hlinkClr xmlns:ahyp="http://schemas.microsoft.com/office/drawing/2018/hyperlinkcolor" val="tx"/>
                    </a:ext>
                  </a:extLst>
                </a:hlinkClick>
              </a:rPr>
              <a:t>The science is clear: sustainable development and climate action are inseparable (nature.com)</a:t>
            </a:r>
            <a:endParaRPr lang="en-US" sz="1050" dirty="0">
              <a:solidFill>
                <a:schemeClr val="tx1">
                  <a:lumMod val="65000"/>
                  <a:lumOff val="35000"/>
                </a:schemeClr>
              </a:solidFill>
            </a:endParaRP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417321" y="716281"/>
            <a:ext cx="10012680" cy="471490"/>
          </a:xfrm>
        </p:spPr>
        <p:txBody>
          <a:bodyPr/>
          <a:lstStyle/>
          <a:p>
            <a:r>
              <a:rPr lang="en-US" dirty="0"/>
              <a:t>data</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944880" y="1585198"/>
            <a:ext cx="10420244" cy="1721882"/>
          </a:xfrm>
        </p:spPr>
        <p:txBody>
          <a:bodyPr/>
          <a:lstStyle/>
          <a:p>
            <a:pPr marL="285750" indent="-285750">
              <a:buFont typeface="Arial" panose="020B0604020202020204" pitchFamily="34" charset="0"/>
              <a:buChar char="•"/>
            </a:pPr>
            <a:r>
              <a:rPr lang="en-US" dirty="0">
                <a:solidFill>
                  <a:schemeClr val="accent6">
                    <a:lumMod val="75000"/>
                  </a:schemeClr>
                </a:solidFill>
                <a:latin typeface="+mj-lt"/>
              </a:rPr>
              <a:t>From 2021 to 2023, in a data center, each hours, the amount of data has been recorded and data set is created as shown in the picture.</a:t>
            </a:r>
          </a:p>
          <a:p>
            <a:pPr marL="285750" indent="-285750">
              <a:buFont typeface="Arial" panose="020B0604020202020204" pitchFamily="34" charset="0"/>
              <a:buChar char="•"/>
            </a:pPr>
            <a:r>
              <a:rPr lang="en-US" dirty="0">
                <a:solidFill>
                  <a:schemeClr val="accent6">
                    <a:lumMod val="75000"/>
                  </a:schemeClr>
                </a:solidFill>
                <a:latin typeface="+mj-lt"/>
              </a:rPr>
              <a:t>For this project we consider only one column of  “</a:t>
            </a:r>
            <a:r>
              <a:rPr lang="en-US" b="1" i="0" dirty="0">
                <a:solidFill>
                  <a:schemeClr val="accent6">
                    <a:lumMod val="75000"/>
                  </a:schemeClr>
                </a:solidFill>
                <a:effectLst/>
                <a:highlight>
                  <a:srgbClr val="FFFFFF"/>
                </a:highlight>
                <a:latin typeface="+mj-lt"/>
              </a:rPr>
              <a:t>Carbon Intensity gCO₂eq/kWh (direct)”.</a:t>
            </a:r>
            <a:endParaRPr lang="en-US" dirty="0">
              <a:solidFill>
                <a:schemeClr val="accent6">
                  <a:lumMod val="75000"/>
                </a:schemeClr>
              </a:solidFill>
              <a:latin typeface="+mj-lt"/>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pic>
        <p:nvPicPr>
          <p:cNvPr id="9" name="Content Placeholder 8">
            <a:extLst>
              <a:ext uri="{FF2B5EF4-FFF2-40B4-BE49-F238E27FC236}">
                <a16:creationId xmlns:a16="http://schemas.microsoft.com/office/drawing/2014/main" id="{B74785F0-5D45-0CAF-FA46-54CC2353E44B}"/>
              </a:ext>
            </a:extLst>
          </p:cNvPr>
          <p:cNvPicPr>
            <a:picLocks noGrp="1" noChangeAspect="1"/>
          </p:cNvPicPr>
          <p:nvPr>
            <p:ph sz="half" idx="1"/>
          </p:nvPr>
        </p:nvPicPr>
        <p:blipFill>
          <a:blip r:embed="rId3"/>
          <a:stretch>
            <a:fillRect/>
          </a:stretch>
        </p:blipFill>
        <p:spPr>
          <a:xfrm>
            <a:off x="601980" y="3704507"/>
            <a:ext cx="10515600" cy="2679429"/>
          </a:xfrm>
        </p:spPr>
      </p:pic>
    </p:spTree>
    <p:extLst>
      <p:ext uri="{BB962C8B-B14F-4D97-AF65-F5344CB8AC3E}">
        <p14:creationId xmlns:p14="http://schemas.microsoft.com/office/powerpoint/2010/main" val="39699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476250" y="428815"/>
            <a:ext cx="9875463" cy="999746"/>
          </a:xfrm>
        </p:spPr>
        <p:txBody>
          <a:bodyPr/>
          <a:lstStyle/>
          <a:p>
            <a:r>
              <a:rPr lang="en-US" dirty="0"/>
              <a:t>Data exploration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637616" y="1625132"/>
            <a:ext cx="11056726" cy="1552691"/>
          </a:xfrm>
        </p:spPr>
        <p:txBody>
          <a:bodyPr>
            <a:noAutofit/>
          </a:bodyPr>
          <a:lstStyle/>
          <a:p>
            <a:r>
              <a:rPr lang="en-US" dirty="0"/>
              <a:t>After some data processing, we found some patterns in carbon emission during these three years.</a:t>
            </a:r>
          </a:p>
          <a:p>
            <a:r>
              <a:rPr lang="en-US" dirty="0"/>
              <a:t>In some particular hours of day like at 11 or on Thursday and Wednesday or on May and June the carbon emission are lower than other times.</a:t>
            </a:r>
          </a:p>
          <a:p>
            <a:r>
              <a:rPr lang="en-US" dirty="0"/>
              <a:t>So we can do some predictions to reduce the carbon emission based on the time that the operation will be done.</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7" name="Picture 6">
            <a:extLst>
              <a:ext uri="{FF2B5EF4-FFF2-40B4-BE49-F238E27FC236}">
                <a16:creationId xmlns:a16="http://schemas.microsoft.com/office/drawing/2014/main" id="{DCB6133F-BDC3-5549-8B27-301A8C2DC555}"/>
              </a:ext>
            </a:extLst>
          </p:cNvPr>
          <p:cNvPicPr>
            <a:picLocks noChangeAspect="1"/>
          </p:cNvPicPr>
          <p:nvPr/>
        </p:nvPicPr>
        <p:blipFill>
          <a:blip r:embed="rId3"/>
          <a:stretch>
            <a:fillRect/>
          </a:stretch>
        </p:blipFill>
        <p:spPr>
          <a:xfrm>
            <a:off x="400050" y="3291840"/>
            <a:ext cx="11391900" cy="3236074"/>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4"/>
            <a:ext cx="7631709" cy="740036"/>
          </a:xfrm>
        </p:spPr>
        <p:txBody>
          <a:bodyPr/>
          <a:lstStyle/>
          <a:p>
            <a:r>
              <a:rPr lang="en-US" dirty="0"/>
              <a:t>Idea</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544285" y="2426834"/>
            <a:ext cx="7206343" cy="4143375"/>
          </a:xfrm>
        </p:spPr>
        <p:txBody>
          <a:bodyPr>
            <a:normAutofit/>
          </a:bodyPr>
          <a:lstStyle/>
          <a:p>
            <a:pPr>
              <a:buFont typeface="Arial" panose="020B0604020202020204" pitchFamily="34" charset="0"/>
              <a:buChar char="•"/>
            </a:pPr>
            <a:r>
              <a:rPr lang="en-US" dirty="0">
                <a:latin typeface="+mj-lt"/>
              </a:rPr>
              <a:t>The purpose of this project is to build a predictor that when a task is received for doing something, the system decide to do it now or postpone it to another time to reduce the carbon.</a:t>
            </a:r>
          </a:p>
          <a:p>
            <a:pPr>
              <a:buFont typeface="Arial" panose="020B0604020202020204" pitchFamily="34" charset="0"/>
              <a:buChar char="•"/>
            </a:pPr>
            <a:r>
              <a:rPr lang="en-US" dirty="0">
                <a:latin typeface="+mj-lt"/>
              </a:rPr>
              <a:t>The architecture that is used as predictor is LSTM and it is implemented in </a:t>
            </a:r>
            <a:r>
              <a:rPr lang="en-US" dirty="0" err="1">
                <a:latin typeface="+mj-lt"/>
              </a:rPr>
              <a:t>pytorch</a:t>
            </a:r>
            <a:r>
              <a:rPr lang="en-US" dirty="0">
                <a:latin typeface="+mj-lt"/>
              </a:rPr>
              <a:t>.</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5" name="Picture Placeholder 4">
            <a:extLst>
              <a:ext uri="{FF2B5EF4-FFF2-40B4-BE49-F238E27FC236}">
                <a16:creationId xmlns:a16="http://schemas.microsoft.com/office/drawing/2014/main" id="{AE544A62-F09C-629B-23EC-D3919E247C9C}"/>
              </a:ext>
            </a:extLst>
          </p:cNvPr>
          <p:cNvSpPr>
            <a:spLocks noGrp="1"/>
          </p:cNvSpPr>
          <p:nvPr>
            <p:ph type="pic" sz="quarter" idx="14"/>
          </p:nvPr>
        </p:nvSpPr>
        <p:spPr/>
      </p:sp>
      <p:pic>
        <p:nvPicPr>
          <p:cNvPr id="5126" name="Picture 6" descr="Long Short-Term Memory - QuantConnect.com">
            <a:extLst>
              <a:ext uri="{FF2B5EF4-FFF2-40B4-BE49-F238E27FC236}">
                <a16:creationId xmlns:a16="http://schemas.microsoft.com/office/drawing/2014/main" id="{502B7177-6B61-3E4A-11A8-C73EAA07498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389257" y="595086"/>
            <a:ext cx="4470400" cy="388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E4D5E86D-0208-F29A-A4BA-A49E5E84F7B0}"/>
              </a:ext>
            </a:extLst>
          </p:cNvPr>
          <p:cNvPicPr>
            <a:picLocks noGrp="1" noChangeAspect="1"/>
          </p:cNvPicPr>
          <p:nvPr>
            <p:ph idx="1"/>
          </p:nvPr>
        </p:nvPicPr>
        <p:blipFill>
          <a:blip r:embed="rId2"/>
          <a:stretch>
            <a:fillRect/>
          </a:stretch>
        </p:blipFill>
        <p:spPr>
          <a:xfrm>
            <a:off x="7028213" y="457199"/>
            <a:ext cx="4663044" cy="6320972"/>
          </a:xfrm>
        </p:spPr>
      </p:pic>
      <p:sp>
        <p:nvSpPr>
          <p:cNvPr id="11" name="TextBox 10">
            <a:extLst>
              <a:ext uri="{FF2B5EF4-FFF2-40B4-BE49-F238E27FC236}">
                <a16:creationId xmlns:a16="http://schemas.microsoft.com/office/drawing/2014/main" id="{A86ABEC1-BAF9-3A85-B083-4CC83CCB18BE}"/>
              </a:ext>
            </a:extLst>
          </p:cNvPr>
          <p:cNvSpPr txBox="1"/>
          <p:nvPr/>
        </p:nvSpPr>
        <p:spPr>
          <a:xfrm>
            <a:off x="703943" y="1255486"/>
            <a:ext cx="5392057" cy="507831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6">
                    <a:lumMod val="75000"/>
                  </a:schemeClr>
                </a:solidFill>
                <a:latin typeface="+mj-lt"/>
              </a:rPr>
              <a:t>This neural network consists of an embedding layer that first transforms the input into a dense representation. </a:t>
            </a:r>
          </a:p>
          <a:p>
            <a:pPr marL="285750" indent="-285750">
              <a:buFont typeface="Arial" panose="020B0604020202020204" pitchFamily="34" charset="0"/>
              <a:buChar char="•"/>
            </a:pPr>
            <a:r>
              <a:rPr lang="en-US" sz="1800" dirty="0">
                <a:solidFill>
                  <a:schemeClr val="accent6">
                    <a:lumMod val="75000"/>
                  </a:schemeClr>
                </a:solidFill>
                <a:latin typeface="+mj-lt"/>
              </a:rPr>
              <a:t>Following this, a bidirectional LSTM layer captures temporal dependencies in both forward and reverse directions. </a:t>
            </a:r>
            <a:br>
              <a:rPr lang="en-US" sz="1800" dirty="0">
                <a:solidFill>
                  <a:schemeClr val="accent6">
                    <a:lumMod val="75000"/>
                  </a:schemeClr>
                </a:solidFill>
                <a:latin typeface="+mj-lt"/>
              </a:rPr>
            </a:br>
            <a:endParaRPr lang="en-US" sz="1800" dirty="0">
              <a:solidFill>
                <a:schemeClr val="accent6">
                  <a:lumMod val="75000"/>
                </a:schemeClr>
              </a:solidFill>
              <a:latin typeface="+mj-lt"/>
            </a:endParaRPr>
          </a:p>
          <a:p>
            <a:pPr marL="285750" indent="-285750">
              <a:buFont typeface="Arial" panose="020B0604020202020204" pitchFamily="34" charset="0"/>
              <a:buChar char="•"/>
            </a:pPr>
            <a:r>
              <a:rPr lang="en-US" sz="1800" dirty="0">
                <a:solidFill>
                  <a:schemeClr val="accent6">
                    <a:lumMod val="75000"/>
                  </a:schemeClr>
                </a:solidFill>
                <a:latin typeface="+mj-lt"/>
              </a:rPr>
              <a:t>The network then uses two fully connected layers to further process the information and produce the final output. </a:t>
            </a:r>
            <a:br>
              <a:rPr lang="en-US" sz="1800" dirty="0">
                <a:solidFill>
                  <a:schemeClr val="accent6">
                    <a:lumMod val="75000"/>
                  </a:schemeClr>
                </a:solidFill>
                <a:latin typeface="+mj-lt"/>
              </a:rPr>
            </a:br>
            <a:endParaRPr lang="en-US" sz="1800" dirty="0">
              <a:solidFill>
                <a:schemeClr val="accent6">
                  <a:lumMod val="75000"/>
                </a:schemeClr>
              </a:solidFill>
              <a:latin typeface="+mj-lt"/>
            </a:endParaRPr>
          </a:p>
          <a:p>
            <a:pPr marL="285750" indent="-285750">
              <a:buFont typeface="Arial" panose="020B0604020202020204" pitchFamily="34" charset="0"/>
              <a:buChar char="•"/>
            </a:pPr>
            <a:r>
              <a:rPr lang="en-US" sz="1800" dirty="0">
                <a:solidFill>
                  <a:schemeClr val="accent6">
                    <a:lumMod val="75000"/>
                  </a:schemeClr>
                </a:solidFill>
                <a:latin typeface="+mj-lt"/>
              </a:rPr>
              <a:t>Additionally, it employs batch normalization to ensure stable and efficient training. The model is flexible, allowing for adjustments in layer sizes and the use of dropout for regularization.</a:t>
            </a:r>
            <a:endParaRPr lang="en-US" dirty="0">
              <a:solidFill>
                <a:schemeClr val="accent6">
                  <a:lumMod val="75000"/>
                </a:schemeClr>
              </a:solidFill>
              <a:latin typeface="+mj-lt"/>
            </a:endParaRPr>
          </a:p>
        </p:txBody>
      </p:sp>
    </p:spTree>
    <p:extLst>
      <p:ext uri="{BB962C8B-B14F-4D97-AF65-F5344CB8AC3E}">
        <p14:creationId xmlns:p14="http://schemas.microsoft.com/office/powerpoint/2010/main" val="331303176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{881132A1-28D6-4F27-BA35-153C33FCD918}tf78438558_win32</Template>
  <TotalTime>3355</TotalTime>
  <Words>840</Words>
  <Application>Microsoft Office PowerPoint</Application>
  <PresentationFormat>Widescreen</PresentationFormat>
  <Paragraphs>56</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HelveticaNeue Regular</vt:lpstr>
      <vt:lpstr>Sabon Next LT</vt:lpstr>
      <vt:lpstr>Custom</vt:lpstr>
      <vt:lpstr>Carbon emission prediction  </vt:lpstr>
      <vt:lpstr>Green Computing</vt:lpstr>
      <vt:lpstr> </vt:lpstr>
      <vt:lpstr>Comparing carbon footprint in hpc centers and other sectors</vt:lpstr>
      <vt:lpstr> environmental effect of CO2 </vt:lpstr>
      <vt:lpstr>data</vt:lpstr>
      <vt:lpstr>Data exploration</vt:lpstr>
      <vt:lpstr>Idea</vt:lpstr>
      <vt:lpstr>PowerPoint Presentation</vt:lpstr>
      <vt:lpstr>Two different approaches</vt:lpstr>
      <vt:lpstr>First approach</vt:lpstr>
      <vt:lpstr>Second approach</vt:lpstr>
      <vt:lpstr>Future works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emission prediction</dc:title>
  <dc:subject/>
  <dc:creator>fatemeh bozorgi</dc:creator>
  <cp:lastModifiedBy>fatemeh bozorgi</cp:lastModifiedBy>
  <cp:revision>2</cp:revision>
  <dcterms:created xsi:type="dcterms:W3CDTF">2024-05-28T14:37:15Z</dcterms:created>
  <dcterms:modified xsi:type="dcterms:W3CDTF">2024-05-30T22:33:13Z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