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notesMasterIdLst>
    <p:notesMasterId r:id="rId24"/>
  </p:notesMasterIdLst>
  <p:sldIdLst>
    <p:sldId id="257" r:id="rId2"/>
    <p:sldId id="258" r:id="rId3"/>
    <p:sldId id="292" r:id="rId4"/>
    <p:sldId id="293" r:id="rId5"/>
    <p:sldId id="294" r:id="rId6"/>
    <p:sldId id="260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4" clrIdx="0">
    <p:extLst>
      <p:ext uri="{19B8F6BF-5375-455C-9EA6-DF929625EA0E}">
        <p15:presenceInfo xmlns:p15="http://schemas.microsoft.com/office/powerpoint/2012/main" userId="73335ffa0c2384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7199" autoAdjust="0"/>
  </p:normalViewPr>
  <p:slideViewPr>
    <p:cSldViewPr snapToGrid="0">
      <p:cViewPr varScale="1">
        <p:scale>
          <a:sx n="57" d="100"/>
          <a:sy n="57" d="100"/>
        </p:scale>
        <p:origin x="10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D98F3-3BDD-4568-87B9-8A724C4340C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B854B-2A96-4092-9AD9-65528F59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12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تلاشی برای یافتن، جمع‌آوری، اشتراک‌گذاری و استفاده مجدد از دانش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1200" b="1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12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افزایش بهینه‌سازی از طریق کارایی و اثربخشی 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1200" b="1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12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دستیابی به اهداف سازمانی به‌وسیله تأثیرگذاری بر دانش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854B-2A96-4092-9AD9-65528F5932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854B-2A96-4092-9AD9-65528F5932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854B-2A96-4092-9AD9-65528F5932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854B-2A96-4092-9AD9-65528F5932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0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1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35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52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891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29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1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6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5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0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66E5-82A2-4C1F-B8AA-8D5A78B1F0D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3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166E5-82A2-4C1F-B8AA-8D5A78B1F0D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DB33D7-9205-4561-8541-4C375612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2-6596/1196/1/01205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cholar.google.com/scholar?hl=en&amp;as_sdt=0,5&amp;q=Knowledge+Management+Readiness+for+Private+University:+A+Conceptual+Model&amp;btnG=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1598" y="-1"/>
            <a:ext cx="12172653" cy="6868918"/>
            <a:chOff x="-21598" y="-1"/>
            <a:chExt cx="12172653" cy="6868918"/>
          </a:xfrm>
        </p:grpSpPr>
        <p:grpSp>
          <p:nvGrpSpPr>
            <p:cNvPr id="3" name="Group 2"/>
            <p:cNvGrpSpPr/>
            <p:nvPr/>
          </p:nvGrpSpPr>
          <p:grpSpPr>
            <a:xfrm>
              <a:off x="-21598" y="-1"/>
              <a:ext cx="12172653" cy="6868918"/>
              <a:chOff x="-21598" y="-1"/>
              <a:chExt cx="12172653" cy="686891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1598" y="-1"/>
                <a:ext cx="12172653" cy="686891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6136"/>
                        </a14:imgEffect>
                        <a14:imgEffect>
                          <a14:saturation sat="40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1254" y="155681"/>
                <a:ext cx="4734998" cy="1543177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5" name="Subtitle 4"/>
              <p:cNvSpPr txBox="1">
                <a:spLocks/>
              </p:cNvSpPr>
              <p:nvPr/>
            </p:nvSpPr>
            <p:spPr>
              <a:xfrm>
                <a:off x="3411744" y="5318182"/>
                <a:ext cx="6109706" cy="14841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rtl="1">
                  <a:buNone/>
                </a:pPr>
                <a:r>
                  <a:rPr lang="fa-IR" sz="2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B Nazanin" panose="00000400000000000000" pitchFamily="2" charset="-78"/>
                  </a:rPr>
                  <a:t>استاد راهنما : دکتر مسعود کارگر</a:t>
                </a:r>
              </a:p>
              <a:p>
                <a:pPr marL="0" indent="0" algn="ctr" rtl="1">
                  <a:buNone/>
                </a:pPr>
                <a:r>
                  <a:rPr lang="fa-IR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B Nazanin" panose="00000400000000000000" pitchFamily="2" charset="-78"/>
                  </a:rPr>
                  <a:t>ارائه دهنده : فاطمه نفیسی</a:t>
                </a:r>
              </a:p>
              <a:p>
                <a:pPr marL="0" indent="0" algn="ctr" rtl="1">
                  <a:buNone/>
                </a:pPr>
                <a:r>
                  <a:rPr lang="fa-IR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B Nazanin" panose="00000400000000000000" pitchFamily="2" charset="-78"/>
                  </a:rPr>
                  <a:t>دیماه 1401</a:t>
                </a:r>
                <a:endPara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endParaRPr>
              </a:p>
              <a:p>
                <a:pPr marL="0" indent="0" algn="ctr" rtl="1">
                  <a:buNone/>
                </a:pPr>
                <a:endParaRPr lang="fa-IR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endParaRPr>
              </a:p>
              <a:p>
                <a:pPr marL="0" indent="0" algn="ctr" rtl="1">
                  <a:buNone/>
                </a:pPr>
                <a:endParaRPr lang="fa-IR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endParaRPr>
              </a:p>
              <a:p>
                <a:pPr marL="0" indent="0" algn="ctr" rtl="1">
                  <a:buNone/>
                </a:pPr>
                <a:endParaRPr lang="fa-IR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315918" y="2671122"/>
              <a:ext cx="8667757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rtl="1"/>
              <a:r>
                <a:rPr lang="ar-SA" sz="4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B Davat" panose="00000400000000000000" pitchFamily="2" charset="-78"/>
                </a:rPr>
                <a:t>آمادگی </a:t>
              </a:r>
              <a:r>
                <a:rPr lang="fa-IR" sz="4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B Davat" panose="00000400000000000000" pitchFamily="2" charset="-78"/>
                </a:rPr>
                <a:t>پذیرش </a:t>
              </a:r>
              <a:r>
                <a:rPr lang="ar-SA" sz="4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B Davat" panose="00000400000000000000" pitchFamily="2" charset="-78"/>
                </a:rPr>
                <a:t>مدیریت </a:t>
              </a:r>
              <a:r>
                <a:rPr lang="ar-SA" sz="4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B Davat" panose="00000400000000000000" pitchFamily="2" charset="-78"/>
                </a:rPr>
                <a:t>دانش برای دانشگاه خصوصی</a:t>
              </a:r>
              <a:r>
                <a:rPr lang="ar-SA" sz="4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B Davat" panose="00000400000000000000" pitchFamily="2" charset="-78"/>
                </a:rPr>
                <a:t>:</a:t>
              </a:r>
              <a:endParaRPr lang="fa-I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B Davat" panose="00000400000000000000" pitchFamily="2" charset="-78"/>
              </a:endParaRPr>
            </a:p>
            <a:p>
              <a:pPr algn="ctr" rtl="1"/>
              <a:r>
                <a:rPr lang="ar-SA" sz="4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B Davat" panose="00000400000000000000" pitchFamily="2" charset="-78"/>
                </a:rPr>
                <a:t> </a:t>
              </a:r>
              <a:r>
                <a:rPr lang="ar-SA" sz="4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B Davat" panose="00000400000000000000" pitchFamily="2" charset="-78"/>
                </a:rPr>
                <a:t>یک مدل مفهومی</a:t>
              </a:r>
              <a:endPara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Davat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6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9" y="4121685"/>
            <a:ext cx="1838582" cy="179095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10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511283" y="185742"/>
            <a:ext cx="17892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آشکارسازی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7459" y="1176659"/>
            <a:ext cx="656168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200" b="1" dirty="0">
                <a:cs typeface="B Nazanin" panose="00000400000000000000" pitchFamily="2" charset="-78"/>
              </a:rPr>
              <a:t>تبدیل دانش پنهان فردی به دانش آشکار </a:t>
            </a:r>
            <a:r>
              <a:rPr lang="fa-IR" sz="2200" b="1" dirty="0" smtClean="0">
                <a:cs typeface="B Nazanin" panose="00000400000000000000" pitchFamily="2" charset="-78"/>
              </a:rPr>
              <a:t>فردی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2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en-US" sz="22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200" b="1" dirty="0" smtClean="0">
                <a:cs typeface="B Nazanin" panose="00000400000000000000" pitchFamily="2" charset="-78"/>
              </a:rPr>
              <a:t>مستندسازی </a:t>
            </a:r>
            <a:r>
              <a:rPr lang="fa-IR" sz="2200" b="1" dirty="0">
                <a:cs typeface="B Nazanin" panose="00000400000000000000" pitchFamily="2" charset="-78"/>
              </a:rPr>
              <a:t>تجربه و بینش </a:t>
            </a:r>
            <a:r>
              <a:rPr lang="fa-IR" sz="2200" b="1" dirty="0" smtClean="0">
                <a:cs typeface="B Nazanin" panose="00000400000000000000" pitchFamily="2" charset="-78"/>
              </a:rPr>
              <a:t>درونی جهت </a:t>
            </a:r>
            <a:r>
              <a:rPr lang="fa-IR" sz="2200" b="1" dirty="0">
                <a:cs typeface="B Nazanin" panose="00000400000000000000" pitchFamily="2" charset="-78"/>
              </a:rPr>
              <a:t>استفاده </a:t>
            </a:r>
            <a:r>
              <a:rPr lang="fa-IR" sz="2200" b="1" dirty="0" smtClean="0">
                <a:cs typeface="B Nazanin" panose="00000400000000000000" pitchFamily="2" charset="-78"/>
              </a:rPr>
              <a:t>دیگران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200" b="1" dirty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en-US" sz="22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200" b="1" dirty="0" smtClean="0">
                <a:cs typeface="B Nazanin" panose="00000400000000000000" pitchFamily="2" charset="-78"/>
              </a:rPr>
              <a:t>انواعی از مستندسازی </a:t>
            </a:r>
            <a:r>
              <a:rPr lang="fa-IR" sz="2200" b="1" dirty="0">
                <a:cs typeface="B Nazanin" panose="00000400000000000000" pitchFamily="2" charset="-78"/>
              </a:rPr>
              <a:t>تجربه و بینش </a:t>
            </a:r>
            <a:r>
              <a:rPr lang="fa-IR" sz="2200" b="1" dirty="0" smtClean="0">
                <a:cs typeface="B Nazanin" panose="00000400000000000000" pitchFamily="2" charset="-78"/>
              </a:rPr>
              <a:t>درونی:</a:t>
            </a:r>
          </a:p>
          <a:p>
            <a:pPr marL="800100" lvl="1" indent="-342900" algn="r" rtl="1">
              <a:buFont typeface="Wingdings" panose="05000000000000000000" pitchFamily="2" charset="2"/>
              <a:buChar char="§"/>
            </a:pPr>
            <a:endParaRPr lang="en-US" b="1" dirty="0" smtClean="0">
              <a:cs typeface="B Nazanin" panose="00000400000000000000" pitchFamily="2" charset="-78"/>
            </a:endParaRPr>
          </a:p>
          <a:p>
            <a:pPr marL="800100" lvl="1" indent="-34290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cs typeface="B Nazanin" panose="00000400000000000000" pitchFamily="2" charset="-78"/>
              </a:rPr>
              <a:t>گفتگو و پرسش و پاسخ</a:t>
            </a:r>
          </a:p>
          <a:p>
            <a:pPr marL="800100" lvl="1" indent="-342900" algn="r" rtl="1">
              <a:buFont typeface="Wingdings" panose="05000000000000000000" pitchFamily="2" charset="2"/>
              <a:buChar char="§"/>
            </a:pPr>
            <a:endParaRPr lang="en-US" b="1" dirty="0" smtClean="0">
              <a:cs typeface="B Nazanin" panose="00000400000000000000" pitchFamily="2" charset="-78"/>
            </a:endParaRPr>
          </a:p>
          <a:p>
            <a:pPr marL="800100" lvl="1" indent="-34290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cs typeface="B Nazanin" panose="00000400000000000000" pitchFamily="2" charset="-78"/>
              </a:rPr>
              <a:t>گزارش ماموریت‌ها، حوادث و امثال آن</a:t>
            </a:r>
          </a:p>
          <a:p>
            <a:pPr marL="800100" lvl="1" indent="-342900" algn="r" rtl="1">
              <a:buFont typeface="Wingdings" panose="05000000000000000000" pitchFamily="2" charset="2"/>
              <a:buChar char="§"/>
            </a:pPr>
            <a:endParaRPr lang="en-US" b="1" dirty="0" smtClean="0">
              <a:cs typeface="B Nazanin" panose="00000400000000000000" pitchFamily="2" charset="-78"/>
            </a:endParaRPr>
          </a:p>
          <a:p>
            <a:pPr marL="800100" lvl="1" indent="-34290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cs typeface="B Nazanin" panose="00000400000000000000" pitchFamily="2" charset="-78"/>
              </a:rPr>
              <a:t>مستندسازی تجارب خبرگان</a:t>
            </a:r>
          </a:p>
          <a:p>
            <a:pPr algn="r" rtl="1"/>
            <a:endParaRPr lang="fa-IR" sz="2200" b="1" dirty="0" smtClean="0">
              <a:cs typeface="B Nazanin" panose="00000400000000000000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Externalization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11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461589" y="185742"/>
            <a:ext cx="18886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ترکیب‌کردن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7459" y="1395602"/>
            <a:ext cx="6561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>
                <a:cs typeface="B Nazanin" panose="00000400000000000000" pitchFamily="2" charset="-78"/>
              </a:rPr>
              <a:t>تبدیل دانش آشکار فردی به دانش آشکار </a:t>
            </a:r>
            <a:r>
              <a:rPr lang="fa-IR" sz="2000" b="1" dirty="0" smtClean="0">
                <a:cs typeface="B Nazanin" panose="00000400000000000000" pitchFamily="2" charset="-78"/>
              </a:rPr>
              <a:t>جمعی</a:t>
            </a:r>
            <a:endParaRPr lang="fa-IR" sz="2000" b="1" dirty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ترکیب </a:t>
            </a:r>
            <a:r>
              <a:rPr lang="fa-IR" sz="2000" b="1" dirty="0">
                <a:cs typeface="B Nazanin" panose="00000400000000000000" pitchFamily="2" charset="-78"/>
              </a:rPr>
              <a:t>بخش‌های مختلف دانش و ارائه آن به شکلی </a:t>
            </a:r>
            <a:r>
              <a:rPr lang="fa-IR" sz="2000" b="1" dirty="0" smtClean="0">
                <a:cs typeface="B Nazanin" panose="00000400000000000000" pitchFamily="2" charset="-78"/>
              </a:rPr>
              <a:t>تازه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en-US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بهبود </a:t>
            </a:r>
            <a:r>
              <a:rPr lang="fa-IR" sz="2000" b="1" dirty="0">
                <a:cs typeface="B Nazanin" panose="00000400000000000000" pitchFamily="2" charset="-78"/>
              </a:rPr>
              <a:t>اسناد موجود در </a:t>
            </a:r>
            <a:r>
              <a:rPr lang="fa-IR" sz="2000" b="1" dirty="0" smtClean="0">
                <a:cs typeface="B Nazanin" panose="00000400000000000000" pitchFamily="2" charset="-78"/>
              </a:rPr>
              <a:t>سازمان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en-US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خلاصه‌سازی </a:t>
            </a:r>
            <a:r>
              <a:rPr lang="fa-IR" sz="2000" b="1" dirty="0">
                <a:cs typeface="B Nazanin" panose="00000400000000000000" pitchFamily="2" charset="-78"/>
              </a:rPr>
              <a:t>محتواها 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en-US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استفاده </a:t>
            </a:r>
            <a:r>
              <a:rPr lang="fa-IR" sz="2000" b="1" dirty="0">
                <a:cs typeface="B Nazanin" panose="00000400000000000000" pitchFamily="2" charset="-78"/>
              </a:rPr>
              <a:t>از قابلیت بکارگیری دانش در سامانه مدیریت </a:t>
            </a:r>
            <a:r>
              <a:rPr lang="fa-IR" sz="2000" b="1" dirty="0" smtClean="0">
                <a:cs typeface="B Nazanin" panose="00000400000000000000" pitchFamily="2" charset="-78"/>
              </a:rPr>
              <a:t>دانش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72" y="4541379"/>
            <a:ext cx="2743200" cy="14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2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78" y="3704147"/>
            <a:ext cx="2643746" cy="169433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12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484833" y="185742"/>
            <a:ext cx="18421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درونی‌سازی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2448" y="1217802"/>
            <a:ext cx="68166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fa-IR" sz="2000" b="1" dirty="0">
                <a:cs typeface="B Nazanin" panose="00000400000000000000" pitchFamily="2" charset="-78"/>
              </a:rPr>
              <a:t>تبدیل دانش </a:t>
            </a:r>
            <a:r>
              <a:rPr lang="fa-IR" sz="2000" b="1" dirty="0" smtClean="0">
                <a:cs typeface="B Nazanin" panose="00000400000000000000" pitchFamily="2" charset="-78"/>
              </a:rPr>
              <a:t>آشکارِ </a:t>
            </a:r>
            <a:r>
              <a:rPr lang="fa-IR" sz="2000" b="1" dirty="0">
                <a:cs typeface="B Nazanin" panose="00000400000000000000" pitchFamily="2" charset="-78"/>
              </a:rPr>
              <a:t>جمعی به دانش </a:t>
            </a:r>
            <a:r>
              <a:rPr lang="fa-IR" sz="2000" b="1" dirty="0" smtClean="0">
                <a:cs typeface="B Nazanin" panose="00000400000000000000" pitchFamily="2" charset="-78"/>
              </a:rPr>
              <a:t>پنهانِ جمعی</a:t>
            </a: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a-IR" sz="2000" b="1" dirty="0">
              <a:cs typeface="B Nazanin" panose="00000400000000000000" pitchFamily="2" charset="-78"/>
            </a:endParaRPr>
          </a:p>
          <a:p>
            <a:pPr marL="34290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a-IR" sz="2000" b="1" dirty="0" smtClean="0">
              <a:solidFill>
                <a:srgbClr val="252525"/>
              </a:solidFill>
              <a:latin typeface="Calibri" panose="020F0502020204030204" pitchFamily="34" charset="0"/>
              <a:ea typeface="Arial" panose="020B0604020202020204" pitchFamily="34" charset="0"/>
              <a:cs typeface="B Nazanin" panose="00000400000000000000" pitchFamily="2" charset="-78"/>
            </a:endParaRPr>
          </a:p>
          <a:p>
            <a:pPr marL="34290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نهادینه </a:t>
            </a:r>
            <a:r>
              <a:rPr lang="fa-IR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شدن 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دانش </a:t>
            </a:r>
            <a:r>
              <a:rPr lang="fa-IR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آ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شکار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ِ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به دست آمده در سازما</a:t>
            </a:r>
            <a:r>
              <a:rPr lang="fa-IR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ن</a:t>
            </a: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a-IR" sz="2000" b="1" dirty="0">
              <a:solidFill>
                <a:srgbClr val="252525"/>
              </a:solidFill>
              <a:latin typeface="Calibri" panose="020F0502020204030204" pitchFamily="34" charset="0"/>
              <a:ea typeface="Arial" panose="020B0604020202020204" pitchFamily="34" charset="0"/>
              <a:cs typeface="B Nazanin" panose="00000400000000000000" pitchFamily="2" charset="-78"/>
            </a:endParaRP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a-IR" sz="2000" b="1" dirty="0" smtClean="0">
              <a:solidFill>
                <a:srgbClr val="252525"/>
              </a:solidFill>
              <a:latin typeface="Calibri" panose="020F0502020204030204" pitchFamily="34" charset="0"/>
              <a:ea typeface="Arial" panose="020B0604020202020204" pitchFamily="34" charset="0"/>
              <a:cs typeface="B Nazanin" panose="00000400000000000000" pitchFamily="2" charset="-78"/>
            </a:endParaRPr>
          </a:p>
          <a:p>
            <a:pPr marL="342900" lvl="0" indent="-34290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تبدیل 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شدن 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دانش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ی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که 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در 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سرتاسر سازمان به اشتراک گذاشته 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شده،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به بخشی از دانش 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افراد</a:t>
            </a:r>
            <a:r>
              <a:rPr lang="fa-IR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 و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 آفرینش دانش ضمنی جدید شخصی</a:t>
            </a:r>
            <a:endParaRPr lang="fa-IR" sz="2000" b="1" dirty="0" smtClean="0">
              <a:solidFill>
                <a:srgbClr val="252525"/>
              </a:solidFill>
              <a:latin typeface="Calibri" panose="020F0502020204030204" pitchFamily="34" charset="0"/>
              <a:ea typeface="Arial" panose="020B0604020202020204" pitchFamily="34" charset="0"/>
              <a:cs typeface="B Nazanin" panose="00000400000000000000" pitchFamily="2" charset="-78"/>
            </a:endParaRP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a-IR" sz="2000" b="1" dirty="0" smtClean="0">
              <a:solidFill>
                <a:srgbClr val="252525"/>
              </a:solidFill>
              <a:latin typeface="Calibri" panose="020F0502020204030204" pitchFamily="34" charset="0"/>
              <a:ea typeface="Arial" panose="020B0604020202020204" pitchFamily="34" charset="0"/>
              <a:cs typeface="B Nazanin" panose="00000400000000000000" pitchFamily="2" charset="-78"/>
            </a:endParaRPr>
          </a:p>
          <a:p>
            <a:pPr marL="342900" lvl="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fa-IR" sz="2000" b="1" dirty="0" smtClean="0">
              <a:solidFill>
                <a:srgbClr val="252525"/>
              </a:solidFill>
              <a:latin typeface="Calibri" panose="020F0502020204030204" pitchFamily="34" charset="0"/>
              <a:ea typeface="Arial" panose="020B0604020202020204" pitchFamily="34" charset="0"/>
              <a:cs typeface="B Nazanin" panose="00000400000000000000" pitchFamily="2" charset="-78"/>
            </a:endParaRPr>
          </a:p>
          <a:p>
            <a:pPr marL="342900" lvl="0" indent="-34290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خلق 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دانش 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جدید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 از طریق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د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رونی 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کردن دانش مشترک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و 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افزودن 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آن به 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ایده</a:t>
            </a:r>
            <a:r>
              <a:rPr lang="en-US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‌</a:t>
            </a:r>
            <a:r>
              <a:rPr lang="ar-SA" sz="2000" b="1" dirty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ها و تجارب </a:t>
            </a:r>
            <a:r>
              <a:rPr lang="ar-SA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خود</a:t>
            </a:r>
            <a:r>
              <a:rPr lang="fa-IR" sz="2000" b="1" dirty="0" smtClean="0">
                <a:solidFill>
                  <a:srgbClr val="252525"/>
                </a:solidFill>
                <a:latin typeface="Calibri" panose="020F0502020204030204" pitchFamily="34" charset="0"/>
                <a:ea typeface="Arial" panose="020B0604020202020204" pitchFamily="34" charset="0"/>
                <a:cs typeface="B Nazanin" panose="00000400000000000000" pitchFamily="2" charset="-78"/>
              </a:rPr>
              <a:t>، توسط افراد سازمان</a:t>
            </a:r>
            <a:endParaRPr lang="fa-IR" sz="2000" b="1" dirty="0" smtClean="0">
              <a:cs typeface="B Nazanin" panose="00000400000000000000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Internalization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Drawing 0" descr="image167343355849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274175"/>
            <a:ext cx="2281238" cy="187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83292" y="4979047"/>
            <a:ext cx="12370960" cy="1727731"/>
            <a:chOff x="-183292" y="4979047"/>
            <a:chExt cx="12370960" cy="1727731"/>
          </a:xfrm>
        </p:grpSpPr>
        <p:grpSp>
          <p:nvGrpSpPr>
            <p:cNvPr id="3" name="Group 2"/>
            <p:cNvGrpSpPr/>
            <p:nvPr/>
          </p:nvGrpSpPr>
          <p:grpSpPr>
            <a:xfrm>
              <a:off x="-183292" y="4979047"/>
              <a:ext cx="5195740" cy="1727731"/>
              <a:chOff x="-183292" y="4979047"/>
              <a:chExt cx="5195740" cy="172773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-183292" y="5493858"/>
                <a:ext cx="5195740" cy="1212920"/>
                <a:chOff x="-183292" y="5493858"/>
                <a:chExt cx="5195740" cy="121292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-183292" y="6102309"/>
                  <a:ext cx="5195740" cy="604469"/>
                  <a:chOff x="-183292" y="6060106"/>
                  <a:chExt cx="5195740" cy="604469"/>
                </a:xfrm>
              </p:grpSpPr>
              <p:sp>
                <p:nvSpPr>
                  <p:cNvPr id="26" name="Flowchart: Off-page Connector 25"/>
                  <p:cNvSpPr/>
                  <p:nvPr/>
                </p:nvSpPr>
                <p:spPr>
                  <a:xfrm rot="16200000">
                    <a:off x="2194519" y="3846647"/>
                    <a:ext cx="604469" cy="5031388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8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8000 h 10000"/>
                      <a:gd name="connsiteX5" fmla="*/ 0 w 10000"/>
                      <a:gd name="connsiteY5" fmla="*/ 0 h 10000"/>
                      <a:gd name="connsiteX0" fmla="*/ 0 w 10000"/>
                      <a:gd name="connsiteY0" fmla="*/ 0 h 8888"/>
                      <a:gd name="connsiteX1" fmla="*/ 10000 w 10000"/>
                      <a:gd name="connsiteY1" fmla="*/ 0 h 8888"/>
                      <a:gd name="connsiteX2" fmla="*/ 10000 w 10000"/>
                      <a:gd name="connsiteY2" fmla="*/ 8000 h 8888"/>
                      <a:gd name="connsiteX3" fmla="*/ 5000 w 10000"/>
                      <a:gd name="connsiteY3" fmla="*/ 8888 h 8888"/>
                      <a:gd name="connsiteX4" fmla="*/ 0 w 10000"/>
                      <a:gd name="connsiteY4" fmla="*/ 8000 h 8888"/>
                      <a:gd name="connsiteX5" fmla="*/ 0 w 10000"/>
                      <a:gd name="connsiteY5" fmla="*/ 0 h 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888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10000" y="8000"/>
                        </a:lnTo>
                        <a:lnTo>
                          <a:pt x="5000" y="8888"/>
                        </a:lnTo>
                        <a:lnTo>
                          <a:pt x="0" y="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-183292" y="6174521"/>
                    <a:ext cx="5118464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 rtl="1"/>
                    <a:r>
                      <a:rPr lang="ar-SA" sz="2000" b="1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B Davat" panose="00000400000000000000" pitchFamily="2" charset="-78"/>
                      </a:rPr>
                      <a:t>آمادگی مدیریت دانش برای دانشگاه خصوصی</a:t>
                    </a:r>
                    <a:r>
                      <a:rPr lang="ar-SA" sz="2000" b="1" dirty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B Davat" panose="00000400000000000000" pitchFamily="2" charset="-78"/>
                      </a:rPr>
                      <a:t>:</a:t>
                    </a:r>
                    <a:r>
                      <a:rPr lang="fa-IR" sz="2000" b="1" dirty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B Davat" panose="00000400000000000000" pitchFamily="2" charset="-78"/>
                      </a:rPr>
                      <a:t> </a:t>
                    </a:r>
                    <a:r>
                      <a:rPr lang="ar-SA" sz="2000" b="1" dirty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B Davat" panose="00000400000000000000" pitchFamily="2" charset="-78"/>
                      </a:rPr>
                      <a:t> </a:t>
                    </a:r>
                    <a:r>
                      <a:rPr lang="ar-SA" sz="2000" b="1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B Davat" panose="00000400000000000000" pitchFamily="2" charset="-78"/>
                      </a:rPr>
                      <a:t>یک مدل </a:t>
                    </a:r>
                    <a:r>
                      <a:rPr lang="ar-SA" sz="2000" b="1" dirty="0" smtClean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B Davat" panose="00000400000000000000" pitchFamily="2" charset="-78"/>
                      </a:rPr>
                      <a:t>مفهومی</a:t>
                    </a:r>
                    <a:endParaRPr lang="en-US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cs typeface="B Davat" panose="00000400000000000000" pitchFamily="2" charset="-78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-9830" y="5493858"/>
                  <a:ext cx="3190355" cy="513048"/>
                  <a:chOff x="4238" y="5479790"/>
                  <a:chExt cx="3190355" cy="513048"/>
                </a:xfrm>
              </p:grpSpPr>
              <p:sp>
                <p:nvSpPr>
                  <p:cNvPr id="27" name="Flowchart: Off-page Connector 25"/>
                  <p:cNvSpPr/>
                  <p:nvPr/>
                </p:nvSpPr>
                <p:spPr>
                  <a:xfrm rot="16200000">
                    <a:off x="1342892" y="4141136"/>
                    <a:ext cx="513048" cy="319035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8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8000 h 10000"/>
                      <a:gd name="connsiteX5" fmla="*/ 0 w 10000"/>
                      <a:gd name="connsiteY5" fmla="*/ 0 h 10000"/>
                      <a:gd name="connsiteX0" fmla="*/ 0 w 10000"/>
                      <a:gd name="connsiteY0" fmla="*/ 0 h 8888"/>
                      <a:gd name="connsiteX1" fmla="*/ 10000 w 10000"/>
                      <a:gd name="connsiteY1" fmla="*/ 0 h 8888"/>
                      <a:gd name="connsiteX2" fmla="*/ 10000 w 10000"/>
                      <a:gd name="connsiteY2" fmla="*/ 8000 h 8888"/>
                      <a:gd name="connsiteX3" fmla="*/ 5000 w 10000"/>
                      <a:gd name="connsiteY3" fmla="*/ 8888 h 8888"/>
                      <a:gd name="connsiteX4" fmla="*/ 0 w 10000"/>
                      <a:gd name="connsiteY4" fmla="*/ 8000 h 8888"/>
                      <a:gd name="connsiteX5" fmla="*/ 0 w 10000"/>
                      <a:gd name="connsiteY5" fmla="*/ 0 h 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888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10000" y="8000"/>
                        </a:lnTo>
                        <a:lnTo>
                          <a:pt x="5000" y="8888"/>
                        </a:lnTo>
                        <a:lnTo>
                          <a:pt x="0" y="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08622" y="5549194"/>
                    <a:ext cx="27281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chemeClr val="bg1"/>
                        </a:solidFill>
                        <a:latin typeface="Bell MT" panose="02020503060305020303" pitchFamily="18" charset="0"/>
                      </a:rPr>
                      <a:t>nafisifatemeh99@gmail.com</a:t>
                    </a:r>
                  </a:p>
                </p:txBody>
              </p:sp>
            </p:grpSp>
          </p:grpSp>
          <p:sp>
            <p:nvSpPr>
              <p:cNvPr id="31" name="TextBox 30"/>
              <p:cNvSpPr txBox="1"/>
              <p:nvPr/>
            </p:nvSpPr>
            <p:spPr>
              <a:xfrm>
                <a:off x="713721" y="4979047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13</a:t>
                </a:r>
                <a:r>
                  <a:rPr lang="en-US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/</a:t>
                </a:r>
                <a:r>
                  <a:rPr lang="fa-IR" dirty="0" smtClean="0">
                    <a:solidFill>
                      <a:schemeClr val="bg1"/>
                    </a:solidFill>
                    <a:cs typeface="B Titr" panose="00000700000000000000" pitchFamily="2" charset="-78"/>
                  </a:rPr>
                  <a:t>22</a:t>
                </a:r>
                <a:endParaRPr lang="en-US" dirty="0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5012448" y="6404543"/>
              <a:ext cx="7175220" cy="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560710" y="185742"/>
            <a:ext cx="36904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تشریح مفهومی مدل </a:t>
            </a:r>
            <a:r>
              <a:rPr lang="en-US" sz="2800" b="1" dirty="0" smtClean="0">
                <a:ln/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SECI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31" y="1056689"/>
            <a:ext cx="6864233" cy="51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14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319453" y="185742"/>
            <a:ext cx="41729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آمادگی پذیرش مدیریت دانش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3646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1-Knowledge Management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Readiness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(KMR)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22712" y="1379571"/>
            <a:ext cx="8384766" cy="4177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آمادگی سازمان در اتخاذ و </a:t>
            </a: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پیاده‌سازی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مدیریت </a:t>
            </a: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دانش</a:t>
            </a: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fa-IR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توانایی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فرد یا سازمان برای پذیرش تغییر در </a:t>
            </a: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سازمان</a:t>
            </a: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fa-IR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آمادگی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سازمان‌ها، ادارات و یا کارگروه‌ها در </a:t>
            </a: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پیاده‌سازی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 استفاده موفق از </a:t>
            </a: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مدیریت دانش</a:t>
            </a:r>
          </a:p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fa-IR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fa-IR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دو سوال اساسی قبل از اجرای مدیریت دانش در یک سازمان:</a:t>
            </a:r>
            <a:endParaRPr lang="fa-IR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lvl="1" algn="just" rtl="1">
              <a:lnSpc>
                <a:spcPct val="107000"/>
              </a:lnSpc>
              <a:spcAft>
                <a:spcPts val="800"/>
              </a:spcAft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	1.     قابلیت‌های 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فعلی سازمان چیست؟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 rtl="1">
              <a:lnSpc>
                <a:spcPct val="107000"/>
              </a:lnSpc>
              <a:spcAft>
                <a:spcPts val="800"/>
              </a:spcAft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	2.     سازمان 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عنوان مقدمات اجرای 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مدیریت دانش، 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چه مراحلی را باید طی کند؟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09" y="2471824"/>
            <a:ext cx="3089588" cy="333017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15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543342" y="185742"/>
            <a:ext cx="17251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مدل تحقیق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1-Research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927096" y="890242"/>
            <a:ext cx="8509345" cy="5071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ترکیب چندین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عامل </a:t>
            </a: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موفقیت به‌طور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همزمان برای ساخت مدل آمادگی </a:t>
            </a: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پذیرش مدیریت دانش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برای دانشگاه‌های خصوصی </a:t>
            </a:r>
            <a:endParaRPr lang="fa-IR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fa-IR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متغیرهای ارائه شده در این مدل تحقیق: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فرهنگ سازمانی (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OC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ساختار سازمانی (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OS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زیرساخت 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فناوری 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اطلاعات (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IT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دانش مشترک (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CK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محیط فیزیکی (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PE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استراتژی انسان-محور (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HO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استراتژی 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سیستم-محور (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SO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فرایند مدیریت دانش (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KMP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fa-IR" b="1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87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37" y="3876543"/>
            <a:ext cx="3987149" cy="24079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16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40906" y="185742"/>
            <a:ext cx="43300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مدل معادلات ساختاری (</a:t>
            </a:r>
            <a:r>
              <a:rPr lang="en-US" sz="2800" b="1" dirty="0" smtClean="0">
                <a:ln/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)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385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1-Structural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a-I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(SEM)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62411" y="142504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مدل‌سازیِ رابطة بین متغیرها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 صورت کمی </a:t>
            </a:r>
            <a:endParaRPr lang="fa-IR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endParaRPr lang="en-US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endParaRPr lang="fa-IR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سنجشِ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فرضیه‌های </a:t>
            </a: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کیفی از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طریق داده‌های </a:t>
            </a: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کمی</a:t>
            </a: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endParaRPr lang="en-US" sz="2000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endParaRPr lang="fa-IR" sz="20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تحلیل و توصیف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مفهوم مدل با </a:t>
            </a: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استفاده از متغیرهای </a:t>
            </a:r>
            <a:r>
              <a:rPr lang="fa-IR" sz="20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پنهان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29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17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430331" y="44073"/>
            <a:ext cx="1951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بحث و بررسی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2"/>
            <a:ext cx="683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	2.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	3.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Cronbach’s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698250" y="5188039"/>
            <a:ext cx="7433651" cy="1171977"/>
            <a:chOff x="4698250" y="5188039"/>
            <a:chExt cx="7433651" cy="1171977"/>
          </a:xfrm>
        </p:grpSpPr>
        <p:sp>
          <p:nvSpPr>
            <p:cNvPr id="17" name="Rectangle 16"/>
            <p:cNvSpPr/>
            <p:nvPr/>
          </p:nvSpPr>
          <p:spPr>
            <a:xfrm>
              <a:off x="4698250" y="5330709"/>
              <a:ext cx="2878160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Organizational Culture (OC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 فرهنگ سازمانی :</a:t>
              </a:r>
              <a:endParaRPr lang="en-US" sz="1200" dirty="0" smtClean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Organizational Structure (OS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</a:t>
              </a:r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ساختار سازمانی :</a:t>
              </a:r>
              <a:endParaRPr lang="en-US" sz="1200" dirty="0" smtClean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IT Infrastructure (IT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 زیرساخت فناوری اطلاعات 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Common Knowledge (CK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دانش مشترک 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Physical Environment (PE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محیط فیزیکی :</a:t>
              </a:r>
              <a:endParaRPr lang="en-US" sz="1200" dirty="0" smtClean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7714444" y="5404612"/>
              <a:ext cx="439169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Human Orientation (HO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استراتژی انسان-محور 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System Orientation (SO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استراتژی سیستم-محور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Knowledge Management Process (KMP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فرایند </a:t>
              </a:r>
              <a:r>
                <a:rPr lang="fa-IR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مدیریت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دانش 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Knowledge Management Readiness (KMR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: 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آمادگی پذیرش مدیریت دانش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0" name="Right Brace 19"/>
            <p:cNvSpPr/>
            <p:nvPr/>
          </p:nvSpPr>
          <p:spPr>
            <a:xfrm>
              <a:off x="7525516" y="5188039"/>
              <a:ext cx="188932" cy="11719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11942969" y="5188039"/>
              <a:ext cx="188932" cy="11719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98799" y="4559120"/>
            <a:ext cx="2507417" cy="369332"/>
          </a:xfrm>
          <a:prstGeom prst="rect">
            <a:avLst/>
          </a:prstGeom>
          <a:pattFill prst="pct50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90000"/>
              </a:schemeClr>
            </a:bgClr>
          </a:pattFill>
          <a:effectLst>
            <a:outerShdw blurRad="203200" dist="76200" dir="16200000" sx="109000" sy="109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پایاییِ ترکیب و آلفای کرونباخ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20" y="661638"/>
            <a:ext cx="8718036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18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>
                  <a:solidFill>
                    <a:schemeClr val="bg1"/>
                  </a:solidFill>
                  <a:cs typeface="B Titr" panose="00000700000000000000" pitchFamily="2" charset="-78"/>
                </a:rPr>
                <a:t> 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111478" y="6421771"/>
            <a:ext cx="667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		2-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Bootstrapping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30331" y="44073"/>
            <a:ext cx="1951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بحث و بررسی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69053" y="4744533"/>
            <a:ext cx="3813866" cy="369332"/>
          </a:xfrm>
          <a:prstGeom prst="rect">
            <a:avLst/>
          </a:prstGeom>
          <a:pattFill prst="pct50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90000"/>
              </a:schemeClr>
            </a:bgClr>
          </a:pattFill>
          <a:effectLst>
            <a:outerShdw blurRad="228600" dist="152400" dir="13500000" sx="103000" sy="103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1"/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خروجیِ</a:t>
            </a:r>
            <a:r>
              <a:rPr lang="en-US" sz="17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Smart </a:t>
            </a:r>
            <a:r>
              <a:rPr lang="en-US" sz="17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PLS</a:t>
            </a:r>
            <a:r>
              <a:rPr lang="en-US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در </a:t>
            </a:r>
            <a:r>
              <a:rPr lang="fa-IR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روش </a:t>
            </a: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بوت‌اِستِرَپینگ</a:t>
            </a:r>
            <a:r>
              <a:rPr lang="fa-IR" b="1" baseline="30000" dirty="0" smtClean="0">
                <a:ln/>
                <a:cs typeface="B Titr" panose="00000700000000000000" pitchFamily="2" charset="-78"/>
              </a:rPr>
              <a:t>2</a:t>
            </a:r>
            <a:endParaRPr lang="en-US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98250" y="5188039"/>
            <a:ext cx="7433651" cy="1171977"/>
            <a:chOff x="4698250" y="5188039"/>
            <a:chExt cx="7433651" cy="1171977"/>
          </a:xfrm>
        </p:grpSpPr>
        <p:sp>
          <p:nvSpPr>
            <p:cNvPr id="20" name="Rectangle 19"/>
            <p:cNvSpPr/>
            <p:nvPr/>
          </p:nvSpPr>
          <p:spPr>
            <a:xfrm>
              <a:off x="4698250" y="5330709"/>
              <a:ext cx="2878160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Organizational Culture (OC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 فرهنگ سازمانی :</a:t>
              </a:r>
              <a:endParaRPr lang="en-US" sz="1200" dirty="0" smtClean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Organizational Structure (OS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</a:t>
              </a:r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ساختار سازمانی :</a:t>
              </a:r>
              <a:endParaRPr lang="en-US" sz="1200" dirty="0" smtClean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IT Infrastructure (IT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 زیرساخت فناوری اطلاعات 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Common Knowledge (CK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دانش مشترک 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Physical Environment (PE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محیط فیزیکی :</a:t>
              </a:r>
              <a:endParaRPr lang="en-US" sz="1200" dirty="0" smtClean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14444" y="5404612"/>
              <a:ext cx="439169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Human Orientation (HO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استراتژی انسان-محور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System Orientation (SO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استراتژی سیستم-محور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Knowledge Management Process (KMP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فرایند </a:t>
              </a:r>
              <a:r>
                <a:rPr lang="fa-IR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مدیریت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دانش :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cs typeface="B Nazanin" panose="00000400000000000000" pitchFamily="2" charset="-78"/>
                </a:rPr>
                <a:t>Knowledge Management Readiness (KMR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)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: </a:t>
              </a:r>
              <a:r>
                <a:rPr lang="en-US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 </a:t>
              </a:r>
              <a:r>
                <a:rPr lang="fa-IR" sz="1200" dirty="0" smtClean="0">
                  <a:latin typeface="Times New Roman" panose="02020603050405020304" pitchFamily="18" charset="0"/>
                  <a:cs typeface="B Nazanin" panose="00000400000000000000" pitchFamily="2" charset="-78"/>
                </a:rPr>
                <a:t>آمادگی پذیرش مدیریت دانش</a:t>
              </a:r>
              <a:endParaRPr lang="en-US" sz="1200" dirty="0">
                <a:latin typeface="Times New Roman" panose="02020603050405020304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7525516" y="5188039"/>
              <a:ext cx="188932" cy="11719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Brace 22"/>
            <p:cNvSpPr/>
            <p:nvPr/>
          </p:nvSpPr>
          <p:spPr>
            <a:xfrm>
              <a:off x="11942969" y="5188039"/>
              <a:ext cx="188932" cy="11719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523" y="439494"/>
            <a:ext cx="7547502" cy="44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19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>
                  <a:solidFill>
                    <a:schemeClr val="bg1"/>
                  </a:solidFill>
                  <a:cs typeface="B Titr" panose="00000700000000000000" pitchFamily="2" charset="-78"/>
                </a:rPr>
                <a:t> 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30331" y="44073"/>
            <a:ext cx="1951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بحث و بررسی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80294" y="5826359"/>
            <a:ext cx="4814138" cy="338554"/>
          </a:xfrm>
          <a:prstGeom prst="rect">
            <a:avLst/>
          </a:prstGeom>
          <a:pattFill prst="pct50">
            <a:fgClr>
              <a:schemeClr val="tx2">
                <a:lumMod val="60000"/>
                <a:lumOff val="40000"/>
              </a:schemeClr>
            </a:fgClr>
            <a:bgClr>
              <a:schemeClr val="bg2">
                <a:lumMod val="90000"/>
              </a:schemeClr>
            </a:bgClr>
          </a:pattFill>
          <a:effectLst>
            <a:outerShdw blurRad="228600" dist="152400" dir="13500000" sx="103000" sy="103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>
                <a:cs typeface="B Nazanin" panose="00000400000000000000" pitchFamily="2" charset="-78"/>
              </a:rPr>
              <a:t>مدل </a:t>
            </a:r>
            <a:r>
              <a:rPr lang="fa-IR" sz="1600" b="1" dirty="0" smtClean="0">
                <a:cs typeface="B Nazanin" panose="00000400000000000000" pitchFamily="2" charset="-78"/>
              </a:rPr>
              <a:t>مفهومی آمادگی پذیرش </a:t>
            </a: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مدیریت دانش</a:t>
            </a:r>
            <a:r>
              <a:rPr lang="fa-IR" sz="1600" b="1" dirty="0" smtClean="0">
                <a:cs typeface="B Nazanin" panose="00000400000000000000" pitchFamily="2" charset="-78"/>
              </a:rPr>
              <a:t> </a:t>
            </a:r>
            <a:r>
              <a:rPr lang="fa-IR" sz="1600" b="1" dirty="0">
                <a:cs typeface="B Nazanin" panose="00000400000000000000" pitchFamily="2" charset="-78"/>
              </a:rPr>
              <a:t>برای دانشگاه خصوصی</a:t>
            </a:r>
            <a:endParaRPr lang="en-US" sz="16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39" y="420363"/>
            <a:ext cx="10058400" cy="553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30" y="3220186"/>
            <a:ext cx="4533900" cy="25812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350981" y="185742"/>
            <a:ext cx="21098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مدیریت دانش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7459" y="1395602"/>
            <a:ext cx="65616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>
                <a:cs typeface="B Nazanin" panose="00000400000000000000" pitchFamily="2" charset="-78"/>
              </a:rPr>
              <a:t>تلاشی برای یافتن، جمع‌آوری، اشتراک‌گذاری و استفاده مجدد از </a:t>
            </a:r>
            <a:r>
              <a:rPr lang="fa-IR" sz="2000" b="1" dirty="0" smtClean="0">
                <a:cs typeface="B Nazanin" panose="00000400000000000000" pitchFamily="2" charset="-78"/>
              </a:rPr>
              <a:t>دانش</a:t>
            </a:r>
            <a:endParaRPr lang="fa-IR" sz="2000" b="1" dirty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افزایش بهینه‌سازی </a:t>
            </a:r>
            <a:r>
              <a:rPr lang="fa-IR" sz="2000" b="1" dirty="0">
                <a:cs typeface="B Nazanin" panose="00000400000000000000" pitchFamily="2" charset="-78"/>
              </a:rPr>
              <a:t>از طریق کارایی و اثربخشی 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دستیابی </a:t>
            </a:r>
            <a:r>
              <a:rPr lang="fa-IR" sz="2000" b="1" dirty="0">
                <a:cs typeface="B Nazanin" panose="00000400000000000000" pitchFamily="2" charset="-78"/>
              </a:rPr>
              <a:t>به اهداف </a:t>
            </a:r>
            <a:r>
              <a:rPr lang="fa-IR" sz="2000" b="1" dirty="0" smtClean="0">
                <a:cs typeface="B Nazanin" panose="00000400000000000000" pitchFamily="2" charset="-78"/>
              </a:rPr>
              <a:t>سازمانی به‌وسیله تأثیرگذاری بر دانش</a:t>
            </a:r>
            <a:endParaRPr lang="fa-IR" sz="2000" b="1" dirty="0">
              <a:cs typeface="B Nazanin" panose="00000400000000000000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1-Knowledge Management (KM)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5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5835">
            <a:off x="4385963" y="4182518"/>
            <a:ext cx="3503876" cy="237442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20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638722" y="185742"/>
            <a:ext cx="15343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نتیجه‌گیری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Readiness Factor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693776" y="838317"/>
            <a:ext cx="9465279" cy="386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نتایج این مطالعه به ما می‌گوید که چندین 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«فاکتور آمادگی</a:t>
            </a:r>
            <a:r>
              <a:rPr lang="fa-IR" sz="1600" b="1" baseline="30000" dirty="0" smtClean="0">
                <a:ln/>
                <a:cs typeface="B Titr" panose="00000700000000000000" pitchFamily="2" charset="-78"/>
              </a:rPr>
              <a:t>1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» باید 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توسط دانشگاه‌های خصوصی در 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پالِمبانگ 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قبل از اعمال مدیریت دانش در سازمان‌هایشان در نظر گرفته شود</a:t>
            </a:r>
            <a:r>
              <a:rPr lang="fa-IR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که عبارتند از: </a:t>
            </a:r>
            <a:endParaRPr lang="fa-IR" sz="16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1657350" lvl="3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زیرساخت مدیریت دانش		دانش 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مشترک، زیرساخت فناوری اطلاعات و محیط 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فیزیکی </a:t>
            </a:r>
          </a:p>
          <a:p>
            <a:pPr marL="1657350" lvl="3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استراتژی مدیریت دانش		انسان-محور</a:t>
            </a:r>
          </a:p>
          <a:p>
            <a:pPr marL="1657350" lvl="3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فرآیندهای مدیریت دانش		اجتماعی‌سازی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، آشکارسازی، 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ترکیب‌کردن 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 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درونی‌سازی</a:t>
            </a: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fa-IR" sz="1600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این </a:t>
            </a:r>
            <a:r>
              <a:rPr lang="fa-IR" sz="16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تحقیق تنها </a:t>
            </a: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جنبه‌های </a:t>
            </a:r>
            <a:r>
              <a:rPr lang="fa-IR" sz="16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داخلی را به </a:t>
            </a: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عنوان فاکتور آمادگی </a:t>
            </a:r>
            <a:r>
              <a:rPr lang="fa-IR" sz="16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مورد مطالعه قرار </a:t>
            </a: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داد.</a:t>
            </a: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fa-IR" sz="1600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تحقیقات آینده </a:t>
            </a:r>
            <a:r>
              <a:rPr lang="fa-IR" sz="16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را نیز می توان در مورد فاکتورهای </a:t>
            </a: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خارجیِ </a:t>
            </a:r>
            <a:r>
              <a:rPr lang="fa-IR" sz="16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دانشگاه های خصوصی به عنوان فاکتورهای ضروری قبل از </a:t>
            </a: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اجرای  مدیریت دانش</a:t>
            </a:r>
            <a:r>
              <a:rPr lang="en-US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به عمل آورد.</a:t>
            </a:r>
            <a:endParaRPr lang="en-US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98546" y="1808945"/>
            <a:ext cx="811135" cy="831283"/>
            <a:chOff x="7698546" y="1870730"/>
            <a:chExt cx="811135" cy="831283"/>
          </a:xfrm>
        </p:grpSpPr>
        <p:sp>
          <p:nvSpPr>
            <p:cNvPr id="21" name="Left Arrow 20"/>
            <p:cNvSpPr/>
            <p:nvPr/>
          </p:nvSpPr>
          <p:spPr>
            <a:xfrm flipV="1">
              <a:off x="7706785" y="2566841"/>
              <a:ext cx="802896" cy="135172"/>
            </a:xfrm>
            <a:prstGeom prst="leftArrow">
              <a:avLst>
                <a:gd name="adj1" fmla="val 28378"/>
                <a:gd name="adj2" fmla="val 1148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 flipV="1">
              <a:off x="7698546" y="2212606"/>
              <a:ext cx="802896" cy="135172"/>
            </a:xfrm>
            <a:prstGeom prst="leftArrow">
              <a:avLst>
                <a:gd name="adj1" fmla="val 28378"/>
                <a:gd name="adj2" fmla="val 1148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/>
            <p:cNvSpPr/>
            <p:nvPr/>
          </p:nvSpPr>
          <p:spPr>
            <a:xfrm flipV="1">
              <a:off x="7702662" y="1870730"/>
              <a:ext cx="802896" cy="135172"/>
            </a:xfrm>
            <a:prstGeom prst="leftArrow">
              <a:avLst>
                <a:gd name="adj1" fmla="val 28378"/>
                <a:gd name="adj2" fmla="val 1148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606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21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988175" y="185742"/>
            <a:ext cx="8354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منابع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91933" y="4016619"/>
            <a:ext cx="8723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Faradillah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Aprinaldi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(2019) </a:t>
            </a:r>
            <a:r>
              <a:rPr lang="en-US" b="1" dirty="0"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Knowledge Management Readiness for Private</a:t>
            </a:r>
          </a:p>
          <a:p>
            <a:r>
              <a:rPr lang="en-US" b="1" dirty="0"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University: A Conceptual </a:t>
            </a:r>
            <a:r>
              <a:rPr lang="en-US" b="1" dirty="0" smtClean="0"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Model.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Phys.: Conf. Ser.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012052</a:t>
            </a:r>
          </a:p>
        </p:txBody>
      </p:sp>
      <p:sp>
        <p:nvSpPr>
          <p:cNvPr id="7" name="Rectangle 6"/>
          <p:cNvSpPr/>
          <p:nvPr/>
        </p:nvSpPr>
        <p:spPr>
          <a:xfrm>
            <a:off x="1976420" y="4622374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Google </a:t>
            </a:r>
            <a:r>
              <a:rPr lang="en-US" b="1" dirty="0" smtClean="0"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Scholar</a:t>
            </a:r>
            <a:endParaRPr lang="en-US" b="1" dirty="0" smtClean="0">
              <a:solidFill>
                <a:srgbClr val="0F6FC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4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21598" y="-12880"/>
            <a:ext cx="12187027" cy="6868918"/>
            <a:chOff x="-21598" y="-12880"/>
            <a:chExt cx="12187027" cy="686891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598" y="-12880"/>
              <a:ext cx="12172653" cy="686891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777" y="4162"/>
              <a:ext cx="8886652" cy="5824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0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429" y="3994485"/>
            <a:ext cx="5175661" cy="201962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706575" y="185742"/>
            <a:ext cx="33986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زیرساخت مدیریت دانش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441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1-Knowledge Management Infrastructure (KMI)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125274" y="1289046"/>
            <a:ext cx="8933604" cy="4144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یکی از عوامل اصلی اجرای مدیریت دانش در سازمان‌ها</a:t>
            </a: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پشتیبانی از اجرای مدیریت دانش</a:t>
            </a:r>
            <a:endParaRPr lang="fa-IR" sz="2000" b="1" dirty="0" smtClean="0"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شاخص‌های </a:t>
            </a:r>
            <a:r>
              <a:rPr lang="fa-IR" sz="2000" b="1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زیرساخت مدیریت دانش در </a:t>
            </a:r>
            <a:r>
              <a:rPr lang="fa-IR" sz="2000" b="1" dirty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این </a:t>
            </a:r>
            <a:r>
              <a:rPr lang="fa-IR" sz="2000" b="1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مطالعه : 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فرهنگ سازمانی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ساختار سازمانی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زیرساخت </a:t>
            </a:r>
            <a:r>
              <a:rPr lang="fa-IR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فناوری </a:t>
            </a: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اطلاعات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دانش مشترک</a:t>
            </a: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محیط فیزیکی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09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4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214510" y="6537675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(IT)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79511" y="185742"/>
            <a:ext cx="32528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زیرساخت مدیریت دانش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4827" y="1148244"/>
            <a:ext cx="8547981" cy="3953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16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فرهنگ سازمانی</a:t>
            </a:r>
            <a:r>
              <a:rPr lang="fa-IR" sz="1600" b="1" baseline="30000" dirty="0">
                <a:ln/>
                <a:cs typeface="B Titr" panose="00000700000000000000" pitchFamily="2" charset="-78"/>
              </a:rPr>
              <a:t>1</a:t>
            </a:r>
            <a:r>
              <a:rPr lang="fa-IR" sz="16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 :</a:t>
            </a:r>
          </a:p>
          <a:p>
            <a:pPr algn="r" rtl="1">
              <a:lnSpc>
                <a:spcPct val="150000"/>
              </a:lnSpc>
            </a:pPr>
            <a:r>
              <a:rPr lang="fa-IR" sz="16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	سیستمی </a:t>
            </a:r>
            <a:r>
              <a:rPr lang="fa-IR" sz="1600" b="1" dirty="0">
                <a:latin typeface="Arial" panose="020B0604020202020204" pitchFamily="34" charset="0"/>
                <a:cs typeface="B Nazanin" panose="00000400000000000000" pitchFamily="2" charset="-78"/>
              </a:rPr>
              <a:t>از معناها </a:t>
            </a:r>
            <a:r>
              <a:rPr lang="fa-IR" sz="16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و مفاهیم </a:t>
            </a:r>
            <a:r>
              <a:rPr lang="fa-IR" sz="1600" b="1" dirty="0">
                <a:latin typeface="Arial" panose="020B0604020202020204" pitchFamily="34" charset="0"/>
                <a:cs typeface="B Nazanin" panose="00000400000000000000" pitchFamily="2" charset="-78"/>
              </a:rPr>
              <a:t>مشترک میان اعضای یک </a:t>
            </a:r>
            <a:r>
              <a:rPr lang="fa-IR" sz="16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سازمان و وجه ممیزه سازمان از سازمان‌های دیگر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16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ساختار سازمانی</a:t>
            </a:r>
            <a:r>
              <a:rPr lang="fa-IR" sz="1600" b="1" baseline="30000" dirty="0" smtClean="0">
                <a:ln/>
                <a:cs typeface="B Titr" panose="00000700000000000000" pitchFamily="2" charset="-78"/>
              </a:rPr>
              <a:t>2</a:t>
            </a:r>
            <a:r>
              <a:rPr lang="fa-IR" sz="1600" b="1" dirty="0" smtClean="0">
                <a:latin typeface="Arial" panose="020B0604020202020204" pitchFamily="34" charset="0"/>
                <a:cs typeface="B Nazanin" panose="00000400000000000000" pitchFamily="2" charset="-78"/>
              </a:rPr>
              <a:t> :</a:t>
            </a:r>
          </a:p>
          <a:p>
            <a:pPr algn="r" rtl="1">
              <a:lnSpc>
                <a:spcPct val="150000"/>
              </a:lnSpc>
            </a:pPr>
            <a:r>
              <a:rPr lang="fa-IR" sz="1600" b="1" dirty="0" smtClean="0">
                <a:cs typeface="B Nazanin" panose="00000400000000000000" pitchFamily="2" charset="-78"/>
              </a:rPr>
              <a:t>	شیوه‌ای برای تقسیم</a:t>
            </a:r>
            <a:r>
              <a:rPr lang="fa-IR" sz="1600" b="1" dirty="0">
                <a:cs typeface="B Nazanin" panose="00000400000000000000" pitchFamily="2" charset="-78"/>
              </a:rPr>
              <a:t>، سازماندهی و </a:t>
            </a:r>
            <a:r>
              <a:rPr lang="fa-IR" sz="1600" b="1" dirty="0" smtClean="0">
                <a:cs typeface="B Nazanin" panose="00000400000000000000" pitchFamily="2" charset="-78"/>
              </a:rPr>
              <a:t>هماهنگی </a:t>
            </a:r>
            <a:r>
              <a:rPr lang="fa-IR" sz="1600" b="1" dirty="0">
                <a:cs typeface="B Nazanin" panose="00000400000000000000" pitchFamily="2" charset="-78"/>
              </a:rPr>
              <a:t>فعالیت‌های </a:t>
            </a:r>
            <a:r>
              <a:rPr lang="fa-IR" sz="1600" b="1" dirty="0" smtClean="0">
                <a:cs typeface="B Nazanin" panose="00000400000000000000" pitchFamily="2" charset="-78"/>
              </a:rPr>
              <a:t>سازمانی</a:t>
            </a: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زیرساخت 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فناوری 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اطلاعات</a:t>
            </a:r>
            <a:r>
              <a:rPr lang="fa-IR" sz="1600" b="1" baseline="30000" dirty="0" smtClean="0">
                <a:ln/>
                <a:cs typeface="B Titr" panose="00000700000000000000" pitchFamily="2" charset="-78"/>
              </a:rPr>
              <a:t>3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:</a:t>
            </a: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fa-IR" sz="1600" b="1" dirty="0" smtClean="0">
                <a:cs typeface="B Nazanin" panose="00000400000000000000" pitchFamily="2" charset="-78"/>
              </a:rPr>
              <a:t>	مجموعه‌ای </a:t>
            </a:r>
            <a:r>
              <a:rPr lang="fa-IR" sz="1600" b="1" dirty="0">
                <a:cs typeface="B Nazanin" panose="00000400000000000000" pitchFamily="2" charset="-78"/>
              </a:rPr>
              <a:t>از سخت‌افزار، نرم‌افزار، شبکه و </a:t>
            </a:r>
            <a:r>
              <a:rPr lang="fa-IR" sz="1600" b="1" dirty="0" smtClean="0">
                <a:cs typeface="B Nazanin" panose="00000400000000000000" pitchFamily="2" charset="-78"/>
              </a:rPr>
              <a:t>خدمات </a:t>
            </a:r>
            <a:r>
              <a:rPr lang="fa-IR" sz="1600" b="1" dirty="0">
                <a:cs typeface="B Nazanin" panose="00000400000000000000" pitchFamily="2" charset="-78"/>
              </a:rPr>
              <a:t>برای </a:t>
            </a:r>
            <a:r>
              <a:rPr lang="fa-IR" sz="1600" b="1" dirty="0" smtClean="0">
                <a:cs typeface="B Nazanin" panose="00000400000000000000" pitchFamily="2" charset="-78"/>
              </a:rPr>
              <a:t>راه‌اندازی، مدیریت و نگهداری </a:t>
            </a:r>
            <a:r>
              <a:rPr lang="fa-IR" sz="1600" b="1" dirty="0">
                <a:cs typeface="B Nazanin" panose="00000400000000000000" pitchFamily="2" charset="-78"/>
              </a:rPr>
              <a:t>یک </a:t>
            </a:r>
            <a:r>
              <a:rPr lang="fa-IR" sz="1600" b="1" dirty="0" smtClean="0">
                <a:cs typeface="B Nazanin" panose="00000400000000000000" pitchFamily="2" charset="-78"/>
              </a:rPr>
              <a:t>سیستم</a:t>
            </a:r>
            <a:endParaRPr lang="fa-IR" sz="1600" b="1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دانش مشترک</a:t>
            </a:r>
            <a:r>
              <a:rPr lang="fa-IR" sz="1600" b="1" baseline="30000" dirty="0" smtClean="0">
                <a:ln/>
                <a:cs typeface="B Titr" panose="00000700000000000000" pitchFamily="2" charset="-78"/>
              </a:rPr>
              <a:t>4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:</a:t>
            </a: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	تجارب 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انباشته 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یک سازمان</a:t>
            </a:r>
          </a:p>
          <a:p>
            <a:pPr marL="285750" indent="-285750" algn="just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محیط فیزیکی</a:t>
            </a:r>
            <a:r>
              <a:rPr lang="fa-IR" sz="1600" b="1" baseline="30000" dirty="0" smtClean="0">
                <a:ln/>
                <a:cs typeface="B Titr" panose="00000700000000000000" pitchFamily="2" charset="-78"/>
              </a:rPr>
              <a:t>5</a:t>
            </a:r>
            <a:r>
              <a:rPr lang="fa-I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: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1600" b="1" dirty="0" smtClean="0">
                <a:cs typeface="B Nazanin" panose="00000400000000000000" pitchFamily="2" charset="-78"/>
              </a:rPr>
              <a:t>	ساختمان</a:t>
            </a:r>
            <a:r>
              <a:rPr lang="fa-IR" sz="1600" b="1" dirty="0">
                <a:cs typeface="B Nazanin" panose="00000400000000000000" pitchFamily="2" charset="-78"/>
              </a:rPr>
              <a:t>، اتاق‌ها، دکوراسیون، تجهیزات، ابزار و نحوه چیدمان آنها در محل کاری کارکنان یک سازمان</a:t>
            </a:r>
            <a:endParaRPr lang="fa-IR" sz="1600" b="1" dirty="0" smtClean="0">
              <a:cs typeface="B Nazanin" panose="00000400000000000000" pitchFamily="2" charset="-78"/>
            </a:endParaRPr>
          </a:p>
          <a:p>
            <a:pPr algn="r" rtl="1"/>
            <a:endParaRPr lang="en-US" sz="1600" b="1" dirty="0">
              <a:cs typeface="B Nazanin" panose="00000400000000000000" pitchFamily="2" charset="-78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176968" y="5747724"/>
            <a:ext cx="9015032" cy="265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23113" y="5762869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(CK)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10214" y="6134143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2-Organizational Structure (OS)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08067" y="5758506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1-Organizational Culture (OC)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23114" y="6172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5-Physical Environment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(PE)</a:t>
            </a:r>
          </a:p>
        </p:txBody>
      </p:sp>
    </p:spTree>
    <p:extLst>
      <p:ext uri="{BB962C8B-B14F-4D97-AF65-F5344CB8AC3E}">
        <p14:creationId xmlns:p14="http://schemas.microsoft.com/office/powerpoint/2010/main" val="1708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72" y="3161962"/>
            <a:ext cx="3810000" cy="25431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5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736232" y="185742"/>
            <a:ext cx="33393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استراتژی مدیریت دانش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4580" y="1485858"/>
            <a:ext cx="66583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2000" b="1" dirty="0">
                <a:solidFill>
                  <a:srgbClr val="222222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آشکار کردن</a:t>
            </a:r>
            <a:r>
              <a:rPr lang="fa-IR" sz="2000" b="1" dirty="0" smtClean="0">
                <a:solidFill>
                  <a:srgbClr val="222222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rgbClr val="222222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میزان اهمیت دارایی‌های </a:t>
            </a:r>
            <a:r>
              <a:rPr lang="fa-IR" sz="2000" b="1" dirty="0" smtClean="0">
                <a:solidFill>
                  <a:srgbClr val="222222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دانشی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افزایش </a:t>
            </a:r>
            <a:r>
              <a:rPr lang="fa-IR" sz="2000" b="1" dirty="0">
                <a:cs typeface="B Nazanin" panose="00000400000000000000" pitchFamily="2" charset="-78"/>
              </a:rPr>
              <a:t>منابع و توانایی‌های فکری 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sz="2000" b="1" dirty="0" smtClean="0">
              <a:solidFill>
                <a:srgbClr val="222222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یکی از علل مهمِ بهبود </a:t>
            </a:r>
            <a:r>
              <a:rPr lang="fa-IR" sz="2000" b="1" dirty="0">
                <a:cs typeface="B Nazanin" panose="00000400000000000000" pitchFamily="2" charset="-78"/>
              </a:rPr>
              <a:t>عملکرد، سیاست‌ها، </a:t>
            </a:r>
            <a:r>
              <a:rPr lang="fa-IR" sz="2000" b="1" dirty="0" smtClean="0">
                <a:cs typeface="B Nazanin" panose="00000400000000000000" pitchFamily="2" charset="-78"/>
              </a:rPr>
              <a:t>طرح‌های تجاری</a:t>
            </a:r>
            <a:r>
              <a:rPr lang="fa-IR" sz="2000" b="1" dirty="0">
                <a:cs typeface="B Nazanin" panose="00000400000000000000" pitchFamily="2" charset="-78"/>
              </a:rPr>
              <a:t>، سود، گردش مالی، اثربخشی فرآیند و </a:t>
            </a:r>
            <a:r>
              <a:rPr lang="fa-IR" sz="2000" b="1" dirty="0" smtClean="0">
                <a:cs typeface="B Nazanin" panose="00000400000000000000" pitchFamily="2" charset="-78"/>
              </a:rPr>
              <a:t>تخصص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a-IR" sz="2000" b="1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استراتژی‌های مدیریت دانش بطور کلی دو دسته‌اند :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2000" b="1" dirty="0" smtClean="0">
                <a:cs typeface="B Nazanin" panose="00000400000000000000" pitchFamily="2" charset="-78"/>
              </a:rPr>
              <a:t>استراتژی انسان-محور</a:t>
            </a:r>
            <a:r>
              <a:rPr lang="fa-IR" sz="2000" b="1" baseline="30000" dirty="0" smtClean="0">
                <a:ln/>
                <a:cs typeface="B Titr" panose="00000700000000000000" pitchFamily="2" charset="-78"/>
              </a:rPr>
              <a:t>2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a-IR" sz="2000" b="1" dirty="0">
                <a:cs typeface="B Nazanin" panose="00000400000000000000" pitchFamily="2" charset="-78"/>
              </a:rPr>
              <a:t>استراتژی </a:t>
            </a:r>
            <a:r>
              <a:rPr lang="fa-IR" sz="2000" b="1" dirty="0" smtClean="0">
                <a:cs typeface="B Nazanin" panose="00000400000000000000" pitchFamily="2" charset="-78"/>
              </a:rPr>
              <a:t>سیستم-محور</a:t>
            </a:r>
            <a:r>
              <a:rPr lang="fa-IR" sz="2000" b="1" baseline="30000" dirty="0" smtClean="0">
                <a:ln/>
                <a:cs typeface="B Titr" panose="00000700000000000000" pitchFamily="2" charset="-78"/>
              </a:rPr>
              <a:t>3</a:t>
            </a:r>
            <a:endParaRPr lang="fa-IR" sz="2000" b="1" dirty="0"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9305" y="5849036"/>
            <a:ext cx="68917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1-Knowledge Management Strategy (KMS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2-Human </a:t>
            </a:r>
            <a:r>
              <a:rPr lang="en-US" sz="14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Orientation (HO</a:t>
            </a:r>
            <a:r>
              <a:rPr lang="en-US" sz="14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)		      </a:t>
            </a:r>
            <a:r>
              <a:rPr lang="en-US" sz="14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3-System Orientation (SO)</a:t>
            </a:r>
            <a:endParaRPr lang="en-US" sz="1400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176968" y="5747724"/>
            <a:ext cx="9015032" cy="265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975" y="3400020"/>
            <a:ext cx="2510673" cy="249286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940" y="4979047"/>
            <a:ext cx="12206608" cy="1727731"/>
            <a:chOff x="-18940" y="4979047"/>
            <a:chExt cx="12206608" cy="1727731"/>
          </a:xfrm>
        </p:grpSpPr>
        <p:grpSp>
          <p:nvGrpSpPr>
            <p:cNvPr id="38" name="Group 37"/>
            <p:cNvGrpSpPr/>
            <p:nvPr/>
          </p:nvGrpSpPr>
          <p:grpSpPr>
            <a:xfrm>
              <a:off x="-18940" y="5493858"/>
              <a:ext cx="12206608" cy="1212920"/>
              <a:chOff x="-18940" y="5493858"/>
              <a:chExt cx="12206608" cy="121292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-18940" y="5493858"/>
                <a:ext cx="5031388" cy="1212920"/>
                <a:chOff x="-18940" y="5493858"/>
                <a:chExt cx="5031388" cy="1212920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88850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-9830" y="5493858"/>
                  <a:ext cx="3190355" cy="513048"/>
                  <a:chOff x="4238" y="5479790"/>
                  <a:chExt cx="3190355" cy="513048"/>
                </a:xfrm>
              </p:grpSpPr>
              <p:sp>
                <p:nvSpPr>
                  <p:cNvPr id="27" name="Flowchart: Off-page Connector 25"/>
                  <p:cNvSpPr/>
                  <p:nvPr/>
                </p:nvSpPr>
                <p:spPr>
                  <a:xfrm rot="16200000">
                    <a:off x="1342892" y="4141136"/>
                    <a:ext cx="513048" cy="3190355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10000 w 10000"/>
                      <a:gd name="connsiteY2" fmla="*/ 8000 h 10000"/>
                      <a:gd name="connsiteX3" fmla="*/ 5000 w 10000"/>
                      <a:gd name="connsiteY3" fmla="*/ 10000 h 10000"/>
                      <a:gd name="connsiteX4" fmla="*/ 0 w 10000"/>
                      <a:gd name="connsiteY4" fmla="*/ 8000 h 10000"/>
                      <a:gd name="connsiteX5" fmla="*/ 0 w 10000"/>
                      <a:gd name="connsiteY5" fmla="*/ 0 h 10000"/>
                      <a:gd name="connsiteX0" fmla="*/ 0 w 10000"/>
                      <a:gd name="connsiteY0" fmla="*/ 0 h 8888"/>
                      <a:gd name="connsiteX1" fmla="*/ 10000 w 10000"/>
                      <a:gd name="connsiteY1" fmla="*/ 0 h 8888"/>
                      <a:gd name="connsiteX2" fmla="*/ 10000 w 10000"/>
                      <a:gd name="connsiteY2" fmla="*/ 8000 h 8888"/>
                      <a:gd name="connsiteX3" fmla="*/ 5000 w 10000"/>
                      <a:gd name="connsiteY3" fmla="*/ 8888 h 8888"/>
                      <a:gd name="connsiteX4" fmla="*/ 0 w 10000"/>
                      <a:gd name="connsiteY4" fmla="*/ 8000 h 8888"/>
                      <a:gd name="connsiteX5" fmla="*/ 0 w 10000"/>
                      <a:gd name="connsiteY5" fmla="*/ 0 h 8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000" h="8888">
                        <a:moveTo>
                          <a:pt x="0" y="0"/>
                        </a:moveTo>
                        <a:lnTo>
                          <a:pt x="10000" y="0"/>
                        </a:lnTo>
                        <a:lnTo>
                          <a:pt x="10000" y="8000"/>
                        </a:lnTo>
                        <a:lnTo>
                          <a:pt x="5000" y="8888"/>
                        </a:lnTo>
                        <a:lnTo>
                          <a:pt x="0" y="8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08622" y="5549194"/>
                    <a:ext cx="27281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chemeClr val="bg1"/>
                        </a:solidFill>
                        <a:latin typeface="Bell MT" panose="02020503060305020303" pitchFamily="18" charset="0"/>
                      </a:rPr>
                      <a:t>nafisifatemeh99@gmail.com</a:t>
                    </a:r>
                  </a:p>
                </p:txBody>
              </p:sp>
            </p:grpSp>
          </p:grpSp>
          <p:cxnSp>
            <p:nvCxnSpPr>
              <p:cNvPr id="36" name="Straight Connector 35"/>
              <p:cNvCxnSpPr>
                <a:stCxn id="26" idx="3"/>
              </p:cNvCxnSpPr>
              <p:nvPr/>
            </p:nvCxnSpPr>
            <p:spPr>
              <a:xfrm>
                <a:off x="5012448" y="6404543"/>
                <a:ext cx="7175220" cy="1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6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922981" y="185742"/>
            <a:ext cx="2965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فرایند مدیریت دانش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1478" y="6404543"/>
            <a:ext cx="356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1-Knowledge Management Process (KMP)</a:t>
            </a:r>
          </a:p>
        </p:txBody>
      </p:sp>
      <p:sp>
        <p:nvSpPr>
          <p:cNvPr id="2" name="Rectangle 1"/>
          <p:cNvSpPr/>
          <p:nvPr/>
        </p:nvSpPr>
        <p:spPr>
          <a:xfrm>
            <a:off x="2343955" y="1398865"/>
            <a:ext cx="95947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2000" b="1" dirty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هدف </a:t>
            </a: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اصلی : بهبود </a:t>
            </a:r>
            <a:r>
              <a:rPr lang="fa-IR" sz="2000" b="1" dirty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کارآیی سازمان و استفاده مناسب از دانش جمعی سازمان </a:t>
            </a: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endParaRPr lang="fa-IR" sz="2000" b="1" dirty="0" smtClean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دامنه نامحدود</a:t>
            </a: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endParaRPr lang="fa-IR" sz="2000" b="1" dirty="0" smtClean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افزایش </a:t>
            </a:r>
            <a:r>
              <a:rPr lang="fa-IR" sz="2000" b="1" dirty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اطمینان </a:t>
            </a: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در </a:t>
            </a:r>
            <a:r>
              <a:rPr lang="fa-IR" sz="2000" b="1" dirty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مدیریت </a:t>
            </a: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دانش، </a:t>
            </a:r>
            <a:r>
              <a:rPr lang="fa-IR" sz="2000" b="1" dirty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از طریق یک فرآیند سازمان یافته برای </a:t>
            </a: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تولید، </a:t>
            </a:r>
            <a:r>
              <a:rPr lang="fa-IR" sz="2000" b="1" dirty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حفظ و تجدید </a:t>
            </a: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ارز‌ش‌ها</a:t>
            </a: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endParaRPr lang="fa-IR" sz="2000" b="1" dirty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مداوم </a:t>
            </a:r>
            <a:r>
              <a:rPr lang="fa-IR" sz="2000" b="1" dirty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و منظم </a:t>
            </a:r>
            <a:r>
              <a:rPr lang="fa-IR" sz="20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بودن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83292" y="6216724"/>
            <a:ext cx="5118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ar-SA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B Davat" panose="00000400000000000000" pitchFamily="2" charset="-78"/>
              </a:rPr>
              <a:t>آمادگی مدیریت دانش برای دانشگاه خصوصی</a:t>
            </a:r>
            <a:r>
              <a:rPr lang="ar-SA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B Davat" panose="00000400000000000000" pitchFamily="2" charset="-78"/>
              </a:rPr>
              <a:t>:</a:t>
            </a:r>
            <a:r>
              <a:rPr lang="fa-IR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B Davat" panose="00000400000000000000" pitchFamily="2" charset="-78"/>
              </a:rPr>
              <a:t> </a:t>
            </a:r>
            <a:r>
              <a:rPr lang="ar-SA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B Davat" panose="00000400000000000000" pitchFamily="2" charset="-78"/>
              </a:rPr>
              <a:t> </a:t>
            </a:r>
            <a:r>
              <a:rPr lang="ar-SA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B Davat" panose="00000400000000000000" pitchFamily="2" charset="-78"/>
              </a:rPr>
              <a:t>یک مدل </a:t>
            </a:r>
            <a:r>
              <a:rPr lang="ar-SA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B Davat" panose="00000400000000000000" pitchFamily="2" charset="-78"/>
              </a:rPr>
              <a:t>مفهومی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Dava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12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69" y="3116687"/>
            <a:ext cx="2856632" cy="2469678"/>
          </a:xfrm>
          <a:prstGeom prst="rect">
            <a:avLst/>
          </a:prstGeom>
          <a:effectLst/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7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111478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1-Nonaka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94847" y="185742"/>
            <a:ext cx="48221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مدل حلزونی مدیریت دانش </a:t>
            </a:r>
            <a:r>
              <a:rPr lang="fa-IR" sz="2800" b="1" dirty="0" smtClean="0">
                <a:ln/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ln/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SECI</a:t>
            </a:r>
            <a:r>
              <a:rPr lang="fa-IR" sz="2800" b="1" dirty="0" smtClean="0">
                <a:ln/>
                <a:solidFill>
                  <a:srgbClr val="0F6FC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59877" y="1354309"/>
            <a:ext cx="710913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بنیانگذاران : نوناکا</a:t>
            </a:r>
            <a:r>
              <a:rPr lang="fa-IR" sz="2000" b="1" baseline="30000" dirty="0">
                <a:ln/>
                <a:cs typeface="B Titr" panose="00000700000000000000" pitchFamily="2" charset="-78"/>
              </a:rPr>
              <a:t>1</a:t>
            </a:r>
            <a:r>
              <a:rPr lang="fa-IR" sz="2000" b="1" dirty="0" smtClean="0">
                <a:cs typeface="B Nazanin" panose="00000400000000000000" pitchFamily="2" charset="-78"/>
              </a:rPr>
              <a:t> </a:t>
            </a:r>
            <a:r>
              <a:rPr lang="fa-IR" sz="2000" b="1" dirty="0">
                <a:cs typeface="B Nazanin" panose="00000400000000000000" pitchFamily="2" charset="-78"/>
              </a:rPr>
              <a:t>و </a:t>
            </a:r>
            <a:r>
              <a:rPr lang="fa-IR" sz="2000" b="1" dirty="0" smtClean="0">
                <a:cs typeface="B Nazanin" panose="00000400000000000000" pitchFamily="2" charset="-78"/>
              </a:rPr>
              <a:t>تاکوچی</a:t>
            </a:r>
            <a:r>
              <a:rPr lang="fa-IR" sz="2000" b="1" baseline="30000" dirty="0" smtClean="0">
                <a:ln/>
                <a:cs typeface="B Titr" panose="00000700000000000000" pitchFamily="2" charset="-78"/>
              </a:rPr>
              <a:t>2</a:t>
            </a:r>
            <a:endParaRPr lang="en-US" sz="2000" b="1" dirty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en-US" sz="2000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sz="2000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فرآیندی </a:t>
            </a:r>
            <a:r>
              <a:rPr lang="fa-IR" sz="20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چهار مرحله‌‌ای برای خلق و به اشتراک‌گذاری دانش در مدل </a:t>
            </a:r>
            <a:r>
              <a:rPr lang="en-US" sz="19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SECI</a:t>
            </a:r>
            <a:r>
              <a:rPr lang="fa-IR" sz="20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:</a:t>
            </a:r>
          </a:p>
          <a:p>
            <a:pPr algn="r" rtl="1"/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endParaRPr lang="fa-IR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اجتماعی‌سازی</a:t>
            </a:r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endParaRPr lang="fa-IR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آشکارسازی</a:t>
            </a:r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endParaRPr lang="fa-IR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ترکیب‌کردن</a:t>
            </a:r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endParaRPr lang="fa-IR" b="1" dirty="0" smtClean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درونی‌سازی</a:t>
            </a:r>
            <a:endParaRPr lang="fa-IR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en-US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45716" y="6432502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2-Takeuchi</a:t>
            </a:r>
          </a:p>
        </p:txBody>
      </p:sp>
    </p:spTree>
    <p:extLst>
      <p:ext uri="{BB962C8B-B14F-4D97-AF65-F5344CB8AC3E}">
        <p14:creationId xmlns:p14="http://schemas.microsoft.com/office/powerpoint/2010/main" val="28290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94" y="3157125"/>
            <a:ext cx="2572570" cy="324367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8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533725" y="185742"/>
            <a:ext cx="17443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مراتب دانش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85743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2-Explicit Knowledge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951620" y="1154164"/>
            <a:ext cx="598709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2400" b="1" dirty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دانش پنهان (</a:t>
            </a:r>
            <a:r>
              <a:rPr lang="fa-IR" sz="24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ضمنی)</a:t>
            </a:r>
            <a:r>
              <a:rPr lang="fa-IR" sz="2400" b="1" baseline="30000" dirty="0" smtClean="0">
                <a:ln/>
                <a:cs typeface="B Titr" panose="00000700000000000000" pitchFamily="2" charset="-78"/>
              </a:rPr>
              <a:t>1</a:t>
            </a:r>
            <a:endParaRPr lang="fa-IR" sz="2400" b="1" dirty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endParaRPr lang="en-US" sz="2400" b="1" dirty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دانش موجود در اذهان افراد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بدون ساختار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غیرملموس و غیرعینی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دشواری انتقال آن به دیگران به دلیل شخصی و درونی بودن </a:t>
            </a:r>
            <a:endParaRPr lang="fa-IR" b="1" dirty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  <a:p>
            <a:pPr algn="r" rtl="1"/>
            <a:endParaRPr lang="fa-IR" sz="2400" b="1" dirty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2400" b="1" dirty="0" smtClean="0">
                <a:solidFill>
                  <a:srgbClr val="000000"/>
                </a:solidFill>
                <a:latin typeface="Yekan-Bakh"/>
                <a:cs typeface="B Nazanin" panose="00000400000000000000" pitchFamily="2" charset="-78"/>
              </a:rPr>
              <a:t>دانش آشکار (صریح)</a:t>
            </a:r>
            <a:r>
              <a:rPr lang="fa-IR" sz="2400" b="1" baseline="30000" dirty="0" smtClean="0">
                <a:ln/>
                <a:cs typeface="B Titr" panose="00000700000000000000" pitchFamily="2" charset="-78"/>
              </a:rPr>
              <a:t>2</a:t>
            </a:r>
            <a:endParaRPr lang="fa-IR" sz="2400" b="1" dirty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b="1" dirty="0" smtClean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بیان </a:t>
            </a:r>
            <a:r>
              <a:rPr lang="fa-IR" b="1" dirty="0" smtClean="0">
                <a:cs typeface="B Nazanin" panose="00000400000000000000" pitchFamily="2" charset="-78"/>
              </a:rPr>
              <a:t>شده به زبان رسمی </a:t>
            </a:r>
            <a:r>
              <a:rPr lang="fa-IR" b="1" dirty="0">
                <a:cs typeface="B Nazanin" panose="00000400000000000000" pitchFamily="2" charset="-78"/>
              </a:rPr>
              <a:t>و </a:t>
            </a:r>
            <a:r>
              <a:rPr lang="fa-IR" b="1" dirty="0" smtClean="0">
                <a:cs typeface="B Nazanin" panose="00000400000000000000" pitchFamily="2" charset="-78"/>
              </a:rPr>
              <a:t>سیستماتیک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cs typeface="B Nazanin" panose="00000400000000000000" pitchFamily="2" charset="-78"/>
              </a:rPr>
              <a:t>قابل </a:t>
            </a:r>
            <a:r>
              <a:rPr lang="fa-IR" b="1" dirty="0">
                <a:cs typeface="B Nazanin" panose="00000400000000000000" pitchFamily="2" charset="-78"/>
              </a:rPr>
              <a:t>انتقال بین افراد در سطوح مختلف </a:t>
            </a:r>
            <a:r>
              <a:rPr lang="fa-IR" b="1" dirty="0" smtClean="0">
                <a:cs typeface="B Nazanin" panose="00000400000000000000" pitchFamily="2" charset="-78"/>
              </a:rPr>
              <a:t>سازمانی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fa-IR" b="1" dirty="0">
                <a:cs typeface="B Nazanin" panose="00000400000000000000" pitchFamily="2" charset="-78"/>
              </a:rPr>
              <a:t>نگهداری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در قالب اسناد و یا پایگاه‌های </a:t>
            </a:r>
            <a:r>
              <a:rPr lang="fa-IR" b="1" dirty="0" smtClean="0">
                <a:cs typeface="B Nazanin" panose="00000400000000000000" pitchFamily="2" charset="-78"/>
              </a:rPr>
              <a:t>اطلاعاتی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fa-IR" b="1" dirty="0" smtClean="0">
                <a:cs typeface="B Nazanin" panose="00000400000000000000" pitchFamily="2" charset="-78"/>
              </a:rPr>
              <a:t>مجموعه‌ای </a:t>
            </a:r>
            <a:r>
              <a:rPr lang="fa-IR" b="1" dirty="0">
                <a:cs typeface="B Nazanin" panose="00000400000000000000" pitchFamily="2" charset="-78"/>
              </a:rPr>
              <a:t>از فرآیندها و روش‌های کاری، آیین‌‌نامه‌ها، دستورالعمل‌ها، شیوه‌های مکتوب و پایگاه‌های اطلاعاتی سازمان‌ یافته، گزارشات، کتاب‌ها و </a:t>
            </a:r>
            <a:r>
              <a:rPr lang="fa-IR" b="1" dirty="0" smtClean="0">
                <a:cs typeface="B Nazanin" panose="00000400000000000000" pitchFamily="2" charset="-78"/>
              </a:rPr>
              <a:t>اسناد</a:t>
            </a:r>
            <a:r>
              <a:rPr lang="fa-IR" b="1" dirty="0">
                <a:cs typeface="B Nazanin" panose="00000400000000000000" pitchFamily="2" charset="-78"/>
              </a:rPr>
              <a:t> </a:t>
            </a:r>
            <a:endParaRPr lang="fa-IR" b="1" dirty="0" smtClean="0">
              <a:solidFill>
                <a:srgbClr val="000000"/>
              </a:solidFill>
              <a:latin typeface="Yekan-Bakh"/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1152" y="6432502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1-Tacit Knowledge</a:t>
            </a:r>
          </a:p>
        </p:txBody>
      </p:sp>
    </p:spTree>
    <p:extLst>
      <p:ext uri="{BB962C8B-B14F-4D97-AF65-F5344CB8AC3E}">
        <p14:creationId xmlns:p14="http://schemas.microsoft.com/office/powerpoint/2010/main" val="23180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24" y="4063680"/>
            <a:ext cx="3179156" cy="199466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83292" y="4979047"/>
            <a:ext cx="5195740" cy="1727731"/>
            <a:chOff x="-183292" y="4979047"/>
            <a:chExt cx="5195740" cy="1727731"/>
          </a:xfrm>
        </p:grpSpPr>
        <p:grpSp>
          <p:nvGrpSpPr>
            <p:cNvPr id="37" name="Group 36"/>
            <p:cNvGrpSpPr/>
            <p:nvPr/>
          </p:nvGrpSpPr>
          <p:grpSpPr>
            <a:xfrm>
              <a:off x="-183292" y="5493858"/>
              <a:ext cx="5195740" cy="1212920"/>
              <a:chOff x="-183292" y="5493858"/>
              <a:chExt cx="5195740" cy="121292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183292" y="6102309"/>
                <a:ext cx="5195740" cy="604469"/>
                <a:chOff x="-183292" y="6060106"/>
                <a:chExt cx="5195740" cy="604469"/>
              </a:xfrm>
            </p:grpSpPr>
            <p:sp>
              <p:nvSpPr>
                <p:cNvPr id="26" name="Flowchart: Off-page Connector 25"/>
                <p:cNvSpPr/>
                <p:nvPr/>
              </p:nvSpPr>
              <p:spPr>
                <a:xfrm rot="16200000">
                  <a:off x="2194519" y="3846647"/>
                  <a:ext cx="604469" cy="503138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-183292" y="6174521"/>
                  <a:ext cx="511846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1"/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آمادگی مدیریت دانش برای دانشگاه خصوصی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:</a:t>
                  </a:r>
                  <a:r>
                    <a:rPr lang="fa-IR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 </a:t>
                  </a:r>
                  <a:r>
                    <a:rPr lang="ar-SA" sz="2000" b="1" dirty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یک مدل </a:t>
                  </a:r>
                  <a:r>
                    <a:rPr lang="ar-SA" sz="20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B Davat" panose="00000400000000000000" pitchFamily="2" charset="-78"/>
                    </a:rPr>
                    <a:t>مفهومی</a:t>
                  </a:r>
                  <a:endParaRPr lang="en-US" sz="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cs typeface="B Davat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-9830" y="5493858"/>
                <a:ext cx="3190355" cy="513048"/>
                <a:chOff x="4238" y="5479790"/>
                <a:chExt cx="3190355" cy="513048"/>
              </a:xfrm>
            </p:grpSpPr>
            <p:sp>
              <p:nvSpPr>
                <p:cNvPr id="27" name="Flowchart: Off-page Connector 25"/>
                <p:cNvSpPr/>
                <p:nvPr/>
              </p:nvSpPr>
              <p:spPr>
                <a:xfrm rot="16200000">
                  <a:off x="1342892" y="4141136"/>
                  <a:ext cx="513048" cy="319035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8888"/>
                    <a:gd name="connsiteX1" fmla="*/ 10000 w 10000"/>
                    <a:gd name="connsiteY1" fmla="*/ 0 h 8888"/>
                    <a:gd name="connsiteX2" fmla="*/ 10000 w 10000"/>
                    <a:gd name="connsiteY2" fmla="*/ 8000 h 8888"/>
                    <a:gd name="connsiteX3" fmla="*/ 5000 w 10000"/>
                    <a:gd name="connsiteY3" fmla="*/ 8888 h 8888"/>
                    <a:gd name="connsiteX4" fmla="*/ 0 w 10000"/>
                    <a:gd name="connsiteY4" fmla="*/ 8000 h 8888"/>
                    <a:gd name="connsiteX5" fmla="*/ 0 w 10000"/>
                    <a:gd name="connsiteY5" fmla="*/ 0 h 8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8888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8000"/>
                      </a:lnTo>
                      <a:lnTo>
                        <a:pt x="5000" y="8888"/>
                      </a:lnTo>
                      <a:lnTo>
                        <a:pt x="0" y="8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8622" y="5549194"/>
                  <a:ext cx="27281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Bell MT" panose="02020503060305020303" pitchFamily="18" charset="0"/>
                    </a:rPr>
                    <a:t>nafisifatemeh99@gmail.com</a:t>
                  </a: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713721" y="4979047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9</a:t>
              </a:r>
              <a:r>
                <a:rPr lang="en-US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/</a:t>
              </a:r>
              <a:r>
                <a:rPr lang="fa-IR" dirty="0" smtClean="0">
                  <a:solidFill>
                    <a:schemeClr val="bg1"/>
                  </a:solidFill>
                  <a:cs typeface="B Titr" panose="00000700000000000000" pitchFamily="2" charset="-78"/>
                </a:rPr>
                <a:t>22</a:t>
              </a:r>
              <a:endParaRPr lang="en-US" dirty="0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330143" y="185742"/>
            <a:ext cx="21515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fa-IR" sz="2800" b="1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اجتماعی‌سازی</a:t>
            </a:r>
            <a:r>
              <a:rPr lang="fa-IR" sz="2800" b="1" baseline="30000" dirty="0" smtClean="0">
                <a:ln/>
                <a:solidFill>
                  <a:srgbClr val="0F6FC6"/>
                </a:solidFill>
                <a:cs typeface="B Titr" panose="00000700000000000000" pitchFamily="2" charset="-78"/>
              </a:rPr>
              <a:t>1</a:t>
            </a:r>
            <a:endParaRPr lang="en-US" sz="2800" b="1" cap="none" spc="0" dirty="0">
              <a:ln/>
              <a:solidFill>
                <a:srgbClr val="0F6FC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7301" y="1498634"/>
            <a:ext cx="75018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>
                <a:cs typeface="B Nazanin" panose="00000400000000000000" pitchFamily="2" charset="-78"/>
              </a:rPr>
              <a:t>تبدیل دانش پنهان جمعی به دانش پنهان </a:t>
            </a:r>
            <a:r>
              <a:rPr lang="fa-IR" sz="2000" b="1" dirty="0" smtClean="0">
                <a:cs typeface="B Nazanin" panose="00000400000000000000" pitchFamily="2" charset="-78"/>
              </a:rPr>
              <a:t>فردی</a:t>
            </a:r>
            <a:endParaRPr lang="fa-IR" sz="2000" b="1" dirty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به </a:t>
            </a:r>
            <a:r>
              <a:rPr lang="fa-IR" sz="2000" b="1" dirty="0">
                <a:cs typeface="B Nazanin" panose="00000400000000000000" pitchFamily="2" charset="-78"/>
              </a:rPr>
              <a:t>اشتراک‌گذاری </a:t>
            </a:r>
            <a:r>
              <a:rPr lang="fa-IR" sz="2000" b="1" dirty="0" smtClean="0">
                <a:cs typeface="B Nazanin" panose="00000400000000000000" pitchFamily="2" charset="-78"/>
              </a:rPr>
              <a:t>دانش پنهان از </a:t>
            </a:r>
            <a:r>
              <a:rPr lang="fa-IR" sz="2000" b="1" dirty="0">
                <a:cs typeface="B Nazanin" panose="00000400000000000000" pitchFamily="2" charset="-78"/>
              </a:rPr>
              <a:t>طریق </a:t>
            </a:r>
            <a:r>
              <a:rPr lang="fa-IR" sz="2000" b="1" dirty="0" smtClean="0">
                <a:cs typeface="B Nazanin" panose="00000400000000000000" pitchFamily="2" charset="-78"/>
              </a:rPr>
              <a:t>تجارب</a:t>
            </a:r>
            <a:r>
              <a:rPr lang="fa-IR" sz="2000" b="1" dirty="0">
                <a:cs typeface="B Nazanin" panose="00000400000000000000" pitchFamily="2" charset="-78"/>
              </a:rPr>
              <a:t>، مشاهده و طوفان فکری با </a:t>
            </a:r>
            <a:r>
              <a:rPr lang="fa-IR" sz="2000" b="1" dirty="0" smtClean="0">
                <a:cs typeface="B Nazanin" panose="00000400000000000000" pitchFamily="2" charset="-78"/>
              </a:rPr>
              <a:t>دیگران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1" dirty="0" smtClean="0">
                <a:cs typeface="B Nazanin" panose="00000400000000000000" pitchFamily="2" charset="-78"/>
              </a:rPr>
              <a:t>ارتباط </a:t>
            </a:r>
            <a:r>
              <a:rPr lang="fa-IR" sz="2000" b="1" dirty="0">
                <a:cs typeface="B Nazanin" panose="00000400000000000000" pitchFamily="2" charset="-78"/>
              </a:rPr>
              <a:t>رو در رو، بهترین روش برای اجتماعی کردن </a:t>
            </a:r>
            <a:r>
              <a:rPr lang="fa-IR" sz="2000" b="1" dirty="0" smtClean="0">
                <a:cs typeface="B Nazanin" panose="00000400000000000000" pitchFamily="2" charset="-78"/>
              </a:rPr>
              <a:t>دانش پنهانی</a:t>
            </a:r>
            <a:endParaRPr lang="fa-IR" sz="2000" b="1" dirty="0">
              <a:cs typeface="B Nazanin" panose="00000400000000000000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1478" y="6421771"/>
            <a:ext cx="271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Socialization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012448" y="6404543"/>
            <a:ext cx="717522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4820</TotalTime>
  <Words>1200</Words>
  <Application>Microsoft Office PowerPoint</Application>
  <PresentationFormat>Widescreen</PresentationFormat>
  <Paragraphs>286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B Davat</vt:lpstr>
      <vt:lpstr>B Nazanin</vt:lpstr>
      <vt:lpstr>B Titr</vt:lpstr>
      <vt:lpstr>Bell MT</vt:lpstr>
      <vt:lpstr>Calibri</vt:lpstr>
      <vt:lpstr>Century Gothic</vt:lpstr>
      <vt:lpstr>Times New Roman</vt:lpstr>
      <vt:lpstr>Wingdings</vt:lpstr>
      <vt:lpstr>Wingdings 3</vt:lpstr>
      <vt:lpstr>Yekan-Bakh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550</cp:revision>
  <dcterms:created xsi:type="dcterms:W3CDTF">2022-12-21T07:46:34Z</dcterms:created>
  <dcterms:modified xsi:type="dcterms:W3CDTF">2023-01-12T12:09:24Z</dcterms:modified>
</cp:coreProperties>
</file>