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8" r:id="rId1"/>
  </p:sldMasterIdLst>
  <p:sldIdLst>
    <p:sldId id="257" r:id="rId2"/>
    <p:sldId id="258" r:id="rId3"/>
    <p:sldId id="273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4" clrIdx="0">
    <p:extLst>
      <p:ext uri="{19B8F6BF-5375-455C-9EA6-DF929625EA0E}">
        <p15:presenceInfo xmlns:p15="http://schemas.microsoft.com/office/powerpoint/2012/main" userId="73335ffa0c2384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  <a:srgbClr val="4A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1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353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52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2891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29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1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3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6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5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5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0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3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166E5-82A2-4C1F-B8AA-8D5A78B1F0D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8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1598" y="-1"/>
            <a:ext cx="12172653" cy="6868918"/>
            <a:chOff x="-21598" y="-1"/>
            <a:chExt cx="12172653" cy="686891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598" y="-1"/>
              <a:ext cx="12172653" cy="686891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6136"/>
                      </a14:imgEffect>
                      <a14:imgEffect>
                        <a14:saturation sat="40000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343" y="348866"/>
              <a:ext cx="4734998" cy="154317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5" name="Subtitle 4"/>
            <p:cNvSpPr txBox="1">
              <a:spLocks/>
            </p:cNvSpPr>
            <p:nvPr/>
          </p:nvSpPr>
          <p:spPr>
            <a:xfrm>
              <a:off x="3385986" y="4867420"/>
              <a:ext cx="6109706" cy="14841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rtl="1">
                <a:buNone/>
              </a:pPr>
              <a:r>
                <a:rPr lang="fa-IR" sz="3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B Nazanin" panose="00000400000000000000" pitchFamily="2" charset="-78"/>
                </a:rPr>
                <a:t>استاد راهنما: دکتر محامد خسروشاهی</a:t>
              </a:r>
            </a:p>
            <a:p>
              <a:pPr marL="0" indent="0" algn="ctr" rtl="1">
                <a:buNone/>
              </a:pPr>
              <a:r>
                <a:rPr lang="fa-IR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B Nazanin" panose="00000400000000000000" pitchFamily="2" charset="-78"/>
                </a:rPr>
                <a:t>ارائه دهنده: فاطمه نفیسی</a:t>
              </a:r>
            </a:p>
            <a:p>
              <a:pPr marL="0" indent="0" algn="ctr" rtl="1">
                <a:buNone/>
              </a:pPr>
              <a:r>
                <a:rPr lang="fa-IR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B Nazanin" panose="00000400000000000000" pitchFamily="2" charset="-78"/>
                </a:rPr>
                <a:t>دیماه 1401</a:t>
              </a:r>
              <a:endParaRPr 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endParaRPr>
            </a:p>
            <a:p>
              <a:pPr marL="0" indent="0" algn="ctr" rtl="1">
                <a:buNone/>
              </a:pPr>
              <a:endParaRPr lang="fa-I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endParaRPr>
            </a:p>
            <a:p>
              <a:pPr marL="0" indent="0" algn="ctr" rtl="1">
                <a:buNone/>
              </a:pPr>
              <a:endParaRPr lang="fa-I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endParaRPr>
            </a:p>
            <a:p>
              <a:pPr marL="0" indent="0" algn="ctr" rtl="1">
                <a:buNone/>
              </a:pPr>
              <a:endParaRPr lang="fa-I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98390" y="2714115"/>
              <a:ext cx="883927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ar-SA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cs typeface="B Davat" panose="00000400000000000000" pitchFamily="2" charset="-78"/>
                </a:rPr>
                <a:t>نقش بازاریابی در </a:t>
              </a:r>
              <a:r>
                <a:rPr lang="fa-IR" sz="5400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cs typeface="B Davat" panose="00000400000000000000" pitchFamily="2" charset="-78"/>
                </a:rPr>
                <a:t>پلتفرم‌</a:t>
              </a:r>
              <a:r>
                <a:rPr lang="ar-SA" sz="5400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cs typeface="B Davat" panose="00000400000000000000" pitchFamily="2" charset="-78"/>
                </a:rPr>
                <a:t>های </a:t>
              </a:r>
              <a:r>
                <a:rPr lang="ar-SA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cs typeface="B Davat" panose="00000400000000000000" pitchFamily="2" charset="-78"/>
                </a:rPr>
                <a:t>تجارت دیجیتال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6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897" y="78267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3/30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72415" y="563163"/>
            <a:ext cx="729879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3200" b="1" cap="none" dirty="0" smtClean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پیشنهادهایی برای بهبود کیفیت تعاملات در‌</a:t>
            </a:r>
            <a:r>
              <a:rPr lang="en-US" sz="3200" b="1" cap="none" dirty="0" smtClean="0">
                <a:ln/>
                <a:solidFill>
                  <a:srgbClr val="0F6F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DBP</a:t>
            </a:r>
            <a:r>
              <a:rPr lang="fa-IR" sz="3200" b="1" cap="none" dirty="0" smtClean="0">
                <a:ln/>
                <a:solidFill>
                  <a:srgbClr val="0F6F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‌</a:t>
            </a:r>
            <a:r>
              <a:rPr lang="fa-IR" sz="3200" b="1" cap="none" dirty="0" smtClean="0">
                <a:ln/>
                <a:solidFill>
                  <a:srgbClr val="0F6FC6"/>
                </a:solidFill>
                <a:effectLst/>
                <a:latin typeface="Times New Roman" panose="02020603050405020304" pitchFamily="18" charset="0"/>
                <a:cs typeface="B Titr" panose="00000700000000000000" pitchFamily="2" charset="-78"/>
              </a:rPr>
              <a:t>ها</a:t>
            </a:r>
            <a:endParaRPr lang="en-US" sz="3200" b="1" cap="none" dirty="0">
              <a:ln/>
              <a:solidFill>
                <a:srgbClr val="0F6FC6"/>
              </a:solidFill>
              <a:effectLst/>
              <a:cs typeface="B Titr" panose="00000700000000000000" pitchFamily="2" charset="-7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94383" y="1977293"/>
            <a:ext cx="89751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r" rtl="1">
              <a:buFont typeface="Wingdings" panose="05000000000000000000" pitchFamily="2" charset="2"/>
              <a:buChar char="v"/>
            </a:pPr>
            <a:r>
              <a:rPr lang="ar-SA" sz="2400" dirty="0">
                <a:cs typeface="B Nazanin" panose="00000400000000000000" pitchFamily="2" charset="-78"/>
              </a:rPr>
              <a:t>استفاده از مکانیسم‌های مبتنی بر </a:t>
            </a:r>
            <a:r>
              <a:rPr lang="ar-SA" sz="2400" dirty="0" smtClean="0">
                <a:cs typeface="B Nazanin" panose="00000400000000000000" pitchFamily="2" charset="-78"/>
              </a:rPr>
              <a:t>خوشنامی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342900" lvl="0" indent="-342900" algn="r" rtl="1">
              <a:buFont typeface="Wingdings" panose="05000000000000000000" pitchFamily="2" charset="2"/>
              <a:buChar char="v"/>
            </a:pPr>
            <a:endParaRPr lang="en-US" sz="2400" dirty="0">
              <a:cs typeface="B Nazanin" panose="00000400000000000000" pitchFamily="2" charset="-78"/>
            </a:endParaRPr>
          </a:p>
          <a:p>
            <a:pPr marL="342900" lvl="0" indent="-342900" algn="r" rtl="1">
              <a:buFont typeface="Wingdings" panose="05000000000000000000" pitchFamily="2" charset="2"/>
              <a:buChar char="v"/>
            </a:pPr>
            <a:r>
              <a:rPr lang="ar-SA" sz="2400" dirty="0">
                <a:cs typeface="B Nazanin" panose="00000400000000000000" pitchFamily="2" charset="-78"/>
              </a:rPr>
              <a:t>استفاده از </a:t>
            </a:r>
            <a:r>
              <a:rPr lang="ar-SA" sz="2400" dirty="0" smtClean="0">
                <a:cs typeface="B Nazanin" panose="00000400000000000000" pitchFamily="2" charset="-78"/>
              </a:rPr>
              <a:t>داده</a:t>
            </a:r>
            <a:r>
              <a:rPr lang="fa-IR" sz="2400" dirty="0" smtClean="0">
                <a:cs typeface="B Nazanin" panose="00000400000000000000" pitchFamily="2" charset="-78"/>
              </a:rPr>
              <a:t>‌</a:t>
            </a:r>
            <a:r>
              <a:rPr lang="ar-SA" sz="2400" dirty="0" smtClean="0">
                <a:cs typeface="B Nazanin" panose="00000400000000000000" pitchFamily="2" charset="-78"/>
              </a:rPr>
              <a:t>های </a:t>
            </a:r>
            <a:r>
              <a:rPr lang="ar-SA" sz="2400" dirty="0">
                <a:cs typeface="B Nazanin" panose="00000400000000000000" pitchFamily="2" charset="-78"/>
              </a:rPr>
              <a:t>بزرگ، </a:t>
            </a:r>
            <a:r>
              <a:rPr lang="ar-SA" sz="2400" dirty="0" smtClean="0">
                <a:cs typeface="B Nazanin" panose="00000400000000000000" pitchFamily="2" charset="-78"/>
              </a:rPr>
              <a:t>الگوریتم</a:t>
            </a:r>
            <a:r>
              <a:rPr lang="fa-IR" sz="2400" dirty="0" smtClean="0">
                <a:cs typeface="B Nazanin" panose="00000400000000000000" pitchFamily="2" charset="-78"/>
              </a:rPr>
              <a:t>‌</a:t>
            </a:r>
            <a:r>
              <a:rPr lang="ar-SA" sz="2400" dirty="0" smtClean="0">
                <a:cs typeface="B Nazanin" panose="00000400000000000000" pitchFamily="2" charset="-78"/>
              </a:rPr>
              <a:t>ها </a:t>
            </a:r>
            <a:r>
              <a:rPr lang="ar-SA" sz="2400" dirty="0">
                <a:cs typeface="B Nazanin" panose="00000400000000000000" pitchFamily="2" charset="-78"/>
              </a:rPr>
              <a:t>و محاسبات </a:t>
            </a:r>
            <a:r>
              <a:rPr lang="ar-SA" sz="2400" dirty="0" smtClean="0">
                <a:cs typeface="B Nazanin" panose="00000400000000000000" pitchFamily="2" charset="-78"/>
              </a:rPr>
              <a:t>پیچیده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342900" lvl="0" indent="-342900" algn="r" rtl="1">
              <a:buFont typeface="Wingdings" panose="05000000000000000000" pitchFamily="2" charset="2"/>
              <a:buChar char="v"/>
            </a:pPr>
            <a:endParaRPr lang="en-US" sz="2400" dirty="0">
              <a:cs typeface="B Nazanin" panose="00000400000000000000" pitchFamily="2" charset="-78"/>
            </a:endParaRPr>
          </a:p>
          <a:p>
            <a:pPr marL="342900" lvl="0" indent="-342900" algn="r" rtl="1">
              <a:buFont typeface="Wingdings" panose="05000000000000000000" pitchFamily="2" charset="2"/>
              <a:buChar char="v"/>
            </a:pPr>
            <a:r>
              <a:rPr lang="ar-SA" sz="2400" dirty="0">
                <a:cs typeface="B Nazanin" panose="00000400000000000000" pitchFamily="2" charset="-78"/>
              </a:rPr>
              <a:t>ایجاد اعتماد کاربر و کاهش خطرات </a:t>
            </a:r>
            <a:r>
              <a:rPr lang="fa-IR" sz="2400" dirty="0" smtClean="0">
                <a:cs typeface="B Nazanin" panose="00000400000000000000" pitchFamily="2" charset="-78"/>
              </a:rPr>
              <a:t>تعاملات</a:t>
            </a:r>
          </a:p>
          <a:p>
            <a:pPr marL="342900" lvl="0" indent="-342900" algn="r" rtl="1">
              <a:buFont typeface="Wingdings" panose="05000000000000000000" pitchFamily="2" charset="2"/>
              <a:buChar char="v"/>
            </a:pPr>
            <a:endParaRPr lang="en-US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v"/>
            </a:pPr>
            <a:r>
              <a:rPr lang="fa-IR" sz="2400" dirty="0" smtClean="0">
                <a:cs typeface="B Nazanin" panose="00000400000000000000" pitchFamily="2" charset="-78"/>
              </a:rPr>
              <a:t>مدیریت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ar-SA" sz="2400" dirty="0" smtClean="0">
                <a:cs typeface="B Nazanin" panose="00000400000000000000" pitchFamily="2" charset="-78"/>
              </a:rPr>
              <a:t>نوسانات </a:t>
            </a:r>
            <a:r>
              <a:rPr lang="ar-SA" sz="2400" dirty="0">
                <a:cs typeface="B Nazanin" panose="00000400000000000000" pitchFamily="2" charset="-78"/>
              </a:rPr>
              <a:t>عرضه و </a:t>
            </a:r>
            <a:r>
              <a:rPr lang="ar-SA" sz="2400" dirty="0" smtClean="0">
                <a:cs typeface="B Nazanin" panose="00000400000000000000" pitchFamily="2" charset="-78"/>
              </a:rPr>
              <a:t>تقاضا</a:t>
            </a:r>
            <a:endParaRPr lang="en-US" sz="2400" dirty="0">
              <a:cs typeface="B Nazanin" panose="00000400000000000000" pitchFamily="2" charset="-7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206974" y="4979047"/>
            <a:ext cx="12394642" cy="1727732"/>
            <a:chOff x="-206974" y="4979047"/>
            <a:chExt cx="12394642" cy="172773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841303" y="6404544"/>
              <a:ext cx="834636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-206974" y="4979047"/>
              <a:ext cx="4052609" cy="1727732"/>
              <a:chOff x="-206974" y="4979047"/>
              <a:chExt cx="4052609" cy="172773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-37967" y="4979047"/>
                <a:ext cx="3883602" cy="1727732"/>
                <a:chOff x="-37967" y="4979047"/>
                <a:chExt cx="3883602" cy="1727732"/>
              </a:xfrm>
            </p:grpSpPr>
            <p:sp>
              <p:nvSpPr>
                <p:cNvPr id="17" name="Flowchart: Off-page Connector 25"/>
                <p:cNvSpPr/>
                <p:nvPr/>
              </p:nvSpPr>
              <p:spPr>
                <a:xfrm rot="16200000">
                  <a:off x="1611113" y="4472257"/>
                  <a:ext cx="604469" cy="386457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-37967" y="5493858"/>
                  <a:ext cx="2732351" cy="513048"/>
                  <a:chOff x="-23899" y="5479790"/>
                  <a:chExt cx="2732351" cy="513048"/>
                </a:xfrm>
              </p:grpSpPr>
              <p:sp>
                <p:nvSpPr>
                  <p:cNvPr id="15" name="Flowchart: Off-page Connector 25"/>
                  <p:cNvSpPr/>
                  <p:nvPr/>
                </p:nvSpPr>
                <p:spPr>
                  <a:xfrm rot="16200000">
                    <a:off x="1074992" y="4409035"/>
                    <a:ext cx="513048" cy="2654557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8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8000 h 10000"/>
                      <a:gd name="connsiteX5" fmla="*/ 0 w 10000"/>
                      <a:gd name="connsiteY5" fmla="*/ 0 h 10000"/>
                      <a:gd name="connsiteX0" fmla="*/ 0 w 10000"/>
                      <a:gd name="connsiteY0" fmla="*/ 0 h 8888"/>
                      <a:gd name="connsiteX1" fmla="*/ 10000 w 10000"/>
                      <a:gd name="connsiteY1" fmla="*/ 0 h 8888"/>
                      <a:gd name="connsiteX2" fmla="*/ 10000 w 10000"/>
                      <a:gd name="connsiteY2" fmla="*/ 8000 h 8888"/>
                      <a:gd name="connsiteX3" fmla="*/ 5000 w 10000"/>
                      <a:gd name="connsiteY3" fmla="*/ 8888 h 8888"/>
                      <a:gd name="connsiteX4" fmla="*/ 0 w 10000"/>
                      <a:gd name="connsiteY4" fmla="*/ 8000 h 8888"/>
                      <a:gd name="connsiteX5" fmla="*/ 0 w 10000"/>
                      <a:gd name="connsiteY5" fmla="*/ 0 h 8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000" h="8888">
                        <a:moveTo>
                          <a:pt x="0" y="0"/>
                        </a:moveTo>
                        <a:lnTo>
                          <a:pt x="10000" y="0"/>
                        </a:lnTo>
                        <a:lnTo>
                          <a:pt x="10000" y="8000"/>
                        </a:lnTo>
                        <a:lnTo>
                          <a:pt x="5000" y="8888"/>
                        </a:lnTo>
                        <a:lnTo>
                          <a:pt x="0" y="8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-23899" y="5549194"/>
                    <a:ext cx="2732351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b="1" dirty="0">
                        <a:solidFill>
                          <a:schemeClr val="bg1"/>
                        </a:solidFill>
                        <a:latin typeface="Bell MT" panose="02020503060305020303" pitchFamily="18" charset="0"/>
                      </a:rPr>
                      <a:t>nafisifatemeh99@gmail.com</a:t>
                    </a:r>
                  </a:p>
                </p:txBody>
              </p: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713721" y="4979047"/>
                  <a:ext cx="7312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a-IR" dirty="0" smtClean="0">
                      <a:solidFill>
                        <a:schemeClr val="bg1"/>
                      </a:solidFill>
                      <a:cs typeface="B Titr" panose="00000700000000000000" pitchFamily="2" charset="-78"/>
                    </a:rPr>
                    <a:t>10</a:t>
                  </a:r>
                  <a:r>
                    <a:rPr lang="en-US" dirty="0" smtClean="0">
                      <a:solidFill>
                        <a:schemeClr val="bg1"/>
                      </a:solidFill>
                      <a:cs typeface="B Titr" panose="00000700000000000000" pitchFamily="2" charset="-78"/>
                    </a:rPr>
                    <a:t>/</a:t>
                  </a:r>
                  <a:r>
                    <a:rPr lang="fa-IR" dirty="0" smtClean="0">
                      <a:solidFill>
                        <a:schemeClr val="bg1"/>
                      </a:solidFill>
                      <a:cs typeface="B Titr" panose="00000700000000000000" pitchFamily="2" charset="-78"/>
                    </a:rPr>
                    <a:t>13</a:t>
                  </a:r>
                  <a:endParaRPr lang="en-US" dirty="0">
                    <a:solidFill>
                      <a:schemeClr val="bg1"/>
                    </a:solidFill>
                    <a:cs typeface="B Titr" panose="00000700000000000000" pitchFamily="2" charset="-78"/>
                  </a:endParaRPr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-206974" y="6189101"/>
                <a:ext cx="4052608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نقش بازاریابی در </a:t>
                </a:r>
                <a:r>
                  <a:rPr lang="fa-IR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پلتفرم‌</a:t>
                </a:r>
                <a:r>
                  <a:rPr lang="ar-SA" sz="22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rPr>
                  <a:t>های تجارت دیجیتال</a:t>
                </a:r>
                <a:endParaRPr lang="en-US" sz="22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141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897" y="78267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3/30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206974" y="4979047"/>
            <a:ext cx="12394642" cy="1727732"/>
            <a:chOff x="-206974" y="4979047"/>
            <a:chExt cx="12394642" cy="1727732"/>
          </a:xfrm>
        </p:grpSpPr>
        <p:grpSp>
          <p:nvGrpSpPr>
            <p:cNvPr id="11" name="Group 10"/>
            <p:cNvGrpSpPr/>
            <p:nvPr/>
          </p:nvGrpSpPr>
          <p:grpSpPr>
            <a:xfrm>
              <a:off x="-206974" y="4979047"/>
              <a:ext cx="4052609" cy="1727732"/>
              <a:chOff x="-206974" y="4979047"/>
              <a:chExt cx="4052609" cy="172773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-206974" y="6102310"/>
                <a:ext cx="4052609" cy="604469"/>
                <a:chOff x="-206974" y="6060107"/>
                <a:chExt cx="4052609" cy="604469"/>
              </a:xfrm>
            </p:grpSpPr>
            <p:sp>
              <p:nvSpPr>
                <p:cNvPr id="17" name="Flowchart: Off-page Connector 25"/>
                <p:cNvSpPr/>
                <p:nvPr/>
              </p:nvSpPr>
              <p:spPr>
                <a:xfrm rot="16200000">
                  <a:off x="1611113" y="4430054"/>
                  <a:ext cx="604469" cy="386457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-206974" y="6146898"/>
                  <a:ext cx="4052608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ar-SA" sz="22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نقش بازاریابی در </a:t>
                  </a:r>
                  <a:r>
                    <a:rPr lang="fa-IR" sz="22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پلتفرم‌</a:t>
                  </a:r>
                  <a:r>
                    <a:rPr lang="ar-SA" sz="22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های تجارت دیجیتال</a:t>
                  </a:r>
                  <a:endParaRPr lang="en-US" sz="22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-37967" y="5493858"/>
                <a:ext cx="2732351" cy="513048"/>
                <a:chOff x="-23899" y="5479790"/>
                <a:chExt cx="2732351" cy="513048"/>
              </a:xfrm>
            </p:grpSpPr>
            <p:sp>
              <p:nvSpPr>
                <p:cNvPr id="15" name="Flowchart: Off-page Connector 25"/>
                <p:cNvSpPr/>
                <p:nvPr/>
              </p:nvSpPr>
              <p:spPr>
                <a:xfrm rot="16200000">
                  <a:off x="1074992" y="4409035"/>
                  <a:ext cx="513048" cy="2654557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-23899" y="5549194"/>
                  <a:ext cx="273235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713721" y="4979047"/>
                <a:ext cx="724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a-IR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11</a:t>
                </a:r>
                <a:r>
                  <a:rPr lang="en-US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/</a:t>
                </a:r>
                <a:r>
                  <a:rPr lang="fa-IR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13</a:t>
                </a:r>
                <a:endParaRPr lang="en-US" dirty="0">
                  <a:solidFill>
                    <a:schemeClr val="bg1"/>
                  </a:solidFill>
                  <a:cs typeface="B Titr" panose="00000700000000000000" pitchFamily="2" charset="-78"/>
                </a:endParaRPr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>
              <a:off x="3841303" y="6404544"/>
              <a:ext cx="834636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2510794" y="153726"/>
            <a:ext cx="75312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3200" b="1" cap="none" dirty="0" smtClean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 نقش بازاریابی در خلق و تخصیص ارزش در‌</a:t>
            </a:r>
            <a:r>
              <a:rPr lang="en-US" sz="3200" b="1" cap="none" dirty="0" smtClean="0">
                <a:ln/>
                <a:solidFill>
                  <a:srgbClr val="0F6F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DBP</a:t>
            </a:r>
            <a:r>
              <a:rPr lang="fa-IR" sz="3200" b="1" cap="none" dirty="0" smtClean="0">
                <a:ln/>
                <a:solidFill>
                  <a:srgbClr val="0F6F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‌</a:t>
            </a:r>
            <a:r>
              <a:rPr lang="fa-IR" sz="3200" b="1" cap="none" dirty="0" smtClean="0">
                <a:ln/>
                <a:solidFill>
                  <a:srgbClr val="0F6FC6"/>
                </a:solidFill>
                <a:effectLst/>
                <a:latin typeface="Times New Roman" panose="02020603050405020304" pitchFamily="18" charset="0"/>
                <a:cs typeface="B Titr" panose="00000700000000000000" pitchFamily="2" charset="-78"/>
              </a:rPr>
              <a:t>ها</a:t>
            </a:r>
            <a:endParaRPr lang="en-US" sz="3200" b="1" cap="none" dirty="0">
              <a:ln/>
              <a:solidFill>
                <a:srgbClr val="0F6FC6"/>
              </a:solidFill>
              <a:effectLst/>
              <a:cs typeface="B Titr" panose="00000700000000000000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25393" y="1322198"/>
            <a:ext cx="9288354" cy="4356345"/>
            <a:chOff x="1725393" y="1322198"/>
            <a:chExt cx="9288354" cy="4356345"/>
          </a:xfrm>
        </p:grpSpPr>
        <p:sp>
          <p:nvSpPr>
            <p:cNvPr id="21" name="TextBox 20"/>
            <p:cNvSpPr txBox="1"/>
            <p:nvPr/>
          </p:nvSpPr>
          <p:spPr>
            <a:xfrm>
              <a:off x="1725393" y="1322198"/>
              <a:ext cx="928835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rtl="1"/>
              <a:r>
                <a:rPr lang="ar-SA" sz="2800" b="1" dirty="0">
                  <a:cs typeface="B Nazanin" panose="00000400000000000000" pitchFamily="2" charset="-78"/>
                </a:rPr>
                <a:t>مهمترین معیار موفقیت </a:t>
              </a:r>
              <a:r>
                <a:rPr lang="ar-SA" sz="2800" b="1" dirty="0" smtClean="0">
                  <a:cs typeface="B Nazanin" panose="00000400000000000000" pitchFamily="2" charset="-78"/>
                </a:rPr>
                <a:t>یک </a:t>
              </a:r>
              <a:r>
                <a:rPr 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DBP</a:t>
              </a:r>
              <a:r>
                <a:rPr lang="fa-IR" sz="2800" b="1" dirty="0">
                  <a:cs typeface="B Nazanin" panose="00000400000000000000" pitchFamily="2" charset="-78"/>
                </a:rPr>
                <a:t> </a:t>
              </a:r>
              <a:r>
                <a:rPr lang="fa-IR" sz="2800" b="1" dirty="0" smtClean="0">
                  <a:cs typeface="B Nazanin" panose="00000400000000000000" pitchFamily="2" charset="-78"/>
                </a:rPr>
                <a:t>:</a:t>
              </a:r>
            </a:p>
            <a:p>
              <a:pPr lvl="0" algn="ctr" rtl="1"/>
              <a:r>
                <a:rPr lang="fa-IR" sz="2800" b="1" dirty="0" smtClean="0">
                  <a:cs typeface="B Nazanin" panose="00000400000000000000" pitchFamily="2" charset="-78"/>
                </a:rPr>
                <a:t> </a:t>
              </a:r>
              <a:r>
                <a:rPr lang="ar-SA" sz="2800" b="1" dirty="0">
                  <a:cs typeface="B Nazanin" panose="00000400000000000000" pitchFamily="2" charset="-78"/>
                </a:rPr>
                <a:t>توانایی </a:t>
              </a:r>
              <a:r>
                <a:rPr lang="ar-SA" sz="2800" b="1" dirty="0" smtClean="0">
                  <a:cs typeface="B Nazanin" panose="00000400000000000000" pitchFamily="2" charset="-78"/>
                </a:rPr>
                <a:t>تولید </a:t>
              </a:r>
              <a:r>
                <a:rPr lang="ar-SA" sz="2800" b="1" dirty="0">
                  <a:cs typeface="B Nazanin" panose="00000400000000000000" pitchFamily="2" charset="-78"/>
                </a:rPr>
                <a:t>ارزش </a:t>
              </a:r>
              <a:r>
                <a:rPr lang="ar-SA" sz="2800" b="1" dirty="0" smtClean="0">
                  <a:cs typeface="B Nazanin" panose="00000400000000000000" pitchFamily="2" charset="-78"/>
                </a:rPr>
                <a:t>و</a:t>
              </a:r>
              <a:r>
                <a:rPr lang="fa-IR" sz="2800" b="1" dirty="0" smtClean="0">
                  <a:cs typeface="B Nazanin" panose="00000400000000000000" pitchFamily="2" charset="-78"/>
                </a:rPr>
                <a:t> به</a:t>
              </a:r>
              <a:r>
                <a:rPr lang="ar-SA" sz="2800" b="1" dirty="0" smtClean="0">
                  <a:cs typeface="B Nazanin" panose="00000400000000000000" pitchFamily="2" charset="-78"/>
                </a:rPr>
                <a:t> اشتراک</a:t>
              </a:r>
              <a:r>
                <a:rPr lang="fa-IR" sz="2800" b="1" dirty="0" smtClean="0">
                  <a:cs typeface="B Nazanin" panose="00000400000000000000" pitchFamily="2" charset="-78"/>
                </a:rPr>
                <a:t>‌</a:t>
              </a:r>
              <a:r>
                <a:rPr lang="ar-SA" sz="2800" b="1" dirty="0" smtClean="0">
                  <a:cs typeface="B Nazanin" panose="00000400000000000000" pitchFamily="2" charset="-78"/>
                </a:rPr>
                <a:t>گذاری </a:t>
              </a:r>
              <a:r>
                <a:rPr lang="ar-SA" sz="2800" b="1" dirty="0">
                  <a:cs typeface="B Nazanin" panose="00000400000000000000" pitchFamily="2" charset="-78"/>
                </a:rPr>
                <a:t>آن </a:t>
              </a:r>
              <a:r>
                <a:rPr lang="ar-SA" sz="2800" b="1" dirty="0" smtClean="0">
                  <a:cs typeface="B Nazanin" panose="00000400000000000000" pitchFamily="2" charset="-78"/>
                </a:rPr>
                <a:t>با کاربران</a:t>
              </a:r>
              <a:endParaRPr lang="fa-IR" sz="2800" b="1" dirty="0" smtClean="0">
                <a:cs typeface="B Nazanin" panose="00000400000000000000" pitchFamily="2" charset="-78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63378" y="3000887"/>
              <a:ext cx="782753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r" rtl="1">
                <a:buFont typeface="Wingdings" panose="05000000000000000000" pitchFamily="2" charset="2"/>
                <a:buChar char="v"/>
              </a:pPr>
              <a:r>
                <a:rPr lang="fa-IR" sz="2400" b="1" dirty="0" smtClean="0">
                  <a:cs typeface="B Nazanin" panose="00000400000000000000" pitchFamily="2" charset="-78"/>
                </a:rPr>
                <a:t>کاهش </a:t>
              </a:r>
              <a:r>
                <a:rPr lang="ar-SA" sz="2400" b="1" dirty="0" smtClean="0">
                  <a:cs typeface="B Nazanin" panose="00000400000000000000" pitchFamily="2" charset="-78"/>
                </a:rPr>
                <a:t>هزینه</a:t>
              </a:r>
              <a:r>
                <a:rPr lang="fa-IR" sz="2400" b="1" dirty="0" smtClean="0">
                  <a:cs typeface="B Nazanin" panose="00000400000000000000" pitchFamily="2" charset="-78"/>
                </a:rPr>
                <a:t>‌</a:t>
              </a:r>
              <a:r>
                <a:rPr lang="ar-SA" sz="2400" b="1" dirty="0" smtClean="0">
                  <a:cs typeface="B Nazanin" panose="00000400000000000000" pitchFamily="2" charset="-78"/>
                </a:rPr>
                <a:t>های </a:t>
              </a:r>
              <a:r>
                <a:rPr lang="ar-SA" sz="2400" b="1" dirty="0">
                  <a:cs typeface="B Nazanin" panose="00000400000000000000" pitchFamily="2" charset="-78"/>
                </a:rPr>
                <a:t>مبادله و تولید </a:t>
              </a:r>
              <a:r>
                <a:rPr lang="fa-IR" sz="2400" b="1" dirty="0" smtClean="0">
                  <a:cs typeface="B Nazanin" panose="00000400000000000000" pitchFamily="2" charset="-78"/>
                </a:rPr>
                <a:t>به سبب </a:t>
              </a:r>
              <a:r>
                <a:rPr lang="ar-SA" sz="2400" b="1" dirty="0">
                  <a:cs typeface="B Nazanin" panose="00000400000000000000" pitchFamily="2" charset="-78"/>
                </a:rPr>
                <a:t>دیجیتالی </a:t>
              </a:r>
              <a:r>
                <a:rPr lang="fa-IR" sz="2400" b="1" dirty="0" smtClean="0">
                  <a:cs typeface="B Nazanin" panose="00000400000000000000" pitchFamily="2" charset="-78"/>
                </a:rPr>
                <a:t>بودن </a:t>
              </a:r>
              <a:r>
                <a:rPr lang="en-US" sz="2400" b="1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DBP</a:t>
              </a:r>
              <a:r>
                <a:rPr lang="fa-IR" sz="2400" b="1" dirty="0" smtClean="0">
                  <a:cs typeface="B Nazanin" panose="00000400000000000000" pitchFamily="2" charset="-78"/>
                </a:rPr>
                <a:t>ها</a:t>
              </a:r>
            </a:p>
            <a:p>
              <a:pPr lvl="0" algn="r" rtl="1"/>
              <a:endParaRPr lang="en-US" sz="2400" b="1" dirty="0">
                <a:cs typeface="B Nazanin" panose="00000400000000000000" pitchFamily="2" charset="-78"/>
              </a:endParaRPr>
            </a:p>
            <a:p>
              <a:pPr marL="342900" lvl="0" indent="-342900" algn="r" rtl="1">
                <a:buFont typeface="Wingdings" panose="05000000000000000000" pitchFamily="2" charset="2"/>
                <a:buChar char="v"/>
              </a:pPr>
              <a:r>
                <a:rPr lang="fa-IR" sz="2400" b="1" dirty="0" smtClean="0">
                  <a:cs typeface="B Nazanin" panose="00000400000000000000" pitchFamily="2" charset="-78"/>
                </a:rPr>
                <a:t>افزایش کمی و کیفی</a:t>
              </a:r>
              <a:r>
                <a:rPr lang="ar-SA" sz="2400" b="1" dirty="0" smtClean="0">
                  <a:cs typeface="B Nazanin" panose="00000400000000000000" pitchFamily="2" charset="-78"/>
                </a:rPr>
                <a:t> تعاملات</a:t>
              </a:r>
              <a:r>
                <a:rPr lang="fa-IR" sz="2400" b="1" dirty="0" smtClean="0">
                  <a:cs typeface="B Nazanin" panose="00000400000000000000" pitchFamily="2" charset="-78"/>
                </a:rPr>
                <a:t> با جذب حداکثری کاربران</a:t>
              </a:r>
            </a:p>
            <a:p>
              <a:pPr marL="342900" lvl="0" indent="-342900" algn="r" rtl="1">
                <a:buFont typeface="Wingdings" panose="05000000000000000000" pitchFamily="2" charset="2"/>
                <a:buChar char="v"/>
              </a:pPr>
              <a:endParaRPr lang="en-US" sz="2400" b="1" dirty="0">
                <a:cs typeface="B Nazanin" panose="00000400000000000000" pitchFamily="2" charset="-78"/>
              </a:endParaRPr>
            </a:p>
            <a:p>
              <a:pPr marL="342900" lvl="0" indent="-342900" algn="r" rtl="1">
                <a:buFont typeface="Wingdings" panose="05000000000000000000" pitchFamily="2" charset="2"/>
                <a:buChar char="v"/>
              </a:pPr>
              <a:r>
                <a:rPr lang="fa-IR" sz="2400" b="1" dirty="0" smtClean="0">
                  <a:cs typeface="B Nazanin" panose="00000400000000000000" pitchFamily="2" charset="-78"/>
                </a:rPr>
                <a:t>خلق ارزش برای همه کاربران </a:t>
              </a:r>
              <a:r>
                <a:rPr lang="ar-SA" sz="2400" b="1" dirty="0" smtClean="0">
                  <a:cs typeface="B Nazanin" panose="00000400000000000000" pitchFamily="2" charset="-78"/>
                </a:rPr>
                <a:t>با </a:t>
              </a:r>
              <a:r>
                <a:rPr lang="ar-SA" sz="2400" b="1" dirty="0">
                  <a:cs typeface="B Nazanin" panose="00000400000000000000" pitchFamily="2" charset="-78"/>
                </a:rPr>
                <a:t>مدیریت </a:t>
              </a:r>
              <a:r>
                <a:rPr lang="ar-SA" sz="2400" b="1" dirty="0" smtClean="0">
                  <a:cs typeface="B Nazanin" panose="00000400000000000000" pitchFamily="2" charset="-78"/>
                </a:rPr>
                <a:t>استراتژی</a:t>
              </a:r>
              <a:r>
                <a:rPr lang="fa-IR" sz="2400" b="1" dirty="0" smtClean="0">
                  <a:cs typeface="B Nazanin" panose="00000400000000000000" pitchFamily="2" charset="-78"/>
                </a:rPr>
                <a:t>ک</a:t>
              </a:r>
              <a:r>
                <a:rPr lang="ar-SA" sz="2400" b="1" dirty="0" smtClean="0">
                  <a:cs typeface="B Nazanin" panose="00000400000000000000" pitchFamily="2" charset="-78"/>
                </a:rPr>
                <a:t> قیمت</a:t>
              </a:r>
              <a:r>
                <a:rPr lang="fa-IR" sz="2400" b="1" dirty="0" smtClean="0">
                  <a:cs typeface="B Nazanin" panose="00000400000000000000" pitchFamily="2" charset="-78"/>
                </a:rPr>
                <a:t>‌</a:t>
              </a:r>
              <a:r>
                <a:rPr lang="ar-SA" sz="2400" b="1" dirty="0" smtClean="0">
                  <a:cs typeface="B Nazanin" panose="00000400000000000000" pitchFamily="2" charset="-78"/>
                </a:rPr>
                <a:t>گذاری</a:t>
              </a:r>
              <a:endParaRPr lang="en-US" sz="2400" b="1" dirty="0">
                <a:cs typeface="B Nazanin" panose="00000400000000000000" pitchFamily="2" charset="-78"/>
              </a:endParaRPr>
            </a:p>
            <a:p>
              <a:pPr marL="342900" indent="-342900" algn="r" rtl="1">
                <a:buFont typeface="Wingdings" panose="05000000000000000000" pitchFamily="2" charset="2"/>
                <a:buChar char="v"/>
              </a:pPr>
              <a:endParaRPr lang="fa-IR" sz="2400" b="1" dirty="0" smtClean="0">
                <a:cs typeface="B Nazanin" panose="00000400000000000000" pitchFamily="2" charset="-78"/>
              </a:endParaRPr>
            </a:p>
            <a:p>
              <a:pPr marL="342900" indent="-342900" algn="r" rtl="1">
                <a:buFont typeface="Wingdings" panose="05000000000000000000" pitchFamily="2" charset="2"/>
                <a:buChar char="v"/>
              </a:pPr>
              <a:r>
                <a:rPr lang="fa-IR" sz="2400" b="1" dirty="0" smtClean="0">
                  <a:cs typeface="B Nazanin" panose="00000400000000000000" pitchFamily="2" charset="-78"/>
                </a:rPr>
                <a:t>ایجاد ارتباط دوطرفه بین کاربران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8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897" y="78267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3/30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06974" y="4979047"/>
            <a:ext cx="12394642" cy="1727732"/>
            <a:chOff x="-206974" y="4979047"/>
            <a:chExt cx="12394642" cy="1727732"/>
          </a:xfrm>
        </p:grpSpPr>
        <p:grpSp>
          <p:nvGrpSpPr>
            <p:cNvPr id="11" name="Group 10"/>
            <p:cNvGrpSpPr/>
            <p:nvPr/>
          </p:nvGrpSpPr>
          <p:grpSpPr>
            <a:xfrm>
              <a:off x="-206974" y="4979047"/>
              <a:ext cx="4052609" cy="1727732"/>
              <a:chOff x="-206974" y="4979047"/>
              <a:chExt cx="4052609" cy="172773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-206974" y="6102310"/>
                <a:ext cx="4052609" cy="604469"/>
                <a:chOff x="-206974" y="6060107"/>
                <a:chExt cx="4052609" cy="604469"/>
              </a:xfrm>
            </p:grpSpPr>
            <p:sp>
              <p:nvSpPr>
                <p:cNvPr id="17" name="Flowchart: Off-page Connector 25"/>
                <p:cNvSpPr/>
                <p:nvPr/>
              </p:nvSpPr>
              <p:spPr>
                <a:xfrm rot="16200000">
                  <a:off x="1611113" y="4430054"/>
                  <a:ext cx="604469" cy="386457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-206974" y="6146898"/>
                  <a:ext cx="4052608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ar-SA" sz="22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نقش بازاریابی در </a:t>
                  </a:r>
                  <a:r>
                    <a:rPr lang="fa-IR" sz="22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پلتفرم‌</a:t>
                  </a:r>
                  <a:r>
                    <a:rPr lang="ar-SA" sz="22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های تجارت دیجیتال</a:t>
                  </a:r>
                  <a:endParaRPr lang="en-US" sz="22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-37967" y="5493858"/>
                <a:ext cx="2732351" cy="513048"/>
                <a:chOff x="-23899" y="5479790"/>
                <a:chExt cx="2732351" cy="513048"/>
              </a:xfrm>
            </p:grpSpPr>
            <p:sp>
              <p:nvSpPr>
                <p:cNvPr id="15" name="Flowchart: Off-page Connector 25"/>
                <p:cNvSpPr/>
                <p:nvPr/>
              </p:nvSpPr>
              <p:spPr>
                <a:xfrm rot="16200000">
                  <a:off x="1074992" y="4409035"/>
                  <a:ext cx="513048" cy="2654557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-23899" y="5549194"/>
                  <a:ext cx="273235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713721" y="4979047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a-IR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12</a:t>
                </a:r>
                <a:r>
                  <a:rPr lang="en-US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/</a:t>
                </a:r>
                <a:r>
                  <a:rPr lang="fa-IR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13</a:t>
                </a:r>
                <a:endParaRPr lang="en-US" dirty="0">
                  <a:solidFill>
                    <a:schemeClr val="bg1"/>
                  </a:solidFill>
                  <a:cs typeface="B Titr" panose="00000700000000000000" pitchFamily="2" charset="-78"/>
                </a:endParaRPr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>
              <a:off x="3841303" y="6404544"/>
              <a:ext cx="834636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5316853" y="235614"/>
            <a:ext cx="19191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3600" b="1" cap="none" dirty="0" smtClean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نتیجه‌گیری</a:t>
            </a:r>
            <a:endParaRPr lang="en-US" sz="3600" b="1" cap="none" dirty="0">
              <a:ln/>
              <a:solidFill>
                <a:srgbClr val="0F6FC6"/>
              </a:solidFill>
              <a:effectLst/>
              <a:cs typeface="B Titr" panose="000007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9695" y="2073584"/>
            <a:ext cx="95261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2400" b="1" dirty="0">
                <a:cs typeface="B Nazanin" panose="00000400000000000000" pitchFamily="2" charset="-78"/>
              </a:rPr>
              <a:t>بازاریابی با استفاده از یک چارچوب جدید مبتنی </a:t>
            </a:r>
            <a:r>
              <a:rPr lang="ar-SA" sz="2400" b="1" dirty="0" smtClean="0">
                <a:cs typeface="B Nazanin" panose="00000400000000000000" pitchFamily="2" charset="-78"/>
              </a:rPr>
              <a:t>بر</a:t>
            </a:r>
            <a:r>
              <a:rPr lang="fa-IR" sz="2400" b="1" dirty="0" smtClean="0">
                <a:cs typeface="B Nazanin" panose="00000400000000000000" pitchFamily="2" charset="-78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TCA</a:t>
            </a:r>
            <a:endParaRPr lang="fa-IR" sz="2400" b="1" dirty="0" smtClean="0">
              <a:cs typeface="B Nazanin" panose="00000400000000000000" pitchFamily="2" charset="-78"/>
            </a:endParaRPr>
          </a:p>
          <a:p>
            <a:pPr algn="ctr" rtl="1"/>
            <a:endParaRPr lang="fa-IR" sz="2400" b="1" dirty="0">
              <a:cs typeface="B Nazanin" panose="00000400000000000000" pitchFamily="2" charset="-78"/>
            </a:endParaRPr>
          </a:p>
          <a:p>
            <a:pPr algn="ctr" rtl="1"/>
            <a:r>
              <a:rPr lang="ar-SA" sz="2400" b="1" dirty="0" smtClean="0">
                <a:cs typeface="B Nazanin" panose="00000400000000000000" pitchFamily="2" charset="-78"/>
              </a:rPr>
              <a:t>با </a:t>
            </a:r>
            <a:r>
              <a:rPr lang="ar-SA" sz="2400" b="1" dirty="0">
                <a:cs typeface="B Nazanin" panose="00000400000000000000" pitchFamily="2" charset="-78"/>
              </a:rPr>
              <a:t>کاهش هزینه‌های تراکنش و تا حدودی هزینه‌های تولید برای همه </a:t>
            </a:r>
            <a:r>
              <a:rPr lang="ar-SA" sz="2400" b="1" dirty="0" smtClean="0">
                <a:cs typeface="B Nazanin" panose="00000400000000000000" pitchFamily="2" charset="-78"/>
              </a:rPr>
              <a:t>طرف‌ها</a:t>
            </a:r>
            <a:endParaRPr lang="fa-IR" sz="2400" b="1" dirty="0" smtClean="0">
              <a:cs typeface="B Nazanin" panose="00000400000000000000" pitchFamily="2" charset="-78"/>
            </a:endParaRPr>
          </a:p>
          <a:p>
            <a:pPr algn="ctr" rtl="1"/>
            <a:endParaRPr lang="fa-IR" sz="2400" b="1" dirty="0" smtClean="0">
              <a:cs typeface="B Nazanin" panose="00000400000000000000" pitchFamily="2" charset="-78"/>
            </a:endParaRPr>
          </a:p>
          <a:p>
            <a:pPr algn="ctr" rtl="1"/>
            <a:r>
              <a:rPr lang="ar-SA" sz="2400" b="1" dirty="0" smtClean="0">
                <a:cs typeface="B Nazanin" panose="00000400000000000000" pitchFamily="2" charset="-78"/>
              </a:rPr>
              <a:t>به موفقیت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DBP</a:t>
            </a:r>
            <a:r>
              <a:rPr lang="ar-SA" sz="2400" b="1" dirty="0" smtClean="0">
                <a:cs typeface="B Nazanin" panose="00000400000000000000" pitchFamily="2" charset="-78"/>
              </a:rPr>
              <a:t>ها </a:t>
            </a:r>
            <a:r>
              <a:rPr lang="ar-SA" sz="2400" b="1" dirty="0">
                <a:cs typeface="B Nazanin" panose="00000400000000000000" pitchFamily="2" charset="-78"/>
              </a:rPr>
              <a:t>کمک می‌کند و همچنین با افزایش کمی </a:t>
            </a:r>
            <a:r>
              <a:rPr lang="ar-SA" sz="2400" b="1" dirty="0" smtClean="0">
                <a:cs typeface="B Nazanin" panose="00000400000000000000" pitchFamily="2" charset="-78"/>
              </a:rPr>
              <a:t>و کیفی تعاملات</a:t>
            </a:r>
            <a:endParaRPr lang="fa-IR" sz="2400" b="1" dirty="0" smtClean="0">
              <a:cs typeface="B Nazanin" panose="00000400000000000000" pitchFamily="2" charset="-78"/>
            </a:endParaRPr>
          </a:p>
          <a:p>
            <a:pPr algn="ctr" rtl="1"/>
            <a:endParaRPr lang="fa-IR" sz="2400" b="1" dirty="0" smtClean="0">
              <a:cs typeface="B Nazanin" panose="00000400000000000000" pitchFamily="2" charset="-78"/>
            </a:endParaRPr>
          </a:p>
          <a:p>
            <a:pPr algn="ctr" rtl="1"/>
            <a:r>
              <a:rPr lang="ar-SA" sz="2400" b="1" dirty="0" smtClean="0">
                <a:cs typeface="B Nazanin" panose="00000400000000000000" pitchFamily="2" charset="-78"/>
              </a:rPr>
              <a:t>خلق </a:t>
            </a:r>
            <a:r>
              <a:rPr lang="ar-SA" sz="2400" b="1" dirty="0">
                <a:cs typeface="B Nazanin" panose="00000400000000000000" pitchFamily="2" charset="-78"/>
              </a:rPr>
              <a:t>ارزش را برای پلتفرم افزایش داده و تخصیص ارزش را بهینه </a:t>
            </a:r>
            <a:r>
              <a:rPr lang="ar-SA" sz="2400" b="1" dirty="0" smtClean="0">
                <a:cs typeface="B Nazanin" panose="00000400000000000000" pitchFamily="2" charset="-78"/>
              </a:rPr>
              <a:t>می</a:t>
            </a:r>
            <a:r>
              <a:rPr lang="fa-IR" sz="2400" b="1" dirty="0">
                <a:cs typeface="B Nazanin" panose="00000400000000000000" pitchFamily="2" charset="-78"/>
              </a:rPr>
              <a:t>‌</a:t>
            </a:r>
            <a:r>
              <a:rPr lang="ar-SA" sz="2400" b="1" dirty="0" smtClean="0">
                <a:cs typeface="B Nazanin" panose="00000400000000000000" pitchFamily="2" charset="-78"/>
              </a:rPr>
              <a:t>کند.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7399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897" y="78267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3/30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06974" y="4979047"/>
            <a:ext cx="12394642" cy="1727732"/>
            <a:chOff x="-206974" y="4979047"/>
            <a:chExt cx="12394642" cy="1727732"/>
          </a:xfrm>
        </p:grpSpPr>
        <p:grpSp>
          <p:nvGrpSpPr>
            <p:cNvPr id="11" name="Group 10"/>
            <p:cNvGrpSpPr/>
            <p:nvPr/>
          </p:nvGrpSpPr>
          <p:grpSpPr>
            <a:xfrm>
              <a:off x="-206974" y="4979047"/>
              <a:ext cx="4052609" cy="1727732"/>
              <a:chOff x="-206974" y="4979047"/>
              <a:chExt cx="4052609" cy="172773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-206974" y="6102310"/>
                <a:ext cx="4052609" cy="604469"/>
                <a:chOff x="-206974" y="6060107"/>
                <a:chExt cx="4052609" cy="604469"/>
              </a:xfrm>
            </p:grpSpPr>
            <p:sp>
              <p:nvSpPr>
                <p:cNvPr id="17" name="Flowchart: Off-page Connector 25"/>
                <p:cNvSpPr/>
                <p:nvPr/>
              </p:nvSpPr>
              <p:spPr>
                <a:xfrm rot="16200000">
                  <a:off x="1611113" y="4430054"/>
                  <a:ext cx="604469" cy="386457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-206974" y="6146898"/>
                  <a:ext cx="4052608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ar-SA" sz="22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نقش بازاریابی در </a:t>
                  </a:r>
                  <a:r>
                    <a:rPr lang="fa-IR" sz="22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پلتفرم‌</a:t>
                  </a:r>
                  <a:r>
                    <a:rPr lang="ar-SA" sz="22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های تجارت دیجیتال</a:t>
                  </a:r>
                  <a:endParaRPr lang="en-US" sz="22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-37967" y="5493858"/>
                <a:ext cx="2732351" cy="513048"/>
                <a:chOff x="-23899" y="5479790"/>
                <a:chExt cx="2732351" cy="513048"/>
              </a:xfrm>
            </p:grpSpPr>
            <p:sp>
              <p:nvSpPr>
                <p:cNvPr id="15" name="Flowchart: Off-page Connector 25"/>
                <p:cNvSpPr/>
                <p:nvPr/>
              </p:nvSpPr>
              <p:spPr>
                <a:xfrm rot="16200000">
                  <a:off x="1074992" y="4409035"/>
                  <a:ext cx="513048" cy="2654557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-23899" y="5549194"/>
                  <a:ext cx="273235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713721" y="4979047"/>
                <a:ext cx="779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a-IR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13</a:t>
                </a:r>
                <a:r>
                  <a:rPr lang="en-US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/</a:t>
                </a:r>
                <a:r>
                  <a:rPr lang="fa-IR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13</a:t>
                </a:r>
                <a:endParaRPr lang="en-US" dirty="0">
                  <a:solidFill>
                    <a:schemeClr val="bg1"/>
                  </a:solidFill>
                  <a:cs typeface="B Titr" panose="00000700000000000000" pitchFamily="2" charset="-78"/>
                </a:endParaRPr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>
              <a:off x="3841303" y="6404544"/>
              <a:ext cx="834636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5672715" y="372091"/>
            <a:ext cx="12073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4400" b="1" cap="none" dirty="0" smtClean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منابع</a:t>
            </a:r>
            <a:endParaRPr lang="en-US" sz="4400" b="1" cap="none" dirty="0">
              <a:ln/>
              <a:solidFill>
                <a:srgbClr val="0F6FC6"/>
              </a:solidFill>
              <a:effectLst/>
              <a:cs typeface="B Titr" panose="000007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072" y="3998794"/>
            <a:ext cx="8684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fa-I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Rangaswamy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C.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Felten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G.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Bruggen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J.E.Wieringa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J.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Wirtz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.(2020)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of Marketing in Digital Business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Platforms.</a:t>
            </a:r>
            <a:r>
              <a:rPr lang="en-US" i="1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Interactive Marketing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51 (2020)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72–90.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0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2163" y="23053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87589" y="4027819"/>
            <a:ext cx="48558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fa-IR" sz="2800" b="1" dirty="0" smtClean="0">
                <a:cs typeface="B Nazanin" panose="00000400000000000000" pitchFamily="2" charset="-78"/>
              </a:rPr>
              <a:t> تجارت غیرخطی </a:t>
            </a:r>
            <a:r>
              <a:rPr lang="fa-IR" sz="2800" b="1" dirty="0">
                <a:cs typeface="B Nazanin" panose="00000400000000000000" pitchFamily="2" charset="-78"/>
              </a:rPr>
              <a:t>: </a:t>
            </a:r>
            <a:endParaRPr lang="fa-IR" sz="2800" b="1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800" b="1" dirty="0">
                <a:cs typeface="B Nazanin" panose="00000400000000000000" pitchFamily="2" charset="-78"/>
              </a:rPr>
              <a:t>	</a:t>
            </a:r>
            <a:r>
              <a:rPr lang="fa-IR" sz="2800" b="1" dirty="0" smtClean="0">
                <a:cs typeface="B Nazanin" panose="00000400000000000000" pitchFamily="2" charset="-78"/>
              </a:rPr>
              <a:t>مدل مدرن </a:t>
            </a:r>
            <a:r>
              <a:rPr lang="fa-IR" sz="2800" b="1" dirty="0">
                <a:cs typeface="B Nazanin" panose="00000400000000000000" pitchFamily="2" charset="-78"/>
              </a:rPr>
              <a:t>تجارت و </a:t>
            </a:r>
            <a:r>
              <a:rPr lang="fa-IR" sz="2800" b="1" dirty="0" smtClean="0">
                <a:cs typeface="B Nazanin" panose="00000400000000000000" pitchFamily="2" charset="-78"/>
              </a:rPr>
              <a:t>چندوجهی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87619" y="287340"/>
            <a:ext cx="5304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54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تجارت‌ (کسب </a:t>
            </a:r>
            <a:r>
              <a:rPr lang="fa-IR" sz="5400" b="1" cap="none" spc="0" dirty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و </a:t>
            </a:r>
            <a:r>
              <a:rPr lang="fa-IR" sz="5400" b="1" cap="none" spc="0" dirty="0" smtClean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کار)</a:t>
            </a:r>
            <a:endParaRPr lang="en-US" sz="5400" b="1" cap="none" spc="0" dirty="0">
              <a:ln/>
              <a:solidFill>
                <a:srgbClr val="0F6FC6"/>
              </a:solidFill>
              <a:effectLst/>
              <a:cs typeface="B Titr" panose="00000700000000000000" pitchFamily="2" charset="-7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77429" y="6421254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1-Business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64402" y="2247714"/>
            <a:ext cx="46971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fa-IR" sz="2800" b="1" dirty="0" smtClean="0">
                <a:cs typeface="B Nazanin" panose="00000400000000000000" pitchFamily="2" charset="-78"/>
              </a:rPr>
              <a:t> تجارت</a:t>
            </a:r>
            <a:r>
              <a:rPr lang="fa-IR" sz="2800" b="1" baseline="30000" dirty="0">
                <a:ln/>
                <a:cs typeface="B Titr" panose="00000700000000000000" pitchFamily="2" charset="-78"/>
              </a:rPr>
              <a:t>1</a:t>
            </a:r>
            <a:r>
              <a:rPr lang="fa-IR" sz="2800" b="1" dirty="0" smtClean="0">
                <a:cs typeface="B Nazanin" panose="00000400000000000000" pitchFamily="2" charset="-78"/>
              </a:rPr>
              <a:t> خطی : </a:t>
            </a:r>
          </a:p>
          <a:p>
            <a:pPr algn="r" rtl="1"/>
            <a:r>
              <a:rPr lang="fa-IR" sz="2800" b="1" dirty="0" smtClean="0">
                <a:cs typeface="B Nazanin" panose="00000400000000000000" pitchFamily="2" charset="-78"/>
              </a:rPr>
              <a:t>	مدل سنتی تجارت و یک‌طرفه</a:t>
            </a:r>
          </a:p>
        </p:txBody>
      </p:sp>
      <p:sp>
        <p:nvSpPr>
          <p:cNvPr id="40" name="Left Arrow 39"/>
          <p:cNvSpPr/>
          <p:nvPr/>
        </p:nvSpPr>
        <p:spPr>
          <a:xfrm>
            <a:off x="5820152" y="2407238"/>
            <a:ext cx="996738" cy="277929"/>
          </a:xfrm>
          <a:prstGeom prst="leftArrow">
            <a:avLst/>
          </a:prstGeom>
          <a:solidFill>
            <a:srgbClr val="0F6F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284580" y="1878348"/>
            <a:ext cx="2867737" cy="1319202"/>
            <a:chOff x="2725343" y="2286000"/>
            <a:chExt cx="2867737" cy="1319199"/>
          </a:xfrm>
        </p:grpSpPr>
        <p:sp>
          <p:nvSpPr>
            <p:cNvPr id="41" name="TextBox 40"/>
            <p:cNvSpPr txBox="1"/>
            <p:nvPr/>
          </p:nvSpPr>
          <p:spPr>
            <a:xfrm>
              <a:off x="2725343" y="2404872"/>
              <a:ext cx="2578013" cy="1200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</a:t>
              </a:r>
              <a:endParaRPr lang="fa-I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 rtl="1"/>
              <a:endParaRPr lang="fa-IR" sz="2400" b="1" dirty="0">
                <a:cs typeface="B Nazanin" panose="00000400000000000000" pitchFamily="2" charset="-78"/>
              </a:endParaRPr>
            </a:p>
            <a:p>
              <a:pPr algn="r" rtl="1"/>
              <a:r>
                <a:rPr lang="ar-SA" sz="2400" b="1" dirty="0" smtClean="0">
                  <a:cs typeface="B Nazanin" panose="00000400000000000000" pitchFamily="2" charset="-78"/>
                </a:rPr>
                <a:t>شرکت </a:t>
              </a:r>
              <a:r>
                <a:rPr lang="ar-SA" sz="2400" b="1" dirty="0">
                  <a:cs typeface="B Nazanin" panose="00000400000000000000" pitchFamily="2" charset="-78"/>
                </a:rPr>
                <a:t>جنرال الکتریک</a:t>
              </a:r>
              <a:endParaRPr lang="en-US" sz="2400" b="1" dirty="0">
                <a:cs typeface="B Nazanin" panose="00000400000000000000" pitchFamily="2" charset="-78"/>
              </a:endParaRPr>
            </a:p>
          </p:txBody>
        </p:sp>
        <p:sp>
          <p:nvSpPr>
            <p:cNvPr id="43" name="Right Brace 42"/>
            <p:cNvSpPr/>
            <p:nvPr/>
          </p:nvSpPr>
          <p:spPr>
            <a:xfrm>
              <a:off x="5227320" y="2286000"/>
              <a:ext cx="365760" cy="1319198"/>
            </a:xfrm>
            <a:prstGeom prst="rightBrace">
              <a:avLst/>
            </a:prstGeom>
            <a:noFill/>
            <a:ln cmpd="sng">
              <a:solidFill>
                <a:schemeClr val="tx1"/>
              </a:solidFill>
              <a:head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solid"/>
                </a:ln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797505" y="3753244"/>
            <a:ext cx="3363066" cy="1319201"/>
            <a:chOff x="2230014" y="2286000"/>
            <a:chExt cx="3363066" cy="1319198"/>
          </a:xfrm>
        </p:grpSpPr>
        <p:sp>
          <p:nvSpPr>
            <p:cNvPr id="33" name="TextBox 32"/>
            <p:cNvSpPr txBox="1"/>
            <p:nvPr/>
          </p:nvSpPr>
          <p:spPr>
            <a:xfrm>
              <a:off x="2230014" y="2404872"/>
              <a:ext cx="3073342" cy="1200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sz="2400" b="1" dirty="0" smtClean="0">
                  <a:cs typeface="B Nazanin" panose="00000400000000000000" pitchFamily="2" charset="-78"/>
                </a:rPr>
                <a:t>آمازون، اینستاگرام، یوتیوب</a:t>
              </a:r>
            </a:p>
            <a:p>
              <a:pPr algn="r" rtl="1"/>
              <a:endParaRPr lang="fa-IR" sz="2400" b="1" dirty="0" smtClean="0">
                <a:cs typeface="B Nazanin" panose="00000400000000000000" pitchFamily="2" charset="-78"/>
              </a:endParaRPr>
            </a:p>
            <a:p>
              <a:pPr algn="r" rtl="1"/>
              <a:r>
                <a:rPr lang="fa-IR" sz="2400" b="1" dirty="0" smtClean="0">
                  <a:cs typeface="B Nazanin" panose="00000400000000000000" pitchFamily="2" charset="-78"/>
                </a:rPr>
                <a:t>اسنپ، دیوار، شیپور</a:t>
              </a:r>
              <a:endParaRPr lang="en-US" sz="2400" b="1" dirty="0">
                <a:cs typeface="B Nazanin" panose="00000400000000000000" pitchFamily="2" charset="-78"/>
              </a:endParaRPr>
            </a:p>
          </p:txBody>
        </p:sp>
        <p:sp>
          <p:nvSpPr>
            <p:cNvPr id="34" name="Right Brace 33"/>
            <p:cNvSpPr/>
            <p:nvPr/>
          </p:nvSpPr>
          <p:spPr>
            <a:xfrm>
              <a:off x="5227320" y="2286000"/>
              <a:ext cx="365760" cy="1319198"/>
            </a:xfrm>
            <a:prstGeom prst="rightBrace">
              <a:avLst/>
            </a:prstGeom>
            <a:noFill/>
            <a:ln cmpd="sng">
              <a:solidFill>
                <a:schemeClr val="tx1"/>
              </a:solidFill>
              <a:head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solid"/>
                </a:ln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-206974" y="4979047"/>
            <a:ext cx="12394642" cy="1727732"/>
            <a:chOff x="-206974" y="4979047"/>
            <a:chExt cx="12394642" cy="1727732"/>
          </a:xfrm>
        </p:grpSpPr>
        <p:grpSp>
          <p:nvGrpSpPr>
            <p:cNvPr id="38" name="Group 37"/>
            <p:cNvGrpSpPr/>
            <p:nvPr/>
          </p:nvGrpSpPr>
          <p:grpSpPr>
            <a:xfrm>
              <a:off x="-206974" y="5493858"/>
              <a:ext cx="12394642" cy="1212921"/>
              <a:chOff x="-206974" y="5493858"/>
              <a:chExt cx="12394642" cy="1212921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-206974" y="5493858"/>
                <a:ext cx="4052609" cy="1212921"/>
                <a:chOff x="-206974" y="5493858"/>
                <a:chExt cx="4052609" cy="1212921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-206974" y="6102310"/>
                  <a:ext cx="4052609" cy="604469"/>
                  <a:chOff x="-206974" y="6060107"/>
                  <a:chExt cx="4052609" cy="604469"/>
                </a:xfrm>
              </p:grpSpPr>
              <p:sp>
                <p:nvSpPr>
                  <p:cNvPr id="26" name="Flowchart: Off-page Connector 25"/>
                  <p:cNvSpPr/>
                  <p:nvPr/>
                </p:nvSpPr>
                <p:spPr>
                  <a:xfrm rot="16200000">
                    <a:off x="1611113" y="4430054"/>
                    <a:ext cx="604469" cy="386457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8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8000 h 10000"/>
                      <a:gd name="connsiteX5" fmla="*/ 0 w 10000"/>
                      <a:gd name="connsiteY5" fmla="*/ 0 h 10000"/>
                      <a:gd name="connsiteX0" fmla="*/ 0 w 10000"/>
                      <a:gd name="connsiteY0" fmla="*/ 0 h 8888"/>
                      <a:gd name="connsiteX1" fmla="*/ 10000 w 10000"/>
                      <a:gd name="connsiteY1" fmla="*/ 0 h 8888"/>
                      <a:gd name="connsiteX2" fmla="*/ 10000 w 10000"/>
                      <a:gd name="connsiteY2" fmla="*/ 8000 h 8888"/>
                      <a:gd name="connsiteX3" fmla="*/ 5000 w 10000"/>
                      <a:gd name="connsiteY3" fmla="*/ 8888 h 8888"/>
                      <a:gd name="connsiteX4" fmla="*/ 0 w 10000"/>
                      <a:gd name="connsiteY4" fmla="*/ 8000 h 8888"/>
                      <a:gd name="connsiteX5" fmla="*/ 0 w 10000"/>
                      <a:gd name="connsiteY5" fmla="*/ 0 h 8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000" h="8888">
                        <a:moveTo>
                          <a:pt x="0" y="0"/>
                        </a:moveTo>
                        <a:lnTo>
                          <a:pt x="10000" y="0"/>
                        </a:lnTo>
                        <a:lnTo>
                          <a:pt x="10000" y="8000"/>
                        </a:lnTo>
                        <a:lnTo>
                          <a:pt x="5000" y="8888"/>
                        </a:lnTo>
                        <a:lnTo>
                          <a:pt x="0" y="8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-206974" y="6146898"/>
                    <a:ext cx="4052608" cy="43088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ar-SA" sz="2200" b="1" dirty="0" smtClean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cs typeface="B Davat" panose="00000400000000000000" pitchFamily="2" charset="-78"/>
                      </a:rPr>
                      <a:t>نقش بازاریابی در </a:t>
                    </a:r>
                    <a:r>
                      <a:rPr lang="fa-IR" sz="2200" b="1" dirty="0" smtClean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cs typeface="B Davat" panose="00000400000000000000" pitchFamily="2" charset="-78"/>
                      </a:rPr>
                      <a:t>پلتفرم‌</a:t>
                    </a:r>
                    <a:r>
                      <a:rPr lang="ar-SA" sz="2200" b="1" dirty="0" smtClean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cs typeface="B Davat" panose="00000400000000000000" pitchFamily="2" charset="-78"/>
                      </a:rPr>
                      <a:t>های تجارت دیجیتال</a:t>
                    </a:r>
                    <a:endParaRPr lang="en-US" sz="22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-37967" y="5493858"/>
                  <a:ext cx="2732351" cy="513048"/>
                  <a:chOff x="-23899" y="5479790"/>
                  <a:chExt cx="2732351" cy="513048"/>
                </a:xfrm>
              </p:grpSpPr>
              <p:sp>
                <p:nvSpPr>
                  <p:cNvPr id="27" name="Flowchart: Off-page Connector 25"/>
                  <p:cNvSpPr/>
                  <p:nvPr/>
                </p:nvSpPr>
                <p:spPr>
                  <a:xfrm rot="16200000">
                    <a:off x="1074992" y="4409035"/>
                    <a:ext cx="513048" cy="2654557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8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8000 h 10000"/>
                      <a:gd name="connsiteX5" fmla="*/ 0 w 10000"/>
                      <a:gd name="connsiteY5" fmla="*/ 0 h 10000"/>
                      <a:gd name="connsiteX0" fmla="*/ 0 w 10000"/>
                      <a:gd name="connsiteY0" fmla="*/ 0 h 8888"/>
                      <a:gd name="connsiteX1" fmla="*/ 10000 w 10000"/>
                      <a:gd name="connsiteY1" fmla="*/ 0 h 8888"/>
                      <a:gd name="connsiteX2" fmla="*/ 10000 w 10000"/>
                      <a:gd name="connsiteY2" fmla="*/ 8000 h 8888"/>
                      <a:gd name="connsiteX3" fmla="*/ 5000 w 10000"/>
                      <a:gd name="connsiteY3" fmla="*/ 8888 h 8888"/>
                      <a:gd name="connsiteX4" fmla="*/ 0 w 10000"/>
                      <a:gd name="connsiteY4" fmla="*/ 8000 h 8888"/>
                      <a:gd name="connsiteX5" fmla="*/ 0 w 10000"/>
                      <a:gd name="connsiteY5" fmla="*/ 0 h 8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000" h="8888">
                        <a:moveTo>
                          <a:pt x="0" y="0"/>
                        </a:moveTo>
                        <a:lnTo>
                          <a:pt x="10000" y="0"/>
                        </a:lnTo>
                        <a:lnTo>
                          <a:pt x="10000" y="8000"/>
                        </a:lnTo>
                        <a:lnTo>
                          <a:pt x="5000" y="8888"/>
                        </a:lnTo>
                        <a:lnTo>
                          <a:pt x="0" y="8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-23899" y="5549194"/>
                    <a:ext cx="2732351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b="1" dirty="0">
                        <a:solidFill>
                          <a:schemeClr val="bg1"/>
                        </a:solidFill>
                        <a:latin typeface="Bell MT" panose="02020503060305020303" pitchFamily="18" charset="0"/>
                      </a:rPr>
                      <a:t>nafisifatemeh99@gmail.com</a:t>
                    </a:r>
                  </a:p>
                </p:txBody>
              </p:sp>
            </p:grpSp>
          </p:grpSp>
          <p:cxnSp>
            <p:nvCxnSpPr>
              <p:cNvPr id="36" name="Straight Connector 35"/>
              <p:cNvCxnSpPr/>
              <p:nvPr/>
            </p:nvCxnSpPr>
            <p:spPr>
              <a:xfrm>
                <a:off x="3841303" y="6404544"/>
                <a:ext cx="8346365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35" name="Left Arrow 34"/>
          <p:cNvSpPr/>
          <p:nvPr/>
        </p:nvSpPr>
        <p:spPr>
          <a:xfrm>
            <a:off x="5818004" y="4275599"/>
            <a:ext cx="996738" cy="277929"/>
          </a:xfrm>
          <a:prstGeom prst="leftArrow">
            <a:avLst/>
          </a:prstGeom>
          <a:solidFill>
            <a:srgbClr val="0F6F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8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897" y="78267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3/30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00890" y="301905"/>
            <a:ext cx="16417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5400" b="1" cap="none" spc="0" dirty="0" smtClean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پلتفرم</a:t>
            </a:r>
            <a:endParaRPr lang="en-US" sz="5400" b="1" cap="none" spc="0" dirty="0">
              <a:ln/>
              <a:solidFill>
                <a:srgbClr val="0F6FC6"/>
              </a:solidFill>
              <a:effectLst/>
              <a:cs typeface="B Titr" panose="00000700000000000000" pitchFamily="2" charset="-7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206974" y="4979047"/>
            <a:ext cx="12394642" cy="1727732"/>
            <a:chOff x="-206974" y="4979047"/>
            <a:chExt cx="12394642" cy="1727732"/>
          </a:xfrm>
        </p:grpSpPr>
        <p:grpSp>
          <p:nvGrpSpPr>
            <p:cNvPr id="11" name="Group 10"/>
            <p:cNvGrpSpPr/>
            <p:nvPr/>
          </p:nvGrpSpPr>
          <p:grpSpPr>
            <a:xfrm>
              <a:off x="-206974" y="4979047"/>
              <a:ext cx="4052609" cy="1727732"/>
              <a:chOff x="-206974" y="4979047"/>
              <a:chExt cx="4052609" cy="172773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-206974" y="6102310"/>
                <a:ext cx="4052609" cy="604469"/>
                <a:chOff x="-206974" y="6060107"/>
                <a:chExt cx="4052609" cy="604469"/>
              </a:xfrm>
            </p:grpSpPr>
            <p:sp>
              <p:nvSpPr>
                <p:cNvPr id="17" name="Flowchart: Off-page Connector 25"/>
                <p:cNvSpPr/>
                <p:nvPr/>
              </p:nvSpPr>
              <p:spPr>
                <a:xfrm rot="16200000">
                  <a:off x="1611113" y="4430054"/>
                  <a:ext cx="604469" cy="386457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-206974" y="6146898"/>
                  <a:ext cx="4052608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ar-SA" sz="22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نقش بازاریابی در </a:t>
                  </a:r>
                  <a:r>
                    <a:rPr lang="fa-IR" sz="22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پلتفرم‌</a:t>
                  </a:r>
                  <a:r>
                    <a:rPr lang="ar-SA" sz="22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های تجارت دیجیتال</a:t>
                  </a:r>
                  <a:endParaRPr lang="en-US" sz="22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-37967" y="5493858"/>
                <a:ext cx="2732351" cy="513048"/>
                <a:chOff x="-23899" y="5479790"/>
                <a:chExt cx="2732351" cy="513048"/>
              </a:xfrm>
            </p:grpSpPr>
            <p:sp>
              <p:nvSpPr>
                <p:cNvPr id="15" name="Flowchart: Off-page Connector 25"/>
                <p:cNvSpPr/>
                <p:nvPr/>
              </p:nvSpPr>
              <p:spPr>
                <a:xfrm rot="16200000">
                  <a:off x="1074992" y="4409035"/>
                  <a:ext cx="513048" cy="2654557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-23899" y="5549194"/>
                  <a:ext cx="273235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713721" y="4979047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a-IR" dirty="0">
                    <a:solidFill>
                      <a:schemeClr val="bg1"/>
                    </a:solidFill>
                    <a:cs typeface="B Titr" panose="00000700000000000000" pitchFamily="2" charset="-78"/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/</a:t>
                </a:r>
                <a:r>
                  <a:rPr lang="fa-IR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13</a:t>
                </a:r>
                <a:endParaRPr lang="en-US" dirty="0">
                  <a:solidFill>
                    <a:schemeClr val="bg1"/>
                  </a:solidFill>
                  <a:cs typeface="B Titr" panose="00000700000000000000" pitchFamily="2" charset="-78"/>
                </a:endParaRPr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>
              <a:off x="3841303" y="6404544"/>
              <a:ext cx="834636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351781" y="6421254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1-Platform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94383" y="1949997"/>
            <a:ext cx="89751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ar-SA" sz="2400" dirty="0" smtClean="0">
                <a:cs typeface="B Nazanin" panose="00000400000000000000" pitchFamily="2" charset="-78"/>
              </a:rPr>
              <a:t>مدل</a:t>
            </a:r>
            <a:r>
              <a:rPr lang="fa-IR" sz="2400" dirty="0" smtClean="0">
                <a:cs typeface="B Nazanin" panose="00000400000000000000" pitchFamily="2" charset="-78"/>
              </a:rPr>
              <a:t>ی</a:t>
            </a:r>
            <a:r>
              <a:rPr lang="ar-SA" sz="2400" dirty="0" smtClean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از </a:t>
            </a:r>
            <a:r>
              <a:rPr lang="ar-SA" sz="2400" dirty="0" smtClean="0">
                <a:cs typeface="B Nazanin" panose="00000400000000000000" pitchFamily="2" charset="-78"/>
              </a:rPr>
              <a:t>کسب </a:t>
            </a:r>
            <a:r>
              <a:rPr lang="ar-SA" sz="2400" dirty="0">
                <a:cs typeface="B Nazanin" panose="00000400000000000000" pitchFamily="2" charset="-78"/>
              </a:rPr>
              <a:t>و </a:t>
            </a:r>
            <a:r>
              <a:rPr lang="ar-SA" sz="2400" dirty="0" smtClean="0">
                <a:cs typeface="B Nazanin" panose="00000400000000000000" pitchFamily="2" charset="-78"/>
              </a:rPr>
              <a:t>کار</a:t>
            </a:r>
            <a:r>
              <a:rPr lang="fa-IR" sz="2400" dirty="0" smtClean="0">
                <a:cs typeface="B Nazanin" panose="00000400000000000000" pitchFamily="2" charset="-78"/>
              </a:rPr>
              <a:t> غیرخطی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ar-SA" sz="2400" dirty="0" smtClean="0">
                <a:cs typeface="B Nazanin" panose="00000400000000000000" pitchFamily="2" charset="-78"/>
              </a:rPr>
              <a:t>تسهیل</a:t>
            </a:r>
            <a:r>
              <a:rPr lang="fa-IR" sz="2400" dirty="0" smtClean="0">
                <a:cs typeface="B Nazanin" panose="00000400000000000000" pitchFamily="2" charset="-78"/>
              </a:rPr>
              <a:t>‌کننده</a:t>
            </a:r>
            <a:r>
              <a:rPr lang="ar-SA" sz="2400" dirty="0" smtClean="0">
                <a:cs typeface="B Nazanin" panose="00000400000000000000" pitchFamily="2" charset="-78"/>
              </a:rPr>
              <a:t> </a:t>
            </a:r>
            <a:r>
              <a:rPr lang="ar-SA" sz="2400" dirty="0">
                <a:cs typeface="B Nazanin" panose="00000400000000000000" pitchFamily="2" charset="-78"/>
              </a:rPr>
              <a:t>ارتباط بین دو یا چند گروه وابسته به </a:t>
            </a:r>
            <a:r>
              <a:rPr lang="ar-SA" sz="2400" dirty="0" smtClean="0">
                <a:cs typeface="B Nazanin" panose="00000400000000000000" pitchFamily="2" charset="-78"/>
              </a:rPr>
              <a:t>هم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sz="2400" dirty="0" smtClean="0">
                <a:cs typeface="B Nazanin" panose="00000400000000000000" pitchFamily="2" charset="-78"/>
              </a:rPr>
              <a:t> بستری </a:t>
            </a:r>
            <a:r>
              <a:rPr lang="ar-SA" sz="2400" dirty="0" smtClean="0">
                <a:cs typeface="B Nazanin" panose="00000400000000000000" pitchFamily="2" charset="-78"/>
              </a:rPr>
              <a:t>ارزش آفرین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sz="2400" dirty="0" smtClean="0">
                <a:cs typeface="B Nazanin" panose="00000400000000000000" pitchFamily="2" charset="-78"/>
              </a:rPr>
              <a:t> طرفین پلتفرم</a:t>
            </a:r>
            <a:r>
              <a:rPr lang="fa-IR" sz="2400" b="1" baseline="30000" dirty="0">
                <a:ln/>
                <a:cs typeface="B Titr" panose="00000700000000000000" pitchFamily="2" charset="-78"/>
              </a:rPr>
              <a:t>1</a:t>
            </a:r>
            <a:r>
              <a:rPr lang="fa-IR" sz="2400" dirty="0" smtClean="0">
                <a:cs typeface="B Nazanin" panose="00000400000000000000" pitchFamily="2" charset="-78"/>
              </a:rPr>
              <a:t> :</a:t>
            </a:r>
            <a:r>
              <a:rPr lang="ar-SA" sz="2400" dirty="0" smtClean="0">
                <a:cs typeface="B Nazanin" panose="00000400000000000000" pitchFamily="2" charset="-78"/>
              </a:rPr>
              <a:t> </a:t>
            </a:r>
            <a:r>
              <a:rPr lang="ar-SA" sz="2400" dirty="0">
                <a:cs typeface="B Nazanin" panose="00000400000000000000" pitchFamily="2" charset="-78"/>
              </a:rPr>
              <a:t>مالکان پلتفرم، </a:t>
            </a:r>
            <a:r>
              <a:rPr lang="ar-SA" sz="2400" dirty="0" smtClean="0">
                <a:cs typeface="B Nazanin" panose="00000400000000000000" pitchFamily="2" charset="-78"/>
              </a:rPr>
              <a:t>تولیدکنندگان </a:t>
            </a:r>
            <a:r>
              <a:rPr lang="ar-SA" sz="2400" dirty="0">
                <a:cs typeface="B Nazanin" panose="00000400000000000000" pitchFamily="2" charset="-78"/>
              </a:rPr>
              <a:t>و </a:t>
            </a:r>
            <a:r>
              <a:rPr lang="ar-SA" sz="2400" dirty="0" smtClean="0">
                <a:cs typeface="B Nazanin" panose="00000400000000000000" pitchFamily="2" charset="-78"/>
              </a:rPr>
              <a:t>مصرف</a:t>
            </a:r>
            <a:r>
              <a:rPr lang="fa-IR" sz="2400" dirty="0" smtClean="0">
                <a:cs typeface="B Nazanin" panose="00000400000000000000" pitchFamily="2" charset="-78"/>
              </a:rPr>
              <a:t>‌</a:t>
            </a:r>
            <a:r>
              <a:rPr lang="ar-SA" sz="2400" dirty="0" smtClean="0">
                <a:cs typeface="B Nazanin" panose="00000400000000000000" pitchFamily="2" charset="-78"/>
              </a:rPr>
              <a:t>کنندگان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ar-SA" sz="2400" dirty="0" smtClean="0">
                <a:cs typeface="B Nazanin" panose="00000400000000000000" pitchFamily="2" charset="-78"/>
              </a:rPr>
              <a:t>چهار </a:t>
            </a:r>
            <a:r>
              <a:rPr lang="ar-SA" sz="2400" dirty="0">
                <a:cs typeface="B Nazanin" panose="00000400000000000000" pitchFamily="2" charset="-78"/>
              </a:rPr>
              <a:t>مورد از </a:t>
            </a:r>
            <a:r>
              <a:rPr lang="ar-SA" sz="2400" dirty="0" smtClean="0">
                <a:cs typeface="B Nazanin" panose="00000400000000000000" pitchFamily="2" charset="-78"/>
              </a:rPr>
              <a:t>موفق</a:t>
            </a:r>
            <a:r>
              <a:rPr lang="fa-IR" sz="2400" dirty="0" smtClean="0">
                <a:cs typeface="B Nazanin" panose="00000400000000000000" pitchFamily="2" charset="-78"/>
              </a:rPr>
              <a:t>‌</a:t>
            </a:r>
            <a:r>
              <a:rPr lang="ar-SA" sz="2400" dirty="0" smtClean="0">
                <a:cs typeface="B Nazanin" panose="00000400000000000000" pitchFamily="2" charset="-78"/>
              </a:rPr>
              <a:t>ترین </a:t>
            </a:r>
            <a:r>
              <a:rPr lang="ar-SA" sz="2400" dirty="0">
                <a:cs typeface="B Nazanin" panose="00000400000000000000" pitchFamily="2" charset="-78"/>
              </a:rPr>
              <a:t>کسب و </a:t>
            </a:r>
            <a:r>
              <a:rPr lang="ar-SA" sz="2400" dirty="0" smtClean="0">
                <a:cs typeface="B Nazanin" panose="00000400000000000000" pitchFamily="2" charset="-78"/>
              </a:rPr>
              <a:t>کارها</a:t>
            </a:r>
            <a:r>
              <a:rPr lang="fa-IR" sz="2400" dirty="0">
                <a:cs typeface="B Nazanin" panose="00000400000000000000" pitchFamily="2" charset="-78"/>
              </a:rPr>
              <a:t>ی مبتنی بر</a:t>
            </a:r>
            <a:r>
              <a:rPr lang="ar-SA" sz="2400" dirty="0">
                <a:cs typeface="B Nazanin" panose="00000400000000000000" pitchFamily="2" charset="-78"/>
              </a:rPr>
              <a:t> پلتفرم</a:t>
            </a:r>
            <a:r>
              <a:rPr lang="fa-IR" sz="2400" dirty="0">
                <a:cs typeface="B Nazanin" panose="00000400000000000000" pitchFamily="2" charset="-78"/>
              </a:rPr>
              <a:t> : </a:t>
            </a:r>
            <a:r>
              <a:rPr lang="ar-SA" sz="2400" dirty="0">
                <a:cs typeface="B Nazanin" panose="00000400000000000000" pitchFamily="2" charset="-78"/>
              </a:rPr>
              <a:t>فیسبوک، اپل</a:t>
            </a:r>
            <a:r>
              <a:rPr lang="fa-IR" sz="2400" dirty="0">
                <a:cs typeface="B Nazanin" panose="00000400000000000000" pitchFamily="2" charset="-78"/>
              </a:rPr>
              <a:t>،</a:t>
            </a:r>
            <a:r>
              <a:rPr lang="ar-SA" sz="2400" dirty="0">
                <a:cs typeface="B Nazanin" panose="00000400000000000000" pitchFamily="2" charset="-78"/>
              </a:rPr>
              <a:t> گوگل و </a:t>
            </a:r>
            <a:r>
              <a:rPr lang="ar-SA" sz="2400" dirty="0" smtClean="0">
                <a:cs typeface="B Nazanin" panose="00000400000000000000" pitchFamily="2" charset="-78"/>
              </a:rPr>
              <a:t>یوتیوب</a:t>
            </a:r>
            <a:endParaRPr lang="en-US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52229" y="4876799"/>
            <a:ext cx="638628" cy="47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1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897" y="78267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3/30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06974" y="4979047"/>
            <a:ext cx="12394642" cy="1727732"/>
            <a:chOff x="-206974" y="4979047"/>
            <a:chExt cx="12394642" cy="1727732"/>
          </a:xfrm>
        </p:grpSpPr>
        <p:grpSp>
          <p:nvGrpSpPr>
            <p:cNvPr id="11" name="Group 10"/>
            <p:cNvGrpSpPr/>
            <p:nvPr/>
          </p:nvGrpSpPr>
          <p:grpSpPr>
            <a:xfrm>
              <a:off x="-206974" y="4979047"/>
              <a:ext cx="4052609" cy="1727732"/>
              <a:chOff x="-206974" y="4979047"/>
              <a:chExt cx="4052609" cy="172773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-206974" y="6102310"/>
                <a:ext cx="4052609" cy="604469"/>
                <a:chOff x="-206974" y="6060107"/>
                <a:chExt cx="4052609" cy="604469"/>
              </a:xfrm>
            </p:grpSpPr>
            <p:sp>
              <p:nvSpPr>
                <p:cNvPr id="17" name="Flowchart: Off-page Connector 25"/>
                <p:cNvSpPr/>
                <p:nvPr/>
              </p:nvSpPr>
              <p:spPr>
                <a:xfrm rot="16200000">
                  <a:off x="1611113" y="4430054"/>
                  <a:ext cx="604469" cy="386457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-206974" y="6146898"/>
                  <a:ext cx="4052608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ar-SA" sz="22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نقش بازاریابی در </a:t>
                  </a:r>
                  <a:r>
                    <a:rPr lang="fa-IR" sz="22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پلتفرم‌</a:t>
                  </a:r>
                  <a:r>
                    <a:rPr lang="ar-SA" sz="22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های تجارت دیجیتال</a:t>
                  </a:r>
                  <a:endParaRPr lang="en-US" sz="22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-37967" y="5493858"/>
                <a:ext cx="2732351" cy="513048"/>
                <a:chOff x="-23899" y="5479790"/>
                <a:chExt cx="2732351" cy="513048"/>
              </a:xfrm>
            </p:grpSpPr>
            <p:sp>
              <p:nvSpPr>
                <p:cNvPr id="15" name="Flowchart: Off-page Connector 25"/>
                <p:cNvSpPr/>
                <p:nvPr/>
              </p:nvSpPr>
              <p:spPr>
                <a:xfrm rot="16200000">
                  <a:off x="1074992" y="4409035"/>
                  <a:ext cx="513048" cy="2654557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-23899" y="5549194"/>
                  <a:ext cx="273235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713721" y="4979047"/>
                <a:ext cx="675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a-IR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4</a:t>
                </a:r>
                <a:r>
                  <a:rPr lang="en-US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/</a:t>
                </a:r>
                <a:r>
                  <a:rPr lang="fa-IR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13</a:t>
                </a:r>
                <a:endParaRPr lang="en-US" dirty="0">
                  <a:solidFill>
                    <a:schemeClr val="bg1"/>
                  </a:solidFill>
                  <a:cs typeface="B Titr" panose="00000700000000000000" pitchFamily="2" charset="-78"/>
                </a:endParaRPr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>
              <a:off x="3841303" y="6404544"/>
              <a:ext cx="834636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2461792" y="563163"/>
            <a:ext cx="75200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4400" b="1" cap="none" dirty="0" smtClean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پلتفرم‌های تجارت دیجیتال(</a:t>
            </a:r>
            <a:r>
              <a:rPr lang="en-US" sz="4400" b="1" cap="none" dirty="0" smtClean="0">
                <a:ln/>
                <a:solidFill>
                  <a:srgbClr val="0F6F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DBPs</a:t>
            </a:r>
            <a:r>
              <a:rPr lang="fa-IR" sz="4400" b="1" cap="none" dirty="0" smtClean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)</a:t>
            </a:r>
            <a:r>
              <a:rPr lang="fa-IR" sz="4400" b="1" baseline="30000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 </a:t>
            </a:r>
            <a:r>
              <a:rPr lang="fa-IR" sz="4400" b="1" baseline="30000" dirty="0">
                <a:ln/>
                <a:solidFill>
                  <a:srgbClr val="0F6FC6"/>
                </a:solidFill>
                <a:cs typeface="B Titr" panose="00000700000000000000" pitchFamily="2" charset="-78"/>
              </a:rPr>
              <a:t>1</a:t>
            </a:r>
            <a:r>
              <a:rPr lang="fa-IR" sz="4400" b="1" cap="none" dirty="0" smtClean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  </a:t>
            </a:r>
            <a:endParaRPr lang="en-US" sz="4400" b="1" cap="none" dirty="0">
              <a:ln/>
              <a:solidFill>
                <a:srgbClr val="0F6FC6"/>
              </a:solidFill>
              <a:effectLst/>
              <a:cs typeface="B Titr" panose="000007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74745" y="6421254"/>
            <a:ext cx="2951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Business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 (DBPs)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94383" y="1949997"/>
            <a:ext cx="89751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sz="2400" dirty="0" smtClean="0">
                <a:cs typeface="B Nazanin" panose="00000400000000000000" pitchFamily="2" charset="-78"/>
              </a:rPr>
              <a:t> مبتنی بر بستر </a:t>
            </a:r>
            <a:r>
              <a:rPr lang="ar-SA" sz="2400" dirty="0" smtClean="0">
                <a:cs typeface="B Nazanin" panose="00000400000000000000" pitchFamily="2" charset="-78"/>
              </a:rPr>
              <a:t>فناوری‌های دیجیتال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ar-SA" sz="2400" dirty="0">
                <a:cs typeface="B Nazanin" panose="00000400000000000000" pitchFamily="2" charset="-78"/>
              </a:rPr>
              <a:t>ایجاد تعاملات </a:t>
            </a:r>
            <a:r>
              <a:rPr lang="ar-SA" sz="2400" dirty="0" smtClean="0">
                <a:cs typeface="B Nazanin" panose="00000400000000000000" pitchFamily="2" charset="-78"/>
              </a:rPr>
              <a:t>تجاری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sz="2400" dirty="0" smtClean="0">
                <a:cs typeface="B Nazanin" panose="00000400000000000000" pitchFamily="2" charset="-78"/>
              </a:rPr>
              <a:t> یک بازار مجازی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2748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80" y="697557"/>
            <a:ext cx="8040726" cy="58161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897" y="78267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3/30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206974" y="4979047"/>
            <a:ext cx="12394642" cy="1727732"/>
            <a:chOff x="-206974" y="4979047"/>
            <a:chExt cx="12394642" cy="1727732"/>
          </a:xfrm>
        </p:grpSpPr>
        <p:grpSp>
          <p:nvGrpSpPr>
            <p:cNvPr id="11" name="Group 10"/>
            <p:cNvGrpSpPr/>
            <p:nvPr/>
          </p:nvGrpSpPr>
          <p:grpSpPr>
            <a:xfrm>
              <a:off x="-206974" y="4979047"/>
              <a:ext cx="4052609" cy="1727732"/>
              <a:chOff x="-206974" y="4979047"/>
              <a:chExt cx="4052609" cy="172773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-206974" y="6102310"/>
                <a:ext cx="4052609" cy="604469"/>
                <a:chOff x="-206974" y="6060107"/>
                <a:chExt cx="4052609" cy="604469"/>
              </a:xfrm>
            </p:grpSpPr>
            <p:sp>
              <p:nvSpPr>
                <p:cNvPr id="17" name="Flowchart: Off-page Connector 25"/>
                <p:cNvSpPr/>
                <p:nvPr/>
              </p:nvSpPr>
              <p:spPr>
                <a:xfrm rot="16200000">
                  <a:off x="1611113" y="4430054"/>
                  <a:ext cx="604469" cy="386457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-206974" y="6146898"/>
                  <a:ext cx="4052608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ar-SA" sz="22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نقش بازاریابی در </a:t>
                  </a:r>
                  <a:r>
                    <a:rPr lang="fa-IR" sz="22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پلتفرم‌</a:t>
                  </a:r>
                  <a:r>
                    <a:rPr lang="ar-SA" sz="22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های تجارت دیجیتال</a:t>
                  </a:r>
                  <a:endParaRPr lang="en-US" sz="22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-37967" y="5493858"/>
                <a:ext cx="2732351" cy="513048"/>
                <a:chOff x="-23899" y="5479790"/>
                <a:chExt cx="2732351" cy="513048"/>
              </a:xfrm>
            </p:grpSpPr>
            <p:sp>
              <p:nvSpPr>
                <p:cNvPr id="15" name="Flowchart: Off-page Connector 25"/>
                <p:cNvSpPr/>
                <p:nvPr/>
              </p:nvSpPr>
              <p:spPr>
                <a:xfrm rot="16200000">
                  <a:off x="1074992" y="4409035"/>
                  <a:ext cx="513048" cy="2654557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-23899" y="5549194"/>
                  <a:ext cx="273235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713721" y="4979047"/>
                <a:ext cx="668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a-IR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5</a:t>
                </a:r>
                <a:r>
                  <a:rPr lang="en-US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/</a:t>
                </a:r>
                <a:r>
                  <a:rPr lang="fa-IR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13</a:t>
                </a:r>
                <a:endParaRPr lang="en-US" dirty="0">
                  <a:solidFill>
                    <a:schemeClr val="bg1"/>
                  </a:solidFill>
                  <a:cs typeface="B Titr" panose="00000700000000000000" pitchFamily="2" charset="-78"/>
                </a:endParaRPr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>
              <a:off x="3841303" y="6404544"/>
              <a:ext cx="834636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8765274" y="112782"/>
            <a:ext cx="33473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3200" b="1" cap="none" dirty="0" smtClean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نمونه‌هایی از </a:t>
            </a:r>
            <a:r>
              <a:rPr lang="en-US" sz="3200" b="1" cap="none" dirty="0" smtClean="0">
                <a:ln/>
                <a:solidFill>
                  <a:srgbClr val="0F6F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DBP</a:t>
            </a:r>
            <a:r>
              <a:rPr lang="fa-IR" sz="3200" b="1" cap="none" dirty="0" smtClean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ها</a:t>
            </a:r>
            <a:endParaRPr lang="en-US" sz="3200" b="1" cap="none" dirty="0">
              <a:ln/>
              <a:solidFill>
                <a:srgbClr val="0F6FC6"/>
              </a:solidFill>
              <a:effectLst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1084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897" y="78267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3/30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06974" y="4979047"/>
            <a:ext cx="12394642" cy="1727732"/>
            <a:chOff x="-206974" y="4979047"/>
            <a:chExt cx="12394642" cy="1727732"/>
          </a:xfrm>
        </p:grpSpPr>
        <p:grpSp>
          <p:nvGrpSpPr>
            <p:cNvPr id="11" name="Group 10"/>
            <p:cNvGrpSpPr/>
            <p:nvPr/>
          </p:nvGrpSpPr>
          <p:grpSpPr>
            <a:xfrm>
              <a:off x="-206974" y="4979047"/>
              <a:ext cx="4052609" cy="1727732"/>
              <a:chOff x="-206974" y="4979047"/>
              <a:chExt cx="4052609" cy="172773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-206974" y="6102310"/>
                <a:ext cx="4052609" cy="604469"/>
                <a:chOff x="-206974" y="6060107"/>
                <a:chExt cx="4052609" cy="604469"/>
              </a:xfrm>
            </p:grpSpPr>
            <p:sp>
              <p:nvSpPr>
                <p:cNvPr id="17" name="Flowchart: Off-page Connector 25"/>
                <p:cNvSpPr/>
                <p:nvPr/>
              </p:nvSpPr>
              <p:spPr>
                <a:xfrm rot="16200000">
                  <a:off x="1611113" y="4430054"/>
                  <a:ext cx="604469" cy="386457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-206974" y="6146898"/>
                  <a:ext cx="4052608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ar-SA" sz="22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نقش بازاریابی در </a:t>
                  </a:r>
                  <a:r>
                    <a:rPr lang="fa-IR" sz="22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پلتفرم‌</a:t>
                  </a:r>
                  <a:r>
                    <a:rPr lang="ar-SA" sz="22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های تجارت دیجیتال</a:t>
                  </a:r>
                  <a:endParaRPr lang="en-US" sz="22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-37967" y="5493858"/>
                <a:ext cx="2732351" cy="513048"/>
                <a:chOff x="-23899" y="5479790"/>
                <a:chExt cx="2732351" cy="513048"/>
              </a:xfrm>
            </p:grpSpPr>
            <p:sp>
              <p:nvSpPr>
                <p:cNvPr id="15" name="Flowchart: Off-page Connector 25"/>
                <p:cNvSpPr/>
                <p:nvPr/>
              </p:nvSpPr>
              <p:spPr>
                <a:xfrm rot="16200000">
                  <a:off x="1074992" y="4409035"/>
                  <a:ext cx="513048" cy="2654557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-23899" y="5549194"/>
                  <a:ext cx="273235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713721" y="4979047"/>
                <a:ext cx="668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a-IR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6</a:t>
                </a:r>
                <a:r>
                  <a:rPr lang="en-US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/</a:t>
                </a:r>
                <a:r>
                  <a:rPr lang="fa-IR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13</a:t>
                </a:r>
                <a:endParaRPr lang="en-US" dirty="0">
                  <a:solidFill>
                    <a:schemeClr val="bg1"/>
                  </a:solidFill>
                  <a:cs typeface="B Titr" panose="00000700000000000000" pitchFamily="2" charset="-78"/>
                </a:endParaRPr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>
              <a:off x="3841303" y="6404544"/>
              <a:ext cx="834636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3116624" y="563163"/>
            <a:ext cx="62103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4400" b="1" cap="none" dirty="0" smtClean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معیارهای تعیین‌کننده در </a:t>
            </a:r>
            <a:r>
              <a:rPr lang="en-US" sz="4400" b="1" cap="none" dirty="0" smtClean="0">
                <a:ln/>
                <a:solidFill>
                  <a:srgbClr val="0F6F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DBP</a:t>
            </a:r>
            <a:endParaRPr lang="en-US" sz="4400" b="1" cap="none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94383" y="1949997"/>
            <a:ext cx="89751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sz="2400" dirty="0" smtClean="0">
                <a:cs typeface="B Nazanin" panose="00000400000000000000" pitchFamily="2" charset="-78"/>
              </a:rPr>
              <a:t> فرایند تطبیق : اتصال </a:t>
            </a:r>
            <a:r>
              <a:rPr lang="ar-SA" sz="2400" dirty="0">
                <a:cs typeface="B Nazanin" panose="00000400000000000000" pitchFamily="2" charset="-78"/>
              </a:rPr>
              <a:t>ارتباط بین </a:t>
            </a:r>
            <a:r>
              <a:rPr lang="ar-SA" sz="2400" dirty="0" smtClean="0">
                <a:cs typeface="B Nazanin" panose="00000400000000000000" pitchFamily="2" charset="-78"/>
              </a:rPr>
              <a:t>کاربران</a:t>
            </a:r>
            <a:r>
              <a:rPr lang="fa-IR" sz="2400" dirty="0" smtClean="0">
                <a:cs typeface="B Nazanin" panose="00000400000000000000" pitchFamily="2" charset="-78"/>
              </a:rPr>
              <a:t> مطابق هم به صورت دیجیتال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sz="2400" dirty="0" smtClean="0">
                <a:cs typeface="B Nazanin" panose="00000400000000000000" pitchFamily="2" charset="-78"/>
              </a:rPr>
              <a:t>برقراری </a:t>
            </a:r>
            <a:r>
              <a:rPr lang="ar-SA" sz="2400" dirty="0">
                <a:cs typeface="B Nazanin" panose="00000400000000000000" pitchFamily="2" charset="-78"/>
              </a:rPr>
              <a:t>تراکنش‌های تجاری </a:t>
            </a:r>
            <a:r>
              <a:rPr lang="ar-SA" sz="2400" dirty="0" smtClean="0">
                <a:cs typeface="B Nazanin" panose="00000400000000000000" pitchFamily="2" charset="-78"/>
              </a:rPr>
              <a:t>بین کاربران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ar-SA" sz="2400" dirty="0">
                <a:cs typeface="B Nazanin" panose="00000400000000000000" pitchFamily="2" charset="-78"/>
              </a:rPr>
              <a:t> حق </a:t>
            </a:r>
            <a:r>
              <a:rPr lang="ar-SA" sz="2400" dirty="0" smtClean="0">
                <a:cs typeface="B Nazanin" panose="00000400000000000000" pitchFamily="2" charset="-78"/>
              </a:rPr>
              <a:t>مالکیت</a:t>
            </a:r>
            <a:r>
              <a:rPr lang="fa-IR" sz="2400" dirty="0" smtClean="0">
                <a:cs typeface="B Nazanin" panose="00000400000000000000" pitchFamily="2" charset="-78"/>
              </a:rPr>
              <a:t> کاربران </a:t>
            </a:r>
            <a:r>
              <a:rPr lang="ar-SA" sz="2400" dirty="0" smtClean="0">
                <a:cs typeface="B Nazanin" panose="00000400000000000000" pitchFamily="2" charset="-78"/>
              </a:rPr>
              <a:t>مستقل </a:t>
            </a:r>
            <a:r>
              <a:rPr lang="ar-SA" sz="2400" dirty="0">
                <a:cs typeface="B Nazanin" panose="00000400000000000000" pitchFamily="2" charset="-78"/>
              </a:rPr>
              <a:t>از </a:t>
            </a:r>
            <a:r>
              <a:rPr lang="ar-SA" sz="2400" dirty="0" smtClean="0">
                <a:cs typeface="B Nazanin" panose="00000400000000000000" pitchFamily="2" charset="-78"/>
              </a:rPr>
              <a:t>یکدیگر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0884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897" y="78267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3/30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06974" y="4979047"/>
            <a:ext cx="12394642" cy="1727732"/>
            <a:chOff x="-206974" y="4979047"/>
            <a:chExt cx="12394642" cy="1727732"/>
          </a:xfrm>
        </p:grpSpPr>
        <p:grpSp>
          <p:nvGrpSpPr>
            <p:cNvPr id="11" name="Group 10"/>
            <p:cNvGrpSpPr/>
            <p:nvPr/>
          </p:nvGrpSpPr>
          <p:grpSpPr>
            <a:xfrm>
              <a:off x="-206974" y="4979047"/>
              <a:ext cx="4052609" cy="1727732"/>
              <a:chOff x="-206974" y="4979047"/>
              <a:chExt cx="4052609" cy="172773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-206974" y="6102310"/>
                <a:ext cx="4052609" cy="604469"/>
                <a:chOff x="-206974" y="6060107"/>
                <a:chExt cx="4052609" cy="604469"/>
              </a:xfrm>
            </p:grpSpPr>
            <p:sp>
              <p:nvSpPr>
                <p:cNvPr id="17" name="Flowchart: Off-page Connector 25"/>
                <p:cNvSpPr/>
                <p:nvPr/>
              </p:nvSpPr>
              <p:spPr>
                <a:xfrm rot="16200000">
                  <a:off x="1611113" y="4430054"/>
                  <a:ext cx="604469" cy="386457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-206974" y="6146898"/>
                  <a:ext cx="4052608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ar-SA" sz="22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نقش بازاریابی در </a:t>
                  </a:r>
                  <a:r>
                    <a:rPr lang="fa-IR" sz="22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پلتفرم‌</a:t>
                  </a:r>
                  <a:r>
                    <a:rPr lang="ar-SA" sz="22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های تجارت دیجیتال</a:t>
                  </a:r>
                  <a:endParaRPr lang="en-US" sz="22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-37967" y="5493858"/>
                <a:ext cx="2732351" cy="513048"/>
                <a:chOff x="-23899" y="5479790"/>
                <a:chExt cx="2732351" cy="513048"/>
              </a:xfrm>
            </p:grpSpPr>
            <p:sp>
              <p:nvSpPr>
                <p:cNvPr id="15" name="Flowchart: Off-page Connector 25"/>
                <p:cNvSpPr/>
                <p:nvPr/>
              </p:nvSpPr>
              <p:spPr>
                <a:xfrm rot="16200000">
                  <a:off x="1074992" y="4409035"/>
                  <a:ext cx="513048" cy="2654557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-23899" y="5549194"/>
                  <a:ext cx="273235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713721" y="4979047"/>
                <a:ext cx="676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a-IR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7</a:t>
                </a:r>
                <a:r>
                  <a:rPr lang="en-US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/</a:t>
                </a:r>
                <a:r>
                  <a:rPr lang="fa-IR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13</a:t>
                </a:r>
                <a:endParaRPr lang="en-US" dirty="0">
                  <a:solidFill>
                    <a:schemeClr val="bg1"/>
                  </a:solidFill>
                  <a:cs typeface="B Titr" panose="00000700000000000000" pitchFamily="2" charset="-78"/>
                </a:endParaRPr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>
              <a:off x="3841303" y="6404544"/>
              <a:ext cx="834636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4189903" y="563163"/>
            <a:ext cx="414568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4400" b="1" cap="none" dirty="0" smtClean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ویژگی‌های </a:t>
            </a:r>
            <a:r>
              <a:rPr lang="en-US" sz="4400" b="1" cap="none" dirty="0" smtClean="0">
                <a:ln/>
                <a:solidFill>
                  <a:srgbClr val="0F6F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DBP</a:t>
            </a:r>
            <a:r>
              <a:rPr lang="fa-IR" sz="4400" b="1" cap="none" dirty="0" smtClean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ها</a:t>
            </a:r>
            <a:endParaRPr lang="en-US" sz="4400" b="1" cap="none" dirty="0">
              <a:ln/>
              <a:solidFill>
                <a:srgbClr val="0F6FC6"/>
              </a:solidFill>
              <a:effectLst/>
              <a:cs typeface="B Titr" panose="00000700000000000000" pitchFamily="2" charset="-7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94383" y="1827165"/>
            <a:ext cx="89751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r" rtl="1">
              <a:buFont typeface="Wingdings" panose="05000000000000000000" pitchFamily="2" charset="2"/>
              <a:buChar char="v"/>
            </a:pPr>
            <a:r>
              <a:rPr lang="ar-SA" sz="2400" dirty="0">
                <a:cs typeface="B Nazanin" panose="00000400000000000000" pitchFamily="2" charset="-78"/>
              </a:rPr>
              <a:t>زیرساخت بنیادین </a:t>
            </a:r>
            <a:r>
              <a:rPr lang="ar-SA" sz="2400" dirty="0" smtClean="0">
                <a:cs typeface="B Nazanin" panose="00000400000000000000" pitchFamily="2" charset="-78"/>
              </a:rPr>
              <a:t>دیجیتال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342900" lvl="0" indent="-342900" algn="r" rtl="1">
              <a:buFont typeface="Wingdings" panose="05000000000000000000" pitchFamily="2" charset="2"/>
              <a:buChar char="v"/>
            </a:pPr>
            <a:endParaRPr lang="en-US" sz="2400" dirty="0">
              <a:cs typeface="B Nazanin" panose="00000400000000000000" pitchFamily="2" charset="-78"/>
            </a:endParaRPr>
          </a:p>
          <a:p>
            <a:pPr marL="342900" lvl="0" indent="-342900" algn="r" rtl="1">
              <a:buFont typeface="Wingdings" panose="05000000000000000000" pitchFamily="2" charset="2"/>
              <a:buChar char="v"/>
            </a:pPr>
            <a:r>
              <a:rPr lang="ar-SA" sz="2400" dirty="0">
                <a:cs typeface="B Nazanin" panose="00000400000000000000" pitchFamily="2" charset="-78"/>
              </a:rPr>
              <a:t>ایجاد ارزش برای همه </a:t>
            </a:r>
            <a:r>
              <a:rPr lang="fa-IR" sz="2400" dirty="0" smtClean="0">
                <a:cs typeface="B Nazanin" panose="00000400000000000000" pitchFamily="2" charset="-78"/>
              </a:rPr>
              <a:t>طرف‌های پلتفرم</a:t>
            </a:r>
            <a:endParaRPr lang="en-US" sz="2400" dirty="0">
              <a:cs typeface="B Nazanin" panose="00000400000000000000" pitchFamily="2" charset="-78"/>
            </a:endParaRPr>
          </a:p>
          <a:p>
            <a:pPr marL="342900" lvl="0" indent="-342900" algn="r" rtl="1">
              <a:buFont typeface="Wingdings" panose="05000000000000000000" pitchFamily="2" charset="2"/>
              <a:buChar char="v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342900" lvl="0" indent="-342900" algn="r" rtl="1">
              <a:buFont typeface="Wingdings" panose="05000000000000000000" pitchFamily="2" charset="2"/>
              <a:buChar char="v"/>
            </a:pPr>
            <a:r>
              <a:rPr lang="ar-SA" sz="2400" dirty="0" smtClean="0">
                <a:cs typeface="B Nazanin" panose="00000400000000000000" pitchFamily="2" charset="-78"/>
              </a:rPr>
              <a:t>استفاده </a:t>
            </a:r>
            <a:r>
              <a:rPr lang="ar-SA" sz="2400" dirty="0">
                <a:cs typeface="B Nazanin" panose="00000400000000000000" pitchFamily="2" charset="-78"/>
              </a:rPr>
              <a:t>از اثرات </a:t>
            </a:r>
            <a:r>
              <a:rPr lang="ar-SA" sz="2400" dirty="0" smtClean="0">
                <a:cs typeface="B Nazanin" panose="00000400000000000000" pitchFamily="2" charset="-78"/>
              </a:rPr>
              <a:t>شبکه</a:t>
            </a:r>
            <a:endParaRPr lang="en-US" sz="2400" dirty="0">
              <a:cs typeface="B Nazanin" panose="00000400000000000000" pitchFamily="2" charset="-78"/>
            </a:endParaRPr>
          </a:p>
          <a:p>
            <a:pPr marL="342900" lvl="0" indent="-342900" algn="r" rtl="1">
              <a:buFont typeface="Wingdings" panose="05000000000000000000" pitchFamily="2" charset="2"/>
              <a:buChar char="v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342900" lvl="0" indent="-342900" algn="r" rtl="1">
              <a:buFont typeface="Wingdings" panose="05000000000000000000" pitchFamily="2" charset="2"/>
              <a:buChar char="v"/>
            </a:pPr>
            <a:r>
              <a:rPr lang="ar-SA" sz="2400" dirty="0" smtClean="0">
                <a:cs typeface="B Nazanin" panose="00000400000000000000" pitchFamily="2" charset="-78"/>
              </a:rPr>
              <a:t>ایجاد </a:t>
            </a:r>
            <a:r>
              <a:rPr lang="ar-SA" sz="2400" dirty="0">
                <a:cs typeface="B Nazanin" panose="00000400000000000000" pitchFamily="2" charset="-78"/>
              </a:rPr>
              <a:t>بازارهای انبوه برای بهبود کیفیت </a:t>
            </a:r>
            <a:r>
              <a:rPr lang="ar-SA" sz="2400" dirty="0" smtClean="0">
                <a:cs typeface="B Nazanin" panose="00000400000000000000" pitchFamily="2" charset="-78"/>
              </a:rPr>
              <a:t>تطبیق</a:t>
            </a:r>
            <a:endParaRPr lang="en-US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v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v"/>
            </a:pPr>
            <a:r>
              <a:rPr lang="ar-SA" sz="2400" dirty="0" smtClean="0">
                <a:cs typeface="B Nazanin" panose="00000400000000000000" pitchFamily="2" charset="-78"/>
              </a:rPr>
              <a:t>سطوح </a:t>
            </a:r>
            <a:r>
              <a:rPr lang="ar-SA" sz="2400" dirty="0">
                <a:cs typeface="B Nazanin" panose="00000400000000000000" pitchFamily="2" charset="-78"/>
              </a:rPr>
              <a:t>بالای شفافیت </a:t>
            </a:r>
            <a:r>
              <a:rPr lang="ar-SA" sz="2400" dirty="0" smtClean="0">
                <a:cs typeface="B Nazanin" panose="00000400000000000000" pitchFamily="2" charset="-78"/>
              </a:rPr>
              <a:t>عملیاتی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8084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897" y="78267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3/30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06974" y="4979047"/>
            <a:ext cx="12394642" cy="1727732"/>
            <a:chOff x="-206974" y="4979047"/>
            <a:chExt cx="12394642" cy="1727732"/>
          </a:xfrm>
        </p:grpSpPr>
        <p:grpSp>
          <p:nvGrpSpPr>
            <p:cNvPr id="11" name="Group 10"/>
            <p:cNvGrpSpPr/>
            <p:nvPr/>
          </p:nvGrpSpPr>
          <p:grpSpPr>
            <a:xfrm>
              <a:off x="-206974" y="4979047"/>
              <a:ext cx="4052609" cy="1727732"/>
              <a:chOff x="-206974" y="4979047"/>
              <a:chExt cx="4052609" cy="172773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-206974" y="6102310"/>
                <a:ext cx="4052609" cy="604469"/>
                <a:chOff x="-206974" y="6060107"/>
                <a:chExt cx="4052609" cy="604469"/>
              </a:xfrm>
            </p:grpSpPr>
            <p:sp>
              <p:nvSpPr>
                <p:cNvPr id="17" name="Flowchart: Off-page Connector 25"/>
                <p:cNvSpPr/>
                <p:nvPr/>
              </p:nvSpPr>
              <p:spPr>
                <a:xfrm rot="16200000">
                  <a:off x="1611113" y="4430054"/>
                  <a:ext cx="604469" cy="386457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-206974" y="6146898"/>
                  <a:ext cx="4052608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ar-SA" sz="22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نقش بازاریابی در </a:t>
                  </a:r>
                  <a:r>
                    <a:rPr lang="fa-IR" sz="22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پلتفرم‌</a:t>
                  </a:r>
                  <a:r>
                    <a:rPr lang="ar-SA" sz="22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rPr>
                    <a:t>های تجارت دیجیتال</a:t>
                  </a:r>
                  <a:endParaRPr lang="en-US" sz="22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-37967" y="5493858"/>
                <a:ext cx="2732351" cy="513048"/>
                <a:chOff x="-23899" y="5479790"/>
                <a:chExt cx="2732351" cy="513048"/>
              </a:xfrm>
            </p:grpSpPr>
            <p:sp>
              <p:nvSpPr>
                <p:cNvPr id="15" name="Flowchart: Off-page Connector 25"/>
                <p:cNvSpPr/>
                <p:nvPr/>
              </p:nvSpPr>
              <p:spPr>
                <a:xfrm rot="16200000">
                  <a:off x="1074992" y="4409035"/>
                  <a:ext cx="513048" cy="2654557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-23899" y="5549194"/>
                  <a:ext cx="273235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713721" y="4979047"/>
                <a:ext cx="675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a-IR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8</a:t>
                </a:r>
                <a:r>
                  <a:rPr lang="en-US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/</a:t>
                </a:r>
                <a:r>
                  <a:rPr lang="fa-IR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13</a:t>
                </a:r>
                <a:endParaRPr lang="en-US" dirty="0">
                  <a:solidFill>
                    <a:schemeClr val="bg1"/>
                  </a:solidFill>
                  <a:cs typeface="B Titr" panose="00000700000000000000" pitchFamily="2" charset="-78"/>
                </a:endParaRPr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>
              <a:off x="3841303" y="6404544"/>
              <a:ext cx="834636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425277" y="167371"/>
            <a:ext cx="56749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4400" b="1" cap="none" dirty="0" smtClean="0">
                <a:ln/>
                <a:solidFill>
                  <a:srgbClr val="0F6FC6"/>
                </a:solidFill>
                <a:effectLst/>
                <a:cs typeface="B Titr" panose="00000700000000000000" pitchFamily="2" charset="-78"/>
              </a:rPr>
              <a:t>انواع بازاریابی و تفاوت آنها</a:t>
            </a:r>
            <a:endParaRPr lang="en-US" sz="4400" b="1" cap="none" dirty="0">
              <a:ln/>
              <a:solidFill>
                <a:srgbClr val="0F6FC6"/>
              </a:solidFill>
              <a:effectLst/>
              <a:cs typeface="B Titr" panose="00000700000000000000" pitchFamily="2" charset="-7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694383" y="1267606"/>
            <a:ext cx="8975103" cy="4632204"/>
            <a:chOff x="2694383" y="1267606"/>
            <a:chExt cx="8975103" cy="4632204"/>
          </a:xfrm>
        </p:grpSpPr>
        <p:grpSp>
          <p:nvGrpSpPr>
            <p:cNvPr id="10" name="Group 9"/>
            <p:cNvGrpSpPr/>
            <p:nvPr/>
          </p:nvGrpSpPr>
          <p:grpSpPr>
            <a:xfrm>
              <a:off x="2694383" y="1267606"/>
              <a:ext cx="8975103" cy="2862311"/>
              <a:chOff x="2694383" y="1267606"/>
              <a:chExt cx="8975103" cy="286231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694383" y="1267606"/>
                <a:ext cx="8975103" cy="1569660"/>
                <a:chOff x="2694383" y="1267606"/>
                <a:chExt cx="8975103" cy="1569660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2694383" y="1267606"/>
                  <a:ext cx="8975103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 algn="r" rtl="1">
                    <a:buFont typeface="Wingdings" panose="05000000000000000000" pitchFamily="2" charset="2"/>
                    <a:buChar char="v"/>
                  </a:pPr>
                  <a:r>
                    <a:rPr lang="ar-SA" sz="2400" b="1" dirty="0" smtClean="0">
                      <a:cs typeface="B Nazanin" panose="00000400000000000000" pitchFamily="2" charset="-78"/>
                    </a:rPr>
                    <a:t>بازاریابی سنتی:</a:t>
                  </a:r>
                  <a:endParaRPr lang="fa-IR" sz="2400" b="1" dirty="0">
                    <a:cs typeface="B Nazanin" panose="00000400000000000000" pitchFamily="2" charset="-78"/>
                  </a:endParaRPr>
                </a:p>
                <a:p>
                  <a:pPr marL="1714500" lvl="3" indent="-342900" algn="r" rtl="1">
                    <a:buFont typeface="Wingdings" panose="05000000000000000000" pitchFamily="2" charset="2"/>
                    <a:buChar char="ü"/>
                  </a:pPr>
                  <a:r>
                    <a:rPr lang="fa-IR" sz="2400" dirty="0" smtClean="0">
                      <a:cs typeface="B Nazanin" panose="00000400000000000000" pitchFamily="2" charset="-78"/>
                    </a:rPr>
                    <a:t>بازاریابی مستقیم یا آفلاین                رادیو، تلویزیون، روزنامه و...</a:t>
                  </a:r>
                  <a:r>
                    <a:rPr lang="fa-IR" sz="2400" b="1" dirty="0" smtClean="0">
                      <a:cs typeface="B Nazanin" panose="00000400000000000000" pitchFamily="2" charset="-78"/>
                    </a:rPr>
                    <a:t> </a:t>
                  </a:r>
                  <a:r>
                    <a:rPr lang="en-US" sz="2400" dirty="0" smtClean="0">
                      <a:cs typeface="B Nazanin" panose="00000400000000000000" pitchFamily="2" charset="-78"/>
                    </a:rPr>
                    <a:t/>
                  </a:r>
                  <a:br>
                    <a:rPr lang="en-US" sz="2400" dirty="0" smtClean="0">
                      <a:cs typeface="B Nazanin" panose="00000400000000000000" pitchFamily="2" charset="-78"/>
                    </a:rPr>
                  </a:br>
                  <a:r>
                    <a:rPr lang="ar-SA" sz="2400" b="1" dirty="0" smtClean="0">
                      <a:cs typeface="B Nazanin" panose="00000400000000000000" pitchFamily="2" charset="-78"/>
                    </a:rPr>
                    <a:t> </a:t>
                  </a:r>
                  <a:endParaRPr lang="en-US" sz="2400" dirty="0" smtClean="0">
                    <a:cs typeface="B Nazanin" panose="00000400000000000000" pitchFamily="2" charset="-78"/>
                  </a:endParaRPr>
                </a:p>
                <a:p>
                  <a:pPr marL="342900" indent="-342900" algn="r" rtl="1">
                    <a:buFont typeface="Wingdings" panose="05000000000000000000" pitchFamily="2" charset="2"/>
                    <a:buChar char="v"/>
                  </a:pPr>
                  <a:r>
                    <a:rPr lang="ar-SA" sz="2400" b="1" dirty="0" smtClean="0">
                      <a:cs typeface="B Nazanin" panose="00000400000000000000" pitchFamily="2" charset="-78"/>
                    </a:rPr>
                    <a:t>بازاریابی </a:t>
                  </a:r>
                  <a:r>
                    <a:rPr lang="ar-SA" sz="2400" b="1" dirty="0">
                      <a:cs typeface="B Nazanin" panose="00000400000000000000" pitchFamily="2" charset="-78"/>
                    </a:rPr>
                    <a:t>دیجیتال </a:t>
                  </a:r>
                  <a:r>
                    <a:rPr lang="ar-SA" sz="2400" b="1" dirty="0" smtClean="0">
                      <a:cs typeface="B Nazanin" panose="00000400000000000000" pitchFamily="2" charset="-78"/>
                    </a:rPr>
                    <a:t>:</a:t>
                  </a:r>
                  <a:endParaRPr lang="en-US" sz="2400" dirty="0">
                    <a:cs typeface="B Nazanin" panose="00000400000000000000" pitchFamily="2" charset="-78"/>
                  </a:endParaRPr>
                </a:p>
              </p:txBody>
            </p:sp>
            <p:sp>
              <p:nvSpPr>
                <p:cNvPr id="23" name="Left Arrow 22"/>
                <p:cNvSpPr/>
                <p:nvPr/>
              </p:nvSpPr>
              <p:spPr>
                <a:xfrm>
                  <a:off x="6529842" y="1834032"/>
                  <a:ext cx="662530" cy="144893"/>
                </a:xfrm>
                <a:prstGeom prst="leftArrow">
                  <a:avLst/>
                </a:prstGeom>
                <a:solidFill>
                  <a:srgbClr val="0F6FC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6520108" y="2929588"/>
                <a:ext cx="375615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r" rtl="1">
                  <a:buFont typeface="Wingdings" panose="05000000000000000000" pitchFamily="2" charset="2"/>
                  <a:buChar char="ü"/>
                </a:pPr>
                <a:r>
                  <a:rPr lang="ar-SA" sz="2400" dirty="0" smtClean="0">
                    <a:cs typeface="B Nazanin" panose="00000400000000000000" pitchFamily="2" charset="-78"/>
                  </a:rPr>
                  <a:t>فرآیندی </a:t>
                </a:r>
                <a:r>
                  <a:rPr lang="ar-SA" sz="2400" dirty="0">
                    <a:cs typeface="B Nazanin" panose="00000400000000000000" pitchFamily="2" charset="-78"/>
                  </a:rPr>
                  <a:t>تطبیقی مبتنی بر </a:t>
                </a:r>
                <a:r>
                  <a:rPr lang="ar-SA" sz="2400" dirty="0" smtClean="0">
                    <a:cs typeface="B Nazanin" panose="00000400000000000000" pitchFamily="2" charset="-78"/>
                  </a:rPr>
                  <a:t>فناوری</a:t>
                </a:r>
                <a:endParaRPr lang="fa-IR" sz="2400" dirty="0" smtClean="0">
                  <a:cs typeface="B Nazanin" panose="00000400000000000000" pitchFamily="2" charset="-78"/>
                </a:endParaRPr>
              </a:p>
              <a:p>
                <a:pPr marL="342900" indent="-342900" algn="r" rtl="1">
                  <a:buFont typeface="Wingdings" panose="05000000000000000000" pitchFamily="2" charset="2"/>
                  <a:buChar char="ü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همکاری سازمانها با جامعه هدف</a:t>
                </a:r>
              </a:p>
              <a:p>
                <a:pPr marL="342900" indent="-342900" algn="r" rtl="1">
                  <a:buFont typeface="Wingdings" panose="05000000000000000000" pitchFamily="2" charset="2"/>
                  <a:buChar char="ü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خلق ارزش مشترک برای ذینفعان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882751" y="4699481"/>
              <a:ext cx="3164980" cy="1200329"/>
              <a:chOff x="8633380" y="4699481"/>
              <a:chExt cx="3164980" cy="120032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0191830" y="4911643"/>
                <a:ext cx="160653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ar-SA" sz="2200" b="1" dirty="0">
                    <a:cs typeface="B Nazanin" panose="00000400000000000000" pitchFamily="2" charset="-78"/>
                  </a:rPr>
                  <a:t>بازاریابی </a:t>
                </a:r>
                <a:r>
                  <a:rPr lang="ar-SA" sz="2200" b="1" dirty="0" smtClean="0">
                    <a:cs typeface="B Nazanin" panose="00000400000000000000" pitchFamily="2" charset="-78"/>
                  </a:rPr>
                  <a:t>سنتی</a:t>
                </a:r>
                <a:endParaRPr lang="fa-IR" sz="2200" b="1" dirty="0">
                  <a:cs typeface="B Nazanin" panose="00000400000000000000" pitchFamily="2" charset="-78"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8633380" y="4699481"/>
                <a:ext cx="1500376" cy="1200329"/>
                <a:chOff x="4092704" y="2404872"/>
                <a:chExt cx="1500376" cy="1200326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4092704" y="2404872"/>
                  <a:ext cx="1210652" cy="1200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 rtl="1"/>
                  <a:r>
                    <a:rPr lang="fa-IR" b="1" dirty="0" smtClean="0">
                      <a:latin typeface="Times New Roman" panose="02020603050405020304" pitchFamily="18" charset="0"/>
                      <a:cs typeface="B Nazanin" panose="00000400000000000000" pitchFamily="2" charset="-78"/>
                    </a:rPr>
                    <a:t>یک‌طرفه</a:t>
                  </a:r>
                </a:p>
                <a:p>
                  <a:pPr algn="r" rtl="1"/>
                  <a:r>
                    <a:rPr lang="fa-IR" b="1" dirty="0" smtClean="0">
                      <a:latin typeface="Times New Roman" panose="02020603050405020304" pitchFamily="18" charset="0"/>
                      <a:cs typeface="B Nazanin" panose="00000400000000000000" pitchFamily="2" charset="-78"/>
                    </a:rPr>
                    <a:t>شرکت‌محور</a:t>
                  </a:r>
                </a:p>
                <a:p>
                  <a:pPr algn="r" rtl="1"/>
                  <a:r>
                    <a:rPr lang="fa-IR" b="1" dirty="0" smtClean="0">
                      <a:latin typeface="Times New Roman" panose="02020603050405020304" pitchFamily="18" charset="0"/>
                      <a:cs typeface="B Nazanin" panose="00000400000000000000" pitchFamily="2" charset="-78"/>
                    </a:rPr>
                    <a:t>محصول‌محور</a:t>
                  </a:r>
                </a:p>
                <a:p>
                  <a:pPr algn="r" rtl="1"/>
                  <a:endParaRPr lang="fa-IR" b="1" dirty="0" smtClean="0">
                    <a:latin typeface="Times New Roman" panose="02020603050405020304" pitchFamily="18" charset="0"/>
                    <a:cs typeface="B Nazanin" panose="00000400000000000000" pitchFamily="2" charset="-78"/>
                  </a:endParaRPr>
                </a:p>
              </p:txBody>
            </p:sp>
            <p:sp>
              <p:nvSpPr>
                <p:cNvPr id="26" name="Right Brace 25"/>
                <p:cNvSpPr/>
                <p:nvPr/>
              </p:nvSpPr>
              <p:spPr>
                <a:xfrm>
                  <a:off x="5227320" y="2408833"/>
                  <a:ext cx="365760" cy="913246"/>
                </a:xfrm>
                <a:prstGeom prst="rightBrace">
                  <a:avLst/>
                </a:prstGeom>
                <a:noFill/>
                <a:ln cmpd="sng">
                  <a:solidFill>
                    <a:schemeClr val="tx1"/>
                  </a:solidFill>
                  <a:headEnd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  <a:prstDash val="solid"/>
                    </a:ln>
                  </a:endParaRPr>
                </a:p>
              </p:txBody>
            </p:sp>
          </p:grpSp>
        </p:grpSp>
        <p:grpSp>
          <p:nvGrpSpPr>
            <p:cNvPr id="27" name="Group 26"/>
            <p:cNvGrpSpPr/>
            <p:nvPr/>
          </p:nvGrpSpPr>
          <p:grpSpPr>
            <a:xfrm>
              <a:off x="4115648" y="4810934"/>
              <a:ext cx="3238609" cy="646331"/>
              <a:chOff x="8808216" y="4808662"/>
              <a:chExt cx="3238609" cy="646331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10191830" y="4911643"/>
                <a:ext cx="185499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ar-SA" sz="2200" b="1" dirty="0">
                    <a:cs typeface="B Nazanin" panose="00000400000000000000" pitchFamily="2" charset="-78"/>
                  </a:rPr>
                  <a:t>بازاریابی </a:t>
                </a:r>
                <a:r>
                  <a:rPr lang="fa-IR" sz="2200" b="1" dirty="0" smtClean="0">
                    <a:cs typeface="B Nazanin" panose="00000400000000000000" pitchFamily="2" charset="-78"/>
                  </a:rPr>
                  <a:t>دیجیتال</a:t>
                </a:r>
                <a:endParaRPr lang="fa-IR" sz="2200" b="1" dirty="0">
                  <a:cs typeface="B Nazanin" panose="00000400000000000000" pitchFamily="2" charset="-78"/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8808216" y="4808662"/>
                <a:ext cx="1325540" cy="646331"/>
                <a:chOff x="4267540" y="2514056"/>
                <a:chExt cx="1325540" cy="646330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4267540" y="2514056"/>
                  <a:ext cx="1063112" cy="646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 rtl="1"/>
                  <a:r>
                    <a:rPr lang="fa-IR" b="1" dirty="0" smtClean="0">
                      <a:latin typeface="Times New Roman" panose="02020603050405020304" pitchFamily="18" charset="0"/>
                      <a:cs typeface="B Nazanin" panose="00000400000000000000" pitchFamily="2" charset="-78"/>
                    </a:rPr>
                    <a:t>چندوجهی</a:t>
                  </a:r>
                </a:p>
                <a:p>
                  <a:pPr algn="r" rtl="1"/>
                  <a:r>
                    <a:rPr lang="fa-IR" b="1" dirty="0" smtClean="0">
                      <a:latin typeface="Times New Roman" panose="02020603050405020304" pitchFamily="18" charset="0"/>
                      <a:cs typeface="B Nazanin" panose="00000400000000000000" pitchFamily="2" charset="-78"/>
                    </a:rPr>
                    <a:t>ذینفع‌محور</a:t>
                  </a:r>
                </a:p>
              </p:txBody>
            </p:sp>
            <p:sp>
              <p:nvSpPr>
                <p:cNvPr id="31" name="Right Brace 30"/>
                <p:cNvSpPr/>
                <p:nvPr/>
              </p:nvSpPr>
              <p:spPr>
                <a:xfrm>
                  <a:off x="5227320" y="2518017"/>
                  <a:ext cx="365760" cy="636816"/>
                </a:xfrm>
                <a:prstGeom prst="rightBrace">
                  <a:avLst/>
                </a:prstGeom>
                <a:noFill/>
                <a:ln cmpd="sng">
                  <a:solidFill>
                    <a:schemeClr val="tx1"/>
                  </a:solidFill>
                  <a:headEnd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  <a:prstDash val="solid"/>
                    </a:ln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994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582390" y="167423"/>
            <a:ext cx="9345660" cy="5932071"/>
            <a:chOff x="2582390" y="167423"/>
            <a:chExt cx="9345660" cy="593207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2390" y="167423"/>
              <a:ext cx="8841167" cy="5932071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8595086" y="172798"/>
              <a:ext cx="333296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 rtl="1"/>
              <a:r>
                <a:rPr lang="fa-IR" sz="2800" b="1" cap="none" dirty="0" smtClean="0">
                  <a:ln/>
                  <a:solidFill>
                    <a:srgbClr val="0F6FC6"/>
                  </a:solidFill>
                  <a:effectLst/>
                  <a:cs typeface="B Titr" panose="00000700000000000000" pitchFamily="2" charset="-78"/>
                </a:rPr>
                <a:t>چارچوب مفهومی </a:t>
              </a:r>
              <a:r>
                <a:rPr lang="en-US" sz="2800" b="1" cap="none" dirty="0" smtClean="0">
                  <a:ln/>
                  <a:solidFill>
                    <a:srgbClr val="0F6FC6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TCA</a:t>
              </a:r>
              <a:r>
                <a:rPr lang="fa-IR" sz="2800" b="1" baseline="30000" dirty="0">
                  <a:ln/>
                  <a:cs typeface="B Titr" panose="00000700000000000000" pitchFamily="2" charset="-78"/>
                </a:rPr>
                <a:t> </a:t>
              </a:r>
              <a:r>
                <a:rPr lang="fa-IR" sz="2800" b="1" baseline="30000" dirty="0">
                  <a:ln/>
                  <a:solidFill>
                    <a:srgbClr val="0F6FC6"/>
                  </a:solidFill>
                  <a:cs typeface="B Titr" panose="00000700000000000000" pitchFamily="2" charset="-78"/>
                </a:rPr>
                <a:t>1</a:t>
              </a:r>
              <a:endParaRPr lang="en-US" sz="2800" b="1" cap="none" dirty="0">
                <a:ln/>
                <a:solidFill>
                  <a:srgbClr val="0F6F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93897" y="78267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3/30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07060" y="6421254"/>
            <a:ext cx="2870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1-Transaction Cost Analysis (TCA)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206974" y="4979047"/>
            <a:ext cx="12394642" cy="1727732"/>
            <a:chOff x="-206974" y="4979047"/>
            <a:chExt cx="12394642" cy="172773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841303" y="6404544"/>
              <a:ext cx="834636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-206974" y="4979047"/>
              <a:ext cx="4052609" cy="1727732"/>
              <a:chOff x="-206974" y="4979047"/>
              <a:chExt cx="4052609" cy="172773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-206974" y="5493858"/>
                <a:ext cx="4052609" cy="1212921"/>
                <a:chOff x="-206974" y="5493858"/>
                <a:chExt cx="4052609" cy="1212921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-206974" y="6102310"/>
                  <a:ext cx="4052609" cy="604469"/>
                  <a:chOff x="-206974" y="6060107"/>
                  <a:chExt cx="4052609" cy="604469"/>
                </a:xfrm>
              </p:grpSpPr>
              <p:sp>
                <p:nvSpPr>
                  <p:cNvPr id="17" name="Flowchart: Off-page Connector 25"/>
                  <p:cNvSpPr/>
                  <p:nvPr/>
                </p:nvSpPr>
                <p:spPr>
                  <a:xfrm rot="16200000">
                    <a:off x="1611113" y="4430054"/>
                    <a:ext cx="604469" cy="386457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8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8000 h 10000"/>
                      <a:gd name="connsiteX5" fmla="*/ 0 w 10000"/>
                      <a:gd name="connsiteY5" fmla="*/ 0 h 10000"/>
                      <a:gd name="connsiteX0" fmla="*/ 0 w 10000"/>
                      <a:gd name="connsiteY0" fmla="*/ 0 h 8888"/>
                      <a:gd name="connsiteX1" fmla="*/ 10000 w 10000"/>
                      <a:gd name="connsiteY1" fmla="*/ 0 h 8888"/>
                      <a:gd name="connsiteX2" fmla="*/ 10000 w 10000"/>
                      <a:gd name="connsiteY2" fmla="*/ 8000 h 8888"/>
                      <a:gd name="connsiteX3" fmla="*/ 5000 w 10000"/>
                      <a:gd name="connsiteY3" fmla="*/ 8888 h 8888"/>
                      <a:gd name="connsiteX4" fmla="*/ 0 w 10000"/>
                      <a:gd name="connsiteY4" fmla="*/ 8000 h 8888"/>
                      <a:gd name="connsiteX5" fmla="*/ 0 w 10000"/>
                      <a:gd name="connsiteY5" fmla="*/ 0 h 8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000" h="8888">
                        <a:moveTo>
                          <a:pt x="0" y="0"/>
                        </a:moveTo>
                        <a:lnTo>
                          <a:pt x="10000" y="0"/>
                        </a:lnTo>
                        <a:lnTo>
                          <a:pt x="10000" y="8000"/>
                        </a:lnTo>
                        <a:lnTo>
                          <a:pt x="5000" y="8888"/>
                        </a:lnTo>
                        <a:lnTo>
                          <a:pt x="0" y="8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-206974" y="6146898"/>
                    <a:ext cx="4052608" cy="43088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ar-SA" sz="2200" b="1" dirty="0" smtClean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cs typeface="B Davat" panose="00000400000000000000" pitchFamily="2" charset="-78"/>
                      </a:rPr>
                      <a:t>نقش بازاریابی در </a:t>
                    </a:r>
                    <a:r>
                      <a:rPr lang="fa-IR" sz="2200" b="1" dirty="0" smtClean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cs typeface="B Davat" panose="00000400000000000000" pitchFamily="2" charset="-78"/>
                      </a:rPr>
                      <a:t>پلتفرم‌</a:t>
                    </a:r>
                    <a:r>
                      <a:rPr lang="ar-SA" sz="2200" b="1" dirty="0" smtClean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cs typeface="B Davat" panose="00000400000000000000" pitchFamily="2" charset="-78"/>
                      </a:rPr>
                      <a:t>های تجارت دیجیتال</a:t>
                    </a:r>
                    <a:endParaRPr lang="en-US" sz="22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-37967" y="5493858"/>
                  <a:ext cx="2732351" cy="513048"/>
                  <a:chOff x="-23899" y="5479790"/>
                  <a:chExt cx="2732351" cy="513048"/>
                </a:xfrm>
              </p:grpSpPr>
              <p:sp>
                <p:nvSpPr>
                  <p:cNvPr id="15" name="Flowchart: Off-page Connector 25"/>
                  <p:cNvSpPr/>
                  <p:nvPr/>
                </p:nvSpPr>
                <p:spPr>
                  <a:xfrm rot="16200000">
                    <a:off x="1074992" y="4409035"/>
                    <a:ext cx="513048" cy="2654557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8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8000 h 10000"/>
                      <a:gd name="connsiteX5" fmla="*/ 0 w 10000"/>
                      <a:gd name="connsiteY5" fmla="*/ 0 h 10000"/>
                      <a:gd name="connsiteX0" fmla="*/ 0 w 10000"/>
                      <a:gd name="connsiteY0" fmla="*/ 0 h 8888"/>
                      <a:gd name="connsiteX1" fmla="*/ 10000 w 10000"/>
                      <a:gd name="connsiteY1" fmla="*/ 0 h 8888"/>
                      <a:gd name="connsiteX2" fmla="*/ 10000 w 10000"/>
                      <a:gd name="connsiteY2" fmla="*/ 8000 h 8888"/>
                      <a:gd name="connsiteX3" fmla="*/ 5000 w 10000"/>
                      <a:gd name="connsiteY3" fmla="*/ 8888 h 8888"/>
                      <a:gd name="connsiteX4" fmla="*/ 0 w 10000"/>
                      <a:gd name="connsiteY4" fmla="*/ 8000 h 8888"/>
                      <a:gd name="connsiteX5" fmla="*/ 0 w 10000"/>
                      <a:gd name="connsiteY5" fmla="*/ 0 h 8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000" h="8888">
                        <a:moveTo>
                          <a:pt x="0" y="0"/>
                        </a:moveTo>
                        <a:lnTo>
                          <a:pt x="10000" y="0"/>
                        </a:lnTo>
                        <a:lnTo>
                          <a:pt x="10000" y="8000"/>
                        </a:lnTo>
                        <a:lnTo>
                          <a:pt x="5000" y="8888"/>
                        </a:lnTo>
                        <a:lnTo>
                          <a:pt x="0" y="8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-23899" y="5549194"/>
                    <a:ext cx="2732351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b="1" dirty="0">
                        <a:solidFill>
                          <a:schemeClr val="bg1"/>
                        </a:solidFill>
                        <a:latin typeface="Bell MT" panose="02020503060305020303" pitchFamily="18" charset="0"/>
                      </a:rPr>
                      <a:t>nafisifatemeh99@gmail.com</a:t>
                    </a:r>
                  </a:p>
                </p:txBody>
              </p:sp>
            </p:grpSp>
          </p:grpSp>
          <p:sp>
            <p:nvSpPr>
              <p:cNvPr id="21" name="TextBox 20"/>
              <p:cNvSpPr txBox="1"/>
              <p:nvPr/>
            </p:nvSpPr>
            <p:spPr>
              <a:xfrm>
                <a:off x="713721" y="497904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a-IR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9</a:t>
                </a:r>
                <a:r>
                  <a:rPr lang="en-US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/</a:t>
                </a:r>
                <a:r>
                  <a:rPr lang="fa-IR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13</a:t>
                </a:r>
                <a:endParaRPr lang="en-US" dirty="0">
                  <a:solidFill>
                    <a:schemeClr val="bg1"/>
                  </a:solidFill>
                  <a:cs typeface="B Titr" panose="00000700000000000000" pitchFamily="2" charset="-7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77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1080</TotalTime>
  <Words>595</Words>
  <Application>Microsoft Office PowerPoint</Application>
  <PresentationFormat>Widescreen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 Davat</vt:lpstr>
      <vt:lpstr>B Nazanin</vt:lpstr>
      <vt:lpstr>B Titr</vt:lpstr>
      <vt:lpstr>Bell MT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195</cp:revision>
  <dcterms:created xsi:type="dcterms:W3CDTF">2022-12-21T07:46:34Z</dcterms:created>
  <dcterms:modified xsi:type="dcterms:W3CDTF">2022-12-26T08:38:53Z</dcterms:modified>
</cp:coreProperties>
</file>