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5" r:id="rId4"/>
    <p:sldId id="266" r:id="rId5"/>
    <p:sldId id="258" r:id="rId6"/>
    <p:sldId id="263" r:id="rId7"/>
    <p:sldId id="264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83"/>
  </p:normalViewPr>
  <p:slideViewPr>
    <p:cSldViewPr snapToGrid="0" snapToObjects="1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748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946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104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194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7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17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06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782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907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328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195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7/15/2020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10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DCE1AED4-C7FF-4468-BF54-4470A0A3E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edro Technologies desenvolve soluções de chatbot | Mercado&amp;Consumo">
            <a:extLst>
              <a:ext uri="{FF2B5EF4-FFF2-40B4-BE49-F238E27FC236}">
                <a16:creationId xmlns:a16="http://schemas.microsoft.com/office/drawing/2014/main" id="{87584939-1F17-4F46-A514-B8077FEC0A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8" r="-1" b="252"/>
          <a:stretch/>
        </p:blipFill>
        <p:spPr bwMode="auto">
          <a:xfrm>
            <a:off x="3068" y="10"/>
            <a:ext cx="121889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9" name="Rectangle 72">
            <a:extLst>
              <a:ext uri="{FF2B5EF4-FFF2-40B4-BE49-F238E27FC236}">
                <a16:creationId xmlns:a16="http://schemas.microsoft.com/office/drawing/2014/main" id="{BDE94FAB-AA60-43B4-A2C3-3A940B9A9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44000">
                <a:schemeClr val="tx1">
                  <a:alpha val="40000"/>
                </a:schemeClr>
              </a:gs>
              <a:gs pos="100000">
                <a:schemeClr val="tx1">
                  <a:alpha val="7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CABD64-D09E-E34C-A77F-92695055CF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239254"/>
            <a:ext cx="9144000" cy="1152663"/>
          </a:xfrm>
        </p:spPr>
        <p:txBody>
          <a:bodyPr>
            <a:normAutofit/>
          </a:bodyPr>
          <a:lstStyle/>
          <a:p>
            <a:pPr algn="ctr"/>
            <a:r>
              <a:rPr lang="pt-BR" sz="4400" dirty="0">
                <a:solidFill>
                  <a:schemeClr val="bg1"/>
                </a:solidFill>
              </a:rPr>
              <a:t>Interação 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1C69F0-B175-4F8F-BC27-A21DD8D20197}"/>
              </a:ext>
            </a:extLst>
          </p:cNvPr>
          <p:cNvSpPr txBox="1"/>
          <p:nvPr/>
        </p:nvSpPr>
        <p:spPr>
          <a:xfrm>
            <a:off x="208384" y="1759891"/>
            <a:ext cx="26312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INTEGRANTES: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Carlos Vinicius</a:t>
            </a:r>
          </a:p>
          <a:p>
            <a:r>
              <a:rPr lang="pt-BR" dirty="0">
                <a:solidFill>
                  <a:schemeClr val="bg1"/>
                </a:solidFill>
              </a:rPr>
              <a:t>Felipe Silva</a:t>
            </a:r>
          </a:p>
          <a:p>
            <a:r>
              <a:rPr lang="pt-BR" dirty="0">
                <a:solidFill>
                  <a:schemeClr val="bg1"/>
                </a:solidFill>
              </a:rPr>
              <a:t>Felipe Augusto</a:t>
            </a:r>
          </a:p>
          <a:p>
            <a:r>
              <a:rPr lang="pt-BR" dirty="0">
                <a:solidFill>
                  <a:schemeClr val="bg1"/>
                </a:solidFill>
              </a:rPr>
              <a:t>Gabriel Sales</a:t>
            </a:r>
          </a:p>
          <a:p>
            <a:r>
              <a:rPr lang="pt-BR" dirty="0">
                <a:solidFill>
                  <a:schemeClr val="bg1"/>
                </a:solidFill>
              </a:rPr>
              <a:t>Genilson</a:t>
            </a:r>
          </a:p>
          <a:p>
            <a:r>
              <a:rPr lang="pt-BR">
                <a:solidFill>
                  <a:schemeClr val="bg1"/>
                </a:solidFill>
              </a:rPr>
              <a:t>Guilherme Dourado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Matheus Oliveira </a:t>
            </a:r>
          </a:p>
          <a:p>
            <a:r>
              <a:rPr lang="pt-BR" dirty="0">
                <a:solidFill>
                  <a:schemeClr val="bg1"/>
                </a:solidFill>
              </a:rPr>
              <a:t>Vinicius Bueno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0E7F613-8786-4F8A-AF48-B57E6A86D0A6}"/>
              </a:ext>
            </a:extLst>
          </p:cNvPr>
          <p:cNvSpPr txBox="1"/>
          <p:nvPr/>
        </p:nvSpPr>
        <p:spPr>
          <a:xfrm>
            <a:off x="9404411" y="2363579"/>
            <a:ext cx="26312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pt-BR" dirty="0">
                <a:solidFill>
                  <a:schemeClr val="bg1"/>
                </a:solidFill>
              </a:rPr>
            </a:br>
            <a:r>
              <a:rPr lang="pt-BR" b="0" i="0" dirty="0">
                <a:solidFill>
                  <a:schemeClr val="bg1"/>
                </a:solidFill>
                <a:effectLst/>
                <a:latin typeface="Ubuntu Condensed"/>
              </a:rPr>
              <a:t>“Mais importante que as riquezas naturais são as riquezas artificiais da educação e tecnologia.”</a:t>
            </a:r>
          </a:p>
          <a:p>
            <a:r>
              <a:rPr lang="pt-BR" dirty="0">
                <a:solidFill>
                  <a:schemeClr val="bg1"/>
                </a:solidFill>
                <a:latin typeface="Ubuntu Condensed"/>
              </a:rPr>
              <a:t>              Roberto Campos</a:t>
            </a:r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027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CB1180-212A-6D4A-AA9F-8E542FE7B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693" y="707938"/>
            <a:ext cx="10016613" cy="1194603"/>
          </a:xfrm>
        </p:spPr>
        <p:txBody>
          <a:bodyPr anchor="b">
            <a:noAutofit/>
          </a:bodyPr>
          <a:lstStyle/>
          <a:p>
            <a:pPr algn="ctr"/>
            <a:r>
              <a:rPr lang="pt-BR" sz="3600" dirty="0">
                <a:solidFill>
                  <a:schemeClr val="accent2"/>
                </a:solidFill>
                <a:latin typeface="Franklin Gothic Demi" panose="020B0703020102020204" pitchFamily="34" charset="0"/>
              </a:rPr>
              <a:t>Criação de instância MongoDB</a:t>
            </a:r>
            <a:br>
              <a:rPr lang="pt-BR" sz="3200" dirty="0"/>
            </a:br>
            <a:endParaRPr lang="pt-BR" sz="40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9FB1117-F9F8-4CF7-A023-D1833BDA39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091" y="3051649"/>
            <a:ext cx="4107815" cy="279336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1776343D-F4C1-42B8-87A2-52A781C220A5}"/>
              </a:ext>
            </a:extLst>
          </p:cNvPr>
          <p:cNvSpPr txBox="1">
            <a:spLocks/>
          </p:cNvSpPr>
          <p:nvPr/>
        </p:nvSpPr>
        <p:spPr>
          <a:xfrm>
            <a:off x="1087693" y="2032317"/>
            <a:ext cx="10016613" cy="11946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2"/>
                </a:solidFill>
                <a:latin typeface="Franklin Gothic Demi" panose="020B0703020102020204" pitchFamily="34" charset="0"/>
              </a:rPr>
              <a:t>Falha na instalação usando gerenciador de pacotes do Linux:</a:t>
            </a:r>
            <a:br>
              <a:rPr lang="pt-BR" sz="3200" dirty="0"/>
            </a:b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040054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CB1180-212A-6D4A-AA9F-8E542FE7B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693" y="707938"/>
            <a:ext cx="10016613" cy="1194603"/>
          </a:xfrm>
        </p:spPr>
        <p:txBody>
          <a:bodyPr anchor="b">
            <a:noAutofit/>
          </a:bodyPr>
          <a:lstStyle/>
          <a:p>
            <a:pPr algn="ctr"/>
            <a:r>
              <a:rPr lang="pt-BR" sz="3600" dirty="0">
                <a:solidFill>
                  <a:schemeClr val="accent2"/>
                </a:solidFill>
                <a:latin typeface="Franklin Gothic Demi" panose="020B0703020102020204" pitchFamily="34" charset="0"/>
              </a:rPr>
              <a:t>Criação de instância MongoDB</a:t>
            </a:r>
            <a:br>
              <a:rPr lang="pt-BR" sz="3200" dirty="0"/>
            </a:br>
            <a:endParaRPr lang="pt-BR" sz="400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1776343D-F4C1-42B8-87A2-52A781C220A5}"/>
              </a:ext>
            </a:extLst>
          </p:cNvPr>
          <p:cNvSpPr txBox="1">
            <a:spLocks/>
          </p:cNvSpPr>
          <p:nvPr/>
        </p:nvSpPr>
        <p:spPr>
          <a:xfrm>
            <a:off x="1087691" y="1902541"/>
            <a:ext cx="10016613" cy="17498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2"/>
                </a:solidFill>
                <a:latin typeface="Franklin Gothic Demi" panose="020B0703020102020204" pitchFamily="34" charset="0"/>
              </a:rPr>
              <a:t>Sem imagens oficiais para MongoDB usando arquitetura ARM;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2"/>
                </a:solidFill>
                <a:latin typeface="Franklin Gothic Demi" panose="020B0703020102020204" pitchFamily="34" charset="0"/>
              </a:rPr>
              <a:t>Imagens criadas pela comunidade desatualizadas e sem muito suporte;</a:t>
            </a:r>
          </a:p>
          <a:p>
            <a:br>
              <a:rPr lang="pt-BR" sz="3200" dirty="0"/>
            </a:br>
            <a:endParaRPr lang="pt-BR" sz="40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CC15A0-0F0F-4D88-9E16-F01515931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187" y="3097144"/>
            <a:ext cx="614362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2761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CB1180-212A-6D4A-AA9F-8E542FE7B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6390"/>
            <a:ext cx="6155988" cy="1256902"/>
          </a:xfrm>
        </p:spPr>
        <p:txBody>
          <a:bodyPr anchor="b">
            <a:noAutofit/>
          </a:bodyPr>
          <a:lstStyle/>
          <a:p>
            <a:r>
              <a:rPr lang="pt-BR" sz="4000" dirty="0">
                <a:solidFill>
                  <a:schemeClr val="accent2"/>
                </a:solidFill>
                <a:latin typeface="Franklin Gothic Demi" panose="020B0703020102020204" pitchFamily="34" charset="0"/>
              </a:rPr>
              <a:t>Atualizações Realizadas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055575E-78B8-4A9E-80AF-AC17439B1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7050" y="1612941"/>
            <a:ext cx="4596950" cy="447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216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CB1180-212A-6D4A-AA9F-8E542FE7B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693" y="707938"/>
            <a:ext cx="10016613" cy="1194603"/>
          </a:xfrm>
        </p:spPr>
        <p:txBody>
          <a:bodyPr anchor="b">
            <a:noAutofit/>
          </a:bodyPr>
          <a:lstStyle/>
          <a:p>
            <a:pPr algn="ctr"/>
            <a:r>
              <a:rPr lang="pt-BR" sz="3600" dirty="0">
                <a:solidFill>
                  <a:schemeClr val="accent2"/>
                </a:solidFill>
                <a:latin typeface="Franklin Gothic Demi" panose="020B0703020102020204" pitchFamily="34" charset="0"/>
              </a:rPr>
              <a:t>Identidade Visual da Aplicação</a:t>
            </a:r>
            <a:br>
              <a:rPr lang="pt-BR" sz="3200" dirty="0"/>
            </a:br>
            <a:endParaRPr lang="pt-BR" sz="4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B5315E6-AC46-4412-996B-55EFFE047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110326"/>
            <a:ext cx="4294802" cy="267909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E4F0347-1E50-4DE5-B21B-C00F2CFC0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6794" y="2151330"/>
            <a:ext cx="2542857" cy="4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1069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CB1180-212A-6D4A-AA9F-8E542FE7B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693" y="707938"/>
            <a:ext cx="10016613" cy="1194603"/>
          </a:xfrm>
        </p:spPr>
        <p:txBody>
          <a:bodyPr anchor="b">
            <a:noAutofit/>
          </a:bodyPr>
          <a:lstStyle/>
          <a:p>
            <a:pPr algn="ctr"/>
            <a:br>
              <a:rPr lang="pt-BR" sz="3200" dirty="0">
                <a:solidFill>
                  <a:schemeClr val="accent2"/>
                </a:solidFill>
                <a:latin typeface="Franklin Gothic Demi" panose="020B0703020102020204" pitchFamily="34" charset="0"/>
              </a:rPr>
            </a:br>
            <a:br>
              <a:rPr lang="pt-BR" sz="2800" dirty="0">
                <a:solidFill>
                  <a:schemeClr val="accent2"/>
                </a:solidFill>
                <a:latin typeface="Franklin Gothic Demi" panose="020B0703020102020204" pitchFamily="34" charset="0"/>
              </a:rPr>
            </a:br>
            <a:r>
              <a:rPr lang="pt-BR" sz="2800" dirty="0">
                <a:solidFill>
                  <a:schemeClr val="accent2"/>
                </a:solidFill>
                <a:latin typeface="Franklin Gothic Demi" panose="020B0703020102020204" pitchFamily="34" charset="0"/>
              </a:rPr>
              <a:t>Manual de Configuração do Raspberry como Ponto de Acesso</a:t>
            </a:r>
            <a:br>
              <a:rPr lang="pt-BR" sz="3200" dirty="0"/>
            </a:br>
            <a:endParaRPr lang="pt-BR" sz="40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721FBDA-4CFA-49F2-A115-70264996E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9996" y="2051513"/>
            <a:ext cx="6612007" cy="371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4081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CB1180-212A-6D4A-AA9F-8E542FE7B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693" y="707938"/>
            <a:ext cx="10016613" cy="1194603"/>
          </a:xfrm>
        </p:spPr>
        <p:txBody>
          <a:bodyPr anchor="b">
            <a:noAutofit/>
          </a:bodyPr>
          <a:lstStyle/>
          <a:p>
            <a:pPr algn="ctr"/>
            <a:r>
              <a:rPr lang="pt-BR" sz="3600" dirty="0">
                <a:solidFill>
                  <a:schemeClr val="accent2"/>
                </a:solidFill>
                <a:latin typeface="Franklin Gothic Demi" panose="020B0703020102020204" pitchFamily="34" charset="0"/>
              </a:rPr>
              <a:t>Banco de Dados </a:t>
            </a:r>
            <a:r>
              <a:rPr lang="pt-BR" sz="3600" dirty="0" err="1">
                <a:solidFill>
                  <a:schemeClr val="accent2"/>
                </a:solidFill>
                <a:latin typeface="Franklin Gothic Demi" panose="020B0703020102020204" pitchFamily="34" charset="0"/>
              </a:rPr>
              <a:t>NoSQL</a:t>
            </a:r>
            <a:br>
              <a:rPr lang="pt-BR" sz="3200" dirty="0"/>
            </a:br>
            <a:endParaRPr lang="pt-BR" sz="40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7E4DC98-1AA8-4F76-B663-BEDBFAF09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6135" y="3097144"/>
            <a:ext cx="5419725" cy="245745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53BE05F-F02B-46AF-8E4B-AEEB930FE9DC}"/>
              </a:ext>
            </a:extLst>
          </p:cNvPr>
          <p:cNvSpPr txBox="1"/>
          <p:nvPr/>
        </p:nvSpPr>
        <p:spPr>
          <a:xfrm>
            <a:off x="1812386" y="1896043"/>
            <a:ext cx="8567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2"/>
                </a:solidFill>
                <a:latin typeface="Franklin Gothic Demi" panose="020B0703020102020204" pitchFamily="34" charset="0"/>
                <a:ea typeface="+mj-ea"/>
                <a:cs typeface="+mj-cs"/>
              </a:rPr>
              <a:t>Coleções de Documentos;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2"/>
                </a:solidFill>
                <a:latin typeface="Franklin Gothic Demi" panose="020B0703020102020204" pitchFamily="34" charset="0"/>
                <a:ea typeface="+mj-ea"/>
                <a:cs typeface="+mj-cs"/>
              </a:rPr>
              <a:t>Atributos dinâmicos;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2"/>
                </a:solidFill>
                <a:latin typeface="Franklin Gothic Demi" panose="020B0703020102020204" pitchFamily="34" charset="0"/>
                <a:ea typeface="+mj-ea"/>
                <a:cs typeface="+mj-cs"/>
              </a:rPr>
              <a:t>Facilidade de desenvolvimento;</a:t>
            </a:r>
          </a:p>
        </p:txBody>
      </p:sp>
    </p:spTree>
    <p:extLst>
      <p:ext uri="{BB962C8B-B14F-4D97-AF65-F5344CB8AC3E}">
        <p14:creationId xmlns:p14="http://schemas.microsoft.com/office/powerpoint/2010/main" val="3177436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CB1180-212A-6D4A-AA9F-8E542FE7B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693" y="707938"/>
            <a:ext cx="10016613" cy="1194603"/>
          </a:xfrm>
        </p:spPr>
        <p:txBody>
          <a:bodyPr anchor="b">
            <a:noAutofit/>
          </a:bodyPr>
          <a:lstStyle/>
          <a:p>
            <a:pPr algn="ctr"/>
            <a:r>
              <a:rPr lang="pt-BR" sz="3600" dirty="0">
                <a:solidFill>
                  <a:schemeClr val="accent2"/>
                </a:solidFill>
                <a:latin typeface="Franklin Gothic Demi" panose="020B0703020102020204" pitchFamily="34" charset="0"/>
              </a:rPr>
              <a:t>Soluções para MongoDB - Cloud</a:t>
            </a:r>
            <a:br>
              <a:rPr lang="pt-BR" sz="3200" dirty="0"/>
            </a:br>
            <a:endParaRPr lang="pt-BR" sz="40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0C1EBA1-347A-4855-BA20-56B36F63C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285" y="3873587"/>
            <a:ext cx="3781425" cy="227647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00371520-D72D-4B4B-B857-38F6F738B5C9}"/>
              </a:ext>
            </a:extLst>
          </p:cNvPr>
          <p:cNvSpPr txBox="1"/>
          <p:nvPr/>
        </p:nvSpPr>
        <p:spPr>
          <a:xfrm>
            <a:off x="1812386" y="1896043"/>
            <a:ext cx="85672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2"/>
                </a:solidFill>
                <a:latin typeface="Franklin Gothic Demi" panose="020B0703020102020204" pitchFamily="34" charset="0"/>
                <a:ea typeface="+mj-ea"/>
                <a:cs typeface="+mj-cs"/>
              </a:rPr>
              <a:t>Disponibilidade;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2"/>
                </a:solidFill>
                <a:latin typeface="Franklin Gothic Demi" panose="020B0703020102020204" pitchFamily="34" charset="0"/>
                <a:ea typeface="+mj-ea"/>
                <a:cs typeface="+mj-cs"/>
              </a:rPr>
              <a:t>Ferramentas para análise de padrões e tendências;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2"/>
                </a:solidFill>
                <a:latin typeface="Franklin Gothic Demi" panose="020B0703020102020204" pitchFamily="34" charset="0"/>
                <a:ea typeface="+mj-ea"/>
                <a:cs typeface="+mj-cs"/>
              </a:rPr>
              <a:t>Monitoramento;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2"/>
                </a:solidFill>
                <a:latin typeface="Franklin Gothic Demi" panose="020B0703020102020204" pitchFamily="34" charset="0"/>
                <a:ea typeface="+mj-ea"/>
                <a:cs typeface="+mj-cs"/>
              </a:rPr>
              <a:t>Escalabilidade;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2"/>
                </a:solidFill>
                <a:latin typeface="Franklin Gothic Demi" panose="020B0703020102020204" pitchFamily="34" charset="0"/>
                <a:ea typeface="+mj-ea"/>
                <a:cs typeface="+mj-cs"/>
              </a:rPr>
              <a:t>Integração com API REST;</a:t>
            </a:r>
          </a:p>
        </p:txBody>
      </p:sp>
    </p:spTree>
    <p:extLst>
      <p:ext uri="{BB962C8B-B14F-4D97-AF65-F5344CB8AC3E}">
        <p14:creationId xmlns:p14="http://schemas.microsoft.com/office/powerpoint/2010/main" val="18965061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CB1180-212A-6D4A-AA9F-8E542FE7B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693" y="707938"/>
            <a:ext cx="10016613" cy="1194603"/>
          </a:xfrm>
        </p:spPr>
        <p:txBody>
          <a:bodyPr anchor="b">
            <a:noAutofit/>
          </a:bodyPr>
          <a:lstStyle/>
          <a:p>
            <a:pPr algn="ctr"/>
            <a:r>
              <a:rPr lang="pt-BR" sz="3600" dirty="0">
                <a:solidFill>
                  <a:schemeClr val="accent2"/>
                </a:solidFill>
                <a:latin typeface="Franklin Gothic Demi" panose="020B0703020102020204" pitchFamily="34" charset="0"/>
              </a:rPr>
              <a:t>Soluções para MongoDB – On-Premisses </a:t>
            </a:r>
            <a:br>
              <a:rPr lang="pt-BR" sz="3200" dirty="0"/>
            </a:br>
            <a:endParaRPr lang="pt-BR" sz="40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0371520-D72D-4B4B-B857-38F6F738B5C9}"/>
              </a:ext>
            </a:extLst>
          </p:cNvPr>
          <p:cNvSpPr txBox="1"/>
          <p:nvPr/>
        </p:nvSpPr>
        <p:spPr>
          <a:xfrm>
            <a:off x="1812386" y="1896043"/>
            <a:ext cx="856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2"/>
                </a:solidFill>
                <a:latin typeface="Franklin Gothic Demi" panose="020B0703020102020204" pitchFamily="34" charset="0"/>
                <a:ea typeface="+mj-ea"/>
                <a:cs typeface="+mj-cs"/>
              </a:rPr>
              <a:t>Infraestrutura do usuário;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2"/>
                </a:solidFill>
                <a:latin typeface="Franklin Gothic Demi" panose="020B0703020102020204" pitchFamily="34" charset="0"/>
                <a:ea typeface="+mj-ea"/>
                <a:cs typeface="+mj-cs"/>
              </a:rPr>
              <a:t>Maior controle sobre os dados;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2"/>
                </a:solidFill>
                <a:latin typeface="Franklin Gothic Demi" panose="020B0703020102020204" pitchFamily="34" charset="0"/>
                <a:ea typeface="+mj-ea"/>
                <a:cs typeface="+mj-cs"/>
              </a:rPr>
              <a:t>Ferramentas para análise de visualização de dados;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2"/>
                </a:solidFill>
                <a:latin typeface="Franklin Gothic Demi" panose="020B0703020102020204" pitchFamily="34" charset="0"/>
                <a:ea typeface="+mj-ea"/>
                <a:cs typeface="+mj-cs"/>
              </a:rPr>
              <a:t>Integração com através de configuração de conexão;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A79319B-0324-4F5B-96BB-FA490C052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773" y="3429000"/>
            <a:ext cx="512445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9802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CB1180-212A-6D4A-AA9F-8E542FE7B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693" y="707938"/>
            <a:ext cx="10016613" cy="1194603"/>
          </a:xfrm>
        </p:spPr>
        <p:txBody>
          <a:bodyPr anchor="b">
            <a:noAutofit/>
          </a:bodyPr>
          <a:lstStyle/>
          <a:p>
            <a:pPr algn="ctr"/>
            <a:r>
              <a:rPr lang="pt-BR" sz="3600" dirty="0">
                <a:solidFill>
                  <a:schemeClr val="accent2"/>
                </a:solidFill>
                <a:latin typeface="Franklin Gothic Demi" panose="020B0703020102020204" pitchFamily="34" charset="0"/>
              </a:rPr>
              <a:t>Soluções para MongoDB - Docker</a:t>
            </a:r>
            <a:br>
              <a:rPr lang="pt-BR" sz="3200" dirty="0"/>
            </a:br>
            <a:endParaRPr lang="pt-BR" sz="4000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9E2ABF4D-A5BD-4B59-96BB-D9386A836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9150" y="3707685"/>
            <a:ext cx="2838450" cy="203835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A3DFADF7-3F0B-44A6-9E2E-7EB0AFA5E604}"/>
              </a:ext>
            </a:extLst>
          </p:cNvPr>
          <p:cNvSpPr txBox="1"/>
          <p:nvPr/>
        </p:nvSpPr>
        <p:spPr>
          <a:xfrm>
            <a:off x="1812386" y="1896043"/>
            <a:ext cx="856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2"/>
                </a:solidFill>
                <a:latin typeface="Franklin Gothic Demi" panose="020B0703020102020204" pitchFamily="34" charset="0"/>
                <a:ea typeface="+mj-ea"/>
                <a:cs typeface="+mj-cs"/>
              </a:rPr>
              <a:t>Infraestrutura do usuário;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2"/>
                </a:solidFill>
                <a:latin typeface="Franklin Gothic Demi" panose="020B0703020102020204" pitchFamily="34" charset="0"/>
                <a:ea typeface="+mj-ea"/>
                <a:cs typeface="+mj-cs"/>
              </a:rPr>
              <a:t>Maior controle sobre os dados;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2"/>
                </a:solidFill>
                <a:latin typeface="Franklin Gothic Demi" panose="020B0703020102020204" pitchFamily="34" charset="0"/>
                <a:ea typeface="+mj-ea"/>
                <a:cs typeface="+mj-cs"/>
              </a:rPr>
              <a:t>Integração com através de configuração de conexão;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2"/>
                </a:solidFill>
                <a:latin typeface="Franklin Gothic Demi" panose="020B0703020102020204" pitchFamily="34" charset="0"/>
                <a:ea typeface="+mj-ea"/>
                <a:cs typeface="+mj-cs"/>
              </a:rPr>
              <a:t>Abstração da infraestrutura;</a:t>
            </a:r>
          </a:p>
        </p:txBody>
      </p:sp>
    </p:spTree>
    <p:extLst>
      <p:ext uri="{BB962C8B-B14F-4D97-AF65-F5344CB8AC3E}">
        <p14:creationId xmlns:p14="http://schemas.microsoft.com/office/powerpoint/2010/main" val="18732499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CB1180-212A-6D4A-AA9F-8E542FE7B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693" y="707938"/>
            <a:ext cx="10016613" cy="1194603"/>
          </a:xfrm>
        </p:spPr>
        <p:txBody>
          <a:bodyPr anchor="b">
            <a:noAutofit/>
          </a:bodyPr>
          <a:lstStyle/>
          <a:p>
            <a:pPr algn="ctr"/>
            <a:r>
              <a:rPr lang="pt-BR" sz="3600" dirty="0">
                <a:solidFill>
                  <a:schemeClr val="accent2"/>
                </a:solidFill>
                <a:latin typeface="Franklin Gothic Demi" panose="020B0703020102020204" pitchFamily="34" charset="0"/>
              </a:rPr>
              <a:t>Docker</a:t>
            </a:r>
            <a:br>
              <a:rPr lang="pt-BR" sz="3200" dirty="0"/>
            </a:br>
            <a:endParaRPr lang="pt-BR" sz="4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A546B57-0DF2-4EB2-94A3-284BD6473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2323" y="3428999"/>
            <a:ext cx="5467350" cy="256222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9821870D-7542-423B-8FAD-AE46B0ABCDDF}"/>
              </a:ext>
            </a:extLst>
          </p:cNvPr>
          <p:cNvSpPr txBox="1"/>
          <p:nvPr/>
        </p:nvSpPr>
        <p:spPr>
          <a:xfrm>
            <a:off x="1812386" y="1896043"/>
            <a:ext cx="8567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2"/>
                </a:solidFill>
                <a:latin typeface="Franklin Gothic Demi" panose="020B0703020102020204" pitchFamily="34" charset="0"/>
                <a:ea typeface="+mj-ea"/>
                <a:cs typeface="+mj-cs"/>
              </a:rPr>
              <a:t>Infraestrutura abstraída;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2"/>
                </a:solidFill>
                <a:latin typeface="Franklin Gothic Demi" panose="020B0703020102020204" pitchFamily="34" charset="0"/>
                <a:ea typeface="+mj-ea"/>
                <a:cs typeface="+mj-cs"/>
              </a:rPr>
              <a:t>Imagens;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2"/>
                </a:solidFill>
                <a:latin typeface="Franklin Gothic Demi" panose="020B0703020102020204" pitchFamily="34" charset="0"/>
                <a:ea typeface="+mj-ea"/>
                <a:cs typeface="+mj-cs"/>
              </a:rPr>
              <a:t>Contêineres;</a:t>
            </a:r>
          </a:p>
        </p:txBody>
      </p:sp>
    </p:spTree>
    <p:extLst>
      <p:ext uri="{BB962C8B-B14F-4D97-AF65-F5344CB8AC3E}">
        <p14:creationId xmlns:p14="http://schemas.microsoft.com/office/powerpoint/2010/main" val="24114236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Override1.xml><?xml version="1.0" encoding="utf-8"?>
<a:themeOverride xmlns:a="http://schemas.openxmlformats.org/drawingml/2006/main">
  <a:clrScheme name="Gradient">
    <a:dk1>
      <a:sysClr val="windowText" lastClr="000000"/>
    </a:dk1>
    <a:lt1>
      <a:sysClr val="window" lastClr="FFFFFF"/>
    </a:lt1>
    <a:dk2>
      <a:srgbClr val="10013F"/>
    </a:dk2>
    <a:lt2>
      <a:srgbClr val="F2F0FF"/>
    </a:lt2>
    <a:accent1>
      <a:srgbClr val="814DFF"/>
    </a:accent1>
    <a:accent2>
      <a:srgbClr val="243FFF"/>
    </a:accent2>
    <a:accent3>
      <a:srgbClr val="FF83B6"/>
    </a:accent3>
    <a:accent4>
      <a:srgbClr val="FF9022"/>
    </a:accent4>
    <a:accent5>
      <a:srgbClr val="FF1F85"/>
    </a:accent5>
    <a:accent6>
      <a:srgbClr val="1A98FF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Gradient">
    <a:dk1>
      <a:sysClr val="windowText" lastClr="000000"/>
    </a:dk1>
    <a:lt1>
      <a:sysClr val="window" lastClr="FFFFFF"/>
    </a:lt1>
    <a:dk2>
      <a:srgbClr val="10013F"/>
    </a:dk2>
    <a:lt2>
      <a:srgbClr val="F2F0FF"/>
    </a:lt2>
    <a:accent1>
      <a:srgbClr val="814DFF"/>
    </a:accent1>
    <a:accent2>
      <a:srgbClr val="243FFF"/>
    </a:accent2>
    <a:accent3>
      <a:srgbClr val="FF83B6"/>
    </a:accent3>
    <a:accent4>
      <a:srgbClr val="FF9022"/>
    </a:accent4>
    <a:accent5>
      <a:srgbClr val="FF1F85"/>
    </a:accent5>
    <a:accent6>
      <a:srgbClr val="1A98FF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Gradient">
    <a:dk1>
      <a:sysClr val="windowText" lastClr="000000"/>
    </a:dk1>
    <a:lt1>
      <a:sysClr val="window" lastClr="FFFFFF"/>
    </a:lt1>
    <a:dk2>
      <a:srgbClr val="10013F"/>
    </a:dk2>
    <a:lt2>
      <a:srgbClr val="F2F0FF"/>
    </a:lt2>
    <a:accent1>
      <a:srgbClr val="814DFF"/>
    </a:accent1>
    <a:accent2>
      <a:srgbClr val="243FFF"/>
    </a:accent2>
    <a:accent3>
      <a:srgbClr val="FF83B6"/>
    </a:accent3>
    <a:accent4>
      <a:srgbClr val="FF9022"/>
    </a:accent4>
    <a:accent5>
      <a:srgbClr val="FF1F85"/>
    </a:accent5>
    <a:accent6>
      <a:srgbClr val="1A98FF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Gradient">
    <a:dk1>
      <a:sysClr val="windowText" lastClr="000000"/>
    </a:dk1>
    <a:lt1>
      <a:sysClr val="window" lastClr="FFFFFF"/>
    </a:lt1>
    <a:dk2>
      <a:srgbClr val="10013F"/>
    </a:dk2>
    <a:lt2>
      <a:srgbClr val="F2F0FF"/>
    </a:lt2>
    <a:accent1>
      <a:srgbClr val="814DFF"/>
    </a:accent1>
    <a:accent2>
      <a:srgbClr val="243FFF"/>
    </a:accent2>
    <a:accent3>
      <a:srgbClr val="FF83B6"/>
    </a:accent3>
    <a:accent4>
      <a:srgbClr val="FF9022"/>
    </a:accent4>
    <a:accent5>
      <a:srgbClr val="FF1F85"/>
    </a:accent5>
    <a:accent6>
      <a:srgbClr val="1A98FF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Gradient">
    <a:dk1>
      <a:sysClr val="windowText" lastClr="000000"/>
    </a:dk1>
    <a:lt1>
      <a:sysClr val="window" lastClr="FFFFFF"/>
    </a:lt1>
    <a:dk2>
      <a:srgbClr val="10013F"/>
    </a:dk2>
    <a:lt2>
      <a:srgbClr val="F2F0FF"/>
    </a:lt2>
    <a:accent1>
      <a:srgbClr val="814DFF"/>
    </a:accent1>
    <a:accent2>
      <a:srgbClr val="243FFF"/>
    </a:accent2>
    <a:accent3>
      <a:srgbClr val="FF83B6"/>
    </a:accent3>
    <a:accent4>
      <a:srgbClr val="FF9022"/>
    </a:accent4>
    <a:accent5>
      <a:srgbClr val="FF1F85"/>
    </a:accent5>
    <a:accent6>
      <a:srgbClr val="1A98FF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Gradient">
    <a:dk1>
      <a:sysClr val="windowText" lastClr="000000"/>
    </a:dk1>
    <a:lt1>
      <a:sysClr val="window" lastClr="FFFFFF"/>
    </a:lt1>
    <a:dk2>
      <a:srgbClr val="10013F"/>
    </a:dk2>
    <a:lt2>
      <a:srgbClr val="F2F0FF"/>
    </a:lt2>
    <a:accent1>
      <a:srgbClr val="814DFF"/>
    </a:accent1>
    <a:accent2>
      <a:srgbClr val="243FFF"/>
    </a:accent2>
    <a:accent3>
      <a:srgbClr val="FF83B6"/>
    </a:accent3>
    <a:accent4>
      <a:srgbClr val="FF9022"/>
    </a:accent4>
    <a:accent5>
      <a:srgbClr val="FF1F85"/>
    </a:accent5>
    <a:accent6>
      <a:srgbClr val="1A98FF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Gradient">
    <a:dk1>
      <a:sysClr val="windowText" lastClr="000000"/>
    </a:dk1>
    <a:lt1>
      <a:sysClr val="window" lastClr="FFFFFF"/>
    </a:lt1>
    <a:dk2>
      <a:srgbClr val="10013F"/>
    </a:dk2>
    <a:lt2>
      <a:srgbClr val="F2F0FF"/>
    </a:lt2>
    <a:accent1>
      <a:srgbClr val="814DFF"/>
    </a:accent1>
    <a:accent2>
      <a:srgbClr val="243FFF"/>
    </a:accent2>
    <a:accent3>
      <a:srgbClr val="FF83B6"/>
    </a:accent3>
    <a:accent4>
      <a:srgbClr val="FF9022"/>
    </a:accent4>
    <a:accent5>
      <a:srgbClr val="FF1F85"/>
    </a:accent5>
    <a:accent6>
      <a:srgbClr val="1A98FF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Gradient">
    <a:dk1>
      <a:sysClr val="windowText" lastClr="000000"/>
    </a:dk1>
    <a:lt1>
      <a:sysClr val="window" lastClr="FFFFFF"/>
    </a:lt1>
    <a:dk2>
      <a:srgbClr val="10013F"/>
    </a:dk2>
    <a:lt2>
      <a:srgbClr val="F2F0FF"/>
    </a:lt2>
    <a:accent1>
      <a:srgbClr val="814DFF"/>
    </a:accent1>
    <a:accent2>
      <a:srgbClr val="243FFF"/>
    </a:accent2>
    <a:accent3>
      <a:srgbClr val="FF83B6"/>
    </a:accent3>
    <a:accent4>
      <a:srgbClr val="FF9022"/>
    </a:accent4>
    <a:accent5>
      <a:srgbClr val="FF1F85"/>
    </a:accent5>
    <a:accent6>
      <a:srgbClr val="1A98FF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Gradient">
    <a:dk1>
      <a:sysClr val="windowText" lastClr="000000"/>
    </a:dk1>
    <a:lt1>
      <a:sysClr val="window" lastClr="FFFFFF"/>
    </a:lt1>
    <a:dk2>
      <a:srgbClr val="10013F"/>
    </a:dk2>
    <a:lt2>
      <a:srgbClr val="F2F0FF"/>
    </a:lt2>
    <a:accent1>
      <a:srgbClr val="814DFF"/>
    </a:accent1>
    <a:accent2>
      <a:srgbClr val="243FFF"/>
    </a:accent2>
    <a:accent3>
      <a:srgbClr val="FF83B6"/>
    </a:accent3>
    <a:accent4>
      <a:srgbClr val="FF9022"/>
    </a:accent4>
    <a:accent5>
      <a:srgbClr val="FF1F85"/>
    </a:accent5>
    <a:accent6>
      <a:srgbClr val="1A98FF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5416</TotalTime>
  <Words>209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Franklin Gothic Demi</vt:lpstr>
      <vt:lpstr>Ubuntu Condensed</vt:lpstr>
      <vt:lpstr>Univers</vt:lpstr>
      <vt:lpstr>GradientVTI</vt:lpstr>
      <vt:lpstr>Interação 2</vt:lpstr>
      <vt:lpstr>Atualizações Realizadas</vt:lpstr>
      <vt:lpstr>Identidade Visual da Aplicação </vt:lpstr>
      <vt:lpstr>  Manual de Configuração do Raspberry como Ponto de Acesso </vt:lpstr>
      <vt:lpstr>Banco de Dados NoSQL </vt:lpstr>
      <vt:lpstr>Soluções para MongoDB - Cloud </vt:lpstr>
      <vt:lpstr>Soluções para MongoDB – On-Premisses  </vt:lpstr>
      <vt:lpstr>Soluções para MongoDB - Docker </vt:lpstr>
      <vt:lpstr>Docker </vt:lpstr>
      <vt:lpstr>Criação de instância MongoDB </vt:lpstr>
      <vt:lpstr>Criação de instância MongoDB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Interação 2</dc:title>
  <dc:creator>Maria Kobayashi</dc:creator>
  <cp:lastModifiedBy>felipe augusto</cp:lastModifiedBy>
  <cp:revision>18</cp:revision>
  <dcterms:created xsi:type="dcterms:W3CDTF">2020-05-11T13:54:22Z</dcterms:created>
  <dcterms:modified xsi:type="dcterms:W3CDTF">2020-07-15T15:47:27Z</dcterms:modified>
</cp:coreProperties>
</file>