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7" r:id="rId4"/>
    <p:sldId id="268" r:id="rId5"/>
    <p:sldId id="269" r:id="rId6"/>
    <p:sldId id="270" r:id="rId7"/>
    <p:sldId id="271" r:id="rId8"/>
    <p:sldId id="272" r:id="rId9"/>
    <p:sldId id="273" r:id="rId10"/>
    <p:sldId id="276" r:id="rId11"/>
    <p:sldId id="277" r:id="rId12"/>
    <p:sldId id="278" r:id="rId13"/>
    <p:sldId id="279" r:id="rId14"/>
    <p:sldId id="281" r:id="rId15"/>
    <p:sldId id="282" r:id="rId16"/>
    <p:sldId id="283" r:id="rId17"/>
    <p:sldId id="284" r:id="rId18"/>
    <p:sldId id="280" r:id="rId19"/>
    <p:sldId id="258" r:id="rId20"/>
    <p:sldId id="259" r:id="rId21"/>
    <p:sldId id="260" r:id="rId22"/>
    <p:sldId id="261" r:id="rId23"/>
    <p:sldId id="262" r:id="rId24"/>
    <p:sldId id="263" r:id="rId25"/>
    <p:sldId id="264" r:id="rId26"/>
    <p:sldId id="265" r:id="rId27"/>
    <p:sldId id="266" r:id="rId28"/>
    <p:sldId id="274" r:id="rId29"/>
    <p:sldId id="275" r:id="rId30"/>
  </p:sldIdLst>
  <p:sldSz cx="12192000" cy="6858000"/>
  <p:notesSz cx="6858000" cy="9144000"/>
  <p:defaultTex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8542034-FE4F-4ADA-92B8-4CA66D0F0DF3}" styleName="腾讯文档-基本">
    <a:wholeTbl>
      <a:tcTxStyle>
        <a:fontRef idx="minor">
          <a:srgbClr val="000000"/>
        </a:fontRef>
        <a:srgbClr val="000000"/>
      </a:tcTxStyle>
      <a:tcStyle>
        <a:tcBdr>
          <a:left>
            <a:ln w="12700" cmpd="sng">
              <a:solidFill>
                <a:srgbClr val="999999"/>
              </a:solidFill>
            </a:ln>
          </a:left>
          <a:right>
            <a:ln w="12700" cmpd="sng">
              <a:solidFill>
                <a:srgbClr val="999999"/>
              </a:solidFill>
            </a:ln>
          </a:right>
          <a:top>
            <a:ln w="12700" cmpd="sng">
              <a:solidFill>
                <a:srgbClr val="999999"/>
              </a:solidFill>
            </a:ln>
          </a:top>
          <a:bottom>
            <a:ln w="12700" cmpd="sng">
              <a:solidFill>
                <a:srgbClr val="999999"/>
              </a:solidFill>
            </a:ln>
          </a:bottom>
          <a:insideH>
            <a:ln w="12700" cmpd="sng">
              <a:solidFill>
                <a:srgbClr val="999999"/>
              </a:solidFill>
            </a:ln>
          </a:insideH>
          <a:insideV>
            <a:ln w="12700" cmpd="sng">
              <a:solidFill>
                <a:srgbClr val="999999"/>
              </a:solidFill>
            </a:ln>
          </a:insideV>
        </a:tcBdr>
        <a:fill>
          <a:solidFill>
            <a:srgbClr val="FFFFFF"/>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88" autoAdjust="0"/>
    <p:restoredTop sz="94660"/>
  </p:normalViewPr>
  <p:slideViewPr>
    <p:cSldViewPr snapToGrid="0">
      <p:cViewPr varScale="1">
        <p:scale>
          <a:sx n="117" d="100"/>
          <a:sy n="117" d="100"/>
        </p:scale>
        <p:origin x="658"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封面">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70233"/>
            <a:ext cx="9144000" cy="2387600"/>
          </a:xfrm>
        </p:spPr>
        <p:txBody>
          <a:bodyPr anchor="b"/>
          <a:lstStyle>
            <a:lvl1pPr lvl="0" algn="ctr">
              <a:defRPr sz="6000"/>
            </a:lvl1pPr>
          </a:lstStyle>
          <a:p>
            <a:r>
              <a:rPr lang="zh-CN"/>
              <a:t>单击此处编辑母版标题样式</a:t>
            </a:r>
          </a:p>
        </p:txBody>
      </p:sp>
      <p:sp>
        <p:nvSpPr>
          <p:cNvPr id="3" name="副标题 2"/>
          <p:cNvSpPr>
            <a:spLocks noGrp="1"/>
          </p:cNvSpPr>
          <p:nvPr>
            <p:ph type="subTitle" idx="1"/>
          </p:nvPr>
        </p:nvSpPr>
        <p:spPr>
          <a:xfrm>
            <a:off x="1524000" y="3949908"/>
            <a:ext cx="9144000" cy="1655762"/>
          </a:xfr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三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内容占位符 2"/>
          <p:cNvSpPr>
            <a:spLocks noGrp="1"/>
          </p:cNvSpPr>
          <p:nvPr>
            <p:ph idx="1"/>
          </p:nvPr>
        </p:nvSpPr>
        <p:spPr>
          <a:xfrm>
            <a:off x="838200" y="1825625"/>
            <a:ext cx="3299791" cy="435133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4" name="内容占位符 3"/>
          <p:cNvSpPr>
            <a:spLocks noGrp="1"/>
          </p:cNvSpPr>
          <p:nvPr>
            <p:ph idx="2"/>
          </p:nvPr>
        </p:nvSpPr>
        <p:spPr>
          <a:xfrm>
            <a:off x="4446104" y="1825625"/>
            <a:ext cx="3299791" cy="435133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5" name="内容占位符 3"/>
          <p:cNvSpPr>
            <a:spLocks noGrp="1"/>
          </p:cNvSpPr>
          <p:nvPr>
            <p:ph idx="10"/>
          </p:nvPr>
        </p:nvSpPr>
        <p:spPr>
          <a:xfrm>
            <a:off x="8054009" y="1825625"/>
            <a:ext cx="3299791" cy="435133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两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4" name="内容占位符 3"/>
          <p:cNvSpPr>
            <a:spLocks noGrp="1"/>
          </p:cNvSpPr>
          <p:nvPr>
            <p:ph idx="10"/>
          </p:nvPr>
        </p:nvSpPr>
        <p:spPr>
          <a:xfrm>
            <a:off x="838200" y="1690688"/>
            <a:ext cx="10515600" cy="2172811"/>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5" name="内容占位符 3"/>
          <p:cNvSpPr>
            <a:spLocks noGrp="1"/>
          </p:cNvSpPr>
          <p:nvPr>
            <p:ph idx="11"/>
          </p:nvPr>
        </p:nvSpPr>
        <p:spPr>
          <a:xfrm>
            <a:off x="838200" y="3863500"/>
            <a:ext cx="10515600" cy="2241232"/>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多张图片">
    <p:spTree>
      <p:nvGrpSpPr>
        <p:cNvPr id="1" name=""/>
        <p:cNvGrpSpPr/>
        <p:nvPr/>
      </p:nvGrpSpPr>
      <p:grpSpPr>
        <a:xfrm>
          <a:off x="0" y="0"/>
          <a:ext cx="0" cy="0"/>
          <a:chOff x="0" y="0"/>
          <a:chExt cx="0" cy="0"/>
        </a:xfrm>
      </p:grpSpPr>
      <p:sp>
        <p:nvSpPr>
          <p:cNvPr id="3" name="标题 1"/>
          <p:cNvSpPr>
            <a:spLocks noGrp="1"/>
          </p:cNvSpPr>
          <p:nvPr>
            <p:ph type="title"/>
          </p:nvPr>
        </p:nvSpPr>
        <p:spPr>
          <a:xfrm>
            <a:off x="838200" y="365125"/>
            <a:ext cx="10515600" cy="1325563"/>
          </a:xfrm>
        </p:spPr>
        <p:txBody>
          <a:bodyPr/>
          <a:lstStyle/>
          <a:p>
            <a:r>
              <a:rPr lang="zh-CN"/>
              <a:t>单击此处编辑母版标题样式</a:t>
            </a:r>
          </a:p>
        </p:txBody>
      </p:sp>
      <p:sp>
        <p:nvSpPr>
          <p:cNvPr id="7" name="图片占位符 6"/>
          <p:cNvSpPr>
            <a:spLocks noGrp="1"/>
          </p:cNvSpPr>
          <p:nvPr>
            <p:ph type="pic" idx="10"/>
          </p:nvPr>
        </p:nvSpPr>
        <p:spPr>
          <a:xfrm>
            <a:off x="838200" y="1690689"/>
            <a:ext cx="5257800" cy="2338886"/>
          </a:xfrm>
        </p:spPr>
        <p:txBody>
          <a:bodyPr/>
          <a:lstStyle/>
          <a:p>
            <a:endParaRPr lang="zh-CN"/>
          </a:p>
        </p:txBody>
      </p:sp>
      <p:sp>
        <p:nvSpPr>
          <p:cNvPr id="8" name="图片占位符 6"/>
          <p:cNvSpPr>
            <a:spLocks noGrp="1"/>
          </p:cNvSpPr>
          <p:nvPr>
            <p:ph type="pic" idx="11"/>
          </p:nvPr>
        </p:nvSpPr>
        <p:spPr>
          <a:xfrm>
            <a:off x="6096001" y="1690689"/>
            <a:ext cx="5257802" cy="2338886"/>
          </a:xfrm>
        </p:spPr>
        <p:txBody>
          <a:bodyPr/>
          <a:lstStyle/>
          <a:p>
            <a:endParaRPr lang="zh-CN"/>
          </a:p>
        </p:txBody>
      </p:sp>
      <p:sp>
        <p:nvSpPr>
          <p:cNvPr id="9" name="图片占位符 6"/>
          <p:cNvSpPr>
            <a:spLocks noGrp="1"/>
          </p:cNvSpPr>
          <p:nvPr>
            <p:ph type="pic" idx="12"/>
          </p:nvPr>
        </p:nvSpPr>
        <p:spPr>
          <a:xfrm>
            <a:off x="838200" y="4029575"/>
            <a:ext cx="5257800" cy="2338886"/>
          </a:xfrm>
        </p:spPr>
        <p:txBody>
          <a:bodyPr/>
          <a:lstStyle/>
          <a:p>
            <a:endParaRPr lang="zh-CN"/>
          </a:p>
        </p:txBody>
      </p:sp>
      <p:sp>
        <p:nvSpPr>
          <p:cNvPr id="10" name="图片占位符 6"/>
          <p:cNvSpPr>
            <a:spLocks noGrp="1"/>
          </p:cNvSpPr>
          <p:nvPr>
            <p:ph type="pic" idx="13"/>
          </p:nvPr>
        </p:nvSpPr>
        <p:spPr>
          <a:xfrm>
            <a:off x="6096001" y="4029575"/>
            <a:ext cx="5257802" cy="2338886"/>
          </a:xfrm>
        </p:spPr>
        <p:txBody>
          <a:bodyPr/>
          <a:lstStyle/>
          <a:p>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标题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内容占位符 2"/>
          <p:cNvSpPr>
            <a:spLocks noGrp="1"/>
          </p:cNvSpPr>
          <p:nvPr>
            <p:ph idx="1"/>
          </p:nvPr>
        </p:nvSpPr>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空白页">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471199"/>
            <a:ext cx="10515600" cy="2852737"/>
          </a:xfrm>
        </p:spPr>
        <p:txBody>
          <a:bodyPr anchor="b"/>
          <a:lstStyle>
            <a:lvl1pPr lvl="0">
              <a:defRPr sz="6000"/>
            </a:lvl1pPr>
          </a:lstStyle>
          <a:p>
            <a:r>
              <a:rPr lang="zh-CN"/>
              <a:t>单击此处编辑母版标题样式</a:t>
            </a:r>
          </a:p>
        </p:txBody>
      </p:sp>
      <p:sp>
        <p:nvSpPr>
          <p:cNvPr id="3" name="文本占位符 2"/>
          <p:cNvSpPr>
            <a:spLocks noGrp="1"/>
          </p:cNvSpPr>
          <p:nvPr>
            <p:ph type="body" idx="1"/>
          </p:nvPr>
        </p:nvSpPr>
        <p:spPr>
          <a:xfrm>
            <a:off x="831850" y="4350924"/>
            <a:ext cx="10515600" cy="1500187"/>
          </a:xfr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内容占位符 2"/>
          <p:cNvSpPr>
            <a:spLocks noGrp="1"/>
          </p:cNvSpPr>
          <p:nvPr>
            <p:ph idx="1"/>
          </p:nvPr>
        </p:nvSpPr>
        <p:spPr>
          <a:xfrm>
            <a:off x="838200" y="1825625"/>
            <a:ext cx="5181600" cy="435133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4" name="内容占位符 3"/>
          <p:cNvSpPr>
            <a:spLocks noGrp="1"/>
          </p:cNvSpPr>
          <p:nvPr>
            <p:ph idx="2"/>
          </p:nvPr>
        </p:nvSpPr>
        <p:spPr>
          <a:xfrm>
            <a:off x="6172200" y="1825625"/>
            <a:ext cx="5181600" cy="435133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对比内容">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p>
        </p:txBody>
      </p:sp>
      <p:sp>
        <p:nvSpPr>
          <p:cNvPr id="4" name="内容占位符 3"/>
          <p:cNvSpPr>
            <a:spLocks noGrp="1"/>
          </p:cNvSpPr>
          <p:nvPr>
            <p:ph idx="2"/>
          </p:nvPr>
        </p:nvSpPr>
        <p:spPr>
          <a:xfrm>
            <a:off x="839788" y="2505075"/>
            <a:ext cx="5157787" cy="368458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5" name="文本占位符 4"/>
          <p:cNvSpPr>
            <a:spLocks noGrp="1"/>
          </p:cNvSpPr>
          <p:nvPr>
            <p:ph type="body" idx="3"/>
          </p:nvPr>
        </p:nvSpPr>
        <p:spPr>
          <a:xfrm>
            <a:off x="6172200" y="1681163"/>
            <a:ext cx="5183188"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p>
        </p:txBody>
      </p:sp>
      <p:sp>
        <p:nvSpPr>
          <p:cNvPr id="6" name="内容占位符 5"/>
          <p:cNvSpPr>
            <a:spLocks noGrp="1"/>
          </p:cNvSpPr>
          <p:nvPr>
            <p:ph idx="4"/>
          </p:nvPr>
        </p:nvSpPr>
        <p:spPr>
          <a:xfrm>
            <a:off x="6172200" y="2505075"/>
            <a:ext cx="5183188" cy="368458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723106"/>
            <a:ext cx="3932237" cy="1600200"/>
          </a:xfrm>
        </p:spPr>
        <p:txBody>
          <a:bodyPr anchor="b"/>
          <a:lstStyle>
            <a:lvl1pPr lvl="0">
              <a:defRPr sz="3200"/>
            </a:lvl1pPr>
          </a:lstStyle>
          <a:p>
            <a:r>
              <a:rPr lang="zh-CN"/>
              <a:t>单击此处编辑母版标题样式</a:t>
            </a:r>
          </a:p>
        </p:txBody>
      </p:sp>
      <p:sp>
        <p:nvSpPr>
          <p:cNvPr id="3" name="内容占位符 2"/>
          <p:cNvSpPr>
            <a:spLocks noGrp="1"/>
          </p:cNvSpPr>
          <p:nvPr>
            <p:ph idx="1"/>
          </p:nvPr>
        </p:nvSpPr>
        <p:spPr>
          <a:xfrm>
            <a:off x="5183188" y="723106"/>
            <a:ext cx="6172200" cy="5411787"/>
          </a:xfr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4" name="文本占位符 3"/>
          <p:cNvSpPr>
            <a:spLocks noGrp="1"/>
          </p:cNvSpPr>
          <p:nvPr>
            <p:ph type="body" idx="2"/>
          </p:nvPr>
        </p:nvSpPr>
        <p:spPr>
          <a:xfrm>
            <a:off x="839788" y="2323306"/>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单击此处编辑母版文本样式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727074"/>
            <a:ext cx="3932237" cy="1600200"/>
          </a:xfrm>
        </p:spPr>
        <p:txBody>
          <a:bodyPr anchor="b"/>
          <a:lstStyle>
            <a:lvl1pPr lvl="0">
              <a:defRPr sz="3200"/>
            </a:lvl1pPr>
          </a:lstStyle>
          <a:p>
            <a:r>
              <a:rPr lang="zh-CN"/>
              <a:t>单击此处编辑母版标题样式</a:t>
            </a:r>
          </a:p>
        </p:txBody>
      </p:sp>
      <p:sp>
        <p:nvSpPr>
          <p:cNvPr id="3" name="图片占位符 2"/>
          <p:cNvSpPr>
            <a:spLocks noGrp="1"/>
          </p:cNvSpPr>
          <p:nvPr>
            <p:ph type="pic" idx="1"/>
          </p:nvPr>
        </p:nvSpPr>
        <p:spPr>
          <a:xfrm>
            <a:off x="5183188" y="727075"/>
            <a:ext cx="6172200" cy="5403850"/>
          </a:xfr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endParaRPr lang="zh-CN"/>
          </a:p>
        </p:txBody>
      </p:sp>
      <p:sp>
        <p:nvSpPr>
          <p:cNvPr id="4" name="文本占位符 3"/>
          <p:cNvSpPr>
            <a:spLocks noGrp="1"/>
          </p:cNvSpPr>
          <p:nvPr>
            <p:ph type="body" idx="2"/>
          </p:nvPr>
        </p:nvSpPr>
        <p:spPr>
          <a:xfrm>
            <a:off x="839788" y="2327274"/>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表格与标题">
    <p:spTree>
      <p:nvGrpSpPr>
        <p:cNvPr id="1" name=""/>
        <p:cNvGrpSpPr/>
        <p:nvPr/>
      </p:nvGrpSpPr>
      <p:grpSpPr>
        <a:xfrm>
          <a:off x="0" y="0"/>
          <a:ext cx="0" cy="0"/>
          <a:chOff x="0" y="0"/>
          <a:chExt cx="0" cy="0"/>
        </a:xfrm>
      </p:grpSpPr>
      <p:sp>
        <p:nvSpPr>
          <p:cNvPr id="3" name="标题 1"/>
          <p:cNvSpPr>
            <a:spLocks noGrp="1"/>
          </p:cNvSpPr>
          <p:nvPr>
            <p:ph type="title"/>
          </p:nvPr>
        </p:nvSpPr>
        <p:spPr>
          <a:xfrm>
            <a:off x="839788" y="727074"/>
            <a:ext cx="3932237" cy="1600200"/>
          </a:xfrm>
        </p:spPr>
        <p:txBody>
          <a:bodyPr anchor="b"/>
          <a:lstStyle>
            <a:lvl1pPr lvl="0">
              <a:defRPr sz="3200"/>
            </a:lvl1pPr>
          </a:lstStyle>
          <a:p>
            <a:r>
              <a:rPr lang="zh-CN"/>
              <a:t>单击此处编辑母版标题样式</a:t>
            </a:r>
          </a:p>
        </p:txBody>
      </p:sp>
      <p:sp>
        <p:nvSpPr>
          <p:cNvPr id="5" name="文本占位符 3"/>
          <p:cNvSpPr>
            <a:spLocks noGrp="1"/>
          </p:cNvSpPr>
          <p:nvPr>
            <p:ph type="body" idx="2"/>
          </p:nvPr>
        </p:nvSpPr>
        <p:spPr>
          <a:xfrm>
            <a:off x="839788" y="2327274"/>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单击此处编辑母版文本样式</a:t>
            </a:r>
          </a:p>
        </p:txBody>
      </p:sp>
      <p:sp>
        <p:nvSpPr>
          <p:cNvPr id="7" name="表格占位符 6"/>
          <p:cNvSpPr>
            <a:spLocks noGrp="1"/>
          </p:cNvSpPr>
          <p:nvPr>
            <p:ph type="tbl" idx="10"/>
          </p:nvPr>
        </p:nvSpPr>
        <p:spPr>
          <a:xfrm>
            <a:off x="5172891" y="719137"/>
            <a:ext cx="6179322" cy="5419726"/>
          </a:xfrm>
        </p:spPr>
        <p:txBody>
          <a:bodyPr/>
          <a:lstStyle/>
          <a:p>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ACDB7E">
                <a:alpha val="47843"/>
              </a:srgbClr>
            </a:gs>
            <a:gs pos="100000">
              <a:srgbClr val="DFF8FF"/>
            </a:gs>
          </a:gsLst>
          <a:lin ang="8100000" scaled="1"/>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lvl="0" algn="l" defTabSz="914400">
        <a:lnSpc>
          <a:spcPct val="130000"/>
        </a:lnSpc>
        <a:spcBef>
          <a:spcPct val="0"/>
        </a:spcBef>
        <a:buNone/>
        <a:defRPr sz="4400" kern="1200">
          <a:solidFill>
            <a:schemeClr val="tx1"/>
          </a:solidFill>
          <a:latin typeface="微软雅黑"/>
          <a:ea typeface="微软雅黑"/>
        </a:defRPr>
      </a:lvl1pPr>
    </p:titleStyle>
    <p:body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p:bodyStyle>
    <p:other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32793" y="1417681"/>
            <a:ext cx="10326414" cy="2387600"/>
          </a:xfrm>
        </p:spPr>
        <p:txBody>
          <a:bodyPr anchor="b">
            <a:normAutofit fontScale="90000"/>
          </a:bodyPr>
          <a:lstStyle/>
          <a:p>
            <a:r>
              <a:t>阿伯丁数据科学与人工智能学院</a:t>
            </a:r>
          </a:p>
          <a:p>
            <a:r>
              <a:t>级委&amp;班委2021年度总结大会</a:t>
            </a:r>
          </a:p>
        </p:txBody>
      </p:sp>
      <p:sp>
        <p:nvSpPr>
          <p:cNvPr id="3" name="副标题 2"/>
          <p:cNvSpPr>
            <a:spLocks noGrp="1"/>
          </p:cNvSpPr>
          <p:nvPr>
            <p:ph type="subTitle" idx="1"/>
          </p:nvPr>
        </p:nvSpPr>
        <p:spPr>
          <a:xfrm>
            <a:off x="1524000" y="3949908"/>
            <a:ext cx="9144000" cy="1655762"/>
          </a:xfrm>
        </p:spPr>
        <p:txBody>
          <a:bodyPr>
            <a:normAutofit/>
          </a:bodyPr>
          <a:lstStyle/>
          <a:p>
            <a:r>
              <a:rPr lang="zh-CN"/>
              <a:t>2021-12-27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一、班级工作</a:t>
            </a:r>
            <a:endParaRPr dirty="0"/>
          </a:p>
        </p:txBody>
      </p:sp>
      <p:sp>
        <p:nvSpPr>
          <p:cNvPr id="3" name="内容占位符 2"/>
          <p:cNvSpPr>
            <a:spLocks noGrp="1"/>
          </p:cNvSpPr>
          <p:nvPr>
            <p:ph idx="1"/>
          </p:nvPr>
        </p:nvSpPr>
        <p:spPr/>
        <p:txBody>
          <a:bodyPr/>
          <a:lstStyle/>
          <a:p>
            <a:pPr marL="0" indent="0">
              <a:buNone/>
            </a:pPr>
            <a:r>
              <a:rPr lang="en-US" altLang="zh-CN" sz="3600" dirty="0"/>
              <a:t>1.About </a:t>
            </a:r>
            <a:r>
              <a:rPr lang="zh-CN" altLang="en-US" sz="3600" dirty="0"/>
              <a:t>通知</a:t>
            </a:r>
            <a:endParaRPr lang="en-US" altLang="zh-CN" sz="3600" dirty="0"/>
          </a:p>
          <a:p>
            <a:r>
              <a:rPr lang="zh-CN" altLang="en-US" dirty="0"/>
              <a:t>方法：班会确定处理措施</a:t>
            </a:r>
          </a:p>
          <a:p>
            <a:r>
              <a:rPr lang="zh-CN" altLang="en-US" dirty="0"/>
              <a:t>效果：总体情况改善，部分同学仍拖拉</a:t>
            </a:r>
          </a:p>
          <a:p>
            <a:r>
              <a:rPr lang="zh-CN" altLang="en-US" dirty="0"/>
              <a:t>经验：</a:t>
            </a:r>
            <a:r>
              <a:rPr lang="en-US" altLang="zh-CN" dirty="0"/>
              <a:t>①</a:t>
            </a:r>
            <a:r>
              <a:rPr lang="zh-CN" altLang="en-US" dirty="0"/>
              <a:t>重要的事</a:t>
            </a:r>
            <a:r>
              <a:rPr lang="zh-CN" altLang="en-US" dirty="0">
                <a:highlight>
                  <a:srgbClr val="FFFF00"/>
                </a:highlight>
              </a:rPr>
              <a:t>当面</a:t>
            </a:r>
            <a:r>
              <a:rPr lang="zh-CN" altLang="en-US" dirty="0"/>
              <a:t>讲（当面＞电话＞私信＞微信群消息）</a:t>
            </a:r>
            <a:endParaRPr lang="en-US" altLang="zh-CN" dirty="0"/>
          </a:p>
          <a:p>
            <a:pPr marL="0" indent="0">
              <a:buNone/>
            </a:pPr>
            <a:r>
              <a:rPr lang="en-US" altLang="zh-CN" dirty="0"/>
              <a:t>            ②</a:t>
            </a:r>
            <a:r>
              <a:rPr lang="zh-CN" altLang="en-US" dirty="0"/>
              <a:t>传达观念：自己的事自己负责</a:t>
            </a:r>
            <a:endParaRPr lang="en-US" altLang="zh-CN" dirty="0"/>
          </a:p>
          <a:p>
            <a:pPr marL="0" indent="0">
              <a:buNone/>
            </a:pPr>
            <a:r>
              <a:rPr lang="en-US" altLang="zh-CN" dirty="0"/>
              <a:t>            ③</a:t>
            </a:r>
            <a:r>
              <a:rPr lang="zh-CN" altLang="en-US" dirty="0">
                <a:highlight>
                  <a:srgbClr val="FFFF00"/>
                </a:highlight>
              </a:rPr>
              <a:t>重点关注几个同学</a:t>
            </a:r>
            <a:r>
              <a:rPr lang="zh-CN" altLang="en-US" dirty="0"/>
              <a:t>（私下沟通</a:t>
            </a:r>
            <a:r>
              <a:rPr lang="en-US" altLang="zh-CN" dirty="0"/>
              <a:t>+</a:t>
            </a:r>
            <a:r>
              <a:rPr lang="zh-CN" altLang="en-US" dirty="0"/>
              <a:t>班委提醒</a:t>
            </a:r>
            <a:r>
              <a:rPr lang="en-US" altLang="zh-CN" dirty="0"/>
              <a:t>+</a:t>
            </a:r>
            <a:r>
              <a:rPr lang="zh-CN" altLang="en-US" dirty="0"/>
              <a:t>宿舍长辅助）</a:t>
            </a:r>
          </a:p>
          <a:p>
            <a:endParaRPr lang="en-US" altLang="zh-CN" dirty="0"/>
          </a:p>
        </p:txBody>
      </p:sp>
      <p:sp>
        <p:nvSpPr>
          <p:cNvPr id="4" name="内容占位符 2">
            <a:extLst>
              <a:ext uri="{FF2B5EF4-FFF2-40B4-BE49-F238E27FC236}">
                <a16:creationId xmlns:a16="http://schemas.microsoft.com/office/drawing/2014/main" id="{5E28D649-8660-4C79-BD46-7B5C7AF39D9C}"/>
              </a:ext>
            </a:extLst>
          </p:cNvPr>
          <p:cNvSpPr txBox="1">
            <a:spLocks/>
          </p:cNvSpPr>
          <p:nvPr/>
        </p:nvSpPr>
        <p:spPr>
          <a:xfrm>
            <a:off x="670560" y="1289050"/>
            <a:ext cx="10515600" cy="803275"/>
          </a:xfrm>
          <a:prstGeom prst="rect">
            <a:avLst/>
          </a:prstGeom>
        </p:spPr>
        <p:txBody>
          <a:bodyPr vert="horz" lIns="91440" tIns="45720" rIns="91440" bIns="45720">
            <a:normAutofit/>
          </a:bodyPr>
          <a:lst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a:lstStyle>
          <a:p>
            <a:pPr marL="0" indent="0">
              <a:buNone/>
            </a:pPr>
            <a:endParaRPr lang="zh-CN" altLang="en-US" dirty="0"/>
          </a:p>
        </p:txBody>
      </p:sp>
    </p:spTree>
    <p:extLst>
      <p:ext uri="{BB962C8B-B14F-4D97-AF65-F5344CB8AC3E}">
        <p14:creationId xmlns:p14="http://schemas.microsoft.com/office/powerpoint/2010/main" val="2484819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3600" dirty="0"/>
              <a:t>2.About </a:t>
            </a:r>
            <a:r>
              <a:rPr lang="zh-CN" altLang="en-US" sz="3600" dirty="0"/>
              <a:t>宿舍长任务完成</a:t>
            </a:r>
            <a:endParaRPr lang="en-US" altLang="zh-CN" sz="3600" dirty="0"/>
          </a:p>
          <a:p>
            <a:r>
              <a:rPr lang="zh-CN" altLang="en-US" dirty="0"/>
              <a:t>过程：接龙→共享文档内打钩→回复</a:t>
            </a:r>
            <a:r>
              <a:rPr lang="en-US" altLang="zh-CN" dirty="0"/>
              <a:t>1</a:t>
            </a:r>
            <a:endParaRPr lang="zh-CN" altLang="en-US" dirty="0"/>
          </a:p>
          <a:p>
            <a:r>
              <a:rPr lang="zh-CN" altLang="en-US" dirty="0"/>
              <a:t>效果：较为混乱→忘记完成工作→折中 目前较为有序</a:t>
            </a:r>
          </a:p>
          <a:p>
            <a:r>
              <a:rPr lang="zh-CN" altLang="en-US" dirty="0"/>
              <a:t>经验：</a:t>
            </a:r>
            <a:r>
              <a:rPr lang="en-US" altLang="zh-CN" dirty="0"/>
              <a:t>① </a:t>
            </a:r>
            <a:r>
              <a:rPr lang="zh-CN" altLang="en-US" dirty="0"/>
              <a:t>最简便≠效果最好</a:t>
            </a:r>
            <a:endParaRPr lang="en-US" altLang="zh-CN" dirty="0"/>
          </a:p>
          <a:p>
            <a:pPr marL="0" indent="0">
              <a:buNone/>
            </a:pPr>
            <a:r>
              <a:rPr lang="en-US" altLang="zh-CN" dirty="0"/>
              <a:t>            ②</a:t>
            </a:r>
            <a:r>
              <a:rPr lang="zh-CN" altLang="en-US" dirty="0"/>
              <a:t>及时与宿舍长</a:t>
            </a:r>
            <a:r>
              <a:rPr lang="zh-CN" altLang="en-US" dirty="0">
                <a:highlight>
                  <a:srgbClr val="FFFF00"/>
                </a:highlight>
              </a:rPr>
              <a:t>沟通</a:t>
            </a:r>
            <a:endParaRPr lang="en-US" altLang="zh-CN" dirty="0">
              <a:highlight>
                <a:srgbClr val="FFFF00"/>
              </a:highlight>
            </a:endParaRPr>
          </a:p>
          <a:p>
            <a:pPr marL="0" indent="0">
              <a:buNone/>
            </a:pPr>
            <a:r>
              <a:rPr lang="en-US" altLang="zh-CN" dirty="0"/>
              <a:t>            ③</a:t>
            </a:r>
            <a:r>
              <a:rPr lang="zh-CN" altLang="en-US" dirty="0">
                <a:highlight>
                  <a:srgbClr val="FFFF00"/>
                </a:highlight>
              </a:rPr>
              <a:t>着急的事：敲宿舍门</a:t>
            </a:r>
            <a:endParaRPr lang="zh-CN" altLang="en-US" dirty="0"/>
          </a:p>
          <a:p>
            <a:endParaRPr lang="en-US" altLang="zh-CN" dirty="0"/>
          </a:p>
        </p:txBody>
      </p:sp>
      <p:sp>
        <p:nvSpPr>
          <p:cNvPr id="4" name="内容占位符 2">
            <a:extLst>
              <a:ext uri="{FF2B5EF4-FFF2-40B4-BE49-F238E27FC236}">
                <a16:creationId xmlns:a16="http://schemas.microsoft.com/office/drawing/2014/main" id="{5E28D649-8660-4C79-BD46-7B5C7AF39D9C}"/>
              </a:ext>
            </a:extLst>
          </p:cNvPr>
          <p:cNvSpPr txBox="1">
            <a:spLocks/>
          </p:cNvSpPr>
          <p:nvPr/>
        </p:nvSpPr>
        <p:spPr>
          <a:xfrm>
            <a:off x="670560" y="1289050"/>
            <a:ext cx="10515600" cy="803275"/>
          </a:xfrm>
          <a:prstGeom prst="rect">
            <a:avLst/>
          </a:prstGeom>
        </p:spPr>
        <p:txBody>
          <a:bodyPr vert="horz" lIns="91440" tIns="45720" rIns="91440" bIns="45720">
            <a:normAutofit/>
          </a:bodyPr>
          <a:lst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a:lstStyle>
          <a:p>
            <a:pPr marL="0" indent="0">
              <a:buNone/>
            </a:pPr>
            <a:endParaRPr lang="zh-CN" altLang="en-US" dirty="0"/>
          </a:p>
        </p:txBody>
      </p:sp>
      <p:sp>
        <p:nvSpPr>
          <p:cNvPr id="6" name="标题 5">
            <a:extLst>
              <a:ext uri="{FF2B5EF4-FFF2-40B4-BE49-F238E27FC236}">
                <a16:creationId xmlns:a16="http://schemas.microsoft.com/office/drawing/2014/main" id="{8451FD41-482C-44CF-9B25-C39F7B11CA5E}"/>
              </a:ext>
            </a:extLst>
          </p:cNvPr>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3366659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825625"/>
            <a:ext cx="6316980" cy="4351338"/>
          </a:xfrm>
        </p:spPr>
        <p:txBody>
          <a:bodyPr/>
          <a:lstStyle/>
          <a:p>
            <a:pPr marL="0" indent="0">
              <a:buNone/>
            </a:pPr>
            <a:r>
              <a:rPr lang="en-US" altLang="zh-CN" sz="3600" dirty="0"/>
              <a:t>3.About </a:t>
            </a:r>
            <a:r>
              <a:rPr lang="zh-CN" altLang="en-US" sz="3600" dirty="0"/>
              <a:t>考勤</a:t>
            </a:r>
            <a:endParaRPr lang="en-US" altLang="zh-CN" sz="3600" dirty="0"/>
          </a:p>
          <a:p>
            <a:r>
              <a:rPr lang="zh-CN" altLang="en-US" dirty="0"/>
              <a:t>方法：副班点名→小程序打卡→放养</a:t>
            </a:r>
            <a:endParaRPr lang="en-US" altLang="zh-CN" dirty="0"/>
          </a:p>
          <a:p>
            <a:r>
              <a:rPr lang="zh-CN" altLang="en-US" dirty="0"/>
              <a:t>效果：没效果→总体向好→自觉</a:t>
            </a:r>
          </a:p>
          <a:p>
            <a:r>
              <a:rPr lang="zh-CN" altLang="en-US" dirty="0"/>
              <a:t>经验：</a:t>
            </a:r>
            <a:r>
              <a:rPr lang="en-US" altLang="zh-CN" dirty="0"/>
              <a:t>①</a:t>
            </a:r>
            <a:r>
              <a:rPr lang="zh-CN" altLang="en-US" dirty="0"/>
              <a:t>可否老师点名？</a:t>
            </a:r>
            <a:r>
              <a:rPr lang="en-US" altLang="zh-CN" dirty="0"/>
              <a:t>            </a:t>
            </a:r>
          </a:p>
          <a:p>
            <a:pPr marL="0" indent="0">
              <a:buNone/>
            </a:pPr>
            <a:r>
              <a:rPr lang="en-US" altLang="zh-CN" dirty="0"/>
              <a:t>            ②</a:t>
            </a:r>
            <a:r>
              <a:rPr lang="zh-CN" altLang="en-US" dirty="0"/>
              <a:t>班委间沟通不足</a:t>
            </a:r>
            <a:endParaRPr lang="en-US" altLang="zh-CN" dirty="0"/>
          </a:p>
          <a:p>
            <a:pPr marL="0" indent="0">
              <a:buNone/>
            </a:pPr>
            <a:r>
              <a:rPr lang="en-US" altLang="zh-CN" dirty="0"/>
              <a:t>            ③</a:t>
            </a:r>
            <a:r>
              <a:rPr lang="zh-CN" altLang="en-US" dirty="0"/>
              <a:t>班委带头作用</a:t>
            </a:r>
            <a:endParaRPr lang="en-US" altLang="zh-CN" dirty="0"/>
          </a:p>
        </p:txBody>
      </p:sp>
      <p:sp>
        <p:nvSpPr>
          <p:cNvPr id="4" name="内容占位符 2">
            <a:extLst>
              <a:ext uri="{FF2B5EF4-FFF2-40B4-BE49-F238E27FC236}">
                <a16:creationId xmlns:a16="http://schemas.microsoft.com/office/drawing/2014/main" id="{5E28D649-8660-4C79-BD46-7B5C7AF39D9C}"/>
              </a:ext>
            </a:extLst>
          </p:cNvPr>
          <p:cNvSpPr txBox="1">
            <a:spLocks/>
          </p:cNvSpPr>
          <p:nvPr/>
        </p:nvSpPr>
        <p:spPr>
          <a:xfrm>
            <a:off x="670560" y="1289050"/>
            <a:ext cx="10515600" cy="803275"/>
          </a:xfrm>
          <a:prstGeom prst="rect">
            <a:avLst/>
          </a:prstGeom>
        </p:spPr>
        <p:txBody>
          <a:bodyPr vert="horz" lIns="91440" tIns="45720" rIns="91440" bIns="45720">
            <a:normAutofit/>
          </a:bodyPr>
          <a:lst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a:lstStyle>
          <a:p>
            <a:pPr marL="0" indent="0">
              <a:buNone/>
            </a:pPr>
            <a:endParaRPr lang="zh-CN" altLang="en-US" dirty="0"/>
          </a:p>
        </p:txBody>
      </p:sp>
      <p:sp>
        <p:nvSpPr>
          <p:cNvPr id="6" name="标题 5">
            <a:extLst>
              <a:ext uri="{FF2B5EF4-FFF2-40B4-BE49-F238E27FC236}">
                <a16:creationId xmlns:a16="http://schemas.microsoft.com/office/drawing/2014/main" id="{6D989AC4-AAC2-4216-B118-F552D22FDF17}"/>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4016490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四、文宣体工作</a:t>
            </a:r>
            <a:endParaRPr dirty="0"/>
          </a:p>
        </p:txBody>
      </p:sp>
      <p:sp>
        <p:nvSpPr>
          <p:cNvPr id="3" name="内容占位符 2"/>
          <p:cNvSpPr>
            <a:spLocks noGrp="1"/>
          </p:cNvSpPr>
          <p:nvPr>
            <p:ph idx="1"/>
          </p:nvPr>
        </p:nvSpPr>
        <p:spPr>
          <a:xfrm>
            <a:off x="365760" y="1690687"/>
            <a:ext cx="5303520" cy="2142013"/>
          </a:xfrm>
        </p:spPr>
        <p:txBody>
          <a:bodyPr>
            <a:normAutofit/>
          </a:bodyPr>
          <a:lstStyle/>
          <a:p>
            <a:pPr marL="0" indent="0">
              <a:buNone/>
            </a:pPr>
            <a:r>
              <a:rPr lang="en-US" altLang="zh-CN" dirty="0"/>
              <a:t>①</a:t>
            </a:r>
            <a:r>
              <a:rPr lang="zh-CN" altLang="en-US" dirty="0"/>
              <a:t>创设班级公众号</a:t>
            </a:r>
            <a:endParaRPr lang="en-US" altLang="zh-CN" dirty="0"/>
          </a:p>
          <a:p>
            <a:pPr marL="0" indent="0">
              <a:buNone/>
            </a:pPr>
            <a:r>
              <a:rPr lang="zh-CN" altLang="en-US" dirty="0"/>
              <a:t>效果：反响一般</a:t>
            </a:r>
            <a:endParaRPr lang="en-US" altLang="zh-CN" dirty="0"/>
          </a:p>
          <a:p>
            <a:pPr marL="0" indent="0">
              <a:buNone/>
            </a:pPr>
            <a:r>
              <a:rPr lang="zh-CN" altLang="en-US" dirty="0">
                <a:highlight>
                  <a:srgbClr val="FFFF00"/>
                </a:highlight>
              </a:rPr>
              <a:t>解决措施：班委宣传</a:t>
            </a:r>
            <a:r>
              <a:rPr lang="en-US" altLang="zh-CN" dirty="0">
                <a:highlight>
                  <a:srgbClr val="FFFF00"/>
                </a:highlight>
              </a:rPr>
              <a:t>+</a:t>
            </a:r>
            <a:r>
              <a:rPr lang="zh-CN" altLang="en-US" dirty="0">
                <a:highlight>
                  <a:srgbClr val="FFFF00"/>
                </a:highlight>
              </a:rPr>
              <a:t>内容精进</a:t>
            </a:r>
            <a:endParaRPr lang="en-US" altLang="zh-CN" dirty="0">
              <a:highlight>
                <a:srgbClr val="FFFF00"/>
              </a:highlight>
            </a:endParaRPr>
          </a:p>
          <a:p>
            <a:pPr marL="0" indent="0">
              <a:buNone/>
            </a:pPr>
            <a:endParaRPr lang="zh-CN" altLang="en-US" dirty="0"/>
          </a:p>
        </p:txBody>
      </p:sp>
      <p:sp>
        <p:nvSpPr>
          <p:cNvPr id="4" name="内容占位符 2">
            <a:extLst>
              <a:ext uri="{FF2B5EF4-FFF2-40B4-BE49-F238E27FC236}">
                <a16:creationId xmlns:a16="http://schemas.microsoft.com/office/drawing/2014/main" id="{5E28D649-8660-4C79-BD46-7B5C7AF39D9C}"/>
              </a:ext>
            </a:extLst>
          </p:cNvPr>
          <p:cNvSpPr txBox="1">
            <a:spLocks/>
          </p:cNvSpPr>
          <p:nvPr/>
        </p:nvSpPr>
        <p:spPr>
          <a:xfrm>
            <a:off x="670560" y="1289050"/>
            <a:ext cx="10515600" cy="803275"/>
          </a:xfrm>
          <a:prstGeom prst="rect">
            <a:avLst/>
          </a:prstGeom>
        </p:spPr>
        <p:txBody>
          <a:bodyPr vert="horz" lIns="91440" tIns="45720" rIns="91440" bIns="45720">
            <a:normAutofit/>
          </a:bodyPr>
          <a:lst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a:lstStyle>
          <a:p>
            <a:pPr marL="0" indent="0">
              <a:buNone/>
            </a:pPr>
            <a:endParaRPr lang="zh-CN" altLang="en-US" dirty="0"/>
          </a:p>
        </p:txBody>
      </p:sp>
      <p:sp>
        <p:nvSpPr>
          <p:cNvPr id="7" name="内容占位符 2">
            <a:extLst>
              <a:ext uri="{FF2B5EF4-FFF2-40B4-BE49-F238E27FC236}">
                <a16:creationId xmlns:a16="http://schemas.microsoft.com/office/drawing/2014/main" id="{23BB77B1-F29D-4CEA-A61B-58BFE5695BAC}"/>
              </a:ext>
            </a:extLst>
          </p:cNvPr>
          <p:cNvSpPr txBox="1">
            <a:spLocks/>
          </p:cNvSpPr>
          <p:nvPr/>
        </p:nvSpPr>
        <p:spPr>
          <a:xfrm>
            <a:off x="3322320" y="4393961"/>
            <a:ext cx="6118860" cy="1920398"/>
          </a:xfrm>
          <a:prstGeom prst="rect">
            <a:avLst/>
          </a:prstGeom>
        </p:spPr>
        <p:txBody>
          <a:bodyPr vert="horz" lIns="91440" tIns="45720" rIns="91440" bIns="45720">
            <a:normAutofit lnSpcReduction="10000"/>
          </a:bodyPr>
          <a:lst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a:lstStyle>
          <a:p>
            <a:pPr marL="0" indent="0">
              <a:buFont typeface="微软雅黑"/>
              <a:buNone/>
            </a:pPr>
            <a:r>
              <a:rPr lang="en-US" altLang="zh-CN" dirty="0"/>
              <a:t>③</a:t>
            </a:r>
            <a:r>
              <a:rPr lang="zh-CN" altLang="en-US" dirty="0"/>
              <a:t>班级团建</a:t>
            </a:r>
            <a:r>
              <a:rPr lang="en-US" altLang="zh-CN" dirty="0"/>
              <a:t>×1</a:t>
            </a:r>
            <a:r>
              <a:rPr lang="zh-CN" altLang="en-US" dirty="0"/>
              <a:t>（桌游＋集体游戏）</a:t>
            </a:r>
            <a:r>
              <a:rPr lang="en-US" altLang="zh-CN" dirty="0"/>
              <a:t> </a:t>
            </a:r>
          </a:p>
          <a:p>
            <a:pPr marL="0" indent="0">
              <a:buFont typeface="微软雅黑"/>
              <a:buNone/>
            </a:pPr>
            <a:r>
              <a:rPr lang="zh-CN" altLang="en-US" dirty="0"/>
              <a:t>效果：达到预期 挺热闹的</a:t>
            </a:r>
            <a:endParaRPr lang="en-US" altLang="zh-CN" dirty="0"/>
          </a:p>
          <a:p>
            <a:pPr marL="0" indent="0">
              <a:buFont typeface="微软雅黑"/>
              <a:buNone/>
            </a:pPr>
            <a:r>
              <a:rPr lang="zh-CN" altLang="en-US" dirty="0"/>
              <a:t>方法：先热场</a:t>
            </a:r>
            <a:endParaRPr lang="en-US" altLang="zh-CN" dirty="0"/>
          </a:p>
        </p:txBody>
      </p:sp>
      <p:sp>
        <p:nvSpPr>
          <p:cNvPr id="8" name="内容占位符 2">
            <a:extLst>
              <a:ext uri="{FF2B5EF4-FFF2-40B4-BE49-F238E27FC236}">
                <a16:creationId xmlns:a16="http://schemas.microsoft.com/office/drawing/2014/main" id="{C8180367-82EA-46F7-B9BE-2BB53887DC67}"/>
              </a:ext>
            </a:extLst>
          </p:cNvPr>
          <p:cNvSpPr txBox="1">
            <a:spLocks/>
          </p:cNvSpPr>
          <p:nvPr/>
        </p:nvSpPr>
        <p:spPr>
          <a:xfrm>
            <a:off x="5669280" y="1503840"/>
            <a:ext cx="6332220" cy="4619308"/>
          </a:xfrm>
          <a:prstGeom prst="rect">
            <a:avLst/>
          </a:prstGeom>
        </p:spPr>
        <p:txBody>
          <a:bodyPr vert="horz" lIns="91440" tIns="45720" rIns="91440" bIns="45720">
            <a:normAutofit/>
          </a:bodyPr>
          <a:lst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a:lstStyle>
          <a:p>
            <a:pPr marL="0" indent="0">
              <a:buFont typeface="微软雅黑"/>
              <a:buNone/>
            </a:pPr>
            <a:r>
              <a:rPr lang="en-US" altLang="zh-CN" dirty="0"/>
              <a:t>②</a:t>
            </a:r>
            <a:r>
              <a:rPr lang="zh-CN" altLang="en-US" dirty="0"/>
              <a:t>找人：校运会运动员、方阵、阳光操、舞蹈大赛、升旗礼参加</a:t>
            </a:r>
            <a:endParaRPr lang="en-US" altLang="zh-CN" dirty="0"/>
          </a:p>
          <a:p>
            <a:pPr marL="0" indent="0">
              <a:buFont typeface="微软雅黑"/>
              <a:buNone/>
            </a:pPr>
            <a:r>
              <a:rPr lang="zh-CN" altLang="en-US" dirty="0"/>
              <a:t>效果：积极性低</a:t>
            </a:r>
            <a:endParaRPr lang="en-US" altLang="zh-CN" dirty="0"/>
          </a:p>
          <a:p>
            <a:pPr marL="0" indent="0">
              <a:buFont typeface="微软雅黑"/>
              <a:buNone/>
            </a:pPr>
            <a:r>
              <a:rPr lang="zh-CN" altLang="en-US" dirty="0">
                <a:highlight>
                  <a:srgbClr val="FFFF00"/>
                </a:highlight>
              </a:rPr>
              <a:t>解决措施：抽签 奖励制度 班委互助</a:t>
            </a:r>
            <a:endParaRPr lang="en-US" altLang="zh-CN" dirty="0">
              <a:highlight>
                <a:srgbClr val="FFFF00"/>
              </a:highlight>
            </a:endParaRPr>
          </a:p>
          <a:p>
            <a:pPr marL="0" indent="0">
              <a:buFont typeface="微软雅黑"/>
              <a:buNone/>
            </a:pPr>
            <a:endParaRPr lang="zh-CN" altLang="en-US" dirty="0"/>
          </a:p>
        </p:txBody>
      </p:sp>
    </p:spTree>
    <p:extLst>
      <p:ext uri="{BB962C8B-B14F-4D97-AF65-F5344CB8AC3E}">
        <p14:creationId xmlns:p14="http://schemas.microsoft.com/office/powerpoint/2010/main" val="2041852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三、团务工作</a:t>
            </a:r>
            <a:endParaRPr dirty="0"/>
          </a:p>
        </p:txBody>
      </p:sp>
      <p:sp>
        <p:nvSpPr>
          <p:cNvPr id="3" name="内容占位符 2"/>
          <p:cNvSpPr>
            <a:spLocks noGrp="1"/>
          </p:cNvSpPr>
          <p:nvPr>
            <p:ph idx="1"/>
          </p:nvPr>
        </p:nvSpPr>
        <p:spPr>
          <a:xfrm>
            <a:off x="838200" y="1571467"/>
            <a:ext cx="6362700" cy="5080793"/>
          </a:xfrm>
        </p:spPr>
        <p:txBody>
          <a:bodyPr>
            <a:normAutofit/>
          </a:bodyPr>
          <a:lstStyle/>
          <a:p>
            <a:pPr marL="0" indent="0">
              <a:buNone/>
            </a:pPr>
            <a:r>
              <a:rPr lang="en-US" altLang="zh-CN" dirty="0"/>
              <a:t>①</a:t>
            </a:r>
            <a:r>
              <a:rPr lang="zh-CN" altLang="en-US" dirty="0"/>
              <a:t>专题学习会*</a:t>
            </a:r>
            <a:r>
              <a:rPr lang="en-US" altLang="zh-CN" dirty="0"/>
              <a:t>3</a:t>
            </a:r>
          </a:p>
          <a:p>
            <a:pPr marL="0" indent="0">
              <a:buNone/>
            </a:pPr>
            <a:r>
              <a:rPr lang="en-US" altLang="zh-CN" dirty="0"/>
              <a:t>②</a:t>
            </a:r>
            <a:r>
              <a:rPr lang="zh-CN" altLang="en-US" dirty="0"/>
              <a:t>主题团日*</a:t>
            </a:r>
            <a:r>
              <a:rPr lang="en-US" altLang="zh-CN" dirty="0"/>
              <a:t>2</a:t>
            </a:r>
          </a:p>
          <a:p>
            <a:pPr marL="0" indent="0">
              <a:buNone/>
            </a:pPr>
            <a:r>
              <a:rPr lang="zh-CN" altLang="zh-CN" dirty="0"/>
              <a:t>③</a:t>
            </a:r>
            <a:r>
              <a:rPr lang="zh-CN" altLang="en-US" dirty="0"/>
              <a:t>“青年大学习”：</a:t>
            </a:r>
            <a:r>
              <a:rPr lang="en-US" altLang="zh-CN" dirty="0"/>
              <a:t>100%</a:t>
            </a:r>
            <a:r>
              <a:rPr lang="zh-CN" altLang="en-US" dirty="0"/>
              <a:t>；</a:t>
            </a:r>
            <a:endParaRPr lang="en-US" altLang="zh-CN" dirty="0"/>
          </a:p>
          <a:p>
            <a:pPr marL="0" indent="0">
              <a:buNone/>
            </a:pPr>
            <a:r>
              <a:rPr lang="zh-CN" altLang="en-US" dirty="0"/>
              <a:t>④团支部第一次入党申请和积极分子推优大会；</a:t>
            </a:r>
            <a:endParaRPr lang="en-US" altLang="zh-CN" dirty="0"/>
          </a:p>
          <a:p>
            <a:pPr marL="0" indent="0">
              <a:buNone/>
            </a:pPr>
            <a:r>
              <a:rPr lang="zh-CN" altLang="zh-CN" dirty="0"/>
              <a:t>⑤</a:t>
            </a:r>
            <a:r>
              <a:rPr lang="zh-CN" altLang="en-US" dirty="0"/>
              <a:t>组织生活会；</a:t>
            </a:r>
            <a:endParaRPr lang="en-US" altLang="zh-CN" dirty="0"/>
          </a:p>
          <a:p>
            <a:pPr marL="0" indent="0">
              <a:buNone/>
            </a:pPr>
            <a:r>
              <a:rPr lang="zh-CN" altLang="zh-CN" dirty="0"/>
              <a:t>⑥</a:t>
            </a:r>
            <a:r>
              <a:rPr lang="zh-CN" altLang="en-US" dirty="0"/>
              <a:t>智慧团建系统操作：团员注册与评议；</a:t>
            </a:r>
          </a:p>
        </p:txBody>
      </p:sp>
      <p:sp>
        <p:nvSpPr>
          <p:cNvPr id="4" name="内容占位符 2">
            <a:extLst>
              <a:ext uri="{FF2B5EF4-FFF2-40B4-BE49-F238E27FC236}">
                <a16:creationId xmlns:a16="http://schemas.microsoft.com/office/drawing/2014/main" id="{5E28D649-8660-4C79-BD46-7B5C7AF39D9C}"/>
              </a:ext>
            </a:extLst>
          </p:cNvPr>
          <p:cNvSpPr txBox="1">
            <a:spLocks/>
          </p:cNvSpPr>
          <p:nvPr/>
        </p:nvSpPr>
        <p:spPr>
          <a:xfrm>
            <a:off x="670560" y="1289050"/>
            <a:ext cx="10515600" cy="803275"/>
          </a:xfrm>
          <a:prstGeom prst="rect">
            <a:avLst/>
          </a:prstGeom>
        </p:spPr>
        <p:txBody>
          <a:bodyPr vert="horz" lIns="91440" tIns="45720" rIns="91440" bIns="45720">
            <a:normAutofit/>
          </a:bodyPr>
          <a:lst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a:lstStyle>
          <a:p>
            <a:pPr marL="0" indent="0">
              <a:buNone/>
            </a:pPr>
            <a:endParaRPr lang="zh-CN" altLang="en-US" dirty="0"/>
          </a:p>
        </p:txBody>
      </p:sp>
      <p:sp>
        <p:nvSpPr>
          <p:cNvPr id="8" name="内容占位符 2">
            <a:extLst>
              <a:ext uri="{FF2B5EF4-FFF2-40B4-BE49-F238E27FC236}">
                <a16:creationId xmlns:a16="http://schemas.microsoft.com/office/drawing/2014/main" id="{C8180367-82EA-46F7-B9BE-2BB53887DC67}"/>
              </a:ext>
            </a:extLst>
          </p:cNvPr>
          <p:cNvSpPr txBox="1">
            <a:spLocks/>
          </p:cNvSpPr>
          <p:nvPr/>
        </p:nvSpPr>
        <p:spPr>
          <a:xfrm>
            <a:off x="7254240" y="2327354"/>
            <a:ext cx="4716780" cy="2709466"/>
          </a:xfrm>
          <a:prstGeom prst="rect">
            <a:avLst/>
          </a:prstGeom>
        </p:spPr>
        <p:txBody>
          <a:bodyPr vert="horz" lIns="91440" tIns="45720" rIns="91440" bIns="45720">
            <a:normAutofit/>
          </a:bodyPr>
          <a:lst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a:lstStyle>
          <a:p>
            <a:pPr marL="0" indent="0">
              <a:buFont typeface="微软雅黑"/>
              <a:buNone/>
            </a:pPr>
            <a:r>
              <a:rPr lang="zh-CN" altLang="en-US" dirty="0">
                <a:highlight>
                  <a:srgbClr val="FFFF00"/>
                </a:highlight>
              </a:rPr>
              <a:t>困难与问题：</a:t>
            </a:r>
            <a:endParaRPr lang="en-US" altLang="zh-CN" dirty="0">
              <a:highlight>
                <a:srgbClr val="FFFF00"/>
              </a:highlight>
            </a:endParaRPr>
          </a:p>
          <a:p>
            <a:pPr marL="0" indent="0">
              <a:buFont typeface="微软雅黑"/>
              <a:buNone/>
            </a:pPr>
            <a:r>
              <a:rPr lang="zh-CN" altLang="en-US" dirty="0"/>
              <a:t>①个别同学总不完成</a:t>
            </a:r>
            <a:endParaRPr lang="en-US" altLang="zh-CN" dirty="0"/>
          </a:p>
          <a:p>
            <a:pPr marL="0" indent="0">
              <a:buFont typeface="微软雅黑"/>
              <a:buNone/>
            </a:pPr>
            <a:r>
              <a:rPr lang="zh-CN" altLang="en-US" dirty="0"/>
              <a:t>②团学习无特色、参与度低</a:t>
            </a:r>
            <a:endParaRPr lang="en-US" altLang="zh-CN" dirty="0"/>
          </a:p>
        </p:txBody>
      </p:sp>
    </p:spTree>
    <p:extLst>
      <p:ext uri="{BB962C8B-B14F-4D97-AF65-F5344CB8AC3E}">
        <p14:creationId xmlns:p14="http://schemas.microsoft.com/office/powerpoint/2010/main" val="352196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四、科技工作</a:t>
            </a:r>
            <a:endParaRPr dirty="0"/>
          </a:p>
        </p:txBody>
      </p:sp>
      <p:sp>
        <p:nvSpPr>
          <p:cNvPr id="3" name="内容占位符 2"/>
          <p:cNvSpPr>
            <a:spLocks noGrp="1"/>
          </p:cNvSpPr>
          <p:nvPr>
            <p:ph idx="1"/>
          </p:nvPr>
        </p:nvSpPr>
        <p:spPr>
          <a:xfrm>
            <a:off x="678180" y="2645013"/>
            <a:ext cx="6012180" cy="1567973"/>
          </a:xfrm>
        </p:spPr>
        <p:txBody>
          <a:bodyPr>
            <a:normAutofit/>
          </a:bodyPr>
          <a:lstStyle/>
          <a:p>
            <a:pPr marL="0" indent="0">
              <a:buNone/>
            </a:pPr>
            <a:r>
              <a:rPr lang="zh-CN" altLang="en-US" dirty="0"/>
              <a:t>工作：</a:t>
            </a:r>
            <a:endParaRPr lang="en-US" altLang="zh-CN" dirty="0"/>
          </a:p>
          <a:p>
            <a:pPr marL="0" indent="0">
              <a:buNone/>
            </a:pPr>
            <a:r>
              <a:rPr lang="zh-CN" altLang="en-US" dirty="0"/>
              <a:t>转发比赛及讲座信息</a:t>
            </a:r>
            <a:endParaRPr lang="en-US" altLang="zh-CN" dirty="0"/>
          </a:p>
        </p:txBody>
      </p:sp>
      <p:sp>
        <p:nvSpPr>
          <p:cNvPr id="4" name="内容占位符 2">
            <a:extLst>
              <a:ext uri="{FF2B5EF4-FFF2-40B4-BE49-F238E27FC236}">
                <a16:creationId xmlns:a16="http://schemas.microsoft.com/office/drawing/2014/main" id="{5E28D649-8660-4C79-BD46-7B5C7AF39D9C}"/>
              </a:ext>
            </a:extLst>
          </p:cNvPr>
          <p:cNvSpPr txBox="1">
            <a:spLocks/>
          </p:cNvSpPr>
          <p:nvPr/>
        </p:nvSpPr>
        <p:spPr>
          <a:xfrm>
            <a:off x="670560" y="1289050"/>
            <a:ext cx="10515600" cy="803275"/>
          </a:xfrm>
          <a:prstGeom prst="rect">
            <a:avLst/>
          </a:prstGeom>
        </p:spPr>
        <p:txBody>
          <a:bodyPr vert="horz" lIns="91440" tIns="45720" rIns="91440" bIns="45720">
            <a:normAutofit/>
          </a:bodyPr>
          <a:lst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a:lstStyle>
          <a:p>
            <a:pPr marL="0" indent="0">
              <a:buNone/>
            </a:pPr>
            <a:endParaRPr lang="zh-CN" altLang="en-US" dirty="0"/>
          </a:p>
        </p:txBody>
      </p:sp>
      <p:sp>
        <p:nvSpPr>
          <p:cNvPr id="8" name="内容占位符 2">
            <a:extLst>
              <a:ext uri="{FF2B5EF4-FFF2-40B4-BE49-F238E27FC236}">
                <a16:creationId xmlns:a16="http://schemas.microsoft.com/office/drawing/2014/main" id="{C8180367-82EA-46F7-B9BE-2BB53887DC67}"/>
              </a:ext>
            </a:extLst>
          </p:cNvPr>
          <p:cNvSpPr txBox="1">
            <a:spLocks/>
          </p:cNvSpPr>
          <p:nvPr/>
        </p:nvSpPr>
        <p:spPr>
          <a:xfrm>
            <a:off x="6797040" y="2434034"/>
            <a:ext cx="4716780" cy="2709466"/>
          </a:xfrm>
          <a:prstGeom prst="rect">
            <a:avLst/>
          </a:prstGeom>
        </p:spPr>
        <p:txBody>
          <a:bodyPr vert="horz" lIns="91440" tIns="45720" rIns="91440" bIns="45720">
            <a:normAutofit/>
          </a:bodyPr>
          <a:lst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a:lstStyle>
          <a:p>
            <a:pPr marL="0" indent="0">
              <a:buFont typeface="微软雅黑"/>
              <a:buNone/>
            </a:pPr>
            <a:r>
              <a:rPr lang="zh-CN" altLang="en-US" dirty="0">
                <a:highlight>
                  <a:srgbClr val="FFFF00"/>
                </a:highlight>
              </a:rPr>
              <a:t>困难与问题：</a:t>
            </a:r>
            <a:endParaRPr lang="en-US" altLang="zh-CN" dirty="0">
              <a:highlight>
                <a:srgbClr val="FFFF00"/>
              </a:highlight>
            </a:endParaRPr>
          </a:p>
          <a:p>
            <a:pPr marL="0" indent="0">
              <a:buFont typeface="微软雅黑"/>
              <a:buNone/>
            </a:pPr>
            <a:r>
              <a:rPr lang="zh-CN" altLang="en-US" dirty="0"/>
              <a:t>①科技竞赛积极性一般</a:t>
            </a:r>
            <a:endParaRPr lang="en-US" altLang="zh-CN" dirty="0"/>
          </a:p>
          <a:p>
            <a:pPr marL="0" indent="0">
              <a:buFont typeface="微软雅黑"/>
              <a:buNone/>
            </a:pPr>
            <a:r>
              <a:rPr lang="zh-CN" altLang="en-US" dirty="0"/>
              <a:t>②过于闲啦！</a:t>
            </a:r>
            <a:r>
              <a:rPr lang="en-US" altLang="zh-CN" dirty="0"/>
              <a:t>--</a:t>
            </a:r>
            <a:r>
              <a:rPr lang="zh-CN" altLang="en-US" dirty="0"/>
              <a:t>分担其他班委工作</a:t>
            </a:r>
            <a:endParaRPr lang="en-US" altLang="zh-CN" dirty="0"/>
          </a:p>
        </p:txBody>
      </p:sp>
    </p:spTree>
    <p:extLst>
      <p:ext uri="{BB962C8B-B14F-4D97-AF65-F5344CB8AC3E}">
        <p14:creationId xmlns:p14="http://schemas.microsoft.com/office/powerpoint/2010/main" val="166674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五、明年工作计划</a:t>
            </a:r>
            <a:endParaRPr dirty="0"/>
          </a:p>
        </p:txBody>
      </p:sp>
      <p:sp>
        <p:nvSpPr>
          <p:cNvPr id="3" name="内容占位符 2"/>
          <p:cNvSpPr>
            <a:spLocks noGrp="1"/>
          </p:cNvSpPr>
          <p:nvPr>
            <p:ph idx="1"/>
          </p:nvPr>
        </p:nvSpPr>
        <p:spPr/>
        <p:txBody>
          <a:bodyPr/>
          <a:lstStyle/>
          <a:p>
            <a:pPr marL="0" indent="0">
              <a:buNone/>
            </a:pPr>
            <a:r>
              <a:rPr lang="en-US" altLang="zh-CN" sz="3600" dirty="0"/>
              <a:t>1.</a:t>
            </a:r>
            <a:r>
              <a:rPr lang="zh-CN" altLang="en-US" sz="3600" dirty="0"/>
              <a:t>班级积分制度</a:t>
            </a:r>
            <a:endParaRPr lang="en-US" altLang="zh-CN" sz="3600" dirty="0"/>
          </a:p>
          <a:p>
            <a:r>
              <a:rPr lang="zh-CN" altLang="en-US" dirty="0"/>
              <a:t>大致方案：将学习、活动参与积极性、通知完成等各项纳入考量</a:t>
            </a:r>
          </a:p>
          <a:p>
            <a:r>
              <a:rPr lang="zh-CN" altLang="en-US" dirty="0"/>
              <a:t>实施时间：寒假计划，下学期开始</a:t>
            </a:r>
          </a:p>
          <a:p>
            <a:r>
              <a:rPr lang="zh-CN" altLang="en-US" dirty="0"/>
              <a:t>设想：</a:t>
            </a:r>
            <a:r>
              <a:rPr lang="en-US" altLang="zh-CN" dirty="0"/>
              <a:t>①</a:t>
            </a:r>
            <a:r>
              <a:rPr lang="zh-CN" altLang="en-US" dirty="0"/>
              <a:t>善用工具（小程序）</a:t>
            </a:r>
            <a:endParaRPr lang="en-US" altLang="zh-CN" dirty="0"/>
          </a:p>
          <a:p>
            <a:pPr marL="0" indent="0">
              <a:buNone/>
            </a:pPr>
            <a:r>
              <a:rPr lang="en-US" altLang="zh-CN" dirty="0"/>
              <a:t>            ②</a:t>
            </a:r>
            <a:r>
              <a:rPr lang="zh-CN" altLang="en-US" dirty="0"/>
              <a:t>与评优挂钩（？）</a:t>
            </a:r>
          </a:p>
          <a:p>
            <a:endParaRPr lang="en-US" altLang="zh-CN" dirty="0"/>
          </a:p>
        </p:txBody>
      </p:sp>
      <p:sp>
        <p:nvSpPr>
          <p:cNvPr id="4" name="内容占位符 2">
            <a:extLst>
              <a:ext uri="{FF2B5EF4-FFF2-40B4-BE49-F238E27FC236}">
                <a16:creationId xmlns:a16="http://schemas.microsoft.com/office/drawing/2014/main" id="{5E28D649-8660-4C79-BD46-7B5C7AF39D9C}"/>
              </a:ext>
            </a:extLst>
          </p:cNvPr>
          <p:cNvSpPr txBox="1">
            <a:spLocks/>
          </p:cNvSpPr>
          <p:nvPr/>
        </p:nvSpPr>
        <p:spPr>
          <a:xfrm>
            <a:off x="670560" y="1289050"/>
            <a:ext cx="10515600" cy="803275"/>
          </a:xfrm>
          <a:prstGeom prst="rect">
            <a:avLst/>
          </a:prstGeom>
        </p:spPr>
        <p:txBody>
          <a:bodyPr vert="horz" lIns="91440" tIns="45720" rIns="91440" bIns="45720">
            <a:normAutofit/>
          </a:bodyPr>
          <a:lst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a:lstStyle>
          <a:p>
            <a:pPr marL="0" indent="0">
              <a:buNone/>
            </a:pPr>
            <a:endParaRPr lang="zh-CN" altLang="en-US" dirty="0"/>
          </a:p>
        </p:txBody>
      </p:sp>
    </p:spTree>
    <p:extLst>
      <p:ext uri="{BB962C8B-B14F-4D97-AF65-F5344CB8AC3E}">
        <p14:creationId xmlns:p14="http://schemas.microsoft.com/office/powerpoint/2010/main" val="378026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3600" dirty="0"/>
              <a:t>2.</a:t>
            </a:r>
            <a:r>
              <a:rPr lang="zh-CN" altLang="en-US" sz="3600" dirty="0"/>
              <a:t>公众号规划</a:t>
            </a:r>
            <a:endParaRPr lang="en-US" altLang="zh-CN" sz="3600" dirty="0"/>
          </a:p>
          <a:p>
            <a:r>
              <a:rPr lang="zh-CN" altLang="en-US" dirty="0"/>
              <a:t>内容：有用的</a:t>
            </a:r>
            <a:r>
              <a:rPr lang="en-US" altLang="zh-CN" dirty="0"/>
              <a:t>+</a:t>
            </a:r>
            <a:r>
              <a:rPr lang="zh-CN" altLang="en-US" dirty="0"/>
              <a:t>有趣的</a:t>
            </a:r>
          </a:p>
          <a:p>
            <a:r>
              <a:rPr lang="zh-CN" altLang="en-US" dirty="0"/>
              <a:t>参与：全班参与</a:t>
            </a:r>
          </a:p>
          <a:p>
            <a:r>
              <a:rPr lang="zh-CN" altLang="en-US" dirty="0"/>
              <a:t>设想：</a:t>
            </a:r>
            <a:r>
              <a:rPr lang="en-US" altLang="zh-CN" dirty="0"/>
              <a:t>①</a:t>
            </a:r>
            <a:r>
              <a:rPr lang="zh-CN" altLang="en-US" dirty="0"/>
              <a:t>每月初确定本月的计划，确定分工</a:t>
            </a:r>
            <a:endParaRPr lang="en-US" altLang="zh-CN" dirty="0"/>
          </a:p>
          <a:p>
            <a:pPr marL="0" indent="0">
              <a:buNone/>
            </a:pPr>
            <a:r>
              <a:rPr lang="en-US" altLang="zh-CN" dirty="0"/>
              <a:t>            ②</a:t>
            </a:r>
            <a:r>
              <a:rPr lang="zh-CN" altLang="en-US" dirty="0"/>
              <a:t>关注同学们的需求</a:t>
            </a:r>
            <a:endParaRPr lang="en-US" altLang="zh-CN" dirty="0"/>
          </a:p>
        </p:txBody>
      </p:sp>
      <p:sp>
        <p:nvSpPr>
          <p:cNvPr id="4" name="内容占位符 2">
            <a:extLst>
              <a:ext uri="{FF2B5EF4-FFF2-40B4-BE49-F238E27FC236}">
                <a16:creationId xmlns:a16="http://schemas.microsoft.com/office/drawing/2014/main" id="{5E28D649-8660-4C79-BD46-7B5C7AF39D9C}"/>
              </a:ext>
            </a:extLst>
          </p:cNvPr>
          <p:cNvSpPr txBox="1">
            <a:spLocks/>
          </p:cNvSpPr>
          <p:nvPr/>
        </p:nvSpPr>
        <p:spPr>
          <a:xfrm>
            <a:off x="670560" y="1289050"/>
            <a:ext cx="10515600" cy="803275"/>
          </a:xfrm>
          <a:prstGeom prst="rect">
            <a:avLst/>
          </a:prstGeom>
        </p:spPr>
        <p:txBody>
          <a:bodyPr vert="horz" lIns="91440" tIns="45720" rIns="91440" bIns="45720">
            <a:normAutofit/>
          </a:bodyPr>
          <a:lst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a:lstStyle>
          <a:p>
            <a:pPr marL="0" indent="0">
              <a:buNone/>
            </a:pPr>
            <a:endParaRPr lang="zh-CN" altLang="en-US" dirty="0"/>
          </a:p>
        </p:txBody>
      </p:sp>
      <p:sp>
        <p:nvSpPr>
          <p:cNvPr id="6" name="标题 5">
            <a:extLst>
              <a:ext uri="{FF2B5EF4-FFF2-40B4-BE49-F238E27FC236}">
                <a16:creationId xmlns:a16="http://schemas.microsoft.com/office/drawing/2014/main" id="{133A4A89-1A8D-4F80-A87F-C830D1C491F0}"/>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4249250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9120" y="347344"/>
            <a:ext cx="10515600" cy="6114415"/>
          </a:xfrm>
        </p:spPr>
        <p:txBody>
          <a:bodyPr>
            <a:normAutofit lnSpcReduction="10000"/>
          </a:bodyPr>
          <a:lstStyle/>
          <a:p>
            <a:pPr marL="0" indent="0">
              <a:buNone/>
            </a:pPr>
            <a:r>
              <a:rPr lang="en-US" altLang="zh-CN" sz="3600" dirty="0"/>
              <a:t>3.</a:t>
            </a:r>
            <a:r>
              <a:rPr lang="zh-CN" altLang="en-US" sz="3600" dirty="0"/>
              <a:t>团建</a:t>
            </a:r>
            <a:endParaRPr lang="en-US" altLang="zh-CN" sz="3600" dirty="0"/>
          </a:p>
          <a:p>
            <a:r>
              <a:rPr lang="zh-CN" altLang="en-US" dirty="0"/>
              <a:t>思路拓宽：社会实践（企业活动、做志愿）、户外运动（骑单车、爬山）、陶艺（？）</a:t>
            </a:r>
            <a:r>
              <a:rPr lang="en-US" altLang="zh-CN"/>
              <a:t>……</a:t>
            </a:r>
            <a:endParaRPr lang="en-US" altLang="zh-CN" dirty="0"/>
          </a:p>
          <a:p>
            <a:endParaRPr lang="en-US" altLang="zh-CN" dirty="0"/>
          </a:p>
          <a:p>
            <a:pPr marL="0" indent="0">
              <a:buNone/>
            </a:pPr>
            <a:r>
              <a:rPr lang="en-US" altLang="zh-CN" sz="3600" dirty="0"/>
              <a:t>4.</a:t>
            </a:r>
            <a:r>
              <a:rPr lang="zh-CN" altLang="en-US" sz="3600" dirty="0"/>
              <a:t>团务工作</a:t>
            </a:r>
            <a:endParaRPr lang="en-US" altLang="zh-CN" sz="3600" dirty="0"/>
          </a:p>
          <a:p>
            <a:r>
              <a:rPr lang="zh-CN" altLang="en-US" dirty="0"/>
              <a:t>提高积极性、</a:t>
            </a:r>
            <a:r>
              <a:rPr lang="en-US" altLang="zh-CN" dirty="0"/>
              <a:t>×</a:t>
            </a:r>
            <a:r>
              <a:rPr lang="zh-CN" altLang="en-US" dirty="0"/>
              <a:t>形式化（专业特色、形式多样有趣）</a:t>
            </a:r>
            <a:endParaRPr lang="en-US" altLang="zh-CN" dirty="0"/>
          </a:p>
          <a:p>
            <a:endParaRPr lang="en-US" altLang="zh-CN" dirty="0"/>
          </a:p>
          <a:p>
            <a:pPr marL="0" indent="0">
              <a:buNone/>
            </a:pPr>
            <a:r>
              <a:rPr lang="en-US" altLang="zh-CN" sz="3600" dirty="0"/>
              <a:t>5.</a:t>
            </a:r>
            <a:r>
              <a:rPr lang="zh-CN" altLang="en-US" sz="3600" dirty="0"/>
              <a:t>班委、宿舍长例会</a:t>
            </a:r>
            <a:endParaRPr lang="en-US" altLang="zh-CN" sz="3600" dirty="0"/>
          </a:p>
          <a:p>
            <a:r>
              <a:rPr lang="zh-CN" altLang="en-US" dirty="0"/>
              <a:t>加强沟通，及时解决问题</a:t>
            </a:r>
            <a:endParaRPr lang="en-US" altLang="zh-CN" dirty="0"/>
          </a:p>
          <a:p>
            <a:pPr marL="0" indent="0">
              <a:buNone/>
            </a:pPr>
            <a:endParaRPr lang="en-US" altLang="zh-CN" sz="2800" dirty="0"/>
          </a:p>
          <a:p>
            <a:pPr marL="0" indent="0">
              <a:buNone/>
            </a:pPr>
            <a:endParaRPr lang="en-US" altLang="zh-CN" sz="2800" dirty="0"/>
          </a:p>
          <a:p>
            <a:pPr marL="0" indent="0">
              <a:buNone/>
            </a:pPr>
            <a:endParaRPr lang="en-US" altLang="zh-CN" dirty="0"/>
          </a:p>
        </p:txBody>
      </p:sp>
      <p:sp>
        <p:nvSpPr>
          <p:cNvPr id="4" name="内容占位符 2">
            <a:extLst>
              <a:ext uri="{FF2B5EF4-FFF2-40B4-BE49-F238E27FC236}">
                <a16:creationId xmlns:a16="http://schemas.microsoft.com/office/drawing/2014/main" id="{5E28D649-8660-4C79-BD46-7B5C7AF39D9C}"/>
              </a:ext>
            </a:extLst>
          </p:cNvPr>
          <p:cNvSpPr txBox="1">
            <a:spLocks/>
          </p:cNvSpPr>
          <p:nvPr/>
        </p:nvSpPr>
        <p:spPr>
          <a:xfrm>
            <a:off x="670560" y="1289050"/>
            <a:ext cx="10515600" cy="803275"/>
          </a:xfrm>
          <a:prstGeom prst="rect">
            <a:avLst/>
          </a:prstGeom>
        </p:spPr>
        <p:txBody>
          <a:bodyPr vert="horz" lIns="91440" tIns="45720" rIns="91440" bIns="45720">
            <a:normAutofit/>
          </a:bodyPr>
          <a:lst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a:lstStyle>
          <a:p>
            <a:pPr marL="0" indent="0">
              <a:buNone/>
            </a:pPr>
            <a:endParaRPr lang="zh-CN" altLang="en-US" dirty="0"/>
          </a:p>
        </p:txBody>
      </p:sp>
    </p:spTree>
    <p:extLst>
      <p:ext uri="{BB962C8B-B14F-4D97-AF65-F5344CB8AC3E}">
        <p14:creationId xmlns:p14="http://schemas.microsoft.com/office/powerpoint/2010/main" val="4027991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64" y="2766282"/>
            <a:ext cx="10515600" cy="1325563"/>
          </a:xfrm>
        </p:spPr>
        <p:txBody>
          <a:bodyPr anchor="ctr">
            <a:normAutofit/>
          </a:bodyPr>
          <a:lstStyle/>
          <a:p>
            <a:pPr algn="ctr"/>
            <a:r>
              <a:t>级委年终述职</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64" y="877959"/>
            <a:ext cx="10515600" cy="5675846"/>
          </a:xfrm>
        </p:spPr>
        <p:txBody>
          <a:bodyPr>
            <a:normAutofit/>
          </a:bodyPr>
          <a:lstStyle/>
          <a:p>
            <a:r>
              <a:rPr lang="zh-CN" altLang="en-US" dirty="0"/>
              <a:t>班长</a:t>
            </a:r>
            <a:r>
              <a:rPr dirty="0" err="1"/>
              <a:t>年终述职</a:t>
            </a:r>
            <a:endParaRPr dirty="0"/>
          </a:p>
          <a:p>
            <a:pPr marL="0" indent="0">
              <a:buNone/>
            </a:pPr>
            <a:endParaRPr dirty="0"/>
          </a:p>
          <a:p>
            <a:r>
              <a:rPr lang="zh-CN" altLang="en-US" dirty="0"/>
              <a:t>级委</a:t>
            </a:r>
            <a:r>
              <a:rPr dirty="0" err="1"/>
              <a:t>年终述职</a:t>
            </a:r>
            <a:endParaRPr dirty="0"/>
          </a:p>
          <a:p>
            <a:pPr marL="0" indent="0">
              <a:buNone/>
            </a:pPr>
            <a:endParaRPr lang="en-US" dirty="0"/>
          </a:p>
          <a:p>
            <a:pPr marL="0" indent="0">
              <a:buNone/>
            </a:pPr>
            <a:endParaRPr dirty="0"/>
          </a:p>
          <a:p>
            <a:r>
              <a:rPr dirty="0" err="1"/>
              <a:t>级委聘书颁发</a:t>
            </a:r>
            <a:endParaRPr dirty="0"/>
          </a:p>
          <a:p>
            <a:r>
              <a:rPr dirty="0" err="1"/>
              <a:t>班委聘书颁发</a:t>
            </a:r>
            <a:endParaRPr dirty="0"/>
          </a:p>
        </p:txBody>
      </p:sp>
      <p:graphicFrame>
        <p:nvGraphicFramePr>
          <p:cNvPr id="4" name="表格 3"/>
          <p:cNvGraphicFramePr/>
          <p:nvPr>
            <p:extLst>
              <p:ext uri="{D42A27DB-BD31-4B8C-83A1-F6EECF244321}">
                <p14:modId xmlns:p14="http://schemas.microsoft.com/office/powerpoint/2010/main" val="1757971563"/>
              </p:ext>
            </p:extLst>
          </p:nvPr>
        </p:nvGraphicFramePr>
        <p:xfrm>
          <a:off x="1015936" y="3188177"/>
          <a:ext cx="10160000" cy="826644"/>
        </p:xfrm>
        <a:graphic>
          <a:graphicData uri="http://schemas.openxmlformats.org/drawingml/2006/table">
            <a:tbl>
              <a:tblPr>
                <a:tableStyleId>{58542034-FE4F-4ADA-92B8-4CA66D0F0DF3}</a:tableStyleId>
              </a:tblPr>
              <a:tblGrid>
                <a:gridCol w="2540000">
                  <a:extLst>
                    <a:ext uri="{9D8B030D-6E8A-4147-A177-3AD203B41FA5}">
                      <a16:colId xmlns:a16="http://schemas.microsoft.com/office/drawing/2014/main" val="20000"/>
                    </a:ext>
                  </a:extLst>
                </a:gridCol>
                <a:gridCol w="2540000">
                  <a:extLst>
                    <a:ext uri="{9D8B030D-6E8A-4147-A177-3AD203B41FA5}">
                      <a16:colId xmlns:a16="http://schemas.microsoft.com/office/drawing/2014/main" val="20001"/>
                    </a:ext>
                  </a:extLst>
                </a:gridCol>
                <a:gridCol w="2540000">
                  <a:extLst>
                    <a:ext uri="{9D8B030D-6E8A-4147-A177-3AD203B41FA5}">
                      <a16:colId xmlns:a16="http://schemas.microsoft.com/office/drawing/2014/main" val="20002"/>
                    </a:ext>
                  </a:extLst>
                </a:gridCol>
                <a:gridCol w="2540000">
                  <a:extLst>
                    <a:ext uri="{9D8B030D-6E8A-4147-A177-3AD203B41FA5}">
                      <a16:colId xmlns:a16="http://schemas.microsoft.com/office/drawing/2014/main" val="20003"/>
                    </a:ext>
                  </a:extLst>
                </a:gridCol>
              </a:tblGrid>
              <a:tr h="381000">
                <a:tc>
                  <a:txBody>
                    <a:bodyPr/>
                    <a:lstStyle/>
                    <a:p>
                      <a:r>
                        <a:t>黄会清</a:t>
                      </a:r>
                    </a:p>
                  </a:txBody>
                  <a:tcPr/>
                </a:tc>
                <a:tc>
                  <a:txBody>
                    <a:bodyPr/>
                    <a:lstStyle/>
                    <a:p>
                      <a:r>
                        <a:rPr sz="1800">
                          <a:solidFill>
                            <a:srgbClr val="000000"/>
                          </a:solidFill>
                          <a:latin typeface="微软雅黑"/>
                          <a:ea typeface="微软雅黑"/>
                        </a:rPr>
                        <a:t>张彧宁</a:t>
                      </a:r>
                    </a:p>
                  </a:txBody>
                  <a:tcPr/>
                </a:tc>
                <a:tc>
                  <a:txBody>
                    <a:bodyPr/>
                    <a:lstStyle/>
                    <a:p>
                      <a:r>
                        <a:rPr sz="1800">
                          <a:solidFill>
                            <a:srgbClr val="000000"/>
                          </a:solidFill>
                          <a:latin typeface="微软雅黑"/>
                          <a:ea typeface="微软雅黑"/>
                        </a:rPr>
                        <a:t>莫凡</a:t>
                      </a:r>
                    </a:p>
                  </a:txBody>
                  <a:tcPr/>
                </a:tc>
                <a:tc>
                  <a:txBody>
                    <a:bodyPr/>
                    <a:lstStyle/>
                    <a:p>
                      <a:r>
                        <a:rPr sz="1800" dirty="0" err="1">
                          <a:solidFill>
                            <a:srgbClr val="000000"/>
                          </a:solidFill>
                          <a:latin typeface="微软雅黑"/>
                          <a:ea typeface="微软雅黑"/>
                        </a:rPr>
                        <a:t>王植培</a:t>
                      </a:r>
                      <a:endParaRPr sz="1800" dirty="0">
                        <a:solidFill>
                          <a:srgbClr val="000000"/>
                        </a:solidFill>
                        <a:latin typeface="微软雅黑"/>
                        <a:ea typeface="微软雅黑"/>
                      </a:endParaRPr>
                    </a:p>
                  </a:txBody>
                  <a:tcPr/>
                </a:tc>
                <a:extLst>
                  <a:ext uri="{0D108BD9-81ED-4DB2-BD59-A6C34878D82A}">
                    <a16:rowId xmlns:a16="http://schemas.microsoft.com/office/drawing/2014/main" val="10000"/>
                  </a:ext>
                </a:extLst>
              </a:tr>
              <a:tr h="381000">
                <a:tc>
                  <a:txBody>
                    <a:bodyPr/>
                    <a:lstStyle/>
                    <a:p>
                      <a:r>
                        <a:rPr sz="1800">
                          <a:solidFill>
                            <a:srgbClr val="000000"/>
                          </a:solidFill>
                          <a:latin typeface="微软雅黑"/>
                          <a:ea typeface="微软雅黑"/>
                        </a:rPr>
                        <a:t>钟国威</a:t>
                      </a:r>
                    </a:p>
                  </a:txBody>
                  <a:tcPr/>
                </a:tc>
                <a:tc>
                  <a:txBody>
                    <a:bodyPr/>
                    <a:lstStyle/>
                    <a:p>
                      <a:r>
                        <a:t>郭霖蓉</a:t>
                      </a:r>
                    </a:p>
                  </a:txBody>
                  <a:tcPr/>
                </a:tc>
                <a:tc>
                  <a:txBody>
                    <a:bodyPr/>
                    <a:lstStyle/>
                    <a:p>
                      <a:r>
                        <a:t>李岳桐</a:t>
                      </a:r>
                    </a:p>
                  </a:txBody>
                  <a:tcPr/>
                </a:tc>
                <a:tc>
                  <a:txBody>
                    <a:bodyPr/>
                    <a:lstStyle/>
                    <a:p>
                      <a:r>
                        <a:rPr dirty="0"/>
                        <a:t>郑誉</a:t>
                      </a:r>
                    </a:p>
                  </a:txBody>
                  <a:tcPr/>
                </a:tc>
                <a:extLst>
                  <a:ext uri="{0D108BD9-81ED-4DB2-BD59-A6C34878D82A}">
                    <a16:rowId xmlns:a16="http://schemas.microsoft.com/office/drawing/2014/main" val="10001"/>
                  </a:ext>
                </a:extLst>
              </a:tr>
            </a:tbl>
          </a:graphicData>
        </a:graphic>
      </p:graphicFrame>
      <p:graphicFrame>
        <p:nvGraphicFramePr>
          <p:cNvPr id="5" name="表格 4"/>
          <p:cNvGraphicFramePr/>
          <p:nvPr>
            <p:extLst>
              <p:ext uri="{D42A27DB-BD31-4B8C-83A1-F6EECF244321}">
                <p14:modId xmlns:p14="http://schemas.microsoft.com/office/powerpoint/2010/main" val="3757520126"/>
              </p:ext>
            </p:extLst>
          </p:nvPr>
        </p:nvGraphicFramePr>
        <p:xfrm>
          <a:off x="1015938" y="1679572"/>
          <a:ext cx="10159998" cy="413322"/>
        </p:xfrm>
        <a:graphic>
          <a:graphicData uri="http://schemas.openxmlformats.org/drawingml/2006/table">
            <a:tbl>
              <a:tblPr>
                <a:tableStyleId>{58542034-FE4F-4ADA-92B8-4CA66D0F0DF3}</a:tableStyleId>
              </a:tblPr>
              <a:tblGrid>
                <a:gridCol w="1693333">
                  <a:extLst>
                    <a:ext uri="{9D8B030D-6E8A-4147-A177-3AD203B41FA5}">
                      <a16:colId xmlns:a16="http://schemas.microsoft.com/office/drawing/2014/main" val="20000"/>
                    </a:ext>
                  </a:extLst>
                </a:gridCol>
                <a:gridCol w="1693333">
                  <a:extLst>
                    <a:ext uri="{9D8B030D-6E8A-4147-A177-3AD203B41FA5}">
                      <a16:colId xmlns:a16="http://schemas.microsoft.com/office/drawing/2014/main" val="20001"/>
                    </a:ext>
                  </a:extLst>
                </a:gridCol>
                <a:gridCol w="1693333">
                  <a:extLst>
                    <a:ext uri="{9D8B030D-6E8A-4147-A177-3AD203B41FA5}">
                      <a16:colId xmlns:a16="http://schemas.microsoft.com/office/drawing/2014/main" val="20002"/>
                    </a:ext>
                  </a:extLst>
                </a:gridCol>
                <a:gridCol w="1693333">
                  <a:extLst>
                    <a:ext uri="{9D8B030D-6E8A-4147-A177-3AD203B41FA5}">
                      <a16:colId xmlns:a16="http://schemas.microsoft.com/office/drawing/2014/main" val="20003"/>
                    </a:ext>
                  </a:extLst>
                </a:gridCol>
                <a:gridCol w="1693333">
                  <a:extLst>
                    <a:ext uri="{9D8B030D-6E8A-4147-A177-3AD203B41FA5}">
                      <a16:colId xmlns:a16="http://schemas.microsoft.com/office/drawing/2014/main" val="20004"/>
                    </a:ext>
                  </a:extLst>
                </a:gridCol>
                <a:gridCol w="1693333">
                  <a:extLst>
                    <a:ext uri="{9D8B030D-6E8A-4147-A177-3AD203B41FA5}">
                      <a16:colId xmlns:a16="http://schemas.microsoft.com/office/drawing/2014/main" val="20005"/>
                    </a:ext>
                  </a:extLst>
                </a:gridCol>
              </a:tblGrid>
              <a:tr h="381000">
                <a:tc>
                  <a:txBody>
                    <a:bodyPr/>
                    <a:lstStyle/>
                    <a:p>
                      <a:r>
                        <a:t>李佳栩</a:t>
                      </a:r>
                    </a:p>
                  </a:txBody>
                  <a:tcPr/>
                </a:tc>
                <a:tc>
                  <a:txBody>
                    <a:bodyPr/>
                    <a:lstStyle/>
                    <a:p>
                      <a:r>
                        <a:t>李岳桐</a:t>
                      </a:r>
                    </a:p>
                  </a:txBody>
                  <a:tcPr/>
                </a:tc>
                <a:tc>
                  <a:txBody>
                    <a:bodyPr/>
                    <a:lstStyle/>
                    <a:p>
                      <a:r>
                        <a:t>雷稞焮</a:t>
                      </a:r>
                    </a:p>
                  </a:txBody>
                  <a:tcPr/>
                </a:tc>
                <a:tc>
                  <a:txBody>
                    <a:bodyPr/>
                    <a:lstStyle/>
                    <a:p>
                      <a:r>
                        <a:t>郑誉</a:t>
                      </a:r>
                    </a:p>
                  </a:txBody>
                  <a:tcPr/>
                </a:tc>
                <a:tc>
                  <a:txBody>
                    <a:bodyPr/>
                    <a:lstStyle/>
                    <a:p>
                      <a:r>
                        <a:t>钟国威</a:t>
                      </a:r>
                    </a:p>
                  </a:txBody>
                  <a:tcPr/>
                </a:tc>
                <a:tc>
                  <a:txBody>
                    <a:bodyPr/>
                    <a:lstStyle/>
                    <a:p>
                      <a:r>
                        <a:rPr dirty="0" err="1"/>
                        <a:t>周心仪</a:t>
                      </a:r>
                      <a:endParaRPr dirty="0"/>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ormAutofit/>
          </a:bodyPr>
          <a:lstStyle/>
          <a:p>
            <a:r>
              <a:rPr dirty="0" err="1"/>
              <a:t>团务级委年终述职</a:t>
            </a:r>
            <a:endParaRPr dirty="0"/>
          </a:p>
        </p:txBody>
      </p:sp>
      <p:sp>
        <p:nvSpPr>
          <p:cNvPr id="3" name="内容占位符 2"/>
          <p:cNvSpPr>
            <a:spLocks noGrp="1"/>
          </p:cNvSpPr>
          <p:nvPr>
            <p:ph idx="1"/>
          </p:nvPr>
        </p:nvSpPr>
        <p:spPr>
          <a:xfrm>
            <a:off x="838200" y="1825625"/>
            <a:ext cx="10515600" cy="5252891"/>
          </a:xfrm>
        </p:spPr>
        <p:txBody>
          <a:bodyPr>
            <a:normAutofit fontScale="97500"/>
          </a:bodyPr>
          <a:lstStyle/>
          <a:p>
            <a:r>
              <a:rPr dirty="0" err="1"/>
              <a:t>日常工作：青年大学习，团费缴纳</a:t>
            </a:r>
            <a:endParaRPr dirty="0"/>
          </a:p>
          <a:p>
            <a:r>
              <a:rPr dirty="0" err="1"/>
              <a:t>智慧团建工作：智慧团建培训，年度评议，入党积极分子录入</a:t>
            </a:r>
            <a:endParaRPr dirty="0"/>
          </a:p>
          <a:p>
            <a:r>
              <a:rPr dirty="0" err="1"/>
              <a:t>入党工作：入党积极分子推优，党校培训，入党培训登记表填写</a:t>
            </a:r>
            <a:endParaRPr dirty="0"/>
          </a:p>
          <a:p>
            <a:r>
              <a:rPr dirty="0" err="1"/>
              <a:t>其他：第一次团员大会</a:t>
            </a:r>
            <a:endParaRPr dirty="0"/>
          </a:p>
          <a:p>
            <a:pPr marL="0" indent="0">
              <a:buNone/>
            </a:pPr>
            <a:r>
              <a:rPr dirty="0" err="1"/>
              <a:t>反思：传递信息不够及时</a:t>
            </a:r>
            <a:endParaRPr dirty="0"/>
          </a:p>
          <a:p>
            <a:pPr marL="0" indent="0">
              <a:buNone/>
            </a:pPr>
            <a:r>
              <a:rPr dirty="0"/>
              <a:t>            </a:t>
            </a:r>
            <a:r>
              <a:rPr dirty="0" err="1"/>
              <a:t>填写模板明确不到位</a:t>
            </a:r>
            <a:endParaRPr dirty="0"/>
          </a:p>
          <a:p>
            <a:pPr marL="0" indent="0">
              <a:buNone/>
            </a:pPr>
            <a:r>
              <a:rPr dirty="0"/>
              <a:t>   </a:t>
            </a:r>
          </a:p>
          <a:p>
            <a:pPr marL="0" indent="0">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ormAutofit/>
          </a:bodyPr>
          <a:lstStyle/>
          <a:p>
            <a:r>
              <a:t>组织级委年终述职</a:t>
            </a:r>
          </a:p>
        </p:txBody>
      </p:sp>
      <p:sp>
        <p:nvSpPr>
          <p:cNvPr id="3" name="内容占位符 2"/>
          <p:cNvSpPr>
            <a:spLocks noGrp="1"/>
          </p:cNvSpPr>
          <p:nvPr>
            <p:ph idx="1"/>
          </p:nvPr>
        </p:nvSpPr>
        <p:spPr/>
        <p:txBody>
          <a:bodyPr>
            <a:normAutofit fontScale="92500" lnSpcReduction="10000"/>
          </a:bodyPr>
          <a:lstStyle/>
          <a:p>
            <a:r>
              <a:t>关于21年做了啥：</a:t>
            </a:r>
          </a:p>
          <a:p>
            <a:pPr marL="0" indent="0">
              <a:buNone/>
            </a:pPr>
            <a:r>
              <a:t> 1、负责学院考勤汇总与上报</a:t>
            </a:r>
          </a:p>
          <a:p>
            <a:pPr marL="0" indent="0">
              <a:buNone/>
            </a:pPr>
            <a:r>
              <a:t> 2、对接组织委员初步完成学院学生档案制作</a:t>
            </a:r>
          </a:p>
          <a:p>
            <a:pPr marL="0" indent="0">
              <a:buNone/>
            </a:pPr>
            <a:r>
              <a:t> 3、元旦晚会（Be）</a:t>
            </a:r>
          </a:p>
          <a:p>
            <a:pPr marL="0" indent="0">
              <a:buNone/>
            </a:pPr>
            <a:r>
              <a:t>问题及反思：</a:t>
            </a:r>
          </a:p>
          <a:p>
            <a:pPr marL="0" indent="0">
              <a:buNone/>
            </a:pPr>
            <a:r>
              <a:t>1、考勤打卡小程序推广有限</a:t>
            </a:r>
          </a:p>
          <a:p>
            <a:pPr marL="0" indent="0">
              <a:buNone/>
            </a:pPr>
            <a:r>
              <a:t>2、考勤制度仍容易被钻空子</a:t>
            </a:r>
          </a:p>
          <a:p>
            <a:pPr marL="0" indent="0">
              <a:buNone/>
            </a:pPr>
            <a:endParaRPr/>
          </a:p>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813" y="391914"/>
            <a:ext cx="10515600" cy="963911"/>
          </a:xfrm>
        </p:spPr>
        <p:txBody>
          <a:bodyPr anchor="ctr">
            <a:normAutofit/>
          </a:bodyPr>
          <a:lstStyle/>
          <a:p>
            <a:r>
              <a:rPr sz="4400">
                <a:solidFill>
                  <a:srgbClr val="000000"/>
                </a:solidFill>
                <a:latin typeface="微软雅黑"/>
                <a:ea typeface="微软雅黑"/>
              </a:rPr>
              <a:t>文体级委年终述职</a:t>
            </a:r>
          </a:p>
        </p:txBody>
      </p:sp>
      <p:sp>
        <p:nvSpPr>
          <p:cNvPr id="3" name="内容占位符 2"/>
          <p:cNvSpPr>
            <a:spLocks noGrp="1"/>
          </p:cNvSpPr>
          <p:nvPr>
            <p:ph idx="1"/>
          </p:nvPr>
        </p:nvSpPr>
        <p:spPr>
          <a:xfrm>
            <a:off x="838200" y="1530945"/>
            <a:ext cx="3778151" cy="4967486"/>
          </a:xfrm>
        </p:spPr>
        <p:txBody>
          <a:bodyPr/>
          <a:lstStyle/>
          <a:p>
            <a:r>
              <a:rPr sz="2700"/>
              <a:t>文体活动</a:t>
            </a:r>
          </a:p>
          <a:p>
            <a:pPr marL="544068" indent="-544068">
              <a:buFont typeface="Zapf Dingbats" charset="0"/>
              <a:buChar char="✧"/>
            </a:pPr>
            <a:r>
              <a:rPr sz="2000"/>
              <a:t>升旗礼</a:t>
            </a:r>
          </a:p>
          <a:p>
            <a:pPr marL="544068" indent="-544068">
              <a:buFont typeface="Zapf Dingbats" charset="0"/>
              <a:buChar char="✧"/>
            </a:pPr>
            <a:r>
              <a:rPr sz="2000"/>
              <a:t>院服设计大赛（个人）</a:t>
            </a:r>
          </a:p>
          <a:p>
            <a:pPr marL="544068" indent="-544068">
              <a:buFont typeface="Zapf Dingbats" charset="0"/>
              <a:buChar char="✧"/>
            </a:pPr>
            <a:r>
              <a:rPr sz="2000"/>
              <a:t>体测</a:t>
            </a:r>
          </a:p>
          <a:p>
            <a:pPr marL="544068" indent="-544068">
              <a:buFont typeface="Zapf Dingbats" charset="0"/>
              <a:buChar char="✧"/>
            </a:pPr>
            <a:r>
              <a:rPr sz="2000"/>
              <a:t>阳光体育节—校运会</a:t>
            </a:r>
          </a:p>
          <a:p>
            <a:pPr marL="544068" indent="-544068">
              <a:buFont typeface="Zapf Dingbats" charset="0"/>
              <a:buChar char="✧"/>
            </a:pPr>
            <a:r>
              <a:rPr sz="2000"/>
              <a:t>舞蹈大赛</a:t>
            </a:r>
          </a:p>
          <a:p>
            <a:pPr marL="544068" indent="-544068">
              <a:buFont typeface="Zapf Dingbats" charset="0"/>
              <a:buChar char="✧"/>
            </a:pPr>
            <a:r>
              <a:rPr sz="2000"/>
              <a:t>院篮球赛</a:t>
            </a:r>
          </a:p>
          <a:p>
            <a:pPr marL="544068" indent="-544068">
              <a:buFont typeface="Zapf Dingbats" charset="0"/>
              <a:buChar char="✧"/>
            </a:pPr>
            <a:r>
              <a:rPr sz="2000"/>
              <a:t>元旦晚会</a:t>
            </a:r>
          </a:p>
          <a:p>
            <a:pPr marL="544068" indent="-544068">
              <a:buFont typeface="Zapf Dingbats" charset="0"/>
              <a:buChar char="✧"/>
            </a:pPr>
            <a:r>
              <a:rPr sz="2000"/>
              <a:t>......</a:t>
            </a:r>
          </a:p>
        </p:txBody>
      </p:sp>
      <p:sp>
        <p:nvSpPr>
          <p:cNvPr id="4" name="内容占位符 2"/>
          <p:cNvSpPr/>
          <p:nvPr/>
        </p:nvSpPr>
        <p:spPr>
          <a:xfrm>
            <a:off x="5299472" y="391914"/>
            <a:ext cx="6577608" cy="6414096"/>
          </a:xfrm>
          <a:prstGeom prst="rect">
            <a:avLst/>
          </a:prstGeom>
        </p:spPr>
        <p:txBody>
          <a:bodyPr vert="horz" lIns="91440" tIns="45720" rIns="91440" bIns="45720">
            <a:normAutofit/>
          </a:bodyPr>
          <a:lst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a:lstStyle>
          <a:p>
            <a:r>
              <a:t>问题与反思</a:t>
            </a:r>
          </a:p>
          <a:p>
            <a:pPr marL="388620" indent="-388620">
              <a:buFont typeface="Wingdings" charset="0"/>
              <a:buChar char="u"/>
            </a:pPr>
            <a:r>
              <a:rPr sz="2000"/>
              <a:t>文宣委员工作任务过重</a:t>
            </a:r>
          </a:p>
          <a:p>
            <a:pPr marL="544068" indent="-544068">
              <a:buFont typeface="Wingdings" charset="0"/>
              <a:buChar char="Ø"/>
            </a:pPr>
            <a:r>
              <a:rPr sz="2000"/>
              <a:t>增加宣传委员分担工作任务</a:t>
            </a:r>
          </a:p>
          <a:p>
            <a:pPr marL="544068" indent="-544068">
              <a:buFont typeface="Wingdings" charset="0"/>
              <a:buChar char="Ø"/>
            </a:pPr>
            <a:r>
              <a:rPr sz="2000"/>
              <a:t>动员班委团队集体协助文体工作</a:t>
            </a:r>
          </a:p>
          <a:p>
            <a:pPr marL="544068" indent="-544068">
              <a:buFont typeface="Wingdings" charset="0"/>
              <a:buChar char="u"/>
            </a:pPr>
            <a:r>
              <a:rPr sz="2000"/>
              <a:t>同学们对于问题工作积极性不高</a:t>
            </a:r>
          </a:p>
          <a:p>
            <a:pPr marL="544068" indent="-544068">
              <a:buFont typeface="Wingdings" charset="0"/>
              <a:buChar char="Ø"/>
            </a:pPr>
            <a:r>
              <a:rPr sz="2000"/>
              <a:t>校运会开幕式方阵、啦啦操，舞蹈大赛等</a:t>
            </a:r>
          </a:p>
          <a:p>
            <a:pPr marL="544068" indent="-544068">
              <a:buFont typeface="Wingdings" charset="0"/>
              <a:buChar char="Ø"/>
            </a:pPr>
            <a:r>
              <a:rPr sz="2000"/>
              <a:t>原因：学院人数少，学业压力重，对于活动证明、志愿时长、非志愿活动时长了解不多，重视程度不高</a:t>
            </a:r>
          </a:p>
          <a:p>
            <a:pPr marL="544068" indent="-544068">
              <a:buFont typeface="Wingdings" charset="0"/>
              <a:buChar char="Ø"/>
            </a:pPr>
            <a:r>
              <a:rPr sz="2000"/>
              <a:t>加大宣传，站在同学们角度尽可能为大家解决一些参与活动于要克服的问题比如时间冲突</a:t>
            </a:r>
          </a:p>
          <a:p>
            <a:pPr marL="544068" indent="-544068">
              <a:buFont typeface="Wingdings" charset="0"/>
              <a:buChar char="Ø"/>
            </a:pPr>
            <a:r>
              <a:rPr sz="2000"/>
              <a:t>提早组建兴趣小组，形成组织，在需要参与活动时可以更快更好的组建团队，提高团队的带动能力</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ormAutofit/>
          </a:bodyPr>
          <a:lstStyle/>
          <a:p>
            <a:r>
              <a:t>宣委年终述职</a:t>
            </a:r>
          </a:p>
        </p:txBody>
      </p:sp>
      <p:sp>
        <p:nvSpPr>
          <p:cNvPr id="3" name="内容占位符 2"/>
          <p:cNvSpPr>
            <a:spLocks noGrp="1"/>
          </p:cNvSpPr>
          <p:nvPr>
            <p:ph idx="1"/>
          </p:nvPr>
        </p:nvSpPr>
        <p:spPr/>
        <p:txBody>
          <a:bodyPr>
            <a:normAutofit/>
          </a:bodyPr>
          <a:lstStyle/>
          <a:p>
            <a:r>
              <a:t>感觉良好</a:t>
            </a:r>
          </a:p>
          <a:p>
            <a:r>
              <a:t>宣委工作积极性高</a:t>
            </a:r>
          </a:p>
          <a:p>
            <a:r>
              <a:t>有热情但缺乏经验（摄影，后期）</a:t>
            </a:r>
          </a:p>
          <a:p>
            <a:r>
              <a:t>有设备不足的问题（影响不大）</a:t>
            </a:r>
          </a:p>
          <a:p>
            <a:r>
              <a:t>拟在下学期组建宣传网络</a:t>
            </a:r>
          </a:p>
          <a:p>
            <a:pPr marL="0" indent="0">
              <a:buNone/>
            </a:pPr>
            <a:r>
              <a:t>    用于收集优秀作品，鼓励学生进行创作（考虑和晚华交接）</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ormAutofit/>
          </a:bodyPr>
          <a:lstStyle/>
          <a:p>
            <a:r>
              <a:t>生活级委年终述职</a:t>
            </a:r>
          </a:p>
        </p:txBody>
      </p:sp>
      <p:sp>
        <p:nvSpPr>
          <p:cNvPr id="3" name="内容占位符 2"/>
          <p:cNvSpPr>
            <a:spLocks noGrp="1"/>
          </p:cNvSpPr>
          <p:nvPr>
            <p:ph idx="1"/>
          </p:nvPr>
        </p:nvSpPr>
        <p:spPr>
          <a:xfrm>
            <a:off x="838200" y="1825625"/>
            <a:ext cx="4974220" cy="4351338"/>
          </a:xfrm>
        </p:spPr>
        <p:txBody>
          <a:bodyPr>
            <a:normAutofit/>
          </a:bodyPr>
          <a:lstStyle/>
          <a:p>
            <a:pPr marL="0" indent="0">
              <a:buNone/>
            </a:pPr>
            <a:r>
              <a:rPr sz="3097"/>
              <a:t>工作汇总：</a:t>
            </a:r>
          </a:p>
          <a:p>
            <a:pPr marL="0" indent="0">
              <a:buNone/>
            </a:pPr>
            <a:r>
              <a:t>●</a:t>
            </a:r>
            <a:r>
              <a:rPr sz="3097"/>
              <a:t>非正式课程（心理课）的报名</a:t>
            </a:r>
          </a:p>
          <a:p>
            <a:pPr marL="0" indent="0">
              <a:buNone/>
            </a:pPr>
            <a:r>
              <a:t>●</a:t>
            </a:r>
            <a:r>
              <a:rPr sz="3097">
                <a:solidFill>
                  <a:srgbClr val="000000"/>
                </a:solidFill>
                <a:latin typeface="微软雅黑"/>
                <a:ea typeface="微软雅黑"/>
              </a:rPr>
              <a:t>宿舍公约</a:t>
            </a:r>
          </a:p>
          <a:p>
            <a:pPr marL="0" indent="0">
              <a:buNone/>
            </a:pPr>
            <a:r>
              <a:t>●</a:t>
            </a:r>
            <a:r>
              <a:rPr sz="3097">
                <a:solidFill>
                  <a:srgbClr val="000000"/>
                </a:solidFill>
                <a:latin typeface="微软雅黑"/>
                <a:ea typeface="微软雅黑"/>
              </a:rPr>
              <a:t>医保</a:t>
            </a:r>
          </a:p>
          <a:p>
            <a:endParaRPr/>
          </a:p>
          <a:p>
            <a:endParaRPr/>
          </a:p>
          <a:p>
            <a:endParaRPr/>
          </a:p>
        </p:txBody>
      </p:sp>
      <p:sp>
        <p:nvSpPr>
          <p:cNvPr id="4" name="文本框 3"/>
          <p:cNvSpPr txBox="1"/>
          <p:nvPr/>
        </p:nvSpPr>
        <p:spPr>
          <a:xfrm>
            <a:off x="6134582" y="1924291"/>
            <a:ext cx="5194139" cy="2578100"/>
          </a:xfrm>
          <a:prstGeom prst="rect">
            <a:avLst/>
          </a:prstGeom>
          <a:ln w="12700">
            <a:prstDash val="solid"/>
          </a:ln>
        </p:spPr>
        <p:txBody>
          <a:bodyPr>
            <a:spAutoFit/>
          </a:bodyPr>
          <a:lstStyle/>
          <a:p>
            <a:r>
              <a:rPr sz="2400"/>
              <a:t>存在问题：</a:t>
            </a:r>
          </a:p>
          <a:p>
            <a:r>
              <a:rPr sz="2400"/>
              <a:t>●非正式课程，活动参与度不高</a:t>
            </a:r>
          </a:p>
          <a:p>
            <a:r>
              <a:rPr sz="2400"/>
              <a:t>●对医保问题不重视</a:t>
            </a:r>
          </a:p>
          <a:p>
            <a:endParaRPr/>
          </a:p>
          <a:p>
            <a:endParaRPr/>
          </a:p>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4565" y="256928"/>
            <a:ext cx="4110847" cy="958850"/>
          </a:xfrm>
          <a:prstGeom prst="rect">
            <a:avLst/>
          </a:prstGeom>
          <a:ln w="12700">
            <a:prstDash val="solid"/>
          </a:ln>
        </p:spPr>
        <p:txBody>
          <a:bodyPr>
            <a:spAutoFit/>
          </a:bodyPr>
          <a:lstStyle/>
          <a:p>
            <a:r>
              <a:rPr sz="4400"/>
              <a:t>科委年终述职</a:t>
            </a:r>
          </a:p>
        </p:txBody>
      </p:sp>
      <p:sp>
        <p:nvSpPr>
          <p:cNvPr id="4" name="文本框 3"/>
          <p:cNvSpPr txBox="1"/>
          <p:nvPr/>
        </p:nvSpPr>
        <p:spPr>
          <a:xfrm>
            <a:off x="415037" y="1719441"/>
            <a:ext cx="6066720" cy="4362450"/>
          </a:xfrm>
          <a:prstGeom prst="rect">
            <a:avLst/>
          </a:prstGeom>
          <a:ln w="6350">
            <a:prstDash val="solid"/>
          </a:ln>
        </p:spPr>
        <p:txBody>
          <a:bodyPr>
            <a:spAutoFit/>
          </a:bodyPr>
          <a:lstStyle/>
          <a:p>
            <a:pPr marL="349758" indent="-349758">
              <a:buFont typeface="Wingdings" charset="0"/>
              <a:buChar char="l"/>
            </a:pPr>
            <a:r>
              <a:rPr sz="2400">
                <a:solidFill>
                  <a:srgbClr val="000000"/>
                </a:solidFill>
                <a:latin typeface="宋体"/>
                <a:ea typeface="宋体"/>
              </a:rPr>
              <a:t>工作总结</a:t>
            </a:r>
          </a:p>
          <a:p>
            <a:pPr marL="349758" indent="-349758">
              <a:buFont typeface="Wingdings" charset="0"/>
              <a:buChar char="Ø"/>
            </a:pPr>
            <a:r>
              <a:rPr sz="2400">
                <a:solidFill>
                  <a:srgbClr val="000000"/>
                </a:solidFill>
                <a:latin typeface="宋体"/>
                <a:ea typeface="宋体"/>
              </a:rPr>
              <a:t>萌新训练通知</a:t>
            </a:r>
          </a:p>
          <a:p>
            <a:pPr marL="349758" indent="-349758">
              <a:buFont typeface="Wingdings" charset="0"/>
              <a:buChar char="Ø"/>
            </a:pPr>
            <a:r>
              <a:rPr sz="2400">
                <a:solidFill>
                  <a:srgbClr val="000000"/>
                </a:solidFill>
                <a:latin typeface="宋体"/>
                <a:ea typeface="宋体"/>
              </a:rPr>
              <a:t>科调部关于“挑战杯”对大学生创新素质的提升作用的调查问卷</a:t>
            </a:r>
          </a:p>
          <a:p>
            <a:pPr marL="349758" indent="-349758">
              <a:buFont typeface="Wingdings" charset="0"/>
              <a:buChar char="Ø"/>
            </a:pPr>
            <a:r>
              <a:rPr sz="2400">
                <a:solidFill>
                  <a:srgbClr val="000000"/>
                </a:solidFill>
                <a:latin typeface="宋体"/>
                <a:ea typeface="宋体"/>
              </a:rPr>
              <a:t>参赛获奖情况统计</a:t>
            </a:r>
          </a:p>
          <a:p>
            <a:pPr marL="349758" indent="-349758">
              <a:buFont typeface="Wingdings" charset="0"/>
              <a:buChar char="Ø"/>
            </a:pPr>
            <a:r>
              <a:rPr sz="2400">
                <a:solidFill>
                  <a:srgbClr val="000000"/>
                </a:solidFill>
                <a:latin typeface="宋体"/>
                <a:ea typeface="宋体"/>
              </a:rPr>
              <a:t>蓝桥杯预报名统计和正式报名通知</a:t>
            </a:r>
          </a:p>
          <a:p>
            <a:pPr marL="349758" indent="-349758">
              <a:buFont typeface="Wingdings" charset="0"/>
              <a:buChar char="Ø"/>
            </a:pPr>
            <a:r>
              <a:rPr sz="2400">
                <a:solidFill>
                  <a:srgbClr val="000000"/>
                </a:solidFill>
                <a:latin typeface="宋体"/>
                <a:ea typeface="宋体"/>
              </a:rPr>
              <a:t>大创项目申报通知</a:t>
            </a:r>
          </a:p>
          <a:p>
            <a:pPr marL="349758" indent="-349758">
              <a:buFont typeface="Wingdings" charset="0"/>
              <a:buChar char="Ø"/>
            </a:pPr>
            <a:r>
              <a:rPr sz="2400">
                <a:solidFill>
                  <a:srgbClr val="000000"/>
                </a:solidFill>
                <a:latin typeface="宋体"/>
                <a:ea typeface="宋体"/>
              </a:rPr>
              <a:t>关于评选</a:t>
            </a:r>
            <a:r>
              <a:rPr sz="2400">
                <a:solidFill>
                  <a:srgbClr val="000000"/>
                </a:solidFill>
                <a:latin typeface="Calibri"/>
                <a:ea typeface="Calibri"/>
              </a:rPr>
              <a:t>2021</a:t>
            </a:r>
            <a:r>
              <a:rPr sz="2400">
                <a:solidFill>
                  <a:srgbClr val="000000"/>
                </a:solidFill>
                <a:latin typeface="宋体"/>
                <a:ea typeface="宋体"/>
              </a:rPr>
              <a:t>年度学生创新奖的信息收集</a:t>
            </a:r>
          </a:p>
          <a:p>
            <a:pPr marL="349758" indent="-349758">
              <a:buFont typeface="Wingdings" charset="0"/>
              <a:buChar char="Ø"/>
            </a:pPr>
            <a:r>
              <a:rPr sz="2400">
                <a:solidFill>
                  <a:srgbClr val="000000"/>
                </a:solidFill>
                <a:latin typeface="宋体"/>
                <a:ea typeface="宋体"/>
              </a:rPr>
              <a:t>考前计算机导论和Python复习资料收集</a:t>
            </a:r>
          </a:p>
        </p:txBody>
      </p:sp>
      <p:sp>
        <p:nvSpPr>
          <p:cNvPr id="5" name="文本框 4"/>
          <p:cNvSpPr txBox="1"/>
          <p:nvPr/>
        </p:nvSpPr>
        <p:spPr>
          <a:xfrm>
            <a:off x="6699890" y="1719441"/>
            <a:ext cx="5158323" cy="2463800"/>
          </a:xfrm>
          <a:prstGeom prst="rect">
            <a:avLst/>
          </a:prstGeom>
          <a:ln w="12700">
            <a:prstDash val="solid"/>
          </a:ln>
        </p:spPr>
        <p:txBody>
          <a:bodyPr>
            <a:spAutoFit/>
          </a:bodyPr>
          <a:lstStyle/>
          <a:p>
            <a:pPr marL="349758" indent="-349758">
              <a:buFont typeface="Wingdings" charset="0"/>
              <a:buChar char="l"/>
            </a:pPr>
            <a:r>
              <a:rPr sz="2400">
                <a:solidFill>
                  <a:srgbClr val="000000"/>
                </a:solidFill>
                <a:latin typeface="宋体"/>
                <a:ea typeface="宋体"/>
              </a:rPr>
              <a:t>未来工作计划</a:t>
            </a:r>
          </a:p>
          <a:p>
            <a:pPr marL="349758" indent="-349758">
              <a:buFont typeface="Wingdings" charset="0"/>
              <a:buChar char="Ø"/>
            </a:pPr>
            <a:r>
              <a:rPr sz="2400">
                <a:solidFill>
                  <a:srgbClr val="000000"/>
                </a:solidFill>
                <a:latin typeface="宋体"/>
                <a:ea typeface="宋体"/>
              </a:rPr>
              <a:t>筹备科技竞赛兴趣小组的相关工作</a:t>
            </a:r>
          </a:p>
          <a:p>
            <a:pPr marL="349758" indent="-349758">
              <a:buFont typeface="Wingdings" charset="0"/>
              <a:buChar char="Ø"/>
            </a:pPr>
            <a:r>
              <a:rPr sz="2400">
                <a:solidFill>
                  <a:srgbClr val="000000"/>
                </a:solidFill>
                <a:latin typeface="宋体"/>
                <a:ea typeface="宋体"/>
              </a:rPr>
              <a:t>组建算法学习小组</a:t>
            </a:r>
          </a:p>
          <a:p>
            <a:pPr marL="0" indent="0">
              <a:buNone/>
            </a:pPr>
            <a:r>
              <a:rPr sz="2400">
                <a:solidFill>
                  <a:srgbClr val="000000"/>
                </a:solidFill>
                <a:latin typeface="宋体"/>
                <a:ea typeface="宋体"/>
              </a:rPr>
              <a:t> （结合</a:t>
            </a:r>
            <a:r>
              <a:rPr sz="2400">
                <a:solidFill>
                  <a:srgbClr val="000000"/>
                </a:solidFill>
                <a:latin typeface="Calibri"/>
                <a:ea typeface="Calibri"/>
              </a:rPr>
              <a:t>ABDOJ</a:t>
            </a:r>
            <a:r>
              <a:rPr sz="2400">
                <a:solidFill>
                  <a:srgbClr val="000000"/>
                </a:solidFill>
                <a:latin typeface="宋体"/>
                <a:ea typeface="宋体"/>
              </a:rPr>
              <a:t>线上比赛）</a:t>
            </a:r>
          </a:p>
          <a:p>
            <a:pPr marL="349758" indent="-349758">
              <a:buFont typeface="Wingdings" charset="0"/>
              <a:buChar char="Ø"/>
            </a:pPr>
            <a:r>
              <a:rPr sz="2400">
                <a:solidFill>
                  <a:srgbClr val="000000"/>
                </a:solidFill>
                <a:latin typeface="宋体"/>
                <a:ea typeface="宋体"/>
              </a:rPr>
              <a:t>有待探索</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ormAutofit/>
          </a:bodyPr>
          <a:lstStyle/>
          <a:p>
            <a:r>
              <a:t>学习级委年终述职</a:t>
            </a:r>
          </a:p>
        </p:txBody>
      </p:sp>
      <p:sp>
        <p:nvSpPr>
          <p:cNvPr id="3" name="内容占位符 2"/>
          <p:cNvSpPr>
            <a:spLocks noGrp="1"/>
          </p:cNvSpPr>
          <p:nvPr>
            <p:ph idx="1"/>
          </p:nvPr>
        </p:nvSpPr>
        <p:spPr>
          <a:xfrm>
            <a:off x="838200" y="1690688"/>
            <a:ext cx="4030870" cy="4486275"/>
          </a:xfrm>
        </p:spPr>
        <p:txBody>
          <a:bodyPr>
            <a:normAutofit/>
          </a:bodyPr>
          <a:lstStyle/>
          <a:p>
            <a:pPr marL="0" indent="0">
              <a:buNone/>
            </a:pPr>
            <a:r>
              <a:t>开展的工作：</a:t>
            </a:r>
          </a:p>
          <a:p>
            <a:pPr marL="544068" indent="-544068">
              <a:buFont typeface="Wingdings" charset="0"/>
              <a:buChar char="l"/>
            </a:pPr>
            <a:r>
              <a:t>学籍信息核查</a:t>
            </a:r>
          </a:p>
          <a:p>
            <a:pPr marL="544068" indent="-544068">
              <a:buFont typeface="Wingdings" charset="0"/>
              <a:buChar char="l"/>
            </a:pPr>
            <a:r>
              <a:t>英语征文比赛</a:t>
            </a:r>
          </a:p>
          <a:p>
            <a:pPr marL="544068" indent="-544068">
              <a:buFont typeface="Wingdings" charset="0"/>
              <a:buChar char="l"/>
            </a:pPr>
            <a:r>
              <a:t>劳动教育课程</a:t>
            </a:r>
          </a:p>
          <a:p>
            <a:pPr marL="544068" indent="-544068">
              <a:buFont typeface="Wingdings" charset="0"/>
              <a:buChar char="l"/>
            </a:pPr>
            <a:r>
              <a:t>学业质量评估和选课</a:t>
            </a:r>
          </a:p>
        </p:txBody>
      </p:sp>
      <p:sp>
        <p:nvSpPr>
          <p:cNvPr id="4" name="文本框 3"/>
          <p:cNvSpPr txBox="1"/>
          <p:nvPr/>
        </p:nvSpPr>
        <p:spPr>
          <a:xfrm>
            <a:off x="6873461" y="1713948"/>
            <a:ext cx="4099339" cy="2101850"/>
          </a:xfrm>
          <a:prstGeom prst="rect">
            <a:avLst/>
          </a:prstGeom>
          <a:ln w="12700">
            <a:prstDash val="solid"/>
          </a:ln>
        </p:spPr>
        <p:txBody>
          <a:bodyPr>
            <a:spAutoFit/>
          </a:bodyPr>
          <a:lstStyle/>
          <a:p>
            <a:r>
              <a:rPr sz="2800"/>
              <a:t>问题总结与反馈：</a:t>
            </a:r>
          </a:p>
          <a:p>
            <a:pPr marL="349758" indent="-349758">
              <a:buFont typeface="Wingdings" charset="0"/>
              <a:buChar char="l"/>
            </a:pPr>
            <a:r>
              <a:rPr sz="2800"/>
              <a:t>对DDL不太重视</a:t>
            </a:r>
          </a:p>
          <a:p>
            <a:pPr marL="349758" indent="-349758">
              <a:buFont typeface="Wingdings" charset="0"/>
              <a:buChar char="l"/>
            </a:pPr>
            <a:r>
              <a:rPr sz="2800"/>
              <a:t>学习氛围（学习沙龙）</a:t>
            </a:r>
          </a:p>
          <a:p>
            <a:pPr marL="349758" indent="-349758">
              <a:buFont typeface="Wingdings" charset="0"/>
              <a:buChar char="l"/>
            </a:pP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ormAutofit/>
          </a:bodyPr>
          <a:lstStyle/>
          <a:p>
            <a:r>
              <a:t>级长年终述职</a:t>
            </a:r>
          </a:p>
        </p:txBody>
      </p:sp>
      <p:sp>
        <p:nvSpPr>
          <p:cNvPr id="3" name="内容占位符 2"/>
          <p:cNvSpPr>
            <a:spLocks noGrp="1"/>
          </p:cNvSpPr>
          <p:nvPr>
            <p:ph idx="1"/>
          </p:nvPr>
        </p:nvSpPr>
        <p:spPr>
          <a:xfrm>
            <a:off x="838200" y="1825625"/>
            <a:ext cx="10515600" cy="725269"/>
          </a:xfrm>
        </p:spPr>
        <p:txBody>
          <a:bodyPr>
            <a:normAutofit/>
          </a:bodyPr>
          <a:lstStyle/>
          <a:p>
            <a:r>
              <a:rPr dirty="0" err="1"/>
              <a:t>校运会</a:t>
            </a:r>
            <a:r>
              <a:rPr dirty="0"/>
              <a:t>-&gt;</a:t>
            </a:r>
            <a:r>
              <a:rPr dirty="0" err="1"/>
              <a:t>琐碎的各种表</a:t>
            </a:r>
            <a:r>
              <a:rPr dirty="0"/>
              <a:t>-&gt;</a:t>
            </a:r>
            <a:r>
              <a:rPr dirty="0" err="1"/>
              <a:t>第一次班委大会</a:t>
            </a:r>
            <a:r>
              <a:rPr dirty="0"/>
              <a:t>-&gt;</a:t>
            </a:r>
            <a:r>
              <a:rPr dirty="0" err="1"/>
              <a:t>级委&amp;班委总结大会</a:t>
            </a:r>
            <a:endParaRPr dirty="0"/>
          </a:p>
        </p:txBody>
      </p:sp>
      <p:sp>
        <p:nvSpPr>
          <p:cNvPr id="4" name="内容占位符 2"/>
          <p:cNvSpPr/>
          <p:nvPr/>
        </p:nvSpPr>
        <p:spPr>
          <a:xfrm>
            <a:off x="838200" y="3041714"/>
            <a:ext cx="3377324" cy="725269"/>
          </a:xfrm>
          <a:prstGeom prst="rect">
            <a:avLst/>
          </a:prstGeom>
        </p:spPr>
        <p:txBody>
          <a:bodyPr vert="horz" lIns="91440" tIns="45720" rIns="91440" bIns="45720">
            <a:normAutofit/>
          </a:bodyPr>
          <a:lst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a:lstStyle>
          <a:p>
            <a:r>
              <a:rPr dirty="0" err="1"/>
              <a:t>时间冲突</a:t>
            </a:r>
            <a:endParaRPr dirty="0"/>
          </a:p>
        </p:txBody>
      </p:sp>
      <p:sp>
        <p:nvSpPr>
          <p:cNvPr id="5" name="内容占位符 2"/>
          <p:cNvSpPr/>
          <p:nvPr/>
        </p:nvSpPr>
        <p:spPr>
          <a:xfrm>
            <a:off x="6009442" y="3041714"/>
            <a:ext cx="3377324" cy="725269"/>
          </a:xfrm>
          <a:prstGeom prst="rect">
            <a:avLst/>
          </a:prstGeom>
        </p:spPr>
        <p:txBody>
          <a:bodyPr vert="horz" lIns="91440" tIns="45720" rIns="91440" bIns="45720">
            <a:normAutofit/>
          </a:bodyPr>
          <a:lst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a:lstStyle>
          <a:p>
            <a:pPr marL="0" indent="0">
              <a:buNone/>
            </a:pPr>
            <a:r>
              <a:rPr dirty="0"/>
              <a:t>-&gt;</a:t>
            </a:r>
            <a:r>
              <a:rPr dirty="0" err="1"/>
              <a:t>实时统计</a:t>
            </a:r>
            <a:endParaRPr dirty="0"/>
          </a:p>
        </p:txBody>
      </p:sp>
      <p:sp>
        <p:nvSpPr>
          <p:cNvPr id="6" name="内容占位符 2"/>
          <p:cNvSpPr/>
          <p:nvPr/>
        </p:nvSpPr>
        <p:spPr>
          <a:xfrm>
            <a:off x="838200" y="3861980"/>
            <a:ext cx="3377324" cy="725269"/>
          </a:xfrm>
          <a:prstGeom prst="rect">
            <a:avLst/>
          </a:prstGeom>
        </p:spPr>
        <p:txBody>
          <a:bodyPr vert="horz" lIns="91440" tIns="45720" rIns="91440" bIns="45720">
            <a:normAutofit/>
          </a:bodyPr>
          <a:lst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a:lstStyle>
          <a:p>
            <a:r>
              <a:rPr dirty="0" err="1"/>
              <a:t>反馈不均匀</a:t>
            </a:r>
            <a:endParaRPr dirty="0"/>
          </a:p>
        </p:txBody>
      </p:sp>
      <p:sp>
        <p:nvSpPr>
          <p:cNvPr id="7" name="内容占位符 2"/>
          <p:cNvSpPr/>
          <p:nvPr/>
        </p:nvSpPr>
        <p:spPr>
          <a:xfrm>
            <a:off x="6009442" y="3861980"/>
            <a:ext cx="3377324" cy="725269"/>
          </a:xfrm>
          <a:prstGeom prst="rect">
            <a:avLst/>
          </a:prstGeom>
        </p:spPr>
        <p:txBody>
          <a:bodyPr vert="horz" lIns="91440" tIns="45720" rIns="91440" bIns="45720">
            <a:normAutofit fontScale="92500"/>
          </a:bodyPr>
          <a:lst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a:lstStyle>
          <a:p>
            <a:pPr marL="0" indent="0">
              <a:buNone/>
            </a:pPr>
            <a:r>
              <a:rPr dirty="0"/>
              <a:t>-&gt;</a:t>
            </a:r>
            <a:r>
              <a:rPr dirty="0" err="1"/>
              <a:t>各班定期收集反馈</a:t>
            </a:r>
            <a:endParaRPr dirty="0"/>
          </a:p>
        </p:txBody>
      </p:sp>
      <p:sp>
        <p:nvSpPr>
          <p:cNvPr id="8" name="内容占位符 2"/>
          <p:cNvSpPr/>
          <p:nvPr/>
        </p:nvSpPr>
        <p:spPr>
          <a:xfrm>
            <a:off x="838200" y="4709528"/>
            <a:ext cx="3377324" cy="725269"/>
          </a:xfrm>
          <a:prstGeom prst="rect">
            <a:avLst/>
          </a:prstGeom>
        </p:spPr>
        <p:txBody>
          <a:bodyPr vert="horz" lIns="91440" tIns="45720" rIns="91440" bIns="45720">
            <a:normAutofit/>
          </a:bodyPr>
          <a:lst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a:lstStyle>
          <a:p>
            <a:r>
              <a:rPr dirty="0" err="1"/>
              <a:t>学习活动开展方式</a:t>
            </a:r>
            <a:endParaRPr dirty="0"/>
          </a:p>
        </p:txBody>
      </p:sp>
      <p:sp>
        <p:nvSpPr>
          <p:cNvPr id="9" name="内容占位符 2"/>
          <p:cNvSpPr/>
          <p:nvPr/>
        </p:nvSpPr>
        <p:spPr>
          <a:xfrm>
            <a:off x="6009442" y="4709528"/>
            <a:ext cx="3377324" cy="725269"/>
          </a:xfrm>
          <a:prstGeom prst="rect">
            <a:avLst/>
          </a:prstGeom>
        </p:spPr>
        <p:txBody>
          <a:bodyPr vert="horz" lIns="91440" tIns="45720" rIns="91440" bIns="45720">
            <a:normAutofit/>
          </a:bodyPr>
          <a:lst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a:lstStyle>
          <a:p>
            <a:pPr marL="0" indent="0">
              <a:buNone/>
            </a:pPr>
            <a:r>
              <a:rPr dirty="0"/>
              <a:t>-&gt;</a:t>
            </a:r>
            <a:r>
              <a:rPr dirty="0" err="1"/>
              <a:t>设身处地</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ormAutofit/>
          </a:bodyPr>
          <a:lstStyle/>
          <a:p>
            <a:pPr algn="ctr"/>
            <a:r>
              <a:t>级委聘书颁发</a:t>
            </a:r>
          </a:p>
        </p:txBody>
      </p:sp>
      <p:sp>
        <p:nvSpPr>
          <p:cNvPr id="3" name="内容占位符 2"/>
          <p:cNvSpPr>
            <a:spLocks noGrp="1"/>
          </p:cNvSpPr>
          <p:nvPr>
            <p:ph idx="1"/>
          </p:nvPr>
        </p:nvSpPr>
        <p:spPr>
          <a:xfrm>
            <a:off x="1525355" y="2420938"/>
            <a:ext cx="4402476" cy="3148682"/>
          </a:xfrm>
        </p:spPr>
        <p:txBody>
          <a:bodyPr>
            <a:normAutofit/>
          </a:bodyPr>
          <a:lstStyle/>
          <a:p>
            <a:r>
              <a:rPr dirty="0" err="1"/>
              <a:t>级长</a:t>
            </a:r>
            <a:r>
              <a:rPr dirty="0"/>
              <a:t>——郑誉</a:t>
            </a:r>
          </a:p>
          <a:p>
            <a:r>
              <a:rPr dirty="0" err="1"/>
              <a:t>团务副级长</a:t>
            </a:r>
            <a:r>
              <a:rPr dirty="0"/>
              <a:t>——</a:t>
            </a:r>
            <a:r>
              <a:rPr dirty="0" err="1"/>
              <a:t>黄会清</a:t>
            </a:r>
            <a:endParaRPr dirty="0"/>
          </a:p>
          <a:p>
            <a:r>
              <a:rPr dirty="0" err="1"/>
              <a:t>学习副级长</a:t>
            </a:r>
            <a:r>
              <a:rPr dirty="0"/>
              <a:t>——</a:t>
            </a:r>
            <a:r>
              <a:rPr dirty="0" err="1"/>
              <a:t>李岳桐</a:t>
            </a:r>
            <a:endParaRPr dirty="0"/>
          </a:p>
          <a:p>
            <a:r>
              <a:rPr dirty="0" err="1"/>
              <a:t>组织副级长</a:t>
            </a:r>
            <a:r>
              <a:rPr dirty="0"/>
              <a:t>——</a:t>
            </a:r>
            <a:r>
              <a:rPr dirty="0" err="1"/>
              <a:t>张彧宁</a:t>
            </a:r>
            <a:endParaRPr dirty="0"/>
          </a:p>
        </p:txBody>
      </p:sp>
      <p:sp>
        <p:nvSpPr>
          <p:cNvPr id="4" name="内容占位符 2"/>
          <p:cNvSpPr/>
          <p:nvPr/>
        </p:nvSpPr>
        <p:spPr>
          <a:xfrm>
            <a:off x="6264169" y="2420938"/>
            <a:ext cx="4402476" cy="3148682"/>
          </a:xfrm>
          <a:prstGeom prst="rect">
            <a:avLst/>
          </a:prstGeom>
        </p:spPr>
        <p:txBody>
          <a:bodyPr vert="horz" lIns="91440" tIns="45720" rIns="91440" bIns="45720">
            <a:normAutofit/>
          </a:bodyPr>
          <a:lst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a:lstStyle>
          <a:p>
            <a:pPr>
              <a:buFont typeface="微软雅黑"/>
              <a:buChar char="•"/>
            </a:pPr>
            <a:r>
              <a:rPr sz="2800">
                <a:solidFill>
                  <a:srgbClr val="000000"/>
                </a:solidFill>
                <a:latin typeface="微软雅黑"/>
                <a:ea typeface="微软雅黑"/>
              </a:rPr>
              <a:t>文体副级长——莫凡</a:t>
            </a:r>
          </a:p>
          <a:p>
            <a:pPr>
              <a:buFont typeface="微软雅黑"/>
              <a:buChar char="•"/>
            </a:pPr>
            <a:r>
              <a:rPr sz="2800">
                <a:solidFill>
                  <a:srgbClr val="000000"/>
                </a:solidFill>
                <a:latin typeface="微软雅黑"/>
                <a:ea typeface="微软雅黑"/>
              </a:rPr>
              <a:t>宣传副级长——王植培</a:t>
            </a:r>
          </a:p>
          <a:p>
            <a:pPr>
              <a:buFont typeface="微软雅黑"/>
              <a:buChar char="•"/>
            </a:pPr>
            <a:r>
              <a:rPr sz="2800">
                <a:solidFill>
                  <a:srgbClr val="000000"/>
                </a:solidFill>
                <a:latin typeface="微软雅黑"/>
                <a:ea typeface="微软雅黑"/>
              </a:rPr>
              <a:t>生活副级长——钟国威</a:t>
            </a:r>
          </a:p>
          <a:p>
            <a:pPr>
              <a:buFont typeface="微软雅黑"/>
              <a:buChar char="•"/>
            </a:pPr>
            <a:r>
              <a:rPr sz="2800">
                <a:solidFill>
                  <a:srgbClr val="000000"/>
                </a:solidFill>
                <a:latin typeface="微软雅黑"/>
                <a:ea typeface="微软雅黑"/>
              </a:rPr>
              <a:t>科技副级长——郭霖蓉</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lvl1pPr lvl="0" algn="l" defTabSz="914400">
              <a:lnSpc>
                <a:spcPct val="130000"/>
              </a:lnSpc>
              <a:spcBef>
                <a:spcPct val="0"/>
              </a:spcBef>
              <a:buNone/>
              <a:defRPr sz="4400" kern="1200">
                <a:solidFill>
                  <a:schemeClr val="tx1"/>
                </a:solidFill>
                <a:latin typeface="微软雅黑"/>
                <a:ea typeface="微软雅黑"/>
              </a:defRPr>
            </a:lvl1pPr>
          </a:lstStyle>
          <a:p>
            <a:pPr algn="ctr"/>
            <a:r>
              <a:t>班委聘书颁发</a:t>
            </a:r>
          </a:p>
        </p:txBody>
      </p:sp>
      <p:pic>
        <p:nvPicPr>
          <p:cNvPr id="3" name="图片 2"/>
          <p:cNvPicPr/>
          <p:nvPr/>
        </p:nvPicPr>
        <p:blipFill>
          <a:blip r:embed="rId2"/>
          <a:srcRect r="117"/>
          <a:stretch/>
        </p:blipFill>
        <p:spPr>
          <a:xfrm>
            <a:off x="0" y="1802187"/>
            <a:ext cx="12177683" cy="325362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64" y="2766282"/>
            <a:ext cx="10515600" cy="1325563"/>
          </a:xfrm>
          <a:prstGeom prst="rect">
            <a:avLst/>
          </a:prstGeom>
        </p:spPr>
        <p:txBody>
          <a:bodyPr vert="horz" lIns="91440" tIns="45720" rIns="91440" bIns="45720" anchor="ctr">
            <a:normAutofit/>
          </a:bodyPr>
          <a:lstStyle>
            <a:lvl1pPr lvl="0" algn="l" defTabSz="914400">
              <a:lnSpc>
                <a:spcPct val="130000"/>
              </a:lnSpc>
              <a:spcBef>
                <a:spcPct val="0"/>
              </a:spcBef>
              <a:buNone/>
              <a:defRPr sz="4400" kern="1200">
                <a:solidFill>
                  <a:schemeClr val="tx1"/>
                </a:solidFill>
                <a:latin typeface="微软雅黑"/>
                <a:ea typeface="微软雅黑"/>
              </a:defRPr>
            </a:lvl1pPr>
          </a:lstStyle>
          <a:p>
            <a:pPr algn="ctr"/>
            <a:r>
              <a:t>班长年终述职</a:t>
            </a:r>
          </a:p>
        </p:txBody>
      </p:sp>
    </p:spTree>
    <p:extLst>
      <p:ext uri="{BB962C8B-B14F-4D97-AF65-F5344CB8AC3E}">
        <p14:creationId xmlns:p14="http://schemas.microsoft.com/office/powerpoint/2010/main" val="1248401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ormAutofit/>
          </a:bodyPr>
          <a:lstStyle/>
          <a:p>
            <a:r>
              <a:t>人工智能1班班长年终述职</a:t>
            </a:r>
          </a:p>
        </p:txBody>
      </p:sp>
      <p:sp>
        <p:nvSpPr>
          <p:cNvPr id="3" name="内容占位符 2"/>
          <p:cNvSpPr>
            <a:spLocks noGrp="1"/>
          </p:cNvSpPr>
          <p:nvPr>
            <p:ph idx="1"/>
          </p:nvPr>
        </p:nvSpPr>
        <p:spPr>
          <a:xfrm>
            <a:off x="838200" y="1789435"/>
            <a:ext cx="4073785" cy="4387528"/>
          </a:xfrm>
        </p:spPr>
        <p:txBody>
          <a:bodyPr/>
          <a:lstStyle/>
          <a:p>
            <a:pPr marL="0" indent="0">
              <a:buNone/>
            </a:pPr>
            <a:r>
              <a:rPr sz="2400"/>
              <a:t>存在问题：</a:t>
            </a:r>
          </a:p>
          <a:p>
            <a:r>
              <a:rPr sz="2400"/>
              <a:t>班级意见反馈工作仍有欠缺。</a:t>
            </a:r>
          </a:p>
          <a:p>
            <a:r>
              <a:rPr sz="2400"/>
              <a:t>班级里班干协作效率低下。</a:t>
            </a:r>
          </a:p>
          <a:p>
            <a:pPr marL="0" indent="0">
              <a:buNone/>
            </a:pPr>
            <a:r>
              <a:rPr sz="2400"/>
              <a:t>（并不是能力问题）</a:t>
            </a:r>
          </a:p>
          <a:p>
            <a:r>
              <a:rPr sz="2400"/>
              <a:t>班级内的群文档没有贯彻到底。</a:t>
            </a:r>
          </a:p>
          <a:p>
            <a:pPr marL="0" indent="0">
              <a:buNone/>
            </a:pPr>
            <a:endParaRPr sz="2800"/>
          </a:p>
        </p:txBody>
      </p:sp>
      <p:sp>
        <p:nvSpPr>
          <p:cNvPr id="4" name="文本框 3"/>
          <p:cNvSpPr txBox="1"/>
          <p:nvPr/>
        </p:nvSpPr>
        <p:spPr>
          <a:xfrm>
            <a:off x="6568480" y="1918069"/>
            <a:ext cx="4559936" cy="3879850"/>
          </a:xfrm>
          <a:prstGeom prst="rect">
            <a:avLst/>
          </a:prstGeom>
          <a:ln w="12700">
            <a:prstDash val="solid"/>
          </a:ln>
        </p:spPr>
        <p:txBody>
          <a:bodyPr>
            <a:spAutoFit/>
          </a:bodyPr>
          <a:lstStyle/>
          <a:p>
            <a:r>
              <a:rPr sz="2400" b="0"/>
              <a:t>解决措施：</a:t>
            </a:r>
          </a:p>
          <a:p>
            <a:r>
              <a:rPr sz="2400" b="0"/>
              <a:t>设立一个意见收集箱，收集班内同学意见。</a:t>
            </a:r>
          </a:p>
          <a:p>
            <a:r>
              <a:rPr sz="2400" b="0"/>
              <a:t>定期召开班委会，班干进行工作总结，明确班干工作职责。</a:t>
            </a:r>
          </a:p>
          <a:p>
            <a:r>
              <a:rPr sz="2400" b="0"/>
              <a:t>进行定期工作汇报。</a:t>
            </a:r>
          </a:p>
          <a:p>
            <a:r>
              <a:rPr sz="2400" b="0"/>
              <a:t>重新建立起工作文档的管理，并</a:t>
            </a:r>
          </a:p>
          <a:p>
            <a:r>
              <a:rPr sz="2400" b="0"/>
              <a:t>安排文档管理负责人。</a:t>
            </a:r>
          </a:p>
        </p:txBody>
      </p:sp>
      <p:sp>
        <p:nvSpPr>
          <p:cNvPr id="5" name="箭头: 右 4"/>
          <p:cNvSpPr/>
          <p:nvPr/>
        </p:nvSpPr>
        <p:spPr>
          <a:xfrm>
            <a:off x="5170170" y="2497108"/>
            <a:ext cx="925830" cy="457200"/>
          </a:xfrm>
          <a:prstGeom prst="rightArrow">
            <a:avLst/>
          </a:prstGeom>
          <a:solidFill>
            <a:srgbClr val="0188FB"/>
          </a:solidFill>
          <a:ln w="12700">
            <a:solidFill>
              <a:srgbClr val="5C5C5C"/>
            </a:solidFill>
            <a:prstDash val="solid"/>
          </a:ln>
        </p:spPr>
        <p:txBody>
          <a:bodyPr anchor="ctr"/>
          <a:lstStyle/>
          <a:p>
            <a:pPr algn="ctr"/>
            <a:endParaRPr/>
          </a:p>
        </p:txBody>
      </p:sp>
      <p:sp>
        <p:nvSpPr>
          <p:cNvPr id="6" name="箭头: 右 5"/>
          <p:cNvSpPr/>
          <p:nvPr/>
        </p:nvSpPr>
        <p:spPr>
          <a:xfrm>
            <a:off x="5211356" y="3727567"/>
            <a:ext cx="884644" cy="470470"/>
          </a:xfrm>
          <a:prstGeom prst="rightArrow">
            <a:avLst/>
          </a:prstGeom>
          <a:solidFill>
            <a:srgbClr val="0188FB"/>
          </a:solidFill>
          <a:ln w="12700">
            <a:solidFill>
              <a:srgbClr val="5C5C5C"/>
            </a:solidFill>
            <a:prstDash val="solid"/>
          </a:ln>
        </p:spPr>
        <p:txBody>
          <a:bodyPr anchor="ctr"/>
          <a:lstStyle/>
          <a:p>
            <a:pPr algn="ctr"/>
            <a:endParaRPr/>
          </a:p>
        </p:txBody>
      </p:sp>
      <p:sp>
        <p:nvSpPr>
          <p:cNvPr id="7" name="箭头: 右 6"/>
          <p:cNvSpPr/>
          <p:nvPr/>
        </p:nvSpPr>
        <p:spPr>
          <a:xfrm>
            <a:off x="5211356" y="4921836"/>
            <a:ext cx="904749" cy="470470"/>
          </a:xfrm>
          <a:prstGeom prst="rightArrow">
            <a:avLst/>
          </a:prstGeom>
          <a:solidFill>
            <a:srgbClr val="0188FB"/>
          </a:solidFill>
          <a:ln w="12700">
            <a:solidFill>
              <a:srgbClr val="5C5C5C"/>
            </a:solidFill>
            <a:prstDash val="solid"/>
          </a:ln>
        </p:spPr>
        <p:txBody>
          <a:bodyPr anchor="ctr"/>
          <a:lstStyle/>
          <a:p>
            <a:pPr algn="ctr"/>
            <a:endParaRPr/>
          </a:p>
        </p:txBody>
      </p:sp>
    </p:spTree>
    <p:extLst>
      <p:ext uri="{BB962C8B-B14F-4D97-AF65-F5344CB8AC3E}">
        <p14:creationId xmlns:p14="http://schemas.microsoft.com/office/powerpoint/2010/main" val="2383421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ormAutofit/>
          </a:bodyPr>
          <a:lstStyle/>
          <a:p>
            <a:r>
              <a:t>人工智能2班班长年终述职</a:t>
            </a:r>
          </a:p>
        </p:txBody>
      </p:sp>
      <p:sp>
        <p:nvSpPr>
          <p:cNvPr id="3" name="内容占位符 2"/>
          <p:cNvSpPr>
            <a:spLocks noGrp="1"/>
          </p:cNvSpPr>
          <p:nvPr>
            <p:ph idx="1"/>
          </p:nvPr>
        </p:nvSpPr>
        <p:spPr/>
        <p:txBody>
          <a:bodyPr>
            <a:normAutofit fontScale="97500"/>
          </a:bodyPr>
          <a:lstStyle/>
          <a:p>
            <a:r>
              <a:rPr sz="3111"/>
              <a:t>班级建设、管理（平常工作、团建）</a:t>
            </a:r>
          </a:p>
          <a:p>
            <a:pPr marL="0" indent="0">
              <a:buNone/>
            </a:pPr>
            <a:endParaRPr sz="2800"/>
          </a:p>
          <a:p>
            <a:r>
              <a:rPr sz="2667"/>
              <a:t>学习氛围</a:t>
            </a:r>
          </a:p>
          <a:p>
            <a:endParaRPr sz="2800"/>
          </a:p>
          <a:p>
            <a:endParaRPr/>
          </a:p>
          <a:p>
            <a:endParaRPr/>
          </a:p>
          <a:p>
            <a:endParaRPr/>
          </a:p>
        </p:txBody>
      </p:sp>
    </p:spTree>
    <p:extLst>
      <p:ext uri="{BB962C8B-B14F-4D97-AF65-F5344CB8AC3E}">
        <p14:creationId xmlns:p14="http://schemas.microsoft.com/office/powerpoint/2010/main" val="3531608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ormAutofit/>
          </a:bodyPr>
          <a:lstStyle/>
          <a:p>
            <a:r>
              <a:t>软工1班班长年终述职</a:t>
            </a:r>
          </a:p>
        </p:txBody>
      </p:sp>
      <p:sp>
        <p:nvSpPr>
          <p:cNvPr id="3" name="内容占位符 2"/>
          <p:cNvSpPr>
            <a:spLocks noGrp="1"/>
          </p:cNvSpPr>
          <p:nvPr>
            <p:ph idx="1"/>
          </p:nvPr>
        </p:nvSpPr>
        <p:spPr/>
        <p:txBody>
          <a:bodyPr>
            <a:normAutofit fontScale="40000" lnSpcReduction="20000"/>
          </a:bodyPr>
          <a:lstStyle/>
          <a:p>
            <a:r>
              <a:rPr sz="8727"/>
              <a:t>班级管理</a:t>
            </a:r>
          </a:p>
          <a:p>
            <a:pPr marL="0" indent="0">
              <a:buNone/>
            </a:pPr>
            <a:r>
              <a:rPr sz="8727"/>
              <a:t>班委定期召开班委会、为提高通知效率召开班会</a:t>
            </a:r>
          </a:p>
          <a:p>
            <a:r>
              <a:rPr sz="8727"/>
              <a:t>班级活动</a:t>
            </a:r>
          </a:p>
          <a:p>
            <a:pPr marL="0" indent="0">
              <a:buNone/>
            </a:pPr>
            <a:r>
              <a:rPr sz="8727"/>
              <a:t>团建、节日送温暖</a:t>
            </a:r>
          </a:p>
          <a:p>
            <a:r>
              <a:rPr sz="8727"/>
              <a:t>学习氛围</a:t>
            </a:r>
          </a:p>
          <a:p>
            <a:pPr marL="0" indent="0">
              <a:buNone/>
            </a:pPr>
            <a:r>
              <a:rPr sz="8727"/>
              <a:t>请师兄师姐分享学习经验</a:t>
            </a:r>
          </a:p>
          <a:p>
            <a:pPr marL="0" indent="0">
              <a:buNone/>
            </a:pPr>
            <a:endParaRPr sz="8727"/>
          </a:p>
          <a:p>
            <a:pPr marL="0" indent="0">
              <a:buNone/>
            </a:pPr>
            <a:endParaRPr sz="8727"/>
          </a:p>
          <a:p>
            <a:pPr marL="0" indent="0">
              <a:buNone/>
            </a:pPr>
            <a:endParaRPr sz="8727"/>
          </a:p>
          <a:p>
            <a:pPr marL="0" indent="0">
              <a:buNone/>
            </a:pPr>
            <a:endParaRPr/>
          </a:p>
          <a:p>
            <a:pPr marL="0" indent="0">
              <a:buNone/>
            </a:pPr>
            <a:endParaRPr/>
          </a:p>
          <a:p>
            <a:pPr marL="0" indent="0">
              <a:buNone/>
            </a:pPr>
            <a:endParaRPr/>
          </a:p>
          <a:p>
            <a:endParaRPr/>
          </a:p>
        </p:txBody>
      </p:sp>
    </p:spTree>
    <p:extLst>
      <p:ext uri="{BB962C8B-B14F-4D97-AF65-F5344CB8AC3E}">
        <p14:creationId xmlns:p14="http://schemas.microsoft.com/office/powerpoint/2010/main" val="2283014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ormAutofit/>
          </a:bodyPr>
          <a:lstStyle/>
          <a:p>
            <a:r>
              <a:t>软件工程2班班长年终述职</a:t>
            </a:r>
          </a:p>
        </p:txBody>
      </p:sp>
      <p:sp>
        <p:nvSpPr>
          <p:cNvPr id="3" name="内容占位符 2"/>
          <p:cNvSpPr>
            <a:spLocks noGrp="1"/>
          </p:cNvSpPr>
          <p:nvPr>
            <p:ph idx="1"/>
          </p:nvPr>
        </p:nvSpPr>
        <p:spPr>
          <a:xfrm>
            <a:off x="2300890" y="4066690"/>
            <a:ext cx="2124842" cy="786579"/>
          </a:xfrm>
        </p:spPr>
        <p:txBody>
          <a:bodyPr>
            <a:normAutofit fontScale="92500"/>
          </a:bodyPr>
          <a:lstStyle/>
          <a:p>
            <a:r>
              <a:rPr sz="3600" dirty="0" err="1"/>
              <a:t>班级活动</a:t>
            </a:r>
            <a:endParaRPr sz="3600" dirty="0"/>
          </a:p>
        </p:txBody>
      </p:sp>
      <p:sp>
        <p:nvSpPr>
          <p:cNvPr id="4" name="内容占位符 2"/>
          <p:cNvSpPr/>
          <p:nvPr/>
        </p:nvSpPr>
        <p:spPr>
          <a:xfrm>
            <a:off x="2300890" y="3020153"/>
            <a:ext cx="2124842" cy="786579"/>
          </a:xfrm>
          <a:prstGeom prst="rect">
            <a:avLst/>
          </a:prstGeom>
        </p:spPr>
        <p:txBody>
          <a:bodyPr vert="horz" lIns="91440" tIns="45720" rIns="91440" bIns="45720">
            <a:normAutofit fontScale="92500"/>
          </a:bodyPr>
          <a:lst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a:lstStyle>
          <a:p>
            <a:r>
              <a:rPr sz="3600" dirty="0" err="1"/>
              <a:t>学习氛围</a:t>
            </a:r>
            <a:endParaRPr sz="3600" dirty="0"/>
          </a:p>
        </p:txBody>
      </p:sp>
      <p:sp>
        <p:nvSpPr>
          <p:cNvPr id="5" name="内容占位符 2"/>
          <p:cNvSpPr/>
          <p:nvPr/>
        </p:nvSpPr>
        <p:spPr>
          <a:xfrm>
            <a:off x="2300890" y="2004857"/>
            <a:ext cx="2124842" cy="786579"/>
          </a:xfrm>
          <a:prstGeom prst="rect">
            <a:avLst/>
          </a:prstGeom>
        </p:spPr>
        <p:txBody>
          <a:bodyPr vert="horz" lIns="91440" tIns="45720" rIns="91440" bIns="45720">
            <a:normAutofit fontScale="92500"/>
          </a:bodyPr>
          <a:lst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a:lstStyle>
          <a:p>
            <a:r>
              <a:rPr sz="3600" dirty="0" err="1"/>
              <a:t>班级管理</a:t>
            </a:r>
            <a:endParaRPr sz="3600" dirty="0"/>
          </a:p>
        </p:txBody>
      </p:sp>
    </p:spTree>
    <p:extLst>
      <p:ext uri="{BB962C8B-B14F-4D97-AF65-F5344CB8AC3E}">
        <p14:creationId xmlns:p14="http://schemas.microsoft.com/office/powerpoint/2010/main" val="20855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ormAutofit/>
          </a:bodyPr>
          <a:lstStyle/>
          <a:p>
            <a:r>
              <a:t>信息管理与信息系统一班班长年终述职</a:t>
            </a:r>
          </a:p>
        </p:txBody>
      </p:sp>
      <p:sp>
        <p:nvSpPr>
          <p:cNvPr id="3" name="内容占位符 2"/>
          <p:cNvSpPr>
            <a:spLocks noGrp="1"/>
          </p:cNvSpPr>
          <p:nvPr>
            <p:ph idx="1"/>
          </p:nvPr>
        </p:nvSpPr>
        <p:spPr>
          <a:xfrm>
            <a:off x="838200" y="1825625"/>
            <a:ext cx="5257800" cy="4351338"/>
          </a:xfrm>
        </p:spPr>
        <p:txBody>
          <a:bodyPr>
            <a:normAutofit/>
          </a:bodyPr>
          <a:lstStyle/>
          <a:p>
            <a:pPr marL="0" indent="0">
              <a:buNone/>
            </a:pPr>
            <a:r>
              <a:rPr sz="2400"/>
              <a:t>工作汇总：</a:t>
            </a:r>
          </a:p>
          <a:p>
            <a:pPr marL="0" indent="0">
              <a:buNone/>
            </a:pPr>
            <a:r>
              <a:rPr sz="2400"/>
              <a:t>●班级管理（班规，匿名投诉通道）</a:t>
            </a:r>
          </a:p>
          <a:p>
            <a:pPr marL="0" indent="0">
              <a:buNone/>
            </a:pPr>
            <a:r>
              <a:rPr sz="2400"/>
              <a:t>●班级活动（团建）</a:t>
            </a:r>
          </a:p>
        </p:txBody>
      </p:sp>
      <p:sp>
        <p:nvSpPr>
          <p:cNvPr id="4" name="文本框 3"/>
          <p:cNvSpPr txBox="1"/>
          <p:nvPr/>
        </p:nvSpPr>
        <p:spPr>
          <a:xfrm>
            <a:off x="6104374" y="1833824"/>
            <a:ext cx="5112099" cy="1511300"/>
          </a:xfrm>
          <a:prstGeom prst="rect">
            <a:avLst/>
          </a:prstGeom>
          <a:ln w="12700">
            <a:prstDash val="solid"/>
          </a:ln>
        </p:spPr>
        <p:txBody>
          <a:bodyPr>
            <a:spAutoFit/>
          </a:bodyPr>
          <a:lstStyle/>
          <a:p>
            <a:r>
              <a:rPr sz="2400"/>
              <a:t>存在问题：</a:t>
            </a:r>
          </a:p>
          <a:p>
            <a:r>
              <a:rPr sz="2400"/>
              <a:t>●沟通较少</a:t>
            </a:r>
          </a:p>
          <a:p>
            <a:r>
              <a:rPr sz="2400"/>
              <a:t>●比较沉静，活跃度低</a:t>
            </a:r>
          </a:p>
        </p:txBody>
      </p:sp>
    </p:spTree>
    <p:extLst>
      <p:ext uri="{BB962C8B-B14F-4D97-AF65-F5344CB8AC3E}">
        <p14:creationId xmlns:p14="http://schemas.microsoft.com/office/powerpoint/2010/main" val="3372234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8"/>
            <a:ext cx="10515600" cy="1325563"/>
          </a:xfrm>
        </p:spPr>
        <p:txBody>
          <a:bodyPr anchor="ctr">
            <a:normAutofit/>
          </a:bodyPr>
          <a:lstStyle/>
          <a:p>
            <a:r>
              <a:rPr dirty="0"/>
              <a:t>信息管理与信息系统2班班长年终述职</a:t>
            </a:r>
          </a:p>
        </p:txBody>
      </p:sp>
      <p:sp>
        <p:nvSpPr>
          <p:cNvPr id="3" name="内容占位符 2"/>
          <p:cNvSpPr>
            <a:spLocks noGrp="1"/>
          </p:cNvSpPr>
          <p:nvPr>
            <p:ph idx="1"/>
          </p:nvPr>
        </p:nvSpPr>
        <p:spPr/>
        <p:txBody>
          <a:bodyPr>
            <a:normAutofit/>
          </a:bodyPr>
          <a:lstStyle/>
          <a:p>
            <a:endParaRPr/>
          </a:p>
          <a:p>
            <a:endParaRPr/>
          </a:p>
        </p:txBody>
      </p:sp>
    </p:spTree>
    <p:extLst>
      <p:ext uri="{BB962C8B-B14F-4D97-AF65-F5344CB8AC3E}">
        <p14:creationId xmlns:p14="http://schemas.microsoft.com/office/powerpoint/2010/main" val="4011048586"/>
      </p:ext>
    </p:extLst>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45673E0-DF69-4580-82F2-955AB74C2AA9}">
  <we:reference id="wa104038830" version="1.0.0.3" store="zh-CN" storeType="OMEX"/>
  <we:alternateReferences>
    <we:reference id="WA104038830" version="1.0.0.3" store="WA1040388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44</TotalTime>
  <Words>851</Words>
  <Application>Microsoft Office PowerPoint</Application>
  <PresentationFormat>宽屏</PresentationFormat>
  <Paragraphs>226</Paragraphs>
  <Slides>29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Zapf Dingbats</vt:lpstr>
      <vt:lpstr>宋体</vt:lpstr>
      <vt:lpstr>微软雅黑</vt:lpstr>
      <vt:lpstr>Calibri</vt:lpstr>
      <vt:lpstr>Wingdings</vt:lpstr>
      <vt:lpstr>Office 主题​​</vt:lpstr>
      <vt:lpstr>阿伯丁数据科学与人工智能学院 级委&amp;班委2021年度总结大会</vt:lpstr>
      <vt:lpstr>PowerPoint 演示文稿</vt:lpstr>
      <vt:lpstr>班长年终述职</vt:lpstr>
      <vt:lpstr>人工智能1班班长年终述职</vt:lpstr>
      <vt:lpstr>人工智能2班班长年终述职</vt:lpstr>
      <vt:lpstr>软工1班班长年终述职</vt:lpstr>
      <vt:lpstr>软件工程2班班长年终述职</vt:lpstr>
      <vt:lpstr>信息管理与信息系统一班班长年终述职</vt:lpstr>
      <vt:lpstr>信息管理与信息系统2班班长年终述职</vt:lpstr>
      <vt:lpstr>一、班级工作</vt:lpstr>
      <vt:lpstr>PowerPoint 演示文稿</vt:lpstr>
      <vt:lpstr>PowerPoint 演示文稿</vt:lpstr>
      <vt:lpstr>四、文宣体工作</vt:lpstr>
      <vt:lpstr>三、团务工作</vt:lpstr>
      <vt:lpstr>四、科技工作</vt:lpstr>
      <vt:lpstr>五、明年工作计划</vt:lpstr>
      <vt:lpstr>PowerPoint 演示文稿</vt:lpstr>
      <vt:lpstr>PowerPoint 演示文稿</vt:lpstr>
      <vt:lpstr>级委年终述职</vt:lpstr>
      <vt:lpstr>团务级委年终述职</vt:lpstr>
      <vt:lpstr>组织级委年终述职</vt:lpstr>
      <vt:lpstr>文体级委年终述职</vt:lpstr>
      <vt:lpstr>宣委年终述职</vt:lpstr>
      <vt:lpstr>生活级委年终述职</vt:lpstr>
      <vt:lpstr>PowerPoint 演示文稿</vt:lpstr>
      <vt:lpstr>学习级委年终述职</vt:lpstr>
      <vt:lpstr>级长年终述职</vt:lpstr>
      <vt:lpstr>级委聘书颁发</vt:lpstr>
      <vt:lpstr>班委聘书颁发</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阿伯丁数据科学与人工智能学院 级委&amp;班委2021年度总结大会</dc:title>
  <dc:creator>郑誉</dc:creator>
  <cp:lastModifiedBy>郑 誉</cp:lastModifiedBy>
  <cp:revision>2</cp:revision>
  <dcterms:modified xsi:type="dcterms:W3CDTF">2021-12-26T15:18:41Z</dcterms:modified>
</cp:coreProperties>
</file>