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1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5176499" cx="9144000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" name="Shape 9"/>
          <p:cNvSpPr/>
          <p:nvPr/>
        </p:nvSpPr>
        <p:spPr>
          <a:xfrm flipH="1">
            <a:off y="12039" x="-3832"/>
            <a:ext cy="5165065" cx="10925833"/>
          </a:xfrm>
          <a:custGeom>
            <a:pathLst>
              <a:path w="24279631" extrusionOk="0" h="6863875">
                <a:moveTo>
                  <a:pt y="0" x="9291599"/>
                </a:moveTo>
                <a:lnTo>
                  <a:pt y="5875" x="24279631"/>
                </a:lnTo>
                <a:lnTo>
                  <a:pt y="6863875" x="24250422"/>
                </a:lnTo>
                <a:lnTo>
                  <a:pt y="6858000" x="8740466"/>
                </a:lnTo>
                <a:cubicBezTo>
                  <a:pt y="3062308" x="0"/>
                  <a:pt y="312298" x="7449035"/>
                  <a:pt y="0" x="9291599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0" name="Shape 10"/>
          <p:cNvSpPr/>
          <p:nvPr/>
        </p:nvSpPr>
        <p:spPr>
          <a:xfrm flipH="1">
            <a:off y="660" x="14659"/>
            <a:ext cy="5165065" cx="10500940"/>
          </a:xfrm>
          <a:custGeom>
            <a:pathLst>
              <a:path w="24279631" extrusionOk="0" h="6863875">
                <a:moveTo>
                  <a:pt y="0" x="9291599"/>
                </a:moveTo>
                <a:lnTo>
                  <a:pt y="5875" x="24279631"/>
                </a:lnTo>
                <a:lnTo>
                  <a:pt y="6863875" x="24250422"/>
                </a:lnTo>
                <a:lnTo>
                  <a:pt y="6858000" x="8740466"/>
                </a:lnTo>
                <a:cubicBezTo>
                  <a:pt y="3062308" x="0"/>
                  <a:pt y="312298" x="7449035"/>
                  <a:pt y="0" x="9291599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/>
        </p:txBody>
      </p:sp>
      <p:sp>
        <p:nvSpPr>
          <p:cNvPr id="11" name="Shape 11"/>
          <p:cNvSpPr/>
          <p:nvPr/>
        </p:nvSpPr>
        <p:spPr>
          <a:xfrm>
            <a:off y="-661" x="-846666"/>
            <a:ext cy="5176308" cx="2167466"/>
          </a:xfrm>
          <a:custGeom>
            <a:pathLst>
              <a:path w="2167467" extrusionOk="0" h="6180667">
                <a:moveTo>
                  <a:pt y="0" x="939800"/>
                </a:moveTo>
                <a:lnTo>
                  <a:pt y="5881" x="1905000"/>
                </a:lnTo>
                <a:cubicBezTo>
                  <a:pt y="1035992" x="2167467"/>
                  <a:pt y="1848556" x="0"/>
                  <a:pt y="6180667" x="1896533"/>
                </a:cubicBezTo>
                <a:lnTo>
                  <a:pt y="6180667" x="939800"/>
                </a:lnTo>
                <a:lnTo>
                  <a:pt y="0" x="93980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2" name="Shape 12"/>
          <p:cNvSpPr/>
          <p:nvPr/>
        </p:nvSpPr>
        <p:spPr>
          <a:xfrm rot="10800000" flipH="1">
            <a:off y="131" x="-524933"/>
            <a:ext cy="5176308" cx="1403434"/>
          </a:xfrm>
          <a:custGeom>
            <a:pathLst>
              <a:path w="2167467" extrusionOk="0" h="6180667">
                <a:moveTo>
                  <a:pt y="0" x="939800"/>
                </a:moveTo>
                <a:lnTo>
                  <a:pt y="5881" x="1905000"/>
                </a:lnTo>
                <a:cubicBezTo>
                  <a:pt y="1035992" x="2167467"/>
                  <a:pt y="1848556" x="0"/>
                  <a:pt y="6180667" x="1896533"/>
                </a:cubicBezTo>
                <a:lnTo>
                  <a:pt y="6180667" x="939800"/>
                </a:lnTo>
                <a:lnTo>
                  <a:pt y="0" x="93980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" name="Shape 13"/>
          <p:cNvSpPr txBox="1"/>
          <p:nvPr>
            <p:ph type="ctrTitle"/>
          </p:nvPr>
        </p:nvSpPr>
        <p:spPr>
          <a:xfrm>
            <a:off y="1242060" x="1082040"/>
            <a:ext cy="1102500" cx="70509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r" indent="304800"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r" indent="304800"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 indent="304800"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 indent="304800"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 indent="304800"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 indent="304800"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 indent="304800"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 indent="304800"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 indent="304800"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y="2423159" x="1082040"/>
            <a:ext cy="694199" cx="70358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r" indent="152400" marL="0"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 indent="152400" mar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 rot="10800000" flipH="1">
            <a:off y="-16424" x="-348182"/>
            <a:ext cy="5159924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8" name="Shape 18"/>
          <p:cNvSpPr/>
          <p:nvPr/>
        </p:nvSpPr>
        <p:spPr>
          <a:xfrm rot="10800000" flipH="1">
            <a:off y="774" x="-1118653"/>
            <a:ext cy="5142725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9" name="Shape 19"/>
          <p:cNvSpPr/>
          <p:nvPr/>
        </p:nvSpPr>
        <p:spPr>
          <a:xfrm rot="10800000">
            <a:off y="-9550" x="8088846"/>
            <a:ext cy="5153050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/>
          <p:nvPr/>
        </p:nvSpPr>
        <p:spPr>
          <a:xfrm rot="10800000" flipH="1">
            <a:off y="-16424" x="-348182"/>
            <a:ext cy="5159924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3" name="Shape 23"/>
          <p:cNvSpPr/>
          <p:nvPr/>
        </p:nvSpPr>
        <p:spPr>
          <a:xfrm rot="10800000" flipH="1">
            <a:off y="774" x="-1118653"/>
            <a:ext cy="5142725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4" name="Shape 24"/>
          <p:cNvSpPr/>
          <p:nvPr/>
        </p:nvSpPr>
        <p:spPr>
          <a:xfrm rot="10800000">
            <a:off y="-9550" x="8088846"/>
            <a:ext cy="5153050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1244242" x="457200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y="1244242" x="4648200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/>
        </p:nvSpPr>
        <p:spPr>
          <a:xfrm rot="10800000" flipH="1">
            <a:off y="-16424" x="-348182"/>
            <a:ext cy="5159924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0" name="Shape 30"/>
          <p:cNvSpPr/>
          <p:nvPr/>
        </p:nvSpPr>
        <p:spPr>
          <a:xfrm rot="10800000" flipH="1">
            <a:off y="774" x="-1118653"/>
            <a:ext cy="5142725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1" name="Shape 31"/>
          <p:cNvSpPr/>
          <p:nvPr/>
        </p:nvSpPr>
        <p:spPr>
          <a:xfrm rot="10800000">
            <a:off y="-9550" x="8088846"/>
            <a:ext cy="5153050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34" name="Shape 34"/>
          <p:cNvGrpSpPr/>
          <p:nvPr/>
        </p:nvGrpSpPr>
        <p:grpSpPr>
          <a:xfrm>
            <a:off y="3700039" x="-6264"/>
            <a:ext cy="2325488" cx="9150267"/>
            <a:chOff y="4933386" x="-6264"/>
            <a:chExt cy="3100650" cx="9150267"/>
          </a:xfrm>
        </p:grpSpPr>
        <p:sp>
          <p:nvSpPr>
            <p:cNvPr id="35" name="Shape 35"/>
            <p:cNvSpPr/>
            <p:nvPr/>
          </p:nvSpPr>
          <p:spPr>
            <a:xfrm>
              <a:off y="5537200" x="-7"/>
              <a:ext cy="1574769" cx="9144008"/>
            </a:xfrm>
            <a:custGeom>
              <a:pathLst>
                <a:path w="9144009" extrusionOk="0" h="1257301">
                  <a:moveTo>
                    <a:pt y="266700" x="5"/>
                  </a:moveTo>
                  <a:cubicBezTo>
                    <a:pt y="1257301" x="8115305"/>
                    <a:pt y="0" x="7620009"/>
                    <a:pt y="186267" x="9144009"/>
                  </a:cubicBezTo>
                  <a:cubicBezTo>
                    <a:pt y="441678" x="9144008"/>
                    <a:pt y="818763" x="9143998"/>
                    <a:pt y="1074174" x="9143997"/>
                  </a:cubicBezTo>
                  <a:lnTo>
                    <a:pt y="1086874" x="0"/>
                  </a:lnTo>
                  <a:cubicBezTo>
                    <a:pt y="854041" x="0"/>
                    <a:pt y="499533" x="5"/>
                    <a:pt y="266700" x="5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t="50%" b="50%" r="50%" l="50%"/>
              </a:path>
              <a:tileRect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36" name="Shape 36"/>
            <p:cNvSpPr/>
            <p:nvPr/>
          </p:nvSpPr>
          <p:spPr>
            <a:xfrm rot="5400000" flipH="1">
              <a:off y="1908578" x="3018543"/>
              <a:ext cy="9150266" cx="3100650"/>
            </a:xfrm>
            <a:custGeom>
              <a:pathLst>
                <a:path w="8053639" extrusionOk="0" h="6879900">
                  <a:moveTo>
                    <a:pt y="16025" x="4696126"/>
                  </a:moveTo>
                  <a:lnTo>
                    <a:pt y="0" x="2920537"/>
                  </a:lnTo>
                  <a:cubicBezTo>
                    <a:pt y="2293300" x="2927053"/>
                    <a:pt y="4586600" x="2933568"/>
                    <a:pt y="6879900" x="2940084"/>
                  </a:cubicBezTo>
                  <a:lnTo>
                    <a:pt y="6861462" x="4085318"/>
                  </a:lnTo>
                  <a:cubicBezTo>
                    <a:pt y="4651267" x="8053639"/>
                    <a:pt y="3113439" x="0"/>
                    <a:pt y="16025" x="4696126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%" r="100%"/>
              </a:path>
              <a:tileRect b="-100%" l="-100%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37" name="Shape 37"/>
            <p:cNvSpPr/>
            <p:nvPr/>
          </p:nvSpPr>
          <p:spPr>
            <a:xfrm>
              <a:off y="5740400" x="-7"/>
              <a:ext cy="1574769" cx="9144010"/>
            </a:xfrm>
            <a:custGeom>
              <a:pathLst>
                <a:path w="9144011" extrusionOk="0" h="1257301">
                  <a:moveTo>
                    <a:pt y="266700" x="7"/>
                  </a:moveTo>
                  <a:cubicBezTo>
                    <a:pt y="1257301" x="8115307"/>
                    <a:pt y="0" x="7620011"/>
                    <a:pt y="186267" x="9144011"/>
                  </a:cubicBezTo>
                  <a:lnTo>
                    <a:pt y="921775" x="9144011"/>
                  </a:lnTo>
                  <a:lnTo>
                    <a:pt y="931914" x="0"/>
                  </a:lnTo>
                  <a:cubicBezTo>
                    <a:pt y="699081" x="0"/>
                    <a:pt y="499533" x="7"/>
                    <a:pt y="266700" x="7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t="50%" b="50%" r="50%" l="50%"/>
              </a:path>
              <a:tileRect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38" name="Shape 38"/>
          <p:cNvSpPr txBox="1"/>
          <p:nvPr>
            <p:ph idx="1" type="body"/>
          </p:nvPr>
        </p:nvSpPr>
        <p:spPr>
          <a:xfrm>
            <a:off y="4025503" x="1792288"/>
            <a:ext cy="603599" cx="5486399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algn="ctr" indent="152400" marL="0">
              <a:buSzPct val="100000"/>
              <a:buNone/>
              <a:defRPr sz="24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254000" marL="0"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254000" marL="0"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254000" marL="0"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254000" marL="0"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254000" marL="0"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254000" marL="0"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254000" marL="0"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254000" marL="0"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254000" marL="0"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95400" x="457200"/>
            <a:ext cy="33945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39700" marL="342900"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7950" marL="742950"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76200" marL="1143000"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01600" marL="1600200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01600" marL="2057400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01600" marL="2514600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01600" marL="2971800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01600" marL="3429000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01600" marL="3886200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4"/><Relationship Target="../media/image02.jp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4.jpg" Type="http://schemas.openxmlformats.org/officeDocument/2006/relationships/image" Id="rId4"/><Relationship Target="../media/image03.jp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futurewarstories.blogspot.com/2011/03/fws-topics-military-spaceship-classes.html" Type="http://schemas.openxmlformats.org/officeDocument/2006/relationships/hyperlink" TargetMode="External" Id="rId4"/><Relationship Target="http://content.gpwiki.org/index.php/RTS_Design_Guide" Type="http://schemas.openxmlformats.org/officeDocument/2006/relationships/hyperlink" TargetMode="External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y="1242060" x="1082040"/>
            <a:ext cy="1102500" cx="70509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Team 10</a:t>
            </a:r>
          </a:p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y="2423159" x="1082040"/>
            <a:ext cy="694199" cx="7035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Tom Phillips</a:t>
            </a:r>
          </a:p>
          <a:p>
            <a:pPr rtl="0" lvl="0">
              <a:buNone/>
            </a:pPr>
            <a:r>
              <a:rPr lang="en"/>
              <a:t>Ian Swift</a:t>
            </a:r>
          </a:p>
          <a:p>
            <a:pPr rtl="0" lvl="0">
              <a:buNone/>
            </a:pPr>
            <a:r>
              <a:rPr lang="en"/>
              <a:t>Mike Berg</a:t>
            </a:r>
          </a:p>
          <a:p>
            <a:pPr>
              <a:buNone/>
            </a:pPr>
            <a:r>
              <a:rPr lang="en"/>
              <a:t>Dustin Bullard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Storyboards: Ship Sketches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00175" x="743000"/>
            <a:ext cy="2546150" cx="3394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200175" x="4269550"/>
            <a:ext cy="2546157" cx="339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Storyboards: Ship Sketches cont.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38925" x="457200"/>
            <a:ext cy="2665650" cx="355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238925" x="4234625"/>
            <a:ext cy="2665650" cx="35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http://content.gpwiki.org/index.php/RTS_Design_Guide</a:t>
            </a:r>
          </a:p>
          <a:p>
            <a:r>
              <a:t/>
            </a:r>
          </a:p>
          <a:p>
            <a:pPr rtl="0" lvl="0">
              <a:buNone/>
            </a:pPr>
            <a:r>
              <a:rPr u="sng" lang="en">
                <a:solidFill>
                  <a:schemeClr val="hlink"/>
                </a:solidFill>
                <a:hlinkClick r:id="rId4"/>
              </a:rPr>
              <a:t>http://futurewarstories.blogspot.com/2011/03/fws-topics-military-spaceship-classes.html</a:t>
            </a:r>
          </a:p>
          <a:p>
            <a:r>
              <a:t/>
            </a:r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RTS Design Resources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Fates United </a:t>
            </a:r>
            <a:r>
              <a:rPr sz="3000" lang="en"/>
              <a:t>www.fatesunited.com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244242" x="457200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Project Lead</a:t>
            </a:r>
          </a:p>
          <a:p>
            <a:pPr rtl="0" lvl="0">
              <a:buNone/>
            </a:pPr>
            <a:r>
              <a:rPr lang="en"/>
              <a:t>Tom Phillips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Art Lead</a:t>
            </a:r>
          </a:p>
          <a:p>
            <a:pPr>
              <a:buNone/>
            </a:pPr>
            <a:r>
              <a:rPr lang="en"/>
              <a:t>Dustin Bullard</a:t>
            </a:r>
          </a:p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y="1244242" x="4648200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Programming Lead</a:t>
            </a:r>
          </a:p>
          <a:p>
            <a:pPr rtl="0" lvl="0">
              <a:buNone/>
            </a:pPr>
            <a:r>
              <a:rPr lang="en"/>
              <a:t>Ian Swift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Hybrid Programmer/Artist COMANDANTE</a:t>
            </a:r>
          </a:p>
          <a:p>
            <a:pPr>
              <a:buNone/>
            </a:pPr>
            <a:r>
              <a:rPr lang="en"/>
              <a:t>Mike Berg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Goals &amp; Rules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200167" x="457200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- Collect resources 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- Unlock new tech.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-Build an army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- Eliminate the other player’s space station</a:t>
            </a:r>
          </a:p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y="1097892" x="4648200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- 1v1 on up to 3 maps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- 1 base/space station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- 3 tiers for tech. advancement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- 9 customizable ship classes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
</a:t>
            </a:r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Storyboards: Initial Map Concept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124950" x="2637550"/>
            <a:ext cy="3868900" cx="38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600" lang="en"/>
              <a:t>Storyboards: Initial Pathing Concept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109100" x="2743697"/>
            <a:ext cy="4034401" cx="5042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/>
              <a:t>Tier 1:					Tier 2:					Tier 3:</a:t>
            </a:r>
          </a:p>
          <a:p>
            <a:pPr rtl="0" lvl="0">
              <a:buNone/>
            </a:pPr>
            <a:r>
              <a:rPr sz="1800" lang="en"/>
              <a:t>Mining Ship Unlocked		Support Ship Unlocked	Dreadnought Unlocked</a:t>
            </a:r>
          </a:p>
          <a:p>
            <a:pPr rtl="0" lvl="0">
              <a:buNone/>
            </a:pPr>
            <a:r>
              <a:rPr sz="1800" lang="en"/>
              <a:t>Scout Ship Unlocked		Striker Researchable		Siege Ship Researchable</a:t>
            </a:r>
          </a:p>
          <a:p>
            <a:pPr rtl="0" lvl="0">
              <a:buNone/>
            </a:pPr>
            <a:r>
              <a:rPr sz="1800" lang="en"/>
              <a:t>Cruiser Researchable		Artillery Researchable		(Requires Artillery)</a:t>
            </a:r>
          </a:p>
          <a:p>
            <a:pPr rtl="0" lvl="0">
              <a:buNone/>
            </a:pPr>
            <a:r>
              <a:rPr sz="1800" lang="en"/>
              <a:t>												Anti-Tank Researchable</a:t>
            </a:r>
          </a:p>
          <a:p>
            <a:pPr>
              <a:buNone/>
            </a:pPr>
            <a:r>
              <a:rPr sz="1800" lang="en"/>
              <a:t>												(Requires Striker)</a:t>
            </a:r>
          </a:p>
        </p:txBody>
      </p:sp>
      <p:sp>
        <p:nvSpPr>
          <p:cNvPr id="76" name="Shape 76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Storyboards: Tech. Advancement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- Everything is modular</a:t>
            </a:r>
          </a:p>
          <a:p>
            <a:pPr rtl="0" lvl="0" indent="457200">
              <a:buNone/>
            </a:pPr>
            <a:r>
              <a:rPr lang="en"/>
              <a:t>Base Add-ons:</a:t>
            </a:r>
          </a:p>
          <a:p>
            <a:pPr rtl="0" lvl="0" indent="457200">
              <a:buNone/>
            </a:pPr>
            <a:r>
              <a:rPr lang="en"/>
              <a:t>- Ship Factory</a:t>
            </a:r>
          </a:p>
          <a:p>
            <a:pPr rtl="0" lvl="0" indent="457200">
              <a:buNone/>
            </a:pPr>
            <a:r>
              <a:rPr lang="en"/>
              <a:t>- Defense Structures</a:t>
            </a:r>
          </a:p>
          <a:p>
            <a:pPr rtl="0" lvl="0" indent="457200">
              <a:buNone/>
            </a:pPr>
            <a:r>
              <a:rPr lang="en"/>
              <a:t>- Ship Workshops</a:t>
            </a:r>
          </a:p>
          <a:p>
            <a:pPr rtl="0" lvl="0" indent="457200">
              <a:buNone/>
            </a:pPr>
            <a:r>
              <a:rPr lang="en"/>
              <a:t>- Population Buildings</a:t>
            </a:r>
          </a:p>
          <a:p>
            <a:pPr indent="457200">
              <a:buNone/>
            </a:pPr>
            <a:r>
              <a:rPr lang="en"/>
              <a:t>- Scanner</a:t>
            </a:r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Storyboards: Base Management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- Total Integrity			- Speed</a:t>
            </a:r>
          </a:p>
          <a:p>
            <a:pPr rtl="0" lvl="0">
              <a:buNone/>
            </a:pPr>
            <a:r>
              <a:rPr lang="en"/>
              <a:t>- Shield type				- Abilities</a:t>
            </a:r>
          </a:p>
          <a:p>
            <a:pPr rtl="0" lvl="0">
              <a:buNone/>
            </a:pPr>
            <a:r>
              <a:rPr lang="en"/>
              <a:t>- Weapon</a:t>
            </a:r>
          </a:p>
          <a:p>
            <a:pPr rtl="0" lvl="0">
              <a:buNone/>
            </a:pPr>
            <a:r>
              <a:rPr lang="en"/>
              <a:t>	- Type</a:t>
            </a:r>
          </a:p>
          <a:p>
            <a:pPr rtl="0" lvl="0">
              <a:buNone/>
            </a:pPr>
            <a:r>
              <a:rPr lang="en"/>
              <a:t>	- Damage</a:t>
            </a:r>
          </a:p>
          <a:p>
            <a:pPr>
              <a:buNone/>
            </a:pPr>
            <a:r>
              <a:rPr lang="en"/>
              <a:t>	- Rate of Fire</a:t>
            </a:r>
          </a:p>
        </p:txBody>
      </p:sp>
      <p:sp>
        <p:nvSpPr>
          <p:cNvPr id="88" name="Shape 88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Storyboards: Ship Statistics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- Cloaking</a:t>
            </a:r>
          </a:p>
          <a:p>
            <a:pPr rtl="0" lvl="0">
              <a:buNone/>
            </a:pPr>
            <a:r>
              <a:rPr lang="en"/>
              <a:t>- Repair bots/drones</a:t>
            </a:r>
          </a:p>
          <a:p>
            <a:pPr rtl="0" lvl="0">
              <a:buNone/>
            </a:pPr>
            <a:r>
              <a:rPr lang="en"/>
              <a:t>- Warp Drive/Jump Drive</a:t>
            </a:r>
          </a:p>
          <a:p>
            <a:pPr rtl="0" lvl="0">
              <a:buNone/>
            </a:pPr>
            <a:r>
              <a:rPr lang="en"/>
              <a:t>- SELF-DESTRUCT</a:t>
            </a:r>
          </a:p>
          <a:p>
            <a:pPr rtl="0" lvl="0">
              <a:buNone/>
            </a:pPr>
            <a:r>
              <a:rPr lang="en"/>
              <a:t>- EMP</a:t>
            </a:r>
          </a:p>
          <a:p>
            <a:pPr rtl="0" lvl="0">
              <a:buNone/>
            </a:pPr>
            <a:r>
              <a:rPr lang="en"/>
              <a:t>- Gravity Manipulation (i.e. Tractor Beam)</a:t>
            </a:r>
          </a:p>
        </p:txBody>
      </p:sp>
      <p:sp>
        <p:nvSpPr>
          <p:cNvPr id="94" name="Shape 94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Storyboards: Ability Concepts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