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5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db7237b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db7237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0e5daaf5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e5daaf5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b7237b71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7db7237b7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b7237b7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db7237b7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b7237b71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7db7237b7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4" name="Google Shape;64;p1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1" name="Google Shape;71;p1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2" name="Google Shape;72;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17" name="Shape 17"/>
        <p:cNvGrpSpPr/>
        <p:nvPr/>
      </p:nvGrpSpPr>
      <p:grpSpPr>
        <a:xfrm>
          <a:off x="0" y="0"/>
          <a:ext cx="0" cy="0"/>
          <a:chOff x="0" y="0"/>
          <a:chExt cx="0" cy="0"/>
        </a:xfrm>
      </p:grpSpPr>
      <p:sp>
        <p:nvSpPr>
          <p:cNvPr id="18" name="Google Shape;18;p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800"/>
              <a:buFont typeface="Calibri"/>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3" name="Google Shape;33;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6" name="Google Shape;46;p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8" name="Google Shape;48;p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900"/>
              <a:buNone/>
              <a:defRPr/>
            </a:lvl1pPr>
            <a:lvl2pPr indent="0" lvl="1" marL="0" algn="r">
              <a:lnSpc>
                <a:spcPct val="100000"/>
              </a:lnSpc>
              <a:spcBef>
                <a:spcPts val="0"/>
              </a:spcBef>
              <a:spcAft>
                <a:spcPts val="0"/>
              </a:spcAft>
              <a:buSzPts val="900"/>
              <a:buNone/>
              <a:defRPr/>
            </a:lvl2pPr>
            <a:lvl3pPr indent="0" lvl="2" marL="0" algn="r">
              <a:lnSpc>
                <a:spcPct val="100000"/>
              </a:lnSpc>
              <a:spcBef>
                <a:spcPts val="0"/>
              </a:spcBef>
              <a:spcAft>
                <a:spcPts val="0"/>
              </a:spcAft>
              <a:buSzPts val="900"/>
              <a:buNone/>
              <a:defRPr/>
            </a:lvl3pPr>
            <a:lvl4pPr indent="0" lvl="3" marL="0" algn="r">
              <a:lnSpc>
                <a:spcPct val="100000"/>
              </a:lnSpc>
              <a:spcBef>
                <a:spcPts val="0"/>
              </a:spcBef>
              <a:spcAft>
                <a:spcPts val="0"/>
              </a:spcAft>
              <a:buSzPts val="900"/>
              <a:buNone/>
              <a:defRPr/>
            </a:lvl4pPr>
            <a:lvl5pPr indent="0" lvl="4" marL="0" algn="r">
              <a:lnSpc>
                <a:spcPct val="100000"/>
              </a:lnSpc>
              <a:spcBef>
                <a:spcPts val="0"/>
              </a:spcBef>
              <a:spcAft>
                <a:spcPts val="0"/>
              </a:spcAft>
              <a:buSzPts val="900"/>
              <a:buNone/>
              <a:defRPr/>
            </a:lvl5pPr>
            <a:lvl6pPr indent="0" lvl="5" marL="0" algn="r">
              <a:lnSpc>
                <a:spcPct val="100000"/>
              </a:lnSpc>
              <a:spcBef>
                <a:spcPts val="0"/>
              </a:spcBef>
              <a:spcAft>
                <a:spcPts val="0"/>
              </a:spcAft>
              <a:buSzPts val="900"/>
              <a:buNone/>
              <a:defRPr/>
            </a:lvl6pPr>
            <a:lvl7pPr indent="0" lvl="6" marL="0" algn="r">
              <a:lnSpc>
                <a:spcPct val="100000"/>
              </a:lnSpc>
              <a:spcBef>
                <a:spcPts val="0"/>
              </a:spcBef>
              <a:spcAft>
                <a:spcPts val="0"/>
              </a:spcAft>
              <a:buSzPts val="900"/>
              <a:buNone/>
              <a:defRPr/>
            </a:lvl7pPr>
            <a:lvl8pPr indent="0" lvl="7" marL="0" algn="r">
              <a:lnSpc>
                <a:spcPct val="100000"/>
              </a:lnSpc>
              <a:spcBef>
                <a:spcPts val="0"/>
              </a:spcBef>
              <a:spcAft>
                <a:spcPts val="0"/>
              </a:spcAft>
              <a:buSzPts val="900"/>
              <a:buNone/>
              <a:defRPr/>
            </a:lvl8pPr>
            <a:lvl9pPr indent="0" lvl="8" marL="0" algn="r">
              <a:lnSpc>
                <a:spcPct val="100000"/>
              </a:lnSpc>
              <a:spcBef>
                <a:spcPts val="0"/>
              </a:spcBef>
              <a:spcAft>
                <a:spcPts val="0"/>
              </a:spcAft>
              <a:buSzPts val="9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Fathaah/Lowe-Path-Findin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ctrTitle"/>
          </p:nvPr>
        </p:nvSpPr>
        <p:spPr>
          <a:xfrm>
            <a:off x="311708" y="90082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4500"/>
              <a:buFont typeface="Calibri"/>
              <a:buNone/>
            </a:pPr>
            <a:r>
              <a:rPr lang="en-GB"/>
              <a:t>Lowe’s Campus Hackathon</a:t>
            </a:r>
            <a:endParaRPr/>
          </a:p>
        </p:txBody>
      </p:sp>
      <p:pic>
        <p:nvPicPr>
          <p:cNvPr id="92" name="Google Shape;92;p15"/>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Hardware Specifications:</a:t>
            </a:r>
            <a:endParaRPr sz="2000"/>
          </a:p>
        </p:txBody>
      </p:sp>
      <p:sp>
        <p:nvSpPr>
          <p:cNvPr id="151" name="Google Shape;151;p24"/>
          <p:cNvSpPr txBox="1"/>
          <p:nvPr>
            <p:ph idx="1" type="body"/>
          </p:nvPr>
        </p:nvSpPr>
        <p:spPr>
          <a:xfrm>
            <a:off x="311700" y="139422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GB"/>
              <a:t>Smartphone with active internet connection. (Software specification to be specified later) </a:t>
            </a:r>
            <a:endParaRPr/>
          </a:p>
        </p:txBody>
      </p:sp>
      <p:pic>
        <p:nvPicPr>
          <p:cNvPr id="152" name="Google Shape;152;p24"/>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b="1" lang="en-GB" sz="2000"/>
              <a:t>Demo - Video/Prototype (Youtube):</a:t>
            </a:r>
            <a:endParaRPr b="1" sz="2000"/>
          </a:p>
        </p:txBody>
      </p:sp>
      <p:sp>
        <p:nvSpPr>
          <p:cNvPr id="158" name="Google Shape;158;p25"/>
          <p:cNvSpPr txBox="1"/>
          <p:nvPr>
            <p:ph idx="1" type="body"/>
          </p:nvPr>
        </p:nvSpPr>
        <p:spPr>
          <a:xfrm>
            <a:off x="311700" y="1425387"/>
            <a:ext cx="8520600" cy="314348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rPr lang="en-GB" sz="3000"/>
              <a:t>https://youtu.be/f6hur4Pi8dU</a:t>
            </a:r>
            <a:endParaRPr sz="3000"/>
          </a:p>
        </p:txBody>
      </p:sp>
      <p:pic>
        <p:nvPicPr>
          <p:cNvPr id="159" name="Google Shape;159;p25"/>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Source code (zipped/ private GitHub repository):</a:t>
            </a:r>
            <a:endParaRPr sz="2000"/>
          </a:p>
        </p:txBody>
      </p:sp>
      <p:sp>
        <p:nvSpPr>
          <p:cNvPr id="165" name="Google Shape;165;p26"/>
          <p:cNvSpPr txBox="1"/>
          <p:nvPr>
            <p:ph idx="1" type="body"/>
          </p:nvPr>
        </p:nvSpPr>
        <p:spPr>
          <a:xfrm>
            <a:off x="311700" y="1425387"/>
            <a:ext cx="8520600" cy="314348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rPr lang="en-GB" sz="2400" u="sng">
                <a:solidFill>
                  <a:schemeClr val="hlink"/>
                </a:solidFill>
                <a:latin typeface="Arial"/>
                <a:ea typeface="Arial"/>
                <a:cs typeface="Arial"/>
                <a:sym typeface="Arial"/>
                <a:hlinkClick r:id="rId3"/>
              </a:rPr>
              <a:t>https://github.com/Fathaah/Lowe-Path-Finding/</a:t>
            </a:r>
            <a:endParaRPr sz="2400"/>
          </a:p>
        </p:txBody>
      </p:sp>
      <p:pic>
        <p:nvPicPr>
          <p:cNvPr id="166" name="Google Shape;166;p26"/>
          <p:cNvPicPr preferRelativeResize="0"/>
          <p:nvPr/>
        </p:nvPicPr>
        <p:blipFill rotWithShape="1">
          <a:blip r:embed="rId4">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Challenges Faced:</a:t>
            </a:r>
            <a:endParaRPr sz="2000"/>
          </a:p>
        </p:txBody>
      </p:sp>
      <p:sp>
        <p:nvSpPr>
          <p:cNvPr id="172" name="Google Shape;172;p27"/>
          <p:cNvSpPr txBox="1"/>
          <p:nvPr>
            <p:ph idx="1" type="body"/>
          </p:nvPr>
        </p:nvSpPr>
        <p:spPr>
          <a:xfrm>
            <a:off x="311700" y="1425387"/>
            <a:ext cx="8520600" cy="3143487"/>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GB"/>
              <a:t>How do you come up with an efficient storage solution for the problem?</a:t>
            </a:r>
            <a:endParaRPr/>
          </a:p>
          <a:p>
            <a:pPr indent="-342900" lvl="0" marL="457200" rtl="0" algn="l">
              <a:lnSpc>
                <a:spcPct val="90000"/>
              </a:lnSpc>
              <a:spcBef>
                <a:spcPts val="0"/>
              </a:spcBef>
              <a:spcAft>
                <a:spcPts val="0"/>
              </a:spcAft>
              <a:buSzPts val="1800"/>
              <a:buChar char="●"/>
            </a:pPr>
            <a:r>
              <a:rPr lang="en-GB"/>
              <a:t>How do you localize the customer in the store ?</a:t>
            </a:r>
            <a:endParaRPr/>
          </a:p>
          <a:p>
            <a:pPr indent="-342900" lvl="0" marL="457200" rtl="0" algn="l">
              <a:lnSpc>
                <a:spcPct val="90000"/>
              </a:lnSpc>
              <a:spcBef>
                <a:spcPts val="0"/>
              </a:spcBef>
              <a:spcAft>
                <a:spcPts val="0"/>
              </a:spcAft>
              <a:buSzPts val="1800"/>
              <a:buChar char="●"/>
            </a:pPr>
            <a:r>
              <a:rPr lang="en-GB"/>
              <a:t>How do you run your best path algorithm work more efficiently?</a:t>
            </a:r>
            <a:endParaRPr/>
          </a:p>
        </p:txBody>
      </p:sp>
      <p:pic>
        <p:nvPicPr>
          <p:cNvPr id="173" name="Google Shape;173;p27"/>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4800"/>
              <a:buFont typeface="Calibri"/>
              <a:buNone/>
            </a:pPr>
            <a:r>
              <a:rPr lang="en-GB" sz="2400"/>
              <a:t>Team Name:  Team Variant</a:t>
            </a:r>
            <a:endParaRPr sz="2400"/>
          </a:p>
          <a:p>
            <a:pPr indent="0" lvl="0" marL="0" rtl="0" algn="l">
              <a:lnSpc>
                <a:spcPct val="90000"/>
              </a:lnSpc>
              <a:spcBef>
                <a:spcPts val="0"/>
              </a:spcBef>
              <a:spcAft>
                <a:spcPts val="0"/>
              </a:spcAft>
              <a:buClr>
                <a:schemeClr val="dk1"/>
              </a:buClr>
              <a:buSzPts val="4800"/>
              <a:buFont typeface="Calibri"/>
              <a:buNone/>
            </a:pPr>
            <a:r>
              <a:rPr lang="en-GB" sz="2400"/>
              <a:t>Theme Name: </a:t>
            </a:r>
            <a:r>
              <a:rPr lang="en-GB" sz="2400"/>
              <a:t>App Based Shopping Navigator</a:t>
            </a:r>
            <a:endParaRPr sz="2400"/>
          </a:p>
          <a:p>
            <a:pPr indent="0" lvl="0" marL="0" rtl="0" algn="l">
              <a:lnSpc>
                <a:spcPct val="90000"/>
              </a:lnSpc>
              <a:spcBef>
                <a:spcPts val="0"/>
              </a:spcBef>
              <a:spcAft>
                <a:spcPts val="0"/>
              </a:spcAft>
              <a:buClr>
                <a:schemeClr val="dk1"/>
              </a:buClr>
              <a:buSzPts val="4800"/>
              <a:buFont typeface="Calibri"/>
              <a:buNone/>
            </a:pPr>
            <a:r>
              <a:rPr lang="en-GB" sz="2400"/>
              <a:t>Team Members: Abdul Fathaah, Vedant Mahalle</a:t>
            </a:r>
            <a:endParaRPr sz="2400"/>
          </a:p>
        </p:txBody>
      </p:sp>
      <p:pic>
        <p:nvPicPr>
          <p:cNvPr id="98" name="Google Shape;98;p16"/>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31200" y="428025"/>
            <a:ext cx="63678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PROBLEM STATEMENT</a:t>
            </a:r>
            <a:endParaRPr sz="2400"/>
          </a:p>
          <a:p>
            <a:pPr indent="0" lvl="0" marL="0" rtl="0" algn="l">
              <a:spcBef>
                <a:spcPts val="0"/>
              </a:spcBef>
              <a:spcAft>
                <a:spcPts val="0"/>
              </a:spcAft>
              <a:buNone/>
            </a:pPr>
            <a:r>
              <a:t/>
            </a:r>
            <a:endParaRPr sz="2400"/>
          </a:p>
        </p:txBody>
      </p:sp>
      <p:sp>
        <p:nvSpPr>
          <p:cNvPr id="104" name="Google Shape;104;p17"/>
          <p:cNvSpPr txBox="1"/>
          <p:nvPr/>
        </p:nvSpPr>
        <p:spPr>
          <a:xfrm>
            <a:off x="584450" y="1184400"/>
            <a:ext cx="7984500" cy="24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rgbClr val="4A4548"/>
                </a:solidFill>
                <a:highlight>
                  <a:srgbClr val="FFFFFF"/>
                </a:highlight>
              </a:rPr>
              <a:t>Problem Statement 3:</a:t>
            </a:r>
            <a:r>
              <a:rPr lang="en-GB" sz="3000">
                <a:solidFill>
                  <a:srgbClr val="4A4548"/>
                </a:solidFill>
                <a:highlight>
                  <a:srgbClr val="FFFFFF"/>
                </a:highlight>
              </a:rPr>
              <a:t> Build a solution to help the customers find products in the store and help them navigate to the corresponding aisle/shelf. If there is a shopping list, provide the best shopping trip to complete the purchases</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b="1" lang="en-GB" sz="2000"/>
              <a:t>Solution Approach and Architecture</a:t>
            </a:r>
            <a:r>
              <a:rPr lang="en-GB" sz="2000"/>
              <a:t>:</a:t>
            </a:r>
            <a:endParaRPr sz="2000"/>
          </a:p>
        </p:txBody>
      </p:sp>
      <p:sp>
        <p:nvSpPr>
          <p:cNvPr id="110" name="Google Shape;110;p18"/>
          <p:cNvSpPr txBox="1"/>
          <p:nvPr>
            <p:ph idx="1" type="body"/>
          </p:nvPr>
        </p:nvSpPr>
        <p:spPr>
          <a:xfrm>
            <a:off x="311700" y="1204125"/>
            <a:ext cx="8520600" cy="3416400"/>
          </a:xfrm>
          <a:prstGeom prst="rect">
            <a:avLst/>
          </a:prstGeom>
          <a:noFill/>
          <a:ln>
            <a:noFill/>
          </a:ln>
        </p:spPr>
        <p:txBody>
          <a:bodyPr anchorCtr="0" anchor="t" bIns="91425" lIns="91425" spcFirstLastPara="1" rIns="91425" wrap="square" tIns="91425">
            <a:noAutofit/>
          </a:bodyPr>
          <a:lstStyle/>
          <a:p>
            <a:pPr indent="-323999" lvl="0" marL="431999" rtl="0" algn="l">
              <a:lnSpc>
                <a:spcPct val="100000"/>
              </a:lnSpc>
              <a:spcBef>
                <a:spcPts val="0"/>
              </a:spcBef>
              <a:spcAft>
                <a:spcPts val="0"/>
              </a:spcAft>
              <a:buSzPts val="945"/>
              <a:buFont typeface="Noto Sans Symbols"/>
              <a:buChar char="●"/>
            </a:pPr>
            <a:r>
              <a:rPr lang="en-GB"/>
              <a:t>We are making an App based shopping assistant which will help customers navigate through the store with efficiency and help them to find all the items needed. It uses Qrcode to know the customers current locations. We are using a map based app to help customers </a:t>
            </a:r>
            <a:r>
              <a:rPr lang="en-GB"/>
              <a:t>view</a:t>
            </a:r>
            <a:r>
              <a:rPr lang="en-GB"/>
              <a:t> the store and they can search their required items and scan the nearest available QRcode for their current location. Then the shopping assistant will show them the path to the nearest available item on the list and guide them </a:t>
            </a:r>
            <a:r>
              <a:rPr lang="en-GB"/>
              <a:t>through</a:t>
            </a:r>
            <a:r>
              <a:rPr lang="en-GB"/>
              <a:t> the store. We store the data of available items in store with the MongoDB database with the </a:t>
            </a:r>
            <a:r>
              <a:rPr lang="en-GB"/>
              <a:t>coordinates</a:t>
            </a:r>
            <a:r>
              <a:rPr lang="en-GB"/>
              <a:t> of their location.</a:t>
            </a:r>
            <a:endParaRPr/>
          </a:p>
          <a:p>
            <a:pPr indent="0" lvl="0" marL="457200" rtl="0" algn="l">
              <a:lnSpc>
                <a:spcPct val="90000"/>
              </a:lnSpc>
              <a:spcBef>
                <a:spcPts val="0"/>
              </a:spcBef>
              <a:spcAft>
                <a:spcPts val="1600"/>
              </a:spcAft>
              <a:buNone/>
            </a:pPr>
            <a:r>
              <a:t/>
            </a:r>
            <a:endParaRPr/>
          </a:p>
        </p:txBody>
      </p:sp>
      <p:pic>
        <p:nvPicPr>
          <p:cNvPr id="111" name="Google Shape;111;p18"/>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Concept</a:t>
            </a:r>
            <a:endParaRPr/>
          </a:p>
          <a:p>
            <a:pPr indent="0" lvl="0" marL="0" rtl="0" algn="l">
              <a:spcBef>
                <a:spcPts val="0"/>
              </a:spcBef>
              <a:spcAft>
                <a:spcPts val="0"/>
              </a:spcAft>
              <a:buNone/>
            </a:pPr>
            <a:r>
              <a:t/>
            </a:r>
            <a:endParaRPr/>
          </a:p>
        </p:txBody>
      </p:sp>
      <p:sp>
        <p:nvSpPr>
          <p:cNvPr id="117" name="Google Shape;11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add items to our shopping list it will calculate the optimum path from our start position to the nearest item then to second nearest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each item it will get its shelf coordinates and based on where your previous and next item is it will decide the entry position of the shelf and the exit position for the customers.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Solution Approach and Architecture:</a:t>
            </a:r>
            <a:endParaRPr sz="2000"/>
          </a:p>
        </p:txBody>
      </p:sp>
      <p:sp>
        <p:nvSpPr>
          <p:cNvPr id="123" name="Google Shape;12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GB"/>
              <a:t>Problems To Solve:</a:t>
            </a:r>
            <a:endParaRPr b="1"/>
          </a:p>
          <a:p>
            <a:pPr indent="0" lvl="0" marL="0" rtl="0" algn="l">
              <a:lnSpc>
                <a:spcPct val="90000"/>
              </a:lnSpc>
              <a:spcBef>
                <a:spcPts val="1600"/>
              </a:spcBef>
              <a:spcAft>
                <a:spcPts val="0"/>
              </a:spcAft>
              <a:buNone/>
            </a:pPr>
            <a:r>
              <a:rPr lang="en-GB"/>
              <a:t>How do you propose a path from A to a product location?</a:t>
            </a:r>
            <a:endParaRPr/>
          </a:p>
          <a:p>
            <a:pPr indent="-342900" lvl="0" marL="457200" rtl="0" algn="l">
              <a:lnSpc>
                <a:spcPct val="90000"/>
              </a:lnSpc>
              <a:spcBef>
                <a:spcPts val="1600"/>
              </a:spcBef>
              <a:spcAft>
                <a:spcPts val="0"/>
              </a:spcAft>
              <a:buSzPts val="1800"/>
              <a:buChar char="●"/>
            </a:pPr>
            <a:r>
              <a:rPr lang="en-GB"/>
              <a:t>The product details along with the category, sub-category, sub-sub category it belong to should be known in order to query its location for the program to find the path.</a:t>
            </a:r>
            <a:endParaRPr/>
          </a:p>
          <a:p>
            <a:pPr indent="-342900" lvl="0" marL="457200" rtl="0" algn="l">
              <a:lnSpc>
                <a:spcPct val="90000"/>
              </a:lnSpc>
              <a:spcBef>
                <a:spcPts val="0"/>
              </a:spcBef>
              <a:spcAft>
                <a:spcPts val="0"/>
              </a:spcAft>
              <a:buSzPts val="1800"/>
              <a:buChar char="●"/>
            </a:pPr>
            <a:r>
              <a:rPr lang="en-GB"/>
              <a:t>We can integrate it with cloud storage platform will be used to store the details</a:t>
            </a:r>
            <a:endParaRPr/>
          </a:p>
          <a:p>
            <a:pPr indent="0" lvl="0" marL="0" rtl="0" algn="l">
              <a:lnSpc>
                <a:spcPct val="90000"/>
              </a:lnSpc>
              <a:spcBef>
                <a:spcPts val="1600"/>
              </a:spcBef>
              <a:spcAft>
                <a:spcPts val="0"/>
              </a:spcAft>
              <a:buNone/>
            </a:pPr>
            <a:r>
              <a:t/>
            </a:r>
            <a:endParaRPr/>
          </a:p>
          <a:p>
            <a:pPr indent="0" lvl="0" marL="457200" rtl="0" algn="l">
              <a:lnSpc>
                <a:spcPct val="90000"/>
              </a:lnSpc>
              <a:spcBef>
                <a:spcPts val="1600"/>
              </a:spcBef>
              <a:spcAft>
                <a:spcPts val="1600"/>
              </a:spcAft>
              <a:buNone/>
            </a:pPr>
            <a:r>
              <a:t/>
            </a:r>
            <a:endParaRPr/>
          </a:p>
        </p:txBody>
      </p:sp>
      <p:pic>
        <p:nvPicPr>
          <p:cNvPr id="124" name="Google Shape;124;p20"/>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Solution Approach and Architecture:</a:t>
            </a:r>
            <a:endParaRPr sz="2000"/>
          </a:p>
        </p:txBody>
      </p:sp>
      <p:sp>
        <p:nvSpPr>
          <p:cNvPr id="130" name="Google Shape;130;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Problems To Solve:</a:t>
            </a:r>
            <a:endParaRPr b="1"/>
          </a:p>
          <a:p>
            <a:pPr indent="0" lvl="0" marL="0" rtl="0" algn="l">
              <a:spcBef>
                <a:spcPts val="1600"/>
              </a:spcBef>
              <a:spcAft>
                <a:spcPts val="0"/>
              </a:spcAft>
              <a:buNone/>
            </a:pPr>
            <a:r>
              <a:rPr lang="en-GB"/>
              <a:t>How do you localize the customer ?</a:t>
            </a:r>
            <a:endParaRPr/>
          </a:p>
          <a:p>
            <a:pPr indent="-342900" lvl="0" marL="457200" rtl="0" algn="l">
              <a:spcBef>
                <a:spcPts val="1600"/>
              </a:spcBef>
              <a:spcAft>
                <a:spcPts val="0"/>
              </a:spcAft>
              <a:buSzPts val="1800"/>
              <a:buChar char="●"/>
            </a:pPr>
            <a:r>
              <a:rPr b="1" lang="en-GB"/>
              <a:t>Option 1:Customers can scan the QR codes on the shelves or product barcodes  which will tell the program where it is.</a:t>
            </a:r>
            <a:endParaRPr b="1"/>
          </a:p>
          <a:p>
            <a:pPr indent="-342900" lvl="0" marL="457200" rtl="0" algn="l">
              <a:spcBef>
                <a:spcPts val="0"/>
              </a:spcBef>
              <a:spcAft>
                <a:spcPts val="0"/>
              </a:spcAft>
              <a:buSzPts val="1800"/>
              <a:buChar char="●"/>
            </a:pPr>
            <a:r>
              <a:rPr lang="en-GB"/>
              <a:t>Option 2:A computer vision algorithm can extract descriptors which are present around the store to get the location of the customer.</a:t>
            </a:r>
            <a:endParaRPr/>
          </a:p>
          <a:p>
            <a:pPr indent="-342900" lvl="0" marL="457200" rtl="0" algn="l">
              <a:spcBef>
                <a:spcPts val="0"/>
              </a:spcBef>
              <a:spcAft>
                <a:spcPts val="0"/>
              </a:spcAft>
              <a:buSzPts val="1800"/>
              <a:buChar char="●"/>
            </a:pPr>
            <a:r>
              <a:rPr lang="en-GB"/>
              <a:t>Option 3: Bluetooth powered beacons can be used to triangulate the customer.</a:t>
            </a:r>
            <a:endParaRPr/>
          </a:p>
          <a:p>
            <a:pPr indent="0" lvl="0" marL="0" rtl="0" algn="l">
              <a:spcBef>
                <a:spcPts val="1600"/>
              </a:spcBef>
              <a:spcAft>
                <a:spcPts val="1600"/>
              </a:spcAft>
              <a:buNone/>
            </a:pPr>
            <a:r>
              <a:rPr lang="en-GB"/>
              <a:t>System designed for option 1.</a:t>
            </a:r>
            <a:endParaRPr/>
          </a:p>
        </p:txBody>
      </p:sp>
      <p:pic>
        <p:nvPicPr>
          <p:cNvPr id="131" name="Google Shape;131;p21"/>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Problems To Solve:</a:t>
            </a:r>
            <a:endParaRPr b="1"/>
          </a:p>
          <a:p>
            <a:pPr indent="0" lvl="0" marL="0" rtl="0" algn="l">
              <a:spcBef>
                <a:spcPts val="1600"/>
              </a:spcBef>
              <a:spcAft>
                <a:spcPts val="0"/>
              </a:spcAft>
              <a:buNone/>
            </a:pPr>
            <a:r>
              <a:rPr lang="en-GB"/>
              <a:t>How does the customer interact with the program ?</a:t>
            </a:r>
            <a:endParaRPr/>
          </a:p>
          <a:p>
            <a:pPr indent="-342900" lvl="0" marL="457200" rtl="0" algn="l">
              <a:spcBef>
                <a:spcPts val="1600"/>
              </a:spcBef>
              <a:spcAft>
                <a:spcPts val="0"/>
              </a:spcAft>
              <a:buSzPts val="1800"/>
              <a:buChar char="●"/>
            </a:pPr>
            <a:r>
              <a:rPr b="1" lang="en-GB"/>
              <a:t>Option 1:On their mobile devices (low cost, but limited sensors to utilise for localization of customer)</a:t>
            </a:r>
            <a:endParaRPr b="1"/>
          </a:p>
          <a:p>
            <a:pPr indent="-342900" lvl="0" marL="457200" rtl="0" algn="l">
              <a:spcBef>
                <a:spcPts val="0"/>
              </a:spcBef>
              <a:spcAft>
                <a:spcPts val="0"/>
              </a:spcAft>
              <a:buSzPts val="1800"/>
              <a:buChar char="●"/>
            </a:pPr>
            <a:r>
              <a:rPr lang="en-GB"/>
              <a:t>Option 2:Special systems attached to the shopping cart (Harder for </a:t>
            </a:r>
            <a:r>
              <a:rPr lang="en-GB"/>
              <a:t>maintenance</a:t>
            </a:r>
            <a:r>
              <a:rPr lang="en-GB"/>
              <a:t>, charging but easier for seamless customer experience)</a:t>
            </a:r>
            <a:endParaRPr/>
          </a:p>
          <a:p>
            <a:pPr indent="0" lvl="0" marL="0" rtl="0" algn="l">
              <a:spcBef>
                <a:spcPts val="1600"/>
              </a:spcBef>
              <a:spcAft>
                <a:spcPts val="1600"/>
              </a:spcAft>
              <a:buNone/>
            </a:pPr>
            <a:r>
              <a:rPr lang="en-GB"/>
              <a:t>Currently sticking to Option 1.</a:t>
            </a:r>
            <a:endParaRPr/>
          </a:p>
        </p:txBody>
      </p:sp>
      <p:sp>
        <p:nvSpPr>
          <p:cNvPr id="137" name="Google Shape;13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Solution Approach and Architecture:</a:t>
            </a:r>
            <a:endParaRPr sz="2000"/>
          </a:p>
        </p:txBody>
      </p:sp>
      <p:pic>
        <p:nvPicPr>
          <p:cNvPr id="138" name="Google Shape;138;p22"/>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GB" sz="2000"/>
              <a:t>Technology/Tool/Cloud Stack:</a:t>
            </a:r>
            <a:endParaRPr sz="2000"/>
          </a:p>
        </p:txBody>
      </p:sp>
      <p:sp>
        <p:nvSpPr>
          <p:cNvPr id="144" name="Google Shape;144;p23"/>
          <p:cNvSpPr txBox="1"/>
          <p:nvPr>
            <p:ph idx="1" type="body"/>
          </p:nvPr>
        </p:nvSpPr>
        <p:spPr>
          <a:xfrm>
            <a:off x="311700" y="1017725"/>
            <a:ext cx="8520600" cy="3900300"/>
          </a:xfrm>
          <a:prstGeom prst="rect">
            <a:avLst/>
          </a:prstGeom>
          <a:noFill/>
          <a:ln>
            <a:noFill/>
          </a:ln>
        </p:spPr>
        <p:txBody>
          <a:bodyPr anchorCtr="0" anchor="t" bIns="91425" lIns="91425" spcFirstLastPara="1" rIns="91425" wrap="square" tIns="91425">
            <a:noAutofit/>
          </a:bodyPr>
          <a:lstStyle/>
          <a:p>
            <a:pPr indent="-342719" lvl="0" marL="457200" rtl="0" algn="l">
              <a:spcBef>
                <a:spcPts val="0"/>
              </a:spcBef>
              <a:spcAft>
                <a:spcPts val="0"/>
              </a:spcAft>
              <a:buSzPts val="2100"/>
              <a:buChar char="●"/>
            </a:pPr>
            <a:r>
              <a:rPr lang="en-GB"/>
              <a:t>Kivy – Python library for developing mobile apps and other 		multitouch application software with a natural user interface.</a:t>
            </a:r>
            <a:endParaRPr/>
          </a:p>
          <a:p>
            <a:pPr indent="-342719" lvl="0" marL="457200" rtl="0" algn="l">
              <a:spcBef>
                <a:spcPts val="0"/>
              </a:spcBef>
              <a:spcAft>
                <a:spcPts val="0"/>
              </a:spcAft>
              <a:buSzPts val="2100"/>
              <a:buChar char="●"/>
            </a:pPr>
            <a:r>
              <a:rPr lang="en-GB"/>
              <a:t>MongoDB - MongoDB is a cross-platform document-oriented database program.</a:t>
            </a:r>
            <a:endParaRPr/>
          </a:p>
          <a:p>
            <a:pPr indent="-342719" lvl="0" marL="457200" rtl="0" algn="l">
              <a:spcBef>
                <a:spcPts val="0"/>
              </a:spcBef>
              <a:spcAft>
                <a:spcPts val="0"/>
              </a:spcAft>
              <a:buSzPts val="2100"/>
              <a:buChar char="●"/>
            </a:pPr>
            <a:r>
              <a:rPr lang="en-GB"/>
              <a:t>OpenCV - OpenCV is a library of programming functions mainly aimed at real-time computer vision</a:t>
            </a:r>
            <a:endParaRPr/>
          </a:p>
          <a:p>
            <a:pPr indent="0" lvl="0" marL="457200" rtl="0" algn="l">
              <a:lnSpc>
                <a:spcPct val="90000"/>
              </a:lnSpc>
              <a:spcBef>
                <a:spcPts val="0"/>
              </a:spcBef>
              <a:spcAft>
                <a:spcPts val="1600"/>
              </a:spcAft>
              <a:buNone/>
            </a:pPr>
            <a:r>
              <a:t/>
            </a:r>
            <a:endParaRPr/>
          </a:p>
        </p:txBody>
      </p:sp>
      <p:pic>
        <p:nvPicPr>
          <p:cNvPr id="145" name="Google Shape;145;p23"/>
          <p:cNvPicPr preferRelativeResize="0"/>
          <p:nvPr/>
        </p:nvPicPr>
        <p:blipFill rotWithShape="1">
          <a:blip r:embed="rId3">
            <a:alphaModFix/>
          </a:blip>
          <a:srcRect b="0" l="0" r="0" t="0"/>
          <a:stretch/>
        </p:blipFill>
        <p:spPr>
          <a:xfrm>
            <a:off x="3525697" y="4517224"/>
            <a:ext cx="2019582" cy="4858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