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00" r:id="rId3"/>
    <p:sldId id="258" r:id="rId4"/>
    <p:sldId id="257" r:id="rId5"/>
    <p:sldId id="259" r:id="rId6"/>
    <p:sldId id="262" r:id="rId7"/>
    <p:sldId id="263" r:id="rId8"/>
    <p:sldId id="309" r:id="rId9"/>
    <p:sldId id="308" r:id="rId10"/>
    <p:sldId id="260" r:id="rId11"/>
    <p:sldId id="301" r:id="rId12"/>
    <p:sldId id="266" r:id="rId13"/>
    <p:sldId id="302" r:id="rId14"/>
    <p:sldId id="269" r:id="rId15"/>
    <p:sldId id="271" r:id="rId16"/>
    <p:sldId id="272" r:id="rId17"/>
    <p:sldId id="277" r:id="rId18"/>
    <p:sldId id="310" r:id="rId19"/>
    <p:sldId id="311" r:id="rId20"/>
    <p:sldId id="288" r:id="rId21"/>
    <p:sldId id="30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04" r:id="rId33"/>
    <p:sldId id="295" r:id="rId34"/>
    <p:sldId id="296" r:id="rId35"/>
    <p:sldId id="297" r:id="rId36"/>
    <p:sldId id="298" r:id="rId37"/>
    <p:sldId id="305" r:id="rId38"/>
    <p:sldId id="289" r:id="rId39"/>
    <p:sldId id="290" r:id="rId40"/>
    <p:sldId id="291" r:id="rId41"/>
    <p:sldId id="292" r:id="rId42"/>
    <p:sldId id="306" r:id="rId43"/>
    <p:sldId id="307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21EC-1263-45E1-91AB-C825E484EF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1EC9-ED89-45EB-A76E-A2DD1DE8BACA}" type="datetimeFigureOut">
              <a:rPr lang="en-IN" smtClean="0"/>
              <a:pPr/>
              <a:t>08-06-2013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EE51-08E9-4465-B8CF-5979E80E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71600" y="838200"/>
            <a:ext cx="7772400" cy="990600"/>
          </a:xfrm>
        </p:spPr>
        <p:txBody>
          <a:bodyPr>
            <a:normAutofit fontScale="90000"/>
          </a:bodyPr>
          <a:lstStyle/>
          <a:p>
            <a:pPr lvl="0" algn="r"/>
            <a:r>
              <a:rPr lang="en-US" dirty="0" smtClean="0"/>
              <a:t>Real Time Network Intrusion Detection System with reduced FAR using Machine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886200"/>
            <a:ext cx="7086600" cy="17335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Sampada Pingale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Mrinal  Bhalerao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Anjum Pathan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Jyoti Bhole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81000"/>
            <a:ext cx="7772400" cy="2000251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Diagonal Stripe 10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57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286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60"/>
                            </p:stCondLst>
                            <p:childTnLst>
                              <p:par>
                                <p:cTn id="22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/>
              <a:t>How is our system different than other systems?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Real-Time</a:t>
            </a:r>
            <a:r>
              <a:rPr lang="en-US" dirty="0" smtClean="0"/>
              <a:t>” system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Employs </a:t>
            </a:r>
            <a:r>
              <a:rPr lang="en-US" b="1" dirty="0" smtClean="0"/>
              <a:t>machine learning </a:t>
            </a:r>
            <a:r>
              <a:rPr lang="en-US" dirty="0" smtClean="0"/>
              <a:t>which improves through experience</a:t>
            </a:r>
          </a:p>
          <a:p>
            <a:endParaRPr lang="en-US" b="1" dirty="0" smtClean="0"/>
          </a:p>
          <a:p>
            <a:r>
              <a:rPr lang="en-US" b="1" dirty="0" smtClean="0"/>
              <a:t>Multiple algorithms </a:t>
            </a:r>
          </a:p>
          <a:p>
            <a:endParaRPr lang="en-US" dirty="0" smtClean="0"/>
          </a:p>
          <a:p>
            <a:r>
              <a:rPr lang="en-US" dirty="0" smtClean="0"/>
              <a:t>Improved results</a:t>
            </a:r>
          </a:p>
          <a:p>
            <a:endParaRPr lang="en-US" dirty="0" smtClean="0"/>
          </a:p>
          <a:p>
            <a:r>
              <a:rPr lang="en-US" dirty="0" smtClean="0"/>
              <a:t>Performance and efficiency</a:t>
            </a:r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05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Machine Learning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Diagonal Stripe 9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796" y="19812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8600" y="304800"/>
            <a:ext cx="8458200" cy="838200"/>
          </a:xfrm>
          <a:prstGeom prst="rect">
            <a:avLst/>
          </a:prstGeom>
        </p:spPr>
        <p:txBody>
          <a:bodyPr vert="horz" lIns="45720" rIns="45720" bIns="45720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>
                  <a:prstDash val="solid"/>
                </a:ln>
                <a:latin typeface="+mj-lt"/>
                <a:ea typeface="+mj-ea"/>
                <a:cs typeface="+mj-cs"/>
              </a:rPr>
              <a:t>Machine learning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7772400" cy="838200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</a:rPr>
              <a:t>Improve through experience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22860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lvl="0">
              <a:buClr>
                <a:srgbClr val="F07F09"/>
              </a:buClr>
              <a:buSzPct val="80000"/>
            </a:pPr>
            <a:r>
              <a:rPr lang="en-IN" sz="2800" b="1" dirty="0" smtClean="0"/>
              <a:t>A) Poorly understood problem domains</a:t>
            </a:r>
          </a:p>
          <a:p>
            <a:pPr marL="36576" lvl="0">
              <a:buClr>
                <a:srgbClr val="F07F09"/>
              </a:buClr>
              <a:buSzPct val="80000"/>
            </a:pPr>
            <a:r>
              <a:rPr lang="en-IN" sz="2400" b="1" dirty="0" smtClean="0"/>
              <a:t> 	little knowledge exists for the humans to  develop effective algorithms</a:t>
            </a:r>
          </a:p>
          <a:p>
            <a:pPr marL="36576" lvl="0" algn="ctr">
              <a:buClr>
                <a:srgbClr val="F07F09"/>
              </a:buClr>
              <a:buSzPct val="80000"/>
            </a:pPr>
            <a:r>
              <a:rPr lang="en-US" sz="2800" b="1" dirty="0" smtClean="0"/>
              <a:t>Or</a:t>
            </a:r>
            <a:br>
              <a:rPr lang="en-US" sz="2800" b="1" dirty="0" smtClean="0"/>
            </a:br>
            <a:endParaRPr lang="en-IN" sz="2800" b="1" dirty="0" smtClean="0"/>
          </a:p>
          <a:p>
            <a:pPr marL="36576" lvl="0">
              <a:buClr>
                <a:srgbClr val="F07F09"/>
              </a:buClr>
              <a:buSzPct val="80000"/>
            </a:pPr>
            <a:r>
              <a:rPr lang="en-IN" sz="2800" b="1" dirty="0" smtClean="0"/>
              <a:t>B) Large databases </a:t>
            </a:r>
          </a:p>
          <a:p>
            <a:pPr marL="36576" lvl="0">
              <a:buClr>
                <a:srgbClr val="F07F09"/>
              </a:buClr>
              <a:buSzPct val="80000"/>
            </a:pPr>
            <a:r>
              <a:rPr lang="en-IN" sz="2400" b="1" dirty="0" smtClean="0"/>
              <a:t> 	valuable implicit regularities to be 	discovered</a:t>
            </a:r>
          </a:p>
          <a:p>
            <a:pPr marL="36576" lvl="0" algn="ctr">
              <a:buClr>
                <a:srgbClr val="F07F09"/>
              </a:buClr>
              <a:buSzPct val="80000"/>
            </a:pPr>
            <a:r>
              <a:rPr lang="en-IN" sz="2400" b="1" dirty="0" smtClean="0"/>
              <a:t> </a:t>
            </a:r>
            <a:r>
              <a:rPr lang="en-IN" sz="2800" b="1" dirty="0" smtClean="0"/>
              <a:t>Or</a:t>
            </a:r>
          </a:p>
          <a:p>
            <a:pPr marL="36576" lvl="0" algn="ctr">
              <a:buClr>
                <a:srgbClr val="F07F09"/>
              </a:buClr>
              <a:buSzPct val="80000"/>
            </a:pPr>
            <a:r>
              <a:rPr lang="en-IN" sz="2400" b="1" dirty="0" smtClean="0"/>
              <a:t> </a:t>
            </a:r>
          </a:p>
          <a:p>
            <a:pPr marL="36576" lvl="0">
              <a:buClr>
                <a:srgbClr val="F07F09"/>
              </a:buClr>
              <a:buSzPct val="80000"/>
            </a:pPr>
            <a:r>
              <a:rPr lang="en-IN" sz="2800" b="1" dirty="0" smtClean="0"/>
              <a:t>C) Changing conditions</a:t>
            </a:r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1512" y="2009800"/>
            <a:ext cx="4392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they work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Rule Induction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Entropy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Information Gain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Remarks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789400" y="3164840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gonal Stripe 9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214313"/>
            <a:ext cx="621506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Decision Tree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8308974" cy="5069160"/>
          </a:xfrm>
        </p:spPr>
        <p:txBody>
          <a:bodyPr>
            <a:noAutofit/>
          </a:bodyPr>
          <a:lstStyle/>
          <a:p>
            <a:r>
              <a:rPr lang="en-IN" dirty="0" smtClean="0"/>
              <a:t>Leaf node: </a:t>
            </a:r>
            <a:r>
              <a:rPr lang="en-IN" b="1" dirty="0" smtClean="0"/>
              <a:t>Classes</a:t>
            </a:r>
          </a:p>
          <a:p>
            <a:r>
              <a:rPr lang="en-IN" dirty="0" smtClean="0"/>
              <a:t>Intermediate node:</a:t>
            </a:r>
            <a:r>
              <a:rPr lang="en-IN" b="1" dirty="0"/>
              <a:t> </a:t>
            </a:r>
            <a:r>
              <a:rPr lang="en-IN" b="1" dirty="0" smtClean="0"/>
              <a:t>Range of feature value</a:t>
            </a:r>
          </a:p>
          <a:p>
            <a:r>
              <a:rPr lang="en-US" dirty="0" smtClean="0"/>
              <a:t>It is best algorithm for data classification where :</a:t>
            </a:r>
          </a:p>
          <a:p>
            <a:pPr lvl="1"/>
            <a:r>
              <a:rPr lang="en-US" sz="3200" b="1" dirty="0" smtClean="0"/>
              <a:t>Features</a:t>
            </a:r>
            <a:r>
              <a:rPr lang="en-US" sz="3200" dirty="0" smtClean="0"/>
              <a:t> can be extracted</a:t>
            </a:r>
          </a:p>
          <a:p>
            <a:pPr lvl="1"/>
            <a:r>
              <a:rPr lang="en-US" sz="3200" dirty="0" smtClean="0"/>
              <a:t>Classification depends on some </a:t>
            </a:r>
            <a:r>
              <a:rPr lang="en-US" sz="3200" b="1" dirty="0" smtClean="0"/>
              <a:t>attributes</a:t>
            </a:r>
          </a:p>
          <a:p>
            <a:pPr lvl="1"/>
            <a:r>
              <a:rPr lang="en-US" sz="3200" b="1" dirty="0" smtClean="0"/>
              <a:t>Huge</a:t>
            </a:r>
            <a:r>
              <a:rPr lang="en-US" sz="3200" dirty="0" smtClean="0"/>
              <a:t> amount of data to be classified</a:t>
            </a:r>
          </a:p>
          <a:p>
            <a:pPr lvl="1"/>
            <a:r>
              <a:rPr lang="en-US" sz="3200" dirty="0" smtClean="0"/>
              <a:t>Relationship amongst features is </a:t>
            </a:r>
            <a:r>
              <a:rPr lang="en-US" sz="3200" b="1" dirty="0" smtClean="0"/>
              <a:t>unknown</a:t>
            </a:r>
          </a:p>
          <a:p>
            <a:pPr lvl="1"/>
            <a:r>
              <a:rPr lang="en-US" sz="3200" dirty="0" smtClean="0"/>
              <a:t>Learning is expected through </a:t>
            </a:r>
            <a:r>
              <a:rPr lang="en-US" sz="3200" b="1" dirty="0" smtClean="0"/>
              <a:t>experience</a:t>
            </a:r>
            <a:endParaRPr lang="en-IN" sz="3200" b="1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692696"/>
            <a:ext cx="816292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How They Work ?</a:t>
            </a:r>
            <a:endParaRPr kumimoji="0" lang="en-US" sz="4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8819" y="1951707"/>
            <a:ext cx="8110537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Tree partitions samples into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mutually exclusive 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All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paths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start at the root node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end at a leaf 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Each path represents 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decision rule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All paths - mutually exclusive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for any one case - only one path will be followed</a:t>
            </a:r>
          </a:p>
        </p:txBody>
      </p:sp>
      <p:sp>
        <p:nvSpPr>
          <p:cNvPr id="8" name="Diagonal Stripe 7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620688"/>
            <a:ext cx="816292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Rule Induction </a:t>
            </a:r>
            <a:endParaRPr kumimoji="0" lang="en-US" sz="4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2813" y="1905000"/>
            <a:ext cx="8110537" cy="4038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Process of building the decision tree or ascertaining the decision rules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tree induction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rule induction 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Decision tree algorithms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from the root (top) down -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greedy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approach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established basic algorithms include ID3 and C4.5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764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4114800" y="457200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/>
          <p:cNvSpPr/>
          <p:nvPr/>
        </p:nvSpPr>
        <p:spPr>
          <a:xfrm>
            <a:off x="685800" y="2847536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6934200" y="1524000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/>
          <p:cNvSpPr/>
          <p:nvPr/>
        </p:nvSpPr>
        <p:spPr>
          <a:xfrm>
            <a:off x="1447800" y="1600200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4114800" y="1676400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/>
          <p:cNvSpPr/>
          <p:nvPr/>
        </p:nvSpPr>
        <p:spPr>
          <a:xfrm>
            <a:off x="4038600" y="2847536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/>
          <p:cNvSpPr/>
          <p:nvPr/>
        </p:nvSpPr>
        <p:spPr>
          <a:xfrm>
            <a:off x="3352800" y="2847536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/>
          <p:cNvSpPr/>
          <p:nvPr/>
        </p:nvSpPr>
        <p:spPr>
          <a:xfrm>
            <a:off x="2438400" y="2847536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/>
          <p:cNvSpPr/>
          <p:nvPr/>
        </p:nvSpPr>
        <p:spPr>
          <a:xfrm>
            <a:off x="1371600" y="2847536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6934200" y="2771336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/>
          <p:cNvSpPr/>
          <p:nvPr/>
        </p:nvSpPr>
        <p:spPr>
          <a:xfrm>
            <a:off x="6019800" y="2847536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/>
          <p:cNvSpPr/>
          <p:nvPr/>
        </p:nvSpPr>
        <p:spPr>
          <a:xfrm>
            <a:off x="5181600" y="2847536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val 116"/>
          <p:cNvSpPr/>
          <p:nvPr/>
        </p:nvSpPr>
        <p:spPr>
          <a:xfrm>
            <a:off x="8153400" y="2919271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Connector 117"/>
          <p:cNvCxnSpPr>
            <a:stCxn id="95" idx="3"/>
            <a:endCxn id="100" idx="0"/>
          </p:cNvCxnSpPr>
          <p:nvPr/>
        </p:nvCxnSpPr>
        <p:spPr>
          <a:xfrm rot="5400000">
            <a:off x="2601960" y="-1915"/>
            <a:ext cx="752755" cy="245147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0" idx="3"/>
            <a:endCxn id="97" idx="0"/>
          </p:cNvCxnSpPr>
          <p:nvPr/>
        </p:nvCxnSpPr>
        <p:spPr>
          <a:xfrm rot="5400000">
            <a:off x="835292" y="2145753"/>
            <a:ext cx="857091" cy="54647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5" idx="4"/>
            <a:endCxn id="105" idx="0"/>
          </p:cNvCxnSpPr>
          <p:nvPr/>
        </p:nvCxnSpPr>
        <p:spPr>
          <a:xfrm rot="5400000">
            <a:off x="4038600" y="1295400"/>
            <a:ext cx="762000" cy="158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5" idx="5"/>
            <a:endCxn id="98" idx="0"/>
          </p:cNvCxnSpPr>
          <p:nvPr/>
        </p:nvCxnSpPr>
        <p:spPr>
          <a:xfrm rot="16200000" flipH="1">
            <a:off x="5598786" y="-116215"/>
            <a:ext cx="676555" cy="260387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00" idx="4"/>
            <a:endCxn id="109" idx="0"/>
          </p:cNvCxnSpPr>
          <p:nvPr/>
        </p:nvCxnSpPr>
        <p:spPr>
          <a:xfrm rot="5400000">
            <a:off x="1319432" y="2414368"/>
            <a:ext cx="790136" cy="7620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0" idx="5"/>
            <a:endCxn id="108" idx="0"/>
          </p:cNvCxnSpPr>
          <p:nvPr/>
        </p:nvCxnSpPr>
        <p:spPr>
          <a:xfrm rot="16200000" flipH="1">
            <a:off x="1927118" y="2031453"/>
            <a:ext cx="857091" cy="77507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05" idx="3"/>
            <a:endCxn id="107" idx="0"/>
          </p:cNvCxnSpPr>
          <p:nvPr/>
        </p:nvCxnSpPr>
        <p:spPr>
          <a:xfrm rot="5400000">
            <a:off x="3540392" y="2183853"/>
            <a:ext cx="780891" cy="54647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4"/>
            <a:endCxn id="106" idx="0"/>
          </p:cNvCxnSpPr>
          <p:nvPr/>
        </p:nvCxnSpPr>
        <p:spPr>
          <a:xfrm rot="5400000">
            <a:off x="4024532" y="2452468"/>
            <a:ext cx="713936" cy="7620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5" idx="5"/>
            <a:endCxn id="112" idx="0"/>
          </p:cNvCxnSpPr>
          <p:nvPr/>
        </p:nvCxnSpPr>
        <p:spPr>
          <a:xfrm rot="16200000" flipH="1">
            <a:off x="4670318" y="2031453"/>
            <a:ext cx="780891" cy="85127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8" idx="4"/>
            <a:endCxn id="111" idx="0"/>
          </p:cNvCxnSpPr>
          <p:nvPr/>
        </p:nvCxnSpPr>
        <p:spPr>
          <a:xfrm rot="5400000">
            <a:off x="6348632" y="1957168"/>
            <a:ext cx="866336" cy="91440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98" idx="4"/>
            <a:endCxn id="110" idx="0"/>
          </p:cNvCxnSpPr>
          <p:nvPr/>
        </p:nvCxnSpPr>
        <p:spPr>
          <a:xfrm rot="5400000">
            <a:off x="6843932" y="2376268"/>
            <a:ext cx="790136" cy="158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8" idx="4"/>
            <a:endCxn id="117" idx="0"/>
          </p:cNvCxnSpPr>
          <p:nvPr/>
        </p:nvCxnSpPr>
        <p:spPr>
          <a:xfrm rot="16200000" flipH="1">
            <a:off x="7379565" y="1840635"/>
            <a:ext cx="938071" cy="121920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52800" y="5867400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Oval 138"/>
          <p:cNvSpPr/>
          <p:nvPr/>
        </p:nvSpPr>
        <p:spPr>
          <a:xfrm>
            <a:off x="4648200" y="4343400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Oval 139"/>
          <p:cNvSpPr/>
          <p:nvPr/>
        </p:nvSpPr>
        <p:spPr>
          <a:xfrm>
            <a:off x="6248400" y="5867400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Oval 140"/>
          <p:cNvSpPr/>
          <p:nvPr/>
        </p:nvSpPr>
        <p:spPr>
          <a:xfrm>
            <a:off x="4648200" y="5943600"/>
            <a:ext cx="609600" cy="457200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2" name="Straight Connector 141"/>
          <p:cNvCxnSpPr>
            <a:stCxn id="110" idx="4"/>
          </p:cNvCxnSpPr>
          <p:nvPr/>
        </p:nvCxnSpPr>
        <p:spPr>
          <a:xfrm rot="5400000">
            <a:off x="6858000" y="3304736"/>
            <a:ext cx="457200" cy="30480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9" idx="3"/>
            <a:endCxn id="138" idx="0"/>
          </p:cNvCxnSpPr>
          <p:nvPr/>
        </p:nvCxnSpPr>
        <p:spPr>
          <a:xfrm rot="5400000">
            <a:off x="3630660" y="4760585"/>
            <a:ext cx="1133755" cy="107987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9" idx="4"/>
            <a:endCxn id="141" idx="0"/>
          </p:cNvCxnSpPr>
          <p:nvPr/>
        </p:nvCxnSpPr>
        <p:spPr>
          <a:xfrm rot="5400000">
            <a:off x="4381500" y="5372100"/>
            <a:ext cx="1143000" cy="158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9" idx="5"/>
            <a:endCxn id="140" idx="0"/>
          </p:cNvCxnSpPr>
          <p:nvPr/>
        </p:nvCxnSpPr>
        <p:spPr>
          <a:xfrm rot="16200000" flipH="1">
            <a:off x="5293986" y="4608185"/>
            <a:ext cx="1133755" cy="138467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0" idx="4"/>
          </p:cNvCxnSpPr>
          <p:nvPr/>
        </p:nvCxnSpPr>
        <p:spPr>
          <a:xfrm rot="5400000">
            <a:off x="6629400" y="3076136"/>
            <a:ext cx="457200" cy="76200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10" idx="4"/>
          </p:cNvCxnSpPr>
          <p:nvPr/>
        </p:nvCxnSpPr>
        <p:spPr>
          <a:xfrm rot="16200000" flipH="1">
            <a:off x="7315200" y="3152336"/>
            <a:ext cx="381000" cy="53340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2057400" y="30761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Oval 148"/>
          <p:cNvSpPr/>
          <p:nvPr/>
        </p:nvSpPr>
        <p:spPr>
          <a:xfrm>
            <a:off x="2286000" y="30761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/>
          <p:cNvSpPr/>
          <p:nvPr/>
        </p:nvSpPr>
        <p:spPr>
          <a:xfrm>
            <a:off x="4800600" y="30761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/>
          <p:cNvSpPr/>
          <p:nvPr/>
        </p:nvSpPr>
        <p:spPr>
          <a:xfrm>
            <a:off x="5029200" y="30761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/>
          <p:cNvSpPr/>
          <p:nvPr/>
        </p:nvSpPr>
        <p:spPr>
          <a:xfrm>
            <a:off x="7696200" y="30761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/>
          <p:cNvSpPr/>
          <p:nvPr/>
        </p:nvSpPr>
        <p:spPr>
          <a:xfrm>
            <a:off x="7924800" y="30761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/>
          <p:cNvSpPr/>
          <p:nvPr/>
        </p:nvSpPr>
        <p:spPr>
          <a:xfrm>
            <a:off x="70866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/>
          <p:cNvSpPr/>
          <p:nvPr/>
        </p:nvSpPr>
        <p:spPr>
          <a:xfrm>
            <a:off x="7086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ound Diagonal Corner Rectangle 155"/>
          <p:cNvSpPr/>
          <p:nvPr/>
        </p:nvSpPr>
        <p:spPr>
          <a:xfrm>
            <a:off x="4953000" y="457200"/>
            <a:ext cx="609600" cy="30480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TextBox 156"/>
          <p:cNvSpPr txBox="1"/>
          <p:nvPr/>
        </p:nvSpPr>
        <p:spPr>
          <a:xfrm>
            <a:off x="7162800" y="1143000"/>
            <a:ext cx="12954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UDP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19200" y="1143000"/>
            <a:ext cx="12954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TCP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352800" y="1143000"/>
            <a:ext cx="12954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ICMP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867400" y="2357735"/>
            <a:ext cx="12954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&lt;A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77200" y="2362200"/>
            <a:ext cx="12954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&lt;Z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733736" y="2362200"/>
            <a:ext cx="12954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&lt;B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362200" y="5410200"/>
            <a:ext cx="14478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Normal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366804" y="5399875"/>
            <a:ext cx="12954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Probe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038600" y="5405735"/>
            <a:ext cx="129540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DOS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438400" y="2895600"/>
            <a:ext cx="4419600" cy="132343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ALARM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0694E-6 L 0.30833 0.133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33 0.13321 L 0.26667 0.2997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29972 L 0.26667 0.94357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5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42183 L 0.05 0.54394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56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56" grpId="0" animBg="1"/>
      <p:bldP spid="156" grpId="1" animBg="1"/>
      <p:bldP spid="156" grpId="2" animBg="1"/>
      <p:bldP spid="156" grpId="3" animBg="1"/>
      <p:bldP spid="156" grpId="4" animBg="1"/>
      <p:bldP spid="157" grpId="0"/>
      <p:bldP spid="162" grpId="0"/>
      <p:bldP spid="162" grpId="1"/>
      <p:bldP spid="163" grpId="0"/>
      <p:bldP spid="164" grpId="0"/>
      <p:bldP spid="165" grpId="0"/>
      <p:bldP spid="165" grpId="1"/>
      <p:bldP spid="165" grpId="2"/>
      <p:bldP spid="166" grpId="0" animBg="1"/>
      <p:bldP spid="16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altLang="zh-CN" b="1" dirty="0" smtClean="0">
                <a:ea typeface="Tahoma" pitchFamily="34" charset="0"/>
                <a:cs typeface="Tahoma" pitchFamily="34" charset="0"/>
              </a:rPr>
              <a:t>Entropy</a:t>
            </a:r>
            <a:endParaRPr lang="en-US" altLang="zh-CN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340768"/>
            <a:ext cx="7693025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A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measure of homogeneity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of the set of examples.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S: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set of positive and negative examples of some target concept (a 2-class problem), the entropy of set S relative to this binary classification is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 E(S) = - p(P)log2 p(P) – p(N)log2 p(N) 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926007" cy="1143000"/>
          </a:xfrm>
        </p:spPr>
        <p:txBody>
          <a:bodyPr/>
          <a:lstStyle/>
          <a:p>
            <a:r>
              <a:rPr lang="en-US" altLang="zh-CN" b="1" dirty="0"/>
              <a:t>Information Gain</a:t>
            </a:r>
          </a:p>
        </p:txBody>
      </p:sp>
      <p:graphicFrame>
        <p:nvGraphicFramePr>
          <p:cNvPr id="12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752600" y="2286000"/>
          <a:ext cx="6189624" cy="927100"/>
        </p:xfrm>
        <a:graphic>
          <a:graphicData uri="http://schemas.openxmlformats.org/presentationml/2006/ole">
            <p:oleObj spid="_x0000_s51202" name="Equation" r:id="rId3" imgW="3136900" imgH="469900" progId="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33400" y="1981200"/>
            <a:ext cx="8352928" cy="431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gain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expected reduction in entropy/uncertainty.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Values(A) : set of all possible values for attribute A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/>
              <a:t>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subset of S for which attribute A has value v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{s in S | A(s) = v}.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term in the equation for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Gain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just the entropy of the original collection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second term is the expected value of the entropy after S is partitioned using attribute 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716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1512" y="2009800"/>
            <a:ext cx="4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Existing systems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Purpose and usage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Approaches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Concept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38563" y="2225824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gonal Stripe 9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9144000" cy="11398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Remarks</a:t>
            </a:r>
            <a:endParaRPr lang="en-US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530350"/>
            <a:ext cx="8229600" cy="532765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Advantages: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Learning through experience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Adaptable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Follows machine learning completely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 Huge data classification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Disadvantages: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It is sensitive to train set and noise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References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1512" y="2009800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k-NN?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to use k-NN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Remarks</a:t>
            </a:r>
          </a:p>
          <a:p>
            <a:pPr marL="342900" indent="-342900">
              <a:buAutoNum type="arabicPeriod"/>
            </a:pP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AutoNum type="arabicPeriod"/>
            </a:pPr>
            <a:endParaRPr lang="en-IN" sz="3200" b="1" dirty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1400" y="3994212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gonal Stripe 9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214313"/>
            <a:ext cx="621506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K-Nearest Neighbor (</a:t>
            </a:r>
            <a:r>
              <a:rPr lang="en-US" b="1" dirty="0" err="1" smtClean="0"/>
              <a:t>knn</a:t>
            </a:r>
            <a:r>
              <a:rPr lang="en-US" b="1" dirty="0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Most basic type of instance learning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Assumes all instances are points in </a:t>
            </a:r>
            <a:r>
              <a:rPr lang="en-US" b="1" dirty="0" smtClean="0"/>
              <a:t>n-dimensional space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distance measure is needed to determine the “closeness” of instances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Classify an instance by finding its nearest neighbors and picking the most </a:t>
            </a:r>
            <a:r>
              <a:rPr lang="en-US" b="1" dirty="0" smtClean="0"/>
              <a:t>popular class </a:t>
            </a:r>
            <a:r>
              <a:rPr lang="en-US" dirty="0" smtClean="0"/>
              <a:t>among the neighbors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2" y="228600"/>
            <a:ext cx="8510588" cy="1139825"/>
          </a:xfrm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When to consider Nearest Neighbor </a:t>
            </a:r>
            <a:r>
              <a:rPr lang="en-US" sz="3600" b="1" dirty="0" smtClean="0"/>
              <a:t>Algorithm?</a:t>
            </a:r>
            <a:endParaRPr lang="en-US" sz="36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676400"/>
            <a:ext cx="82296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Less then 20 attributes per instance</a:t>
            </a:r>
          </a:p>
          <a:p>
            <a:pPr eaLnBrk="1" hangingPunct="1"/>
            <a:r>
              <a:rPr lang="en-US" dirty="0" smtClean="0"/>
              <a:t>Lots of training data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Advantages:</a:t>
            </a:r>
          </a:p>
          <a:p>
            <a:pPr lvl="1" eaLnBrk="1" hangingPunct="1"/>
            <a:r>
              <a:rPr lang="en-US" dirty="0" smtClean="0"/>
              <a:t>Training is very fast</a:t>
            </a:r>
          </a:p>
          <a:p>
            <a:pPr lvl="1" eaLnBrk="1" hangingPunct="1"/>
            <a:r>
              <a:rPr lang="en-US" dirty="0" smtClean="0"/>
              <a:t>Learning complex target functions</a:t>
            </a:r>
          </a:p>
          <a:p>
            <a:pPr lvl="1" eaLnBrk="1" hangingPunct="1"/>
            <a:r>
              <a:rPr lang="en-US" dirty="0" smtClean="0"/>
              <a:t>Don’t lose information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Disadvantages:</a:t>
            </a:r>
          </a:p>
          <a:p>
            <a:pPr lvl="1" eaLnBrk="1" hangingPunct="1"/>
            <a:r>
              <a:rPr lang="en-US" dirty="0" smtClean="0"/>
              <a:t>Slow at query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990600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K-Nearest Neighbor Algorithm</a:t>
            </a:r>
          </a:p>
        </p:txBody>
      </p:sp>
      <p:graphicFrame>
        <p:nvGraphicFramePr>
          <p:cNvPr id="2508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7438" y="4286250"/>
          <a:ext cx="4037012" cy="1189038"/>
        </p:xfrm>
        <a:graphic>
          <a:graphicData uri="http://schemas.openxmlformats.org/presentationml/2006/ole">
            <p:oleObj spid="_x0000_s7209" name="Equation" r:id="rId3" imgW="1637589" imgH="482391" progId="Equation.3">
              <p:embed/>
            </p:oleObj>
          </a:graphicData>
        </a:graphic>
      </p:graphicFrame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71688" y="2214563"/>
            <a:ext cx="7072312" cy="392906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de-DE" smtClean="0"/>
              <a:t>Let an </a:t>
            </a:r>
            <a:r>
              <a:rPr lang="de-DE" b="1" smtClean="0"/>
              <a:t>arbitrary instances </a:t>
            </a:r>
            <a:r>
              <a:rPr lang="de-DE" b="1" i="1" smtClean="0">
                <a:latin typeface="Palatino Linotype" pitchFamily="18" charset="0"/>
              </a:rPr>
              <a:t>x </a:t>
            </a:r>
            <a:r>
              <a:rPr lang="de-DE" smtClean="0"/>
              <a:t>be described:</a:t>
            </a:r>
            <a:endParaRPr lang="de-DE" i="1" smtClean="0">
              <a:latin typeface="Palatino Linotype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de-DE" i="1" smtClean="0">
                <a:latin typeface="Palatino Linotype" pitchFamily="18" charset="0"/>
              </a:rPr>
              <a:t>			   x={a</a:t>
            </a:r>
            <a:r>
              <a:rPr lang="de-DE" i="1" baseline="-25000" smtClean="0">
                <a:latin typeface="Palatino Linotype" pitchFamily="18" charset="0"/>
              </a:rPr>
              <a:t>1</a:t>
            </a:r>
            <a:r>
              <a:rPr lang="de-DE" i="1" smtClean="0">
                <a:latin typeface="Palatino Linotype" pitchFamily="18" charset="0"/>
              </a:rPr>
              <a:t>(x), a</a:t>
            </a:r>
            <a:r>
              <a:rPr lang="de-DE" i="1" baseline="-25000" smtClean="0">
                <a:latin typeface="Palatino Linotype" pitchFamily="18" charset="0"/>
              </a:rPr>
              <a:t>2</a:t>
            </a:r>
            <a:r>
              <a:rPr lang="de-DE" i="1" smtClean="0">
                <a:latin typeface="Palatino Linotype" pitchFamily="18" charset="0"/>
              </a:rPr>
              <a:t>(x), ..., a</a:t>
            </a:r>
            <a:r>
              <a:rPr lang="de-DE" i="1" baseline="-25000" smtClean="0">
                <a:latin typeface="Palatino Linotype" pitchFamily="18" charset="0"/>
              </a:rPr>
              <a:t>n</a:t>
            </a:r>
            <a:r>
              <a:rPr lang="de-DE" i="1" smtClean="0">
                <a:latin typeface="Palatino Linotype" pitchFamily="18" charset="0"/>
              </a:rPr>
              <a:t>(x)}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/>
              <a:t>distance</a:t>
            </a:r>
            <a:r>
              <a:rPr lang="en-US" smtClean="0"/>
              <a:t> between two instances and is defined: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	</a:t>
            </a:r>
          </a:p>
        </p:txBody>
      </p:sp>
      <p:sp>
        <p:nvSpPr>
          <p:cNvPr id="5" name="Diagonal Stripe 4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76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905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357188"/>
            <a:ext cx="8162925" cy="762000"/>
          </a:xfrm>
        </p:spPr>
        <p:txBody>
          <a:bodyPr/>
          <a:lstStyle/>
          <a:p>
            <a:pPr eaLnBrk="1" hangingPunct="1"/>
            <a:r>
              <a:rPr lang="en-US" b="1" dirty="0" smtClean="0"/>
              <a:t>K-Nearest Neighbor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/>
              <a:t>Features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All instances correspond to points in an </a:t>
            </a:r>
            <a:r>
              <a:rPr lang="en-US" b="1" dirty="0" smtClean="0"/>
              <a:t>n-dimensional Euclidean space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Classification is </a:t>
            </a:r>
            <a:r>
              <a:rPr lang="en-US" b="1" dirty="0" smtClean="0"/>
              <a:t>delayed </a:t>
            </a:r>
            <a:r>
              <a:rPr lang="en-US" dirty="0" smtClean="0"/>
              <a:t>till a new instance arrives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Classification done by comparing feature vectors of the different points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Target function may be </a:t>
            </a:r>
            <a:r>
              <a:rPr lang="en-US" b="1" dirty="0" smtClean="0"/>
              <a:t>discrete or real-valued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8162925" cy="762000"/>
          </a:xfrm>
        </p:spPr>
        <p:txBody>
          <a:bodyPr/>
          <a:lstStyle/>
          <a:p>
            <a:pPr eaLnBrk="1" hangingPunct="1"/>
            <a:r>
              <a:rPr lang="en-US" smtClean="0"/>
              <a:t>1-Nearest Neighbor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429000" y="5143500"/>
            <a:ext cx="571500" cy="3571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4343400" y="2357438"/>
            <a:ext cx="1800225" cy="1757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2928938" y="3286125"/>
            <a:ext cx="571500" cy="428625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857750" y="3286125"/>
            <a:ext cx="490538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6215063" y="4357688"/>
            <a:ext cx="771525" cy="42862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214688" y="2214563"/>
            <a:ext cx="519112" cy="357187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5143500" y="2500313"/>
            <a:ext cx="500063" cy="28575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2357438" y="4429125"/>
            <a:ext cx="571500" cy="3571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5357813" y="5286375"/>
            <a:ext cx="476250" cy="3571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 flipV="1">
            <a:off x="4857750" y="3286125"/>
            <a:ext cx="500063" cy="28575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4143375" y="3500438"/>
            <a:ext cx="1428750" cy="13573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Diagonal Stripe 14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676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905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nimBg="1"/>
      <p:bldP spid="11279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7" grpId="0" animBg="1"/>
      <p:bldP spid="11278" grpId="0" animBg="1"/>
      <p:bldP spid="11282" grpId="0" animBg="1"/>
      <p:bldP spid="14" grpId="0" animBg="1"/>
      <p:bldP spid="1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3962400" y="2743200"/>
            <a:ext cx="2209800" cy="2133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357188"/>
            <a:ext cx="8162925" cy="762000"/>
          </a:xfrm>
        </p:spPr>
        <p:txBody>
          <a:bodyPr/>
          <a:lstStyle/>
          <a:p>
            <a:pPr eaLnBrk="1" hangingPunct="1"/>
            <a:r>
              <a:rPr lang="en-US" smtClean="0"/>
              <a:t>3-Nearest Neighbor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786063" y="3581400"/>
            <a:ext cx="566737" cy="20478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724400" y="3581400"/>
            <a:ext cx="347663" cy="2047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643563" y="4000500"/>
            <a:ext cx="385762" cy="252413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286125" y="2743200"/>
            <a:ext cx="447675" cy="18573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4876800" y="2971800"/>
            <a:ext cx="338138" cy="24288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785938" y="4495800"/>
            <a:ext cx="576262" cy="290513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786313" y="5143500"/>
            <a:ext cx="642937" cy="3571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3429000" y="5000625"/>
            <a:ext cx="533400" cy="20955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4214813" y="3929063"/>
            <a:ext cx="390525" cy="185737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590800"/>
            <a:ext cx="20288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iagonal Stripe 14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676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905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k-Nearest Neighbor Examples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895019" y="2154237"/>
            <a:ext cx="4038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1800" smtClean="0"/>
          </a:p>
        </p:txBody>
      </p:sp>
      <p:pic>
        <p:nvPicPr>
          <p:cNvPr id="17412" name="Picture 7" descr="3-NN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152444" y="3554412"/>
            <a:ext cx="3124200" cy="2189163"/>
          </a:xfrm>
          <a:noFill/>
        </p:spPr>
      </p:pic>
      <p:pic>
        <p:nvPicPr>
          <p:cNvPr id="17413" name="Picture 9" descr="5-NN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5867400" y="4495800"/>
            <a:ext cx="2475838" cy="2189162"/>
          </a:xfrm>
          <a:noFill/>
        </p:spPr>
      </p:pic>
      <p:pic>
        <p:nvPicPr>
          <p:cNvPr id="17414" name="Picture 4" descr="1-NN"/>
          <p:cNvPicPr>
            <a:picLocks noGrp="1" noChangeAspect="1" noChangeArrowheads="1"/>
          </p:cNvPicPr>
          <p:nvPr>
            <p:ph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37819" y="2687637"/>
            <a:ext cx="2857500" cy="2295525"/>
          </a:xfrm>
          <a:noFill/>
        </p:spPr>
      </p:pic>
      <p:sp>
        <p:nvSpPr>
          <p:cNvPr id="7" name="Diagonal Stripe 6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6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05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57188"/>
            <a:ext cx="8162925" cy="762000"/>
          </a:xfrm>
        </p:spPr>
        <p:txBody>
          <a:bodyPr/>
          <a:lstStyle/>
          <a:p>
            <a:pPr eaLnBrk="1" hangingPunct="1"/>
            <a:r>
              <a:rPr lang="en-US" smtClean="0"/>
              <a:t>K-Nearest Neighbor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 arbitrary instance is represented by	(a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(x),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(x),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(x),.., 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(x))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b="1" dirty="0" smtClean="0"/>
              <a:t>Euclidean distance </a:t>
            </a:r>
            <a:r>
              <a:rPr lang="en-US" sz="2800" dirty="0" smtClean="0"/>
              <a:t>between two instances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b="1" dirty="0" smtClean="0"/>
              <a:t>Continuous valued </a:t>
            </a:r>
            <a:r>
              <a:rPr lang="en-US" sz="2800" dirty="0" smtClean="0"/>
              <a:t>target function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400" dirty="0" smtClean="0"/>
              <a:t>	mean value of the k nearest training examples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Real-Time </a:t>
            </a:r>
            <a:r>
              <a:rPr lang="en-US" dirty="0"/>
              <a:t>Intrusion Detection System (RT-IDS</a:t>
            </a:r>
            <a:r>
              <a:rPr lang="en-US" dirty="0" smtClean="0"/>
              <a:t>) </a:t>
            </a:r>
            <a:r>
              <a:rPr lang="en-US" dirty="0"/>
              <a:t>is a </a:t>
            </a:r>
            <a:r>
              <a:rPr lang="en-US" b="1" dirty="0"/>
              <a:t>preventive mechanism </a:t>
            </a:r>
            <a:r>
              <a:rPr lang="en-US" dirty="0"/>
              <a:t>that gives an alarm signal to the computer user or network administrator </a:t>
            </a:r>
            <a:r>
              <a:rPr lang="en-US" b="1" dirty="0"/>
              <a:t>for antagonistic activity </a:t>
            </a:r>
            <a:r>
              <a:rPr lang="en-US" dirty="0"/>
              <a:t>on the opening session, by inspecting hazardous network activities.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57200"/>
            <a:ext cx="8531225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K-Nearest Neighbor Algorithm Steps</a:t>
            </a:r>
          </a:p>
        </p:txBody>
      </p:sp>
      <p:graphicFrame>
        <p:nvGraphicFramePr>
          <p:cNvPr id="25498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733800" y="4800600"/>
          <a:ext cx="3057797" cy="673100"/>
        </p:xfrm>
        <a:graphic>
          <a:graphicData uri="http://schemas.openxmlformats.org/presentationml/2006/ole">
            <p:oleObj spid="_x0000_s8233" name="Equation" r:id="rId3" imgW="2019300" imgH="444500" progId="Equation.3">
              <p:embed/>
            </p:oleObj>
          </a:graphicData>
        </a:graphic>
      </p:graphicFrame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915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Training Algorithm:</a:t>
            </a:r>
          </a:p>
          <a:p>
            <a:pPr lvl="1" eaLnBrk="1" hangingPunct="1"/>
            <a:r>
              <a:rPr lang="en-US" dirty="0" smtClean="0"/>
              <a:t>Store all training examples &lt;</a:t>
            </a:r>
            <a:r>
              <a:rPr lang="en-US" i="1" dirty="0" smtClean="0">
                <a:latin typeface="Palatino Linotype" pitchFamily="18" charset="0"/>
              </a:rPr>
              <a:t>x, f(x)</a:t>
            </a:r>
            <a:r>
              <a:rPr lang="en-US" dirty="0" smtClean="0"/>
              <a:t>&gt;</a:t>
            </a:r>
          </a:p>
          <a:p>
            <a:pPr eaLnBrk="1" hangingPunct="1"/>
            <a:r>
              <a:rPr lang="en-US" b="1" dirty="0" smtClean="0"/>
              <a:t>Classification Algorithm:</a:t>
            </a:r>
          </a:p>
          <a:p>
            <a:pPr lvl="1" eaLnBrk="1" hangingPunct="1"/>
            <a:r>
              <a:rPr lang="en-US" dirty="0" smtClean="0"/>
              <a:t>Given a instance </a:t>
            </a:r>
            <a:r>
              <a:rPr lang="en-US" i="1" dirty="0" err="1" smtClean="0">
                <a:latin typeface="Palatino Linotype" pitchFamily="18" charset="0"/>
              </a:rPr>
              <a:t>x</a:t>
            </a:r>
            <a:r>
              <a:rPr lang="en-US" i="1" baseline="-25000" dirty="0" err="1" smtClean="0">
                <a:latin typeface="Palatino Linotype" pitchFamily="18" charset="0"/>
              </a:rPr>
              <a:t>q</a:t>
            </a:r>
            <a:r>
              <a:rPr lang="en-US" dirty="0" smtClean="0"/>
              <a:t> to be classified,</a:t>
            </a:r>
          </a:p>
          <a:p>
            <a:pPr lvl="2" eaLnBrk="1" hangingPunct="1"/>
            <a:r>
              <a:rPr lang="en-US" dirty="0" smtClean="0"/>
              <a:t>Let </a:t>
            </a:r>
            <a:r>
              <a:rPr lang="en-US" i="1" dirty="0" smtClean="0">
                <a:latin typeface="Palatino Linotype" pitchFamily="18" charset="0"/>
              </a:rPr>
              <a:t>x</a:t>
            </a:r>
            <a:r>
              <a:rPr lang="en-US" i="1" baseline="-25000" dirty="0" smtClean="0">
                <a:latin typeface="Palatino Linotype" pitchFamily="18" charset="0"/>
              </a:rPr>
              <a:t>1</a:t>
            </a:r>
            <a:r>
              <a:rPr lang="en-US" i="1" dirty="0" smtClean="0">
                <a:latin typeface="Palatino Linotype" pitchFamily="18" charset="0"/>
              </a:rPr>
              <a:t>, … </a:t>
            </a:r>
            <a:r>
              <a:rPr lang="en-US" i="1" dirty="0" err="1" smtClean="0">
                <a:latin typeface="Palatino Linotype" pitchFamily="18" charset="0"/>
              </a:rPr>
              <a:t>x</a:t>
            </a:r>
            <a:r>
              <a:rPr lang="en-US" i="1" baseline="-25000" dirty="0" err="1" smtClean="0">
                <a:latin typeface="Palatino Linotype" pitchFamily="18" charset="0"/>
              </a:rPr>
              <a:t>k</a:t>
            </a:r>
            <a:r>
              <a:rPr lang="en-US" dirty="0" smtClean="0"/>
              <a:t> denote the k instances from the list of training examples</a:t>
            </a:r>
          </a:p>
          <a:p>
            <a:pPr lvl="2" eaLnBrk="1" hangingPunct="1"/>
            <a:r>
              <a:rPr lang="en-US" dirty="0" smtClean="0"/>
              <a:t>Return</a:t>
            </a:r>
          </a:p>
          <a:p>
            <a:pPr lvl="2" eaLnBrk="1" hangingPunct="1"/>
            <a:endParaRPr lang="de-DE" dirty="0" smtClean="0"/>
          </a:p>
          <a:p>
            <a:pPr lvl="2" algn="ctr" eaLnBrk="1" hangingPunct="1">
              <a:buFont typeface="Wingdings" pitchFamily="2" charset="2"/>
              <a:buNone/>
            </a:pPr>
            <a:r>
              <a:rPr lang="de-DE" sz="1600" dirty="0" smtClean="0"/>
              <a:t>(for discrete-valued target function)</a:t>
            </a:r>
          </a:p>
          <a:p>
            <a:pPr lvl="2" eaLnBrk="1" hangingPunct="1"/>
            <a:r>
              <a:rPr lang="de-DE" dirty="0" smtClean="0"/>
              <a:t>where </a:t>
            </a:r>
            <a:r>
              <a:rPr lang="el-GR" i="1" dirty="0" smtClean="0">
                <a:latin typeface="Palatino Linotype" pitchFamily="18" charset="0"/>
              </a:rPr>
              <a:t>δ</a:t>
            </a:r>
            <a:r>
              <a:rPr lang="de-DE" i="1" dirty="0" smtClean="0">
                <a:latin typeface="Palatino Linotype" pitchFamily="18" charset="0"/>
              </a:rPr>
              <a:t>(a,b)=1</a:t>
            </a:r>
            <a:r>
              <a:rPr lang="de-DE" dirty="0" smtClean="0">
                <a:latin typeface="Palatino Linotype" pitchFamily="18" charset="0"/>
              </a:rPr>
              <a:t> if a=b </a:t>
            </a:r>
            <a:r>
              <a:rPr lang="de-DE" dirty="0" smtClean="0"/>
              <a:t>and where</a:t>
            </a:r>
            <a:r>
              <a:rPr lang="de-DE" dirty="0" smtClean="0">
                <a:latin typeface="Palatino Linotype" pitchFamily="18" charset="0"/>
              </a:rPr>
              <a:t> </a:t>
            </a:r>
            <a:r>
              <a:rPr lang="el-GR" i="1" dirty="0" smtClean="0">
                <a:latin typeface="Palatino Linotype" pitchFamily="18" charset="0"/>
              </a:rPr>
              <a:t>δ</a:t>
            </a:r>
            <a:r>
              <a:rPr lang="de-DE" i="1" dirty="0" smtClean="0">
                <a:latin typeface="Palatino Linotype" pitchFamily="18" charset="0"/>
              </a:rPr>
              <a:t>(a,b)=0</a:t>
            </a:r>
            <a:r>
              <a:rPr lang="de-DE" dirty="0" smtClean="0">
                <a:latin typeface="Palatino Linotype" pitchFamily="18" charset="0"/>
              </a:rPr>
              <a:t> </a:t>
            </a:r>
            <a:r>
              <a:rPr lang="de-DE" dirty="0" smtClean="0"/>
              <a:t>otherwise</a:t>
            </a:r>
            <a:endParaRPr lang="el-GR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Diagonal Stripe 4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57188"/>
            <a:ext cx="8162925" cy="762000"/>
          </a:xfrm>
        </p:spPr>
        <p:txBody>
          <a:bodyPr/>
          <a:lstStyle/>
          <a:p>
            <a:pPr eaLnBrk="1" hangingPunct="1"/>
            <a:r>
              <a:rPr lang="en-US" b="1" dirty="0" smtClean="0"/>
              <a:t>Remarks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686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Highly </a:t>
            </a:r>
            <a:r>
              <a:rPr lang="en-US" b="1" dirty="0" smtClean="0"/>
              <a:t>effective inductive inference </a:t>
            </a:r>
            <a:r>
              <a:rPr lang="en-US" dirty="0" smtClean="0"/>
              <a:t>method for </a:t>
            </a:r>
            <a:r>
              <a:rPr lang="en-US" u="sng" dirty="0" smtClean="0"/>
              <a:t>noisy training data </a:t>
            </a:r>
            <a:r>
              <a:rPr lang="en-US" dirty="0" smtClean="0"/>
              <a:t>and </a:t>
            </a:r>
            <a:r>
              <a:rPr lang="en-US" u="sng" dirty="0" smtClean="0"/>
              <a:t>complex target functions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Target function for a whole space may be described as a combination of less complex local approximations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Learning is very </a:t>
            </a:r>
            <a:r>
              <a:rPr lang="en-US" b="1" dirty="0" smtClean="0"/>
              <a:t>simple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Classification is </a:t>
            </a:r>
            <a:r>
              <a:rPr lang="en-US" b="1" dirty="0" smtClean="0"/>
              <a:t>time consuming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1991" y="3510751"/>
            <a:ext cx="439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Preprocessing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Classification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Post Processing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Reducing FAR</a:t>
            </a:r>
          </a:p>
          <a:p>
            <a:endParaRPr lang="en-IN" sz="3200" b="1" dirty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97069" y="4229893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gonal Stripe 9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8600" y="533400"/>
            <a:ext cx="8458200" cy="838200"/>
          </a:xfrm>
          <a:prstGeom prst="rect">
            <a:avLst/>
          </a:prstGeom>
        </p:spPr>
        <p:txBody>
          <a:bodyPr vert="horz" lIns="45720" rIns="45720" bIns="45720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Working Procedure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838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I : Preprocessing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048000"/>
            <a:ext cx="784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>
              <a:buClr>
                <a:srgbClr val="F07F09"/>
              </a:buClr>
              <a:buSzPct val="80000"/>
            </a:pPr>
            <a:r>
              <a:rPr lang="en-US" sz="2800" b="1" dirty="0" smtClean="0"/>
              <a:t>Packet capturing:</a:t>
            </a:r>
          </a:p>
          <a:p>
            <a:pPr marL="36576" lvl="0">
              <a:buClr>
                <a:srgbClr val="F07F09"/>
              </a:buClr>
              <a:buSzPct val="80000"/>
            </a:pPr>
            <a:r>
              <a:rPr lang="en-US" sz="2400" b="1" dirty="0" smtClean="0"/>
              <a:t>-</a:t>
            </a:r>
            <a:r>
              <a:rPr lang="en-US" sz="2400" b="1" dirty="0" err="1" smtClean="0"/>
              <a:t>Wireshark</a:t>
            </a:r>
            <a:r>
              <a:rPr lang="en-US" sz="2400" b="1" dirty="0" smtClean="0"/>
              <a:t> (Ethereal)</a:t>
            </a:r>
          </a:p>
          <a:p>
            <a:pPr marL="36576" lvl="0">
              <a:buClr>
                <a:srgbClr val="F07F09"/>
              </a:buClr>
              <a:buSzPct val="80000"/>
            </a:pPr>
            <a:r>
              <a:rPr lang="en-US" sz="2400" b="1" dirty="0" smtClean="0"/>
              <a:t>-</a:t>
            </a:r>
            <a:r>
              <a:rPr lang="en-US" sz="2400" b="1" dirty="0" err="1" smtClean="0"/>
              <a:t>Capsa</a:t>
            </a:r>
            <a:endParaRPr lang="en-US" sz="2400" b="1" dirty="0" smtClean="0"/>
          </a:p>
          <a:p>
            <a:pPr marL="36576" lvl="0">
              <a:buClr>
                <a:srgbClr val="F07F09"/>
              </a:buClr>
              <a:buSzPct val="80000"/>
            </a:pPr>
            <a:endParaRPr lang="en-US" sz="2400" b="1" dirty="0" smtClean="0"/>
          </a:p>
          <a:p>
            <a:pPr marL="36576" lvl="0">
              <a:buClr>
                <a:srgbClr val="F07F09"/>
              </a:buClr>
              <a:buSzPct val="80000"/>
            </a:pPr>
            <a:endParaRPr lang="en-US" sz="2800" b="1" dirty="0" smtClean="0"/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002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848600" cy="609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II : Classification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2057400"/>
            <a:ext cx="7848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>
              <a:buClr>
                <a:srgbClr val="F07F09"/>
              </a:buClr>
              <a:buSzPct val="80000"/>
            </a:pPr>
            <a:r>
              <a:rPr lang="en-US" sz="2800" b="1" dirty="0" smtClean="0"/>
              <a:t>Training</a:t>
            </a:r>
          </a:p>
          <a:p>
            <a:pPr marL="36576">
              <a:buClr>
                <a:srgbClr val="F07F09"/>
              </a:buClr>
              <a:buSzPct val="80000"/>
            </a:pPr>
            <a:r>
              <a:rPr lang="en-US" sz="2400" b="1" dirty="0" smtClean="0"/>
              <a:t>-With answer class</a:t>
            </a:r>
          </a:p>
          <a:p>
            <a:pPr marL="36576" lvl="0">
              <a:buClr>
                <a:srgbClr val="F07F09"/>
              </a:buClr>
              <a:buSzPct val="80000"/>
            </a:pPr>
            <a:endParaRPr lang="en-US" sz="2400" b="1" dirty="0" smtClean="0"/>
          </a:p>
          <a:p>
            <a:pPr marL="36576" lvl="0">
              <a:buClr>
                <a:srgbClr val="F07F09"/>
              </a:buClr>
              <a:buSzPct val="80000"/>
            </a:pPr>
            <a:r>
              <a:rPr lang="en-US" sz="2800" b="1" dirty="0" smtClean="0"/>
              <a:t>Testing</a:t>
            </a:r>
          </a:p>
          <a:p>
            <a:pPr marL="36576" lvl="0">
              <a:buClr>
                <a:srgbClr val="F07F09"/>
              </a:buClr>
              <a:buSzPct val="80000"/>
            </a:pPr>
            <a:r>
              <a:rPr lang="en-US" sz="2400" b="1" dirty="0" smtClean="0"/>
              <a:t>-Without answer class</a:t>
            </a:r>
          </a:p>
          <a:p>
            <a:pPr marL="36576" lvl="0">
              <a:buClr>
                <a:srgbClr val="F07F09"/>
              </a:buClr>
              <a:buSzPct val="80000"/>
            </a:pP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478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533400"/>
            <a:ext cx="8458200" cy="838200"/>
          </a:xfrm>
          <a:prstGeom prst="rect">
            <a:avLst/>
          </a:prstGeom>
        </p:spPr>
        <p:txBody>
          <a:bodyPr vert="horz" lIns="45720" rIns="45720" bIns="45720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Working Procedure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772400" cy="838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III : Post processing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20574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>
              <a:buClr>
                <a:srgbClr val="F07F09"/>
              </a:buClr>
              <a:buSzPct val="80000"/>
            </a:pPr>
            <a:r>
              <a:rPr lang="en-US" sz="2800" b="1" dirty="0" smtClean="0"/>
              <a:t>Measuring system performance: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819400"/>
          <a:ext cx="7772400" cy="33528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CASE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Expected Answer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Answer Obtained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Outcome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True Positive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ALARM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ALARM</a:t>
                      </a:r>
                      <a:endParaRPr lang="en-IN" sz="2200" b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Desirable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True Negative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NORMAL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NORMAL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Desirable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22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False Positive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ALARM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NORMAL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Not Desirable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False Negative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NORMAL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</a:rPr>
                        <a:t>ALARM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+mn-cs"/>
                        </a:rPr>
                        <a:t>Not Desirable</a:t>
                      </a:r>
                      <a:endParaRPr kumimoji="0" lang="en-IN" sz="22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22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iagonal Stripe 5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vert="horz" lIns="45720" rIns="45720" bIns="45720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Working Procedure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796" y="19812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772400" cy="838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IV : Reducing False Alarms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2057400"/>
            <a:ext cx="7848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>
              <a:buClr>
                <a:srgbClr val="F07F09"/>
              </a:buClr>
              <a:buSzPct val="80000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/>
              <a:t>Majority voting algorithm </a:t>
            </a:r>
          </a:p>
          <a:p>
            <a:pPr marL="36576">
              <a:buClr>
                <a:srgbClr val="F07F09"/>
              </a:buClr>
              <a:buSzPct val="80000"/>
            </a:pPr>
            <a:r>
              <a:rPr lang="en-US" sz="2000" b="1" dirty="0" smtClean="0"/>
              <a:t>-E.g. </a:t>
            </a:r>
            <a:r>
              <a:rPr lang="en-IN" sz="2000" b="1" dirty="0" smtClean="0"/>
              <a:t> at least 3 out-of 5 records reported to be attack, then it is considered the attack. Else, it is considered as normal.</a:t>
            </a:r>
          </a:p>
          <a:p>
            <a:pPr marL="36576">
              <a:buClr>
                <a:srgbClr val="F07F09"/>
              </a:buClr>
              <a:buSzPct val="80000"/>
            </a:pPr>
            <a:endParaRPr lang="en-US" sz="2400" b="1" dirty="0" smtClean="0"/>
          </a:p>
          <a:p>
            <a:pPr marL="36576" lvl="0">
              <a:buClr>
                <a:srgbClr val="F07F09"/>
              </a:buClr>
              <a:buSzPct val="80000"/>
            </a:pPr>
            <a:r>
              <a:rPr lang="en-US" sz="2800" b="1" dirty="0" smtClean="0"/>
              <a:t> Increase Detection Accuracy</a:t>
            </a:r>
          </a:p>
          <a:p>
            <a:pPr marL="36576" lvl="0">
              <a:buClr>
                <a:srgbClr val="F07F09"/>
              </a:buClr>
              <a:buSzPct val="80000"/>
            </a:pP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28600"/>
            <a:ext cx="8458200" cy="838200"/>
          </a:xfrm>
          <a:prstGeom prst="rect">
            <a:avLst/>
          </a:prstGeom>
        </p:spPr>
        <p:txBody>
          <a:bodyPr vert="horz" lIns="45720" rIns="45720" bIns="45720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prstDash val="solid"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Working Procedure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0735" y="4294326"/>
            <a:ext cx="4392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1.Advantages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2.Disadvantages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3.Applications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4.Conclusion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52800" y="4853732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gonal Stripe 9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7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chemeClr val="tx1"/>
                </a:solidFill>
                <a:latin typeface="Arial" charset="0"/>
                <a:cs typeface="Arial" charset="0"/>
              </a:rPr>
              <a:t>Advantages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685800" y="1447800"/>
            <a:ext cx="8215313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dirty="0"/>
              <a:t>Gives Security to data</a:t>
            </a:r>
          </a:p>
          <a:p>
            <a:pPr>
              <a:buFont typeface="Arial" charset="0"/>
              <a:buChar char="•"/>
            </a:pPr>
            <a:endParaRPr lang="en-US" sz="1200" dirty="0"/>
          </a:p>
          <a:p>
            <a:pPr>
              <a:buFont typeface="Arial" charset="0"/>
              <a:buChar char="•"/>
            </a:pPr>
            <a:r>
              <a:rPr lang="en-US" sz="3200" dirty="0"/>
              <a:t>Less Hardware Dependency</a:t>
            </a:r>
          </a:p>
          <a:p>
            <a:pPr>
              <a:buFont typeface="Arial" charset="0"/>
              <a:buChar char="•"/>
            </a:pPr>
            <a:endParaRPr lang="en-US" sz="1200" dirty="0"/>
          </a:p>
          <a:p>
            <a:pPr>
              <a:buFont typeface="Arial" charset="0"/>
              <a:buChar char="•"/>
            </a:pPr>
            <a:r>
              <a:rPr lang="en-US" sz="3200" dirty="0"/>
              <a:t>Constant Network Monitoring</a:t>
            </a:r>
          </a:p>
          <a:p>
            <a:pPr>
              <a:buFont typeface="Arial" charset="0"/>
              <a:buChar char="•"/>
            </a:pP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3200" dirty="0"/>
              <a:t>Versatility of the System</a:t>
            </a:r>
          </a:p>
          <a:p>
            <a:pPr>
              <a:buFont typeface="Arial" charset="0"/>
              <a:buChar char="•"/>
            </a:pPr>
            <a:endParaRPr lang="en-US" sz="1200" dirty="0"/>
          </a:p>
          <a:p>
            <a:pPr>
              <a:buFont typeface="Arial" charset="0"/>
              <a:buChar char="•"/>
            </a:pPr>
            <a:r>
              <a:rPr lang="en-US" sz="3200" dirty="0"/>
              <a:t>Use of </a:t>
            </a:r>
            <a:r>
              <a:rPr lang="en-US" sz="3200" dirty="0" smtClean="0"/>
              <a:t>2 </a:t>
            </a:r>
            <a:r>
              <a:rPr lang="en-US" sz="3200" dirty="0"/>
              <a:t>different algorithms making it improve performance</a:t>
            </a:r>
          </a:p>
          <a:p>
            <a:pPr>
              <a:buFont typeface="Arial" charset="0"/>
              <a:buChar char="•"/>
            </a:pPr>
            <a:endParaRPr lang="en-US" sz="1200" dirty="0"/>
          </a:p>
          <a:p>
            <a:pPr>
              <a:buFont typeface="Arial" charset="0"/>
              <a:buChar char="•"/>
            </a:pPr>
            <a:r>
              <a:rPr lang="en-US" sz="3200" dirty="0"/>
              <a:t>Machine learning technology making it update itself 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chemeClr val="tx1"/>
                </a:solidFill>
                <a:latin typeface="Arial" charset="0"/>
                <a:cs typeface="Arial" charset="0"/>
              </a:rPr>
              <a:t>Disadvantages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1714500"/>
            <a:ext cx="7572375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Performance can not be guaranteed as the problem is NP hard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Packet Sniffing tool is necessary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76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905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Monitors </a:t>
            </a:r>
            <a:r>
              <a:rPr lang="en-US" dirty="0">
                <a:latin typeface="+mj-lt"/>
                <a:cs typeface="Times New Roman" pitchFamily="18" charset="0"/>
              </a:rPr>
              <a:t>traffic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Looking </a:t>
            </a:r>
            <a:r>
              <a:rPr lang="en-US" dirty="0">
                <a:latin typeface="+mj-lt"/>
                <a:cs typeface="Times New Roman" pitchFamily="18" charset="0"/>
              </a:rPr>
              <a:t>for suspicious activity</a:t>
            </a:r>
            <a:r>
              <a:rPr lang="en-US" dirty="0" smtClean="0">
                <a:latin typeface="+mj-lt"/>
                <a:cs typeface="Times New Roman" pitchFamily="18" charset="0"/>
              </a:rPr>
              <a:t>,  attack </a:t>
            </a:r>
            <a:r>
              <a:rPr lang="en-US" dirty="0">
                <a:latin typeface="+mj-lt"/>
                <a:cs typeface="Times New Roman" pitchFamily="18" charset="0"/>
              </a:rPr>
              <a:t>or unauthorized </a:t>
            </a:r>
            <a:r>
              <a:rPr lang="en-US" dirty="0" smtClean="0">
                <a:latin typeface="+mj-lt"/>
                <a:cs typeface="Times New Roman" pitchFamily="18" charset="0"/>
              </a:rPr>
              <a:t>activity.</a:t>
            </a:r>
          </a:p>
          <a:p>
            <a:pPr lvl="1">
              <a:buNone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Types: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+mj-lt"/>
                <a:cs typeface="Times New Roman" pitchFamily="18" charset="0"/>
              </a:rPr>
              <a:t>Host Based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+mj-lt"/>
                <a:cs typeface="Times New Roman" pitchFamily="18" charset="0"/>
              </a:rPr>
              <a:t>Network Based</a:t>
            </a:r>
          </a:p>
          <a:p>
            <a:pPr lvl="1">
              <a:buNone/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6002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chemeClr val="tx1"/>
                </a:solidFill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357188" y="1928813"/>
            <a:ext cx="8786812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dirty="0"/>
              <a:t>Intrusion Prevention System</a:t>
            </a:r>
          </a:p>
          <a:p>
            <a:pPr>
              <a:buFont typeface="Arial" charset="0"/>
              <a:buChar char="•"/>
            </a:pP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/>
              <a:t>Protocol Based Intrusion detection system</a:t>
            </a:r>
          </a:p>
          <a:p>
            <a:pPr>
              <a:buFont typeface="Arial" charset="0"/>
              <a:buChar char="•"/>
            </a:pP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/>
              <a:t>Security tools</a:t>
            </a:r>
          </a:p>
          <a:p>
            <a:pPr>
              <a:buFont typeface="Arial" charset="0"/>
              <a:buChar char="•"/>
            </a:pP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/>
              <a:t>Firewall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05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n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4400" b="1" dirty="0" smtClean="0">
                <a:ln>
                  <a:prstDash val="solid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onclusion</a:t>
            </a:r>
            <a:r>
              <a:rPr 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</a:rPr>
            </a:b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sz="3200" dirty="0" smtClean="0"/>
              <a:t>e have used different machine learning algorithms to model Intrusion Detection System (IDS) to improve detection rate and reduce False Alarm Rate (FAR). </a:t>
            </a:r>
          </a:p>
          <a:p>
            <a:endParaRPr lang="en-US" sz="3200" dirty="0" smtClean="0"/>
          </a:p>
          <a:p>
            <a:r>
              <a:rPr lang="en-US" sz="3200" dirty="0" smtClean="0"/>
              <a:t>With the help of k-NN and Decision Tree</a:t>
            </a:r>
            <a:r>
              <a:rPr lang="en-IN" sz="3200" dirty="0" smtClean="0">
                <a:latin typeface="Arial" charset="0"/>
                <a:cs typeface="Arial" charset="0"/>
              </a:rPr>
              <a:t>.</a:t>
            </a:r>
          </a:p>
          <a:p>
            <a:endParaRPr lang="en-US" dirty="0" smtClean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3230" y="5138949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Screenshots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261111" y="5460199"/>
            <a:ext cx="1008112" cy="18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gonal Stripe 9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754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Working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KNN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</a:p>
          <a:p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Scope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Diagonal Stripe 9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754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cs typeface="Arial" charset="0"/>
              </a:rPr>
              <a:t>Future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Scope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Improved rate of detection.</a:t>
            </a:r>
          </a:p>
          <a:p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more Machine Learning Algorithms to improve accuracy. </a:t>
            </a:r>
          </a:p>
          <a:p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the system for detecting new attacks. </a:t>
            </a:r>
          </a:p>
          <a:p>
            <a:pPr>
              <a:buFont typeface="Wingdings 2" pitchFamily="18" charset="2"/>
              <a:buNone/>
            </a:pPr>
            <a:endParaRPr lang="en-US" sz="3200" b="1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 2" pitchFamily="18" charset="2"/>
              <a:buNone/>
            </a:pPr>
            <a:endParaRPr lang="en-US" sz="3200" b="1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 smtClean="0"/>
              <a:t>Need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876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  <a:cs typeface="Times New Roman" pitchFamily="18" charset="0"/>
              </a:rPr>
              <a:t>Growing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rate of attacks,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Increasing rate of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network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activities</a:t>
            </a:r>
          </a:p>
          <a:p>
            <a:endParaRPr lang="en-US" sz="2400" dirty="0" smtClean="0">
              <a:latin typeface="+mj-lt"/>
              <a:cs typeface="Times New Roman" pitchFamily="18" charset="0"/>
            </a:endParaRPr>
          </a:p>
          <a:p>
            <a:r>
              <a:rPr lang="en-US" sz="2400" dirty="0" smtClean="0">
                <a:latin typeface="+mj-lt"/>
                <a:cs typeface="Times New Roman" pitchFamily="18" charset="0"/>
              </a:rPr>
              <a:t>Impact on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confidentiality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integrity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of critical data. </a:t>
            </a:r>
          </a:p>
          <a:p>
            <a:endParaRPr lang="en-US" sz="2400" dirty="0" smtClean="0">
              <a:latin typeface="+mj-lt"/>
              <a:cs typeface="Times New Roman" pitchFamily="18" charset="0"/>
            </a:endParaRPr>
          </a:p>
          <a:p>
            <a:r>
              <a:rPr lang="en-US" sz="2400" dirty="0" smtClean="0">
                <a:latin typeface="+mj-lt"/>
                <a:cs typeface="Times New Roman" pitchFamily="18" charset="0"/>
              </a:rPr>
              <a:t>Network systems must use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security tools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such as firewall, antivirus, IDS to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prevent important data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from being misused.</a:t>
            </a:r>
          </a:p>
          <a:p>
            <a:endParaRPr lang="en-US" sz="2400" dirty="0" smtClean="0">
              <a:latin typeface="+mj-lt"/>
              <a:cs typeface="Times New Roman" pitchFamily="18" charset="0"/>
            </a:endParaRPr>
          </a:p>
          <a:p>
            <a:r>
              <a:rPr lang="en-US" sz="2400" b="1" dirty="0" smtClean="0">
                <a:latin typeface="+mj-lt"/>
                <a:cs typeface="Times New Roman" pitchFamily="18" charset="0"/>
              </a:rPr>
              <a:t>Firewall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alone </a:t>
            </a:r>
            <a:r>
              <a:rPr lang="en-US" sz="2400" b="1" dirty="0">
                <a:latin typeface="+mj-lt"/>
                <a:cs typeface="Times New Roman" pitchFamily="18" charset="0"/>
              </a:rPr>
              <a:t>is not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enough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 Since , it cannot defend </a:t>
            </a:r>
            <a:r>
              <a:rPr lang="en-US" sz="2400" dirty="0">
                <a:latin typeface="+mj-lt"/>
                <a:cs typeface="Times New Roman" pitchFamily="18" charset="0"/>
              </a:rPr>
              <a:t>against intrusion attempts during  port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opening.</a:t>
            </a:r>
          </a:p>
          <a:p>
            <a:endParaRPr lang="en-US" sz="2400" dirty="0" smtClean="0">
              <a:latin typeface="+mj-lt"/>
              <a:cs typeface="Times New Roman" pitchFamily="18" charset="0"/>
            </a:endParaRPr>
          </a:p>
          <a:p>
            <a:r>
              <a:rPr lang="en-US" sz="2400" dirty="0" smtClean="0">
                <a:latin typeface="+mj-lt"/>
                <a:cs typeface="Times New Roman" pitchFamily="18" charset="0"/>
              </a:rPr>
              <a:t>IDS automates the </a:t>
            </a:r>
            <a:r>
              <a:rPr lang="en-US" sz="2400" b="1" dirty="0">
                <a:latin typeface="+mj-lt"/>
                <a:cs typeface="Times New Roman" pitchFamily="18" charset="0"/>
              </a:rPr>
              <a:t>monitoring and analyzing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events, </a:t>
            </a:r>
            <a:r>
              <a:rPr lang="en-US" sz="2400" dirty="0">
                <a:latin typeface="+mj-lt"/>
                <a:cs typeface="Times New Roman" pitchFamily="18" charset="0"/>
              </a:rPr>
              <a:t>to detect malicious or spurious activity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Purpose and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332037"/>
            <a:ext cx="6553200" cy="3535363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sz="4000" dirty="0" smtClean="0"/>
              <a:t>-Confidentiality</a:t>
            </a:r>
          </a:p>
          <a:p>
            <a:pPr>
              <a:buNone/>
            </a:pPr>
            <a:r>
              <a:rPr lang="en-US" sz="4000" dirty="0" smtClean="0"/>
              <a:t>				-Integrity</a:t>
            </a:r>
          </a:p>
          <a:p>
            <a:pPr>
              <a:buNone/>
            </a:pPr>
            <a:r>
              <a:rPr lang="en-US" sz="4000" dirty="0" smtClean="0"/>
              <a:t>-Security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4000" dirty="0" smtClean="0"/>
              <a:t>-Prevent Attacks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40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526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pPr marL="36576" lvl="0" indent="0">
              <a:spcBef>
                <a:spcPts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4000" b="1" dirty="0" smtClean="0"/>
              <a:t>Signature Based		</a:t>
            </a:r>
          </a:p>
          <a:p>
            <a:pPr marL="36576" lvl="0" indent="0">
              <a:spcBef>
                <a:spcPts val="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4000" b="1" dirty="0" smtClean="0"/>
          </a:p>
          <a:p>
            <a:pPr marL="36576" lvl="0" indent="0">
              <a:spcBef>
                <a:spcPts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 smtClean="0"/>
              <a:t>-Patterns of attacks		</a:t>
            </a:r>
          </a:p>
          <a:p>
            <a:pPr marL="36576" lvl="0" indent="0">
              <a:spcBef>
                <a:spcPts val="0"/>
              </a:spcBef>
              <a:buClr>
                <a:schemeClr val="accent1"/>
              </a:buClr>
              <a:buSzPct val="80000"/>
              <a:buNone/>
              <a:defRPr/>
            </a:pPr>
            <a:endParaRPr lang="en-US" dirty="0" smtClean="0"/>
          </a:p>
          <a:p>
            <a:pPr marL="36576" lvl="0" indent="0">
              <a:spcBef>
                <a:spcPts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 smtClean="0"/>
              <a:t>-Pre-classified signatures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3048000" cy="914400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91440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600200"/>
            <a:ext cx="4267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Anomaly Based</a:t>
            </a:r>
          </a:p>
          <a:p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3200" dirty="0" smtClean="0"/>
              <a:t>-Capture deviated behavior</a:t>
            </a:r>
          </a:p>
          <a:p>
            <a:endParaRPr lang="en-US" sz="3200" dirty="0" smtClean="0"/>
          </a:p>
          <a:p>
            <a:r>
              <a:rPr lang="en-US" sz="3200" dirty="0" smtClean="0"/>
              <a:t>-Predict anomalies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318868" y="1205132"/>
            <a:ext cx="4114800" cy="1524000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1385668" y="158613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Network</a:t>
            </a:r>
            <a:endParaRPr lang="en-IN" sz="2800" b="1" dirty="0"/>
          </a:p>
        </p:txBody>
      </p:sp>
      <p:sp>
        <p:nvSpPr>
          <p:cNvPr id="43" name="Bevel 42"/>
          <p:cNvSpPr/>
          <p:nvPr/>
        </p:nvSpPr>
        <p:spPr>
          <a:xfrm>
            <a:off x="2971800" y="2286000"/>
            <a:ext cx="1219200" cy="236220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Parallelogram 43"/>
          <p:cNvSpPr/>
          <p:nvPr/>
        </p:nvSpPr>
        <p:spPr>
          <a:xfrm>
            <a:off x="4267200" y="3429000"/>
            <a:ext cx="2286000" cy="533400"/>
          </a:xfrm>
          <a:prstGeom prst="parallelogram">
            <a:avLst>
              <a:gd name="adj" fmla="val 3956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rame 44"/>
          <p:cNvSpPr/>
          <p:nvPr/>
        </p:nvSpPr>
        <p:spPr>
          <a:xfrm>
            <a:off x="4572000" y="1981200"/>
            <a:ext cx="1981200" cy="1295400"/>
          </a:xfrm>
          <a:prstGeom prst="frame">
            <a:avLst>
              <a:gd name="adj1" fmla="val 598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0" y="2743200"/>
            <a:ext cx="762000" cy="76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3505200" y="4191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4343400" y="3972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System</a:t>
            </a:r>
            <a:endParaRPr lang="en-IN" sz="2800" b="1" dirty="0"/>
          </a:p>
        </p:txBody>
      </p:sp>
      <p:sp>
        <p:nvSpPr>
          <p:cNvPr id="49" name="Down Arrow 48"/>
          <p:cNvSpPr/>
          <p:nvPr/>
        </p:nvSpPr>
        <p:spPr>
          <a:xfrm>
            <a:off x="2286000" y="2743200"/>
            <a:ext cx="381000" cy="137160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304800" y="457200"/>
            <a:ext cx="8153400" cy="609600"/>
          </a:xfrm>
          <a:prstGeom prst="rect">
            <a:avLst/>
          </a:prstGeom>
        </p:spPr>
        <p:txBody>
          <a:bodyPr vert="horz" lIns="45720" rIns="45720" bIns="45720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>
                  <a:prstDash val="solid"/>
                </a:ln>
                <a:latin typeface="+mj-lt"/>
                <a:ea typeface="+mj-ea"/>
                <a:cs typeface="+mj-cs"/>
              </a:rPr>
              <a:t>Concept “Real Time NIDS”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2286000" y="2743200"/>
            <a:ext cx="381000" cy="137160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28600" y="914400"/>
            <a:ext cx="8534400" cy="5638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1143000" y="1219200"/>
            <a:ext cx="1143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Isosceles Triangle 53"/>
          <p:cNvSpPr/>
          <p:nvPr/>
        </p:nvSpPr>
        <p:spPr>
          <a:xfrm rot="10800000">
            <a:off x="1219201" y="1219200"/>
            <a:ext cx="990600" cy="30480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715000" y="1143000"/>
            <a:ext cx="2743200" cy="449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6019800" y="5181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Application</a:t>
            </a:r>
            <a:endParaRPr lang="en-IN" sz="2400" b="1" dirty="0"/>
          </a:p>
        </p:txBody>
      </p:sp>
      <p:sp>
        <p:nvSpPr>
          <p:cNvPr id="57" name="Down Arrow 56"/>
          <p:cNvSpPr/>
          <p:nvPr/>
        </p:nvSpPr>
        <p:spPr>
          <a:xfrm rot="16200000">
            <a:off x="3810001" y="-203430"/>
            <a:ext cx="381000" cy="342900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Cross 57"/>
          <p:cNvSpPr/>
          <p:nvPr/>
        </p:nvSpPr>
        <p:spPr>
          <a:xfrm rot="2533378">
            <a:off x="3741918" y="790150"/>
            <a:ext cx="1532833" cy="1553902"/>
          </a:xfrm>
          <a:prstGeom prst="plus">
            <a:avLst>
              <a:gd name="adj" fmla="val 456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an 58"/>
          <p:cNvSpPr/>
          <p:nvPr/>
        </p:nvSpPr>
        <p:spPr>
          <a:xfrm>
            <a:off x="1385668" y="2867464"/>
            <a:ext cx="609600" cy="1600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Can 59"/>
          <p:cNvSpPr/>
          <p:nvPr/>
        </p:nvSpPr>
        <p:spPr>
          <a:xfrm rot="5400000">
            <a:off x="2071468" y="3172264"/>
            <a:ext cx="609600" cy="1981200"/>
          </a:xfrm>
          <a:prstGeom prst="can">
            <a:avLst>
              <a:gd name="adj" fmla="val 55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1538068" y="393426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NIDS</a:t>
            </a:r>
            <a:endParaRPr lang="en-IN" sz="2800" b="1" dirty="0"/>
          </a:p>
        </p:txBody>
      </p:sp>
      <p:sp>
        <p:nvSpPr>
          <p:cNvPr id="62" name="Down Arrow 61"/>
          <p:cNvSpPr/>
          <p:nvPr/>
        </p:nvSpPr>
        <p:spPr>
          <a:xfrm rot="16200000">
            <a:off x="4191000" y="2819400"/>
            <a:ext cx="381000" cy="266700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Can 62"/>
          <p:cNvSpPr/>
          <p:nvPr/>
        </p:nvSpPr>
        <p:spPr>
          <a:xfrm>
            <a:off x="3276600" y="5486400"/>
            <a:ext cx="2286000" cy="762000"/>
          </a:xfrm>
          <a:prstGeom prst="can">
            <a:avLst>
              <a:gd name="adj" fmla="val 2089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/>
          <p:cNvSpPr txBox="1"/>
          <p:nvPr/>
        </p:nvSpPr>
        <p:spPr>
          <a:xfrm>
            <a:off x="3581400" y="5638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Log File</a:t>
            </a:r>
            <a:endParaRPr lang="en-IN" sz="2800" b="1" dirty="0"/>
          </a:p>
        </p:txBody>
      </p:sp>
      <p:sp>
        <p:nvSpPr>
          <p:cNvPr id="65" name="Down Arrow 64"/>
          <p:cNvSpPr/>
          <p:nvPr/>
        </p:nvSpPr>
        <p:spPr>
          <a:xfrm>
            <a:off x="4343400" y="4267200"/>
            <a:ext cx="381000" cy="129540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Down Arrow 65"/>
          <p:cNvSpPr/>
          <p:nvPr/>
        </p:nvSpPr>
        <p:spPr>
          <a:xfrm>
            <a:off x="1524000" y="1752600"/>
            <a:ext cx="338755" cy="125315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2590800" y="2667000"/>
            <a:ext cx="8803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766E-6 L -0.13333 0.29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4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9.25069E-9 L -0.12917 0.2823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9278E-7 L -0.13334 0.294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88529E-7 L -0.125 0.260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13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1841E-6 L -0.125 0.2719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13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765E-6 L -0.125 0.2442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7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5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4" grpId="0" animBg="1"/>
      <p:bldP spid="45" grpId="0" animBg="1"/>
      <p:bldP spid="45" grpId="1" animBg="1"/>
      <p:bldP spid="46" grpId="0" animBg="1"/>
      <p:bldP spid="47" grpId="0" animBg="1"/>
      <p:bldP spid="48" grpId="0"/>
      <p:bldP spid="49" grpId="0" animBg="1"/>
      <p:bldP spid="49" grpId="1" animBg="1"/>
      <p:bldP spid="49" grpId="2" animBg="1"/>
      <p:bldP spid="51" grpId="0" animBg="1"/>
      <p:bldP spid="52" grpId="0" animBg="1"/>
      <p:bldP spid="53" grpId="0" animBg="1"/>
      <p:bldP spid="54" grpId="0" animBg="1"/>
      <p:bldP spid="57" grpId="0" animBg="1"/>
      <p:bldP spid="57" grpId="1" animBg="1"/>
      <p:bldP spid="58" grpId="0" animBg="1"/>
      <p:bldP spid="58" grpId="1" animBg="1"/>
      <p:bldP spid="58" grpId="2" animBg="1"/>
      <p:bldP spid="59" grpId="0" animBg="1"/>
      <p:bldP spid="60" grpId="0" animBg="1"/>
      <p:bldP spid="61" grpId="0"/>
      <p:bldP spid="62" grpId="0" animBg="1"/>
      <p:bldP spid="63" grpId="0" animBg="1"/>
      <p:bldP spid="64" grpId="0"/>
      <p:bldP spid="65" grpId="0" animBg="1"/>
      <p:bldP spid="66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1066800"/>
            <a:ext cx="3276600" cy="1676400"/>
          </a:xfrm>
          <a:prstGeom prst="rect">
            <a:avLst/>
          </a:prstGeom>
        </p:spPr>
        <p:txBody>
          <a:bodyPr vert="horz" lIns="45720" rIns="45720" bIns="45720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>
                  <a:prstDash val="solid"/>
                </a:ln>
                <a:latin typeface="+mj-lt"/>
                <a:ea typeface="+mj-ea"/>
                <a:cs typeface="+mj-cs"/>
              </a:rPr>
              <a:t>Concept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>
                  <a:prstDash val="solid"/>
                </a:ln>
                <a:latin typeface="+mj-lt"/>
                <a:ea typeface="+mj-ea"/>
                <a:cs typeface="+mj-cs"/>
              </a:rPr>
              <a:t>“Real Time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>
                  <a:prstDash val="solid"/>
                </a:ln>
                <a:latin typeface="+mj-lt"/>
                <a:ea typeface="+mj-ea"/>
                <a:cs typeface="+mj-cs"/>
              </a:rPr>
              <a:t>NIDS”</a:t>
            </a:r>
            <a:endParaRPr kumimoji="0" lang="en-US" sz="4000" b="1" i="0" u="none" strike="noStrike" kern="1200" cap="none" spc="0" normalizeH="0" baseline="0" noProof="0" dirty="0">
              <a:ln>
                <a:prstDash val="solid"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-103911"/>
            <a:ext cx="5410201" cy="706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7010400" y="152401"/>
            <a:ext cx="10668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2819400" y="4495800"/>
            <a:ext cx="10668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0800000">
            <a:off x="7543800" y="4648199"/>
            <a:ext cx="10668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4114800" y="5486400"/>
            <a:ext cx="10668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90379E-6 L 0 0.0978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505 L 0 0.2816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8168 L 0 0.437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962E-6 L -3.33333E-6 0.1110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1002</Words>
  <Application>Microsoft Office PowerPoint</Application>
  <PresentationFormat>On-screen Show (4:3)</PresentationFormat>
  <Paragraphs>372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Real Time Network Intrusion Detection System with reduced FAR using Machine Learning </vt:lpstr>
      <vt:lpstr>Index</vt:lpstr>
      <vt:lpstr>Introduction</vt:lpstr>
      <vt:lpstr>Introduction</vt:lpstr>
      <vt:lpstr>Need</vt:lpstr>
      <vt:lpstr>Purpose and Usage</vt:lpstr>
      <vt:lpstr>Approaches</vt:lpstr>
      <vt:lpstr>Slide 8</vt:lpstr>
      <vt:lpstr>Slide 9</vt:lpstr>
      <vt:lpstr>How is our system different than other systems?</vt:lpstr>
      <vt:lpstr>Index</vt:lpstr>
      <vt:lpstr>Slide 12</vt:lpstr>
      <vt:lpstr>Index</vt:lpstr>
      <vt:lpstr>Decision Tree </vt:lpstr>
      <vt:lpstr>Slide 15</vt:lpstr>
      <vt:lpstr>Slide 16</vt:lpstr>
      <vt:lpstr>Slide 17</vt:lpstr>
      <vt:lpstr>Entropy</vt:lpstr>
      <vt:lpstr>Information Gain</vt:lpstr>
      <vt:lpstr>Remarks</vt:lpstr>
      <vt:lpstr>Index</vt:lpstr>
      <vt:lpstr>K-Nearest Neighbor (knn)</vt:lpstr>
      <vt:lpstr>When to consider Nearest Neighbor Algorithm?</vt:lpstr>
      <vt:lpstr>K-Nearest Neighbor Algorithm</vt:lpstr>
      <vt:lpstr>K-Nearest Neighbor Algorithm</vt:lpstr>
      <vt:lpstr>1-Nearest Neighbor</vt:lpstr>
      <vt:lpstr>3-Nearest Neighbor</vt:lpstr>
      <vt:lpstr>k-Nearest Neighbor Examples</vt:lpstr>
      <vt:lpstr>K-Nearest Neighbor</vt:lpstr>
      <vt:lpstr>K-Nearest Neighbor Algorithm Steps</vt:lpstr>
      <vt:lpstr>Remarks</vt:lpstr>
      <vt:lpstr>Index</vt:lpstr>
      <vt:lpstr>Slide 33</vt:lpstr>
      <vt:lpstr>Slide 34</vt:lpstr>
      <vt:lpstr>Slide 35</vt:lpstr>
      <vt:lpstr>Slide 36</vt:lpstr>
      <vt:lpstr>Index</vt:lpstr>
      <vt:lpstr>Advantages</vt:lpstr>
      <vt:lpstr>Disadvantages</vt:lpstr>
      <vt:lpstr>Applications</vt:lpstr>
      <vt:lpstr>Conclusion </vt:lpstr>
      <vt:lpstr>Index</vt:lpstr>
      <vt:lpstr>Index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Network Intrusion Detection System</dc:title>
  <dc:creator>Admin</dc:creator>
  <cp:lastModifiedBy>Mrinal Bhalerao</cp:lastModifiedBy>
  <cp:revision>133</cp:revision>
  <dcterms:created xsi:type="dcterms:W3CDTF">2013-06-01T17:05:19Z</dcterms:created>
  <dcterms:modified xsi:type="dcterms:W3CDTF">2013-06-08T08:51:49Z</dcterms:modified>
</cp:coreProperties>
</file>