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303" r:id="rId4"/>
    <p:sldId id="307" r:id="rId5"/>
    <p:sldId id="308" r:id="rId6"/>
    <p:sldId id="309" r:id="rId7"/>
    <p:sldId id="306" r:id="rId8"/>
    <p:sldId id="310" r:id="rId9"/>
    <p:sldId id="302" r:id="rId10"/>
    <p:sldId id="267" r:id="rId11"/>
  </p:sldIdLst>
  <p:sldSz cx="9144000" cy="5143500" type="screen16x9"/>
  <p:notesSz cx="6858000" cy="9313863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 varScale="1">
        <p:scale>
          <a:sx n="60" d="100"/>
          <a:sy n="60" d="100"/>
        </p:scale>
        <p:origin x="-130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5438" y="698500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12/10/2015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12/10/2015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12/10/2015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12/10/2015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12/10/2015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12/10/2015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12/10/2015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nbviewer.ipython.org/urls/gist.github.com/fonnesbeck/5850375/raw/c18cfcd9580d382cb6d14e4708aab33a0916ff3e/1.+Introduction+to+Pandas.ipyn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park.apache.org/docs/latest/streaming-programming-guid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1.2.0/mllib-statistics.html" TargetMode="External"/><Relationship Id="rId2" Type="http://schemas.openxmlformats.org/officeDocument/2006/relationships/hyperlink" Target="http://spark.apache.org/docs/latest/mllib-guid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park.apache.org/docs/latest/ml-guide.html" TargetMode="External"/><Relationship Id="rId4" Type="http://schemas.openxmlformats.org/officeDocument/2006/relationships/hyperlink" Target="http://web.cs.ucla.edu/~mtgarip/statistics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sz="3600" dirty="0" smtClean="0"/>
              <a:t>Spark and Data Science</a:t>
            </a:r>
            <a:endParaRPr lang="en-US" sz="3600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What else should I know about?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9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Packages for Data Science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7924800" cy="3276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Not inherently linked to Spark</a:t>
            </a:r>
          </a:p>
          <a:p>
            <a:r>
              <a:rPr lang="en-US" dirty="0" smtClean="0"/>
              <a:t>Pandas – Python Data Analysis Library</a:t>
            </a:r>
          </a:p>
          <a:p>
            <a:pPr lvl="1"/>
            <a:r>
              <a:rPr lang="en-US" dirty="0" smtClean="0"/>
              <a:t>Data structures for statistical computing</a:t>
            </a:r>
          </a:p>
          <a:p>
            <a:pPr marL="365760" lvl="1" indent="0">
              <a:buNone/>
            </a:pPr>
            <a:r>
              <a:rPr lang="en-US" sz="1600" dirty="0">
                <a:hlinkClick r:id="rId2"/>
              </a:rPr>
              <a:t>http://nbviewer.ipython.org/urls/gist.github.com/fonnesbeck/5850375/raw/c18cfcd9580d382cb6d14e4708aab33a0916ff3e/1.+</a:t>
            </a:r>
            <a:r>
              <a:rPr lang="en-US" sz="1600" dirty="0" smtClean="0">
                <a:hlinkClick r:id="rId2"/>
              </a:rPr>
              <a:t>Introduction+to+Pandas.ipynb</a:t>
            </a:r>
            <a:endParaRPr lang="en-US" sz="1600" dirty="0" smtClean="0"/>
          </a:p>
          <a:p>
            <a:pPr marL="365760" lvl="1" indent="0">
              <a:buNone/>
            </a:pPr>
            <a:r>
              <a:rPr lang="en-US" sz="1600" dirty="0" smtClean="0"/>
              <a:t>(Video for </a:t>
            </a:r>
            <a:r>
              <a:rPr lang="en-US" sz="1600" dirty="0"/>
              <a:t>the example:  http://</a:t>
            </a:r>
            <a:r>
              <a:rPr lang="en-US" sz="1600" dirty="0" smtClean="0"/>
              <a:t>pyvideo.org/video/2063/statistical-data-analysis-in-python-scipy2013-tu-6)</a:t>
            </a:r>
          </a:p>
          <a:p>
            <a:r>
              <a:rPr lang="en-US" dirty="0" smtClean="0"/>
              <a:t>NumPy, SciPy, numplotlib</a:t>
            </a:r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-learn is built on these</a:t>
            </a:r>
          </a:p>
          <a:p>
            <a:r>
              <a:rPr lang="en-US" dirty="0" smtClean="0"/>
              <a:t>O’Reilly:  Python for Data Analysis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4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Packages for Data Science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7924800" cy="3276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nherently linked to </a:t>
            </a:r>
            <a:r>
              <a:rPr lang="en-US" b="1" dirty="0" smtClean="0"/>
              <a:t>Spark</a:t>
            </a:r>
          </a:p>
          <a:p>
            <a:r>
              <a:rPr lang="en-US" dirty="0" smtClean="0"/>
              <a:t>SQL+DataFrames</a:t>
            </a:r>
          </a:p>
          <a:p>
            <a:r>
              <a:rPr lang="en-US" dirty="0"/>
              <a:t>Streaming</a:t>
            </a:r>
          </a:p>
          <a:p>
            <a:r>
              <a:rPr lang="en-US" dirty="0" smtClean="0"/>
              <a:t>MLlib</a:t>
            </a:r>
          </a:p>
          <a:p>
            <a:pPr lvl="1"/>
            <a:r>
              <a:rPr lang="en-US" dirty="0" smtClean="0"/>
              <a:t>ML with DataFrames</a:t>
            </a:r>
          </a:p>
          <a:p>
            <a:r>
              <a:rPr lang="en-US" dirty="0" smtClean="0"/>
              <a:t>O’Reilly:  Advanced Analytics with Spark</a:t>
            </a:r>
          </a:p>
          <a:p>
            <a:pPr lvl="1"/>
            <a:r>
              <a:rPr lang="en-US" dirty="0" smtClean="0"/>
              <a:t>MLlib examples</a:t>
            </a:r>
          </a:p>
          <a:p>
            <a:pPr lvl="1"/>
            <a:r>
              <a:rPr lang="en-US" dirty="0" smtClean="0"/>
              <a:t>Code for this book (mostly Scala) can be found at:</a:t>
            </a:r>
          </a:p>
          <a:p>
            <a:pPr marL="594360" lvl="2" indent="0">
              <a:buNone/>
            </a:pPr>
            <a:r>
              <a:rPr lang="en-US" dirty="0"/>
              <a:t>https://github.com/sryza/aas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5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581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Discretized Stream Processing:  Run a streaming computation as a series of very small, deterministic batch </a:t>
            </a:r>
            <a:r>
              <a:rPr lang="en-US" dirty="0" smtClean="0"/>
              <a:t>jobs</a:t>
            </a:r>
          </a:p>
          <a:p>
            <a:endParaRPr lang="en-US" dirty="0" smtClean="0"/>
          </a:p>
          <a:p>
            <a:pPr marL="45720" indent="0">
              <a:buNone/>
            </a:pPr>
            <a:endParaRPr lang="en-US" sz="1200" dirty="0" smtClean="0"/>
          </a:p>
          <a:p>
            <a:pPr marL="45720" indent="0">
              <a:buNone/>
            </a:pPr>
            <a:endParaRPr lang="en-US" sz="1200" dirty="0"/>
          </a:p>
          <a:p>
            <a:pPr marL="45720" indent="0">
              <a:buNone/>
            </a:pPr>
            <a:endParaRPr lang="en-US" sz="1200" dirty="0" smtClean="0"/>
          </a:p>
          <a:p>
            <a:pPr marL="45720" indent="0">
              <a:buNone/>
            </a:pPr>
            <a:endParaRPr lang="en-US" sz="1200" dirty="0"/>
          </a:p>
          <a:p>
            <a:pPr marL="45720" indent="0">
              <a:buNone/>
            </a:pPr>
            <a:endParaRPr lang="en-US" sz="1200" dirty="0" smtClean="0"/>
          </a:p>
          <a:p>
            <a:pPr marL="45720" indent="0">
              <a:buNone/>
            </a:pPr>
            <a:endParaRPr lang="en-US" sz="1200" dirty="0"/>
          </a:p>
          <a:p>
            <a:pPr marL="45720" indent="0">
              <a:buNone/>
            </a:pPr>
            <a:r>
              <a:rPr lang="en-US" sz="1200" dirty="0" smtClean="0"/>
              <a:t>Reference:  </a:t>
            </a:r>
            <a:r>
              <a:rPr lang="en-US" sz="1400" dirty="0">
                <a:hlinkClick r:id="rId2"/>
              </a:rPr>
              <a:t>http://spark.apache.org/docs/latest/streaming-programming-guide.html</a:t>
            </a:r>
            <a:endParaRPr lang="en-US" sz="1800" dirty="0"/>
          </a:p>
          <a:p>
            <a:pPr marL="45720" indent="0">
              <a:buNone/>
            </a:pPr>
            <a:endParaRPr lang="en-US" sz="13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57550"/>
            <a:ext cx="58293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337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Near </a:t>
            </a:r>
            <a:r>
              <a:rPr lang="en-US" dirty="0"/>
              <a:t>real time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Ad-hoc and Batch processing supported in the same </a:t>
            </a:r>
            <a:r>
              <a:rPr lang="en-US" dirty="0" smtClean="0"/>
              <a:t>system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79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14550"/>
            <a:ext cx="5810250" cy="151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158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3350"/>
            <a:ext cx="8458200" cy="48768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marL="0" lvl="0" indent="0">
              <a:buClr>
                <a:srgbClr val="DA1F28"/>
              </a:buClr>
              <a:buNone/>
            </a:pPr>
            <a:r>
              <a:rPr lang="en-US" sz="1100" b="1" dirty="0" smtClean="0">
                <a:solidFill>
                  <a:prstClr val="black"/>
                </a:solidFill>
              </a:rPr>
              <a:t>from</a:t>
            </a:r>
            <a:r>
              <a:rPr lang="en-US" sz="1100" dirty="0" smtClean="0">
                <a:solidFill>
                  <a:prstClr val="black"/>
                </a:solidFill>
              </a:rPr>
              <a:t> </a:t>
            </a:r>
            <a:r>
              <a:rPr lang="en-US" sz="1100" b="1" dirty="0" err="1" smtClean="0">
                <a:solidFill>
                  <a:prstClr val="black"/>
                </a:solidFill>
              </a:rPr>
              <a:t>pyspark.streaming</a:t>
            </a:r>
            <a:r>
              <a:rPr lang="en-US" sz="1100" dirty="0" smtClean="0">
                <a:solidFill>
                  <a:prstClr val="black"/>
                </a:solidFill>
              </a:rPr>
              <a:t> </a:t>
            </a:r>
            <a:r>
              <a:rPr lang="en-US" sz="1100" b="1" dirty="0" smtClean="0">
                <a:solidFill>
                  <a:prstClr val="black"/>
                </a:solidFill>
              </a:rPr>
              <a:t>import</a:t>
            </a:r>
            <a:r>
              <a:rPr lang="en-US" sz="1100" dirty="0" smtClean="0">
                <a:solidFill>
                  <a:prstClr val="black"/>
                </a:solidFill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</a:rPr>
              <a:t>StreamingContext</a:t>
            </a:r>
            <a:r>
              <a:rPr lang="en-US" sz="1100" dirty="0" smtClean="0">
                <a:solidFill>
                  <a:prstClr val="black"/>
                </a:solidFill>
              </a:rPr>
              <a:t> </a:t>
            </a:r>
          </a:p>
          <a:p>
            <a:pPr marL="0" lvl="0" indent="0">
              <a:buClr>
                <a:srgbClr val="DA1F28"/>
              </a:buClr>
              <a:buNone/>
            </a:pPr>
            <a:r>
              <a:rPr lang="en-US" sz="1100" dirty="0" err="1">
                <a:solidFill>
                  <a:prstClr val="black"/>
                </a:solidFill>
              </a:rPr>
              <a:t>s</a:t>
            </a:r>
            <a:r>
              <a:rPr lang="en-US" sz="1100" dirty="0" err="1" smtClean="0">
                <a:solidFill>
                  <a:prstClr val="black"/>
                </a:solidFill>
              </a:rPr>
              <a:t>c.stop</a:t>
            </a:r>
            <a:r>
              <a:rPr lang="en-US" sz="1100" dirty="0" smtClean="0">
                <a:solidFill>
                  <a:prstClr val="black"/>
                </a:solidFill>
              </a:rPr>
              <a:t>()</a:t>
            </a:r>
          </a:p>
          <a:p>
            <a:pPr marL="0" lvl="0" indent="0">
              <a:buClr>
                <a:srgbClr val="DA1F28"/>
              </a:buClr>
              <a:buNone/>
            </a:pPr>
            <a:r>
              <a:rPr lang="en-US" sz="1100" i="1" dirty="0" smtClean="0">
                <a:solidFill>
                  <a:prstClr val="black"/>
                </a:solidFill>
              </a:rPr>
              <a:t># </a:t>
            </a:r>
            <a:r>
              <a:rPr lang="en-US" sz="1100" i="1" dirty="0">
                <a:solidFill>
                  <a:prstClr val="black"/>
                </a:solidFill>
              </a:rPr>
              <a:t>Create a local </a:t>
            </a:r>
            <a:r>
              <a:rPr lang="en-US" sz="1100" i="1" dirty="0" err="1">
                <a:solidFill>
                  <a:prstClr val="black"/>
                </a:solidFill>
              </a:rPr>
              <a:t>StreamingContext</a:t>
            </a:r>
            <a:r>
              <a:rPr lang="en-US" sz="1100" i="1" dirty="0">
                <a:solidFill>
                  <a:prstClr val="black"/>
                </a:solidFill>
              </a:rPr>
              <a:t> with two working thread and batch interval of 1 second</a:t>
            </a:r>
            <a:r>
              <a:rPr lang="en-US" sz="1100" dirty="0">
                <a:solidFill>
                  <a:prstClr val="black"/>
                </a:solidFill>
              </a:rPr>
              <a:t> </a:t>
            </a:r>
          </a:p>
          <a:p>
            <a:pPr marL="0" lvl="0" indent="0">
              <a:buClr>
                <a:srgbClr val="DA1F28"/>
              </a:buClr>
              <a:buNone/>
            </a:pPr>
            <a:r>
              <a:rPr lang="en-US" sz="1100" dirty="0" err="1">
                <a:solidFill>
                  <a:prstClr val="black"/>
                </a:solidFill>
              </a:rPr>
              <a:t>sc</a:t>
            </a:r>
            <a:r>
              <a:rPr lang="en-US" sz="1100" dirty="0">
                <a:solidFill>
                  <a:prstClr val="black"/>
                </a:solidFill>
              </a:rPr>
              <a:t> = </a:t>
            </a:r>
            <a:r>
              <a:rPr lang="en-US" sz="1100" dirty="0" err="1">
                <a:solidFill>
                  <a:prstClr val="black"/>
                </a:solidFill>
              </a:rPr>
              <a:t>SparkContext</a:t>
            </a:r>
            <a:r>
              <a:rPr lang="en-US" sz="1100" dirty="0">
                <a:solidFill>
                  <a:prstClr val="black"/>
                </a:solidFill>
              </a:rPr>
              <a:t>("local[2]", "</a:t>
            </a:r>
            <a:r>
              <a:rPr lang="en-US" sz="1100" dirty="0" err="1">
                <a:solidFill>
                  <a:prstClr val="black"/>
                </a:solidFill>
              </a:rPr>
              <a:t>NetworkWordCount</a:t>
            </a:r>
            <a:r>
              <a:rPr lang="en-US" sz="1100" dirty="0">
                <a:solidFill>
                  <a:prstClr val="black"/>
                </a:solidFill>
              </a:rPr>
              <a:t>") </a:t>
            </a:r>
          </a:p>
          <a:p>
            <a:pPr marL="0" lvl="0" indent="0">
              <a:buClr>
                <a:srgbClr val="DA1F28"/>
              </a:buClr>
              <a:buNone/>
            </a:pPr>
            <a:r>
              <a:rPr lang="en-US" sz="1100" dirty="0" err="1">
                <a:solidFill>
                  <a:prstClr val="black"/>
                </a:solidFill>
              </a:rPr>
              <a:t>ssc</a:t>
            </a:r>
            <a:r>
              <a:rPr lang="en-US" sz="1100" dirty="0">
                <a:solidFill>
                  <a:prstClr val="black"/>
                </a:solidFill>
              </a:rPr>
              <a:t> = </a:t>
            </a:r>
            <a:r>
              <a:rPr lang="en-US" sz="1100" dirty="0" err="1">
                <a:solidFill>
                  <a:prstClr val="black"/>
                </a:solidFill>
              </a:rPr>
              <a:t>StreamingContext</a:t>
            </a:r>
            <a:r>
              <a:rPr lang="en-US" sz="1100" dirty="0">
                <a:solidFill>
                  <a:prstClr val="black"/>
                </a:solidFill>
              </a:rPr>
              <a:t>(</a:t>
            </a:r>
            <a:r>
              <a:rPr lang="en-US" sz="1100" dirty="0" err="1">
                <a:solidFill>
                  <a:prstClr val="black"/>
                </a:solidFill>
              </a:rPr>
              <a:t>sc</a:t>
            </a:r>
            <a:r>
              <a:rPr lang="en-US" sz="1100" dirty="0">
                <a:solidFill>
                  <a:prstClr val="black"/>
                </a:solidFill>
              </a:rPr>
              <a:t>, </a:t>
            </a:r>
            <a:r>
              <a:rPr lang="en-US" sz="1100" dirty="0" smtClean="0">
                <a:solidFill>
                  <a:prstClr val="black"/>
                </a:solidFill>
              </a:rPr>
              <a:t>10)</a:t>
            </a:r>
            <a:endParaRPr lang="en-US" sz="1100" dirty="0">
              <a:solidFill>
                <a:prstClr val="black"/>
              </a:solidFill>
            </a:endParaRPr>
          </a:p>
          <a:p>
            <a:pPr marL="0" lvl="0" indent="0">
              <a:buClr>
                <a:srgbClr val="DA1F28"/>
              </a:buClr>
              <a:buNone/>
            </a:pPr>
            <a:r>
              <a:rPr lang="en-US" sz="1100" i="1" dirty="0">
                <a:solidFill>
                  <a:prstClr val="black"/>
                </a:solidFill>
              </a:rPr>
              <a:t># Create a </a:t>
            </a:r>
            <a:r>
              <a:rPr lang="en-US" sz="1100" i="1" dirty="0" err="1">
                <a:solidFill>
                  <a:prstClr val="black"/>
                </a:solidFill>
              </a:rPr>
              <a:t>DStream</a:t>
            </a:r>
            <a:r>
              <a:rPr lang="en-US" sz="1100" i="1" dirty="0">
                <a:solidFill>
                  <a:prstClr val="black"/>
                </a:solidFill>
              </a:rPr>
              <a:t> that will connect to </a:t>
            </a:r>
            <a:r>
              <a:rPr lang="en-US" sz="1100" i="1" dirty="0" err="1">
                <a:solidFill>
                  <a:prstClr val="black"/>
                </a:solidFill>
              </a:rPr>
              <a:t>hostname:port</a:t>
            </a:r>
            <a:r>
              <a:rPr lang="en-US" sz="1100" i="1" dirty="0">
                <a:solidFill>
                  <a:prstClr val="black"/>
                </a:solidFill>
              </a:rPr>
              <a:t>, like localhost:9999</a:t>
            </a:r>
            <a:r>
              <a:rPr lang="en-US" sz="1100" dirty="0">
                <a:solidFill>
                  <a:prstClr val="black"/>
                </a:solidFill>
              </a:rPr>
              <a:t> </a:t>
            </a:r>
            <a:r>
              <a:rPr lang="en-US" sz="1100" dirty="0" smtClean="0">
                <a:solidFill>
                  <a:prstClr val="black"/>
                </a:solidFill>
              </a:rPr>
              <a:t> and read data from that port</a:t>
            </a:r>
            <a:endParaRPr lang="en-US" sz="1100" dirty="0">
              <a:solidFill>
                <a:prstClr val="black"/>
              </a:solidFill>
            </a:endParaRPr>
          </a:p>
          <a:p>
            <a:pPr marL="0" lvl="0" indent="0">
              <a:buClr>
                <a:srgbClr val="DA1F28"/>
              </a:buClr>
              <a:buNone/>
            </a:pPr>
            <a:r>
              <a:rPr lang="en-US" sz="1100" dirty="0">
                <a:solidFill>
                  <a:prstClr val="black"/>
                </a:solidFill>
              </a:rPr>
              <a:t>lines = </a:t>
            </a:r>
            <a:r>
              <a:rPr lang="en-US" sz="1100" dirty="0" err="1">
                <a:solidFill>
                  <a:prstClr val="black"/>
                </a:solidFill>
              </a:rPr>
              <a:t>ssc.socketTextStream</a:t>
            </a:r>
            <a:r>
              <a:rPr lang="en-US" sz="1100" dirty="0">
                <a:solidFill>
                  <a:prstClr val="black"/>
                </a:solidFill>
              </a:rPr>
              <a:t>("localhost", 9999)</a:t>
            </a:r>
          </a:p>
          <a:p>
            <a:pPr marL="0" lvl="0" indent="0">
              <a:buClr>
                <a:srgbClr val="DA1F28"/>
              </a:buClr>
              <a:buNone/>
            </a:pPr>
            <a:r>
              <a:rPr lang="en-US" sz="1100" i="1" dirty="0">
                <a:solidFill>
                  <a:prstClr val="black"/>
                </a:solidFill>
              </a:rPr>
              <a:t># Now, </a:t>
            </a:r>
            <a:r>
              <a:rPr lang="en-US" sz="1100" i="1" dirty="0" smtClean="0">
                <a:solidFill>
                  <a:prstClr val="black"/>
                </a:solidFill>
              </a:rPr>
              <a:t>set up stream processing</a:t>
            </a:r>
            <a:endParaRPr lang="en-US" sz="1100" i="1" dirty="0">
              <a:solidFill>
                <a:prstClr val="black"/>
              </a:solidFill>
            </a:endParaRPr>
          </a:p>
          <a:p>
            <a:pPr marL="0" indent="0">
              <a:buClr>
                <a:srgbClr val="DA1F28"/>
              </a:buClr>
              <a:buNone/>
            </a:pPr>
            <a:r>
              <a:rPr lang="en-US" sz="1100" dirty="0" smtClean="0">
                <a:solidFill>
                  <a:prstClr val="black"/>
                </a:solidFill>
              </a:rPr>
              <a:t>words </a:t>
            </a:r>
            <a:r>
              <a:rPr lang="en-US" sz="1100" dirty="0">
                <a:solidFill>
                  <a:prstClr val="black"/>
                </a:solidFill>
              </a:rPr>
              <a:t>= </a:t>
            </a:r>
            <a:r>
              <a:rPr lang="en-US" sz="1100" dirty="0" err="1">
                <a:solidFill>
                  <a:prstClr val="black"/>
                </a:solidFill>
              </a:rPr>
              <a:t>lines.flatMap</a:t>
            </a:r>
            <a:r>
              <a:rPr lang="en-US" sz="1100" dirty="0">
                <a:solidFill>
                  <a:prstClr val="black"/>
                </a:solidFill>
              </a:rPr>
              <a:t>(</a:t>
            </a:r>
            <a:r>
              <a:rPr lang="en-US" sz="1100" b="1" dirty="0">
                <a:solidFill>
                  <a:prstClr val="black"/>
                </a:solidFill>
              </a:rPr>
              <a:t>lambda</a:t>
            </a:r>
            <a:r>
              <a:rPr lang="en-US" sz="1100" dirty="0">
                <a:solidFill>
                  <a:prstClr val="black"/>
                </a:solidFill>
              </a:rPr>
              <a:t> line: </a:t>
            </a:r>
            <a:r>
              <a:rPr lang="en-US" sz="1100" dirty="0" err="1">
                <a:solidFill>
                  <a:prstClr val="black"/>
                </a:solidFill>
              </a:rPr>
              <a:t>line.split</a:t>
            </a:r>
            <a:r>
              <a:rPr lang="en-US" sz="1100" dirty="0">
                <a:solidFill>
                  <a:prstClr val="black"/>
                </a:solidFill>
              </a:rPr>
              <a:t>(" </a:t>
            </a:r>
            <a:r>
              <a:rPr lang="en-US" sz="1100" dirty="0" smtClean="0">
                <a:solidFill>
                  <a:prstClr val="black"/>
                </a:solidFill>
              </a:rPr>
              <a:t>")) </a:t>
            </a:r>
            <a:r>
              <a:rPr lang="en-US" sz="1100" i="1" dirty="0">
                <a:solidFill>
                  <a:prstClr val="black"/>
                </a:solidFill>
              </a:rPr>
              <a:t>#</a:t>
            </a:r>
            <a:r>
              <a:rPr lang="en-US" sz="1100" i="1" dirty="0" smtClean="0">
                <a:solidFill>
                  <a:prstClr val="black"/>
                </a:solidFill>
              </a:rPr>
              <a:t>Split </a:t>
            </a:r>
            <a:r>
              <a:rPr lang="en-US" sz="1100" i="1" dirty="0">
                <a:solidFill>
                  <a:prstClr val="black"/>
                </a:solidFill>
              </a:rPr>
              <a:t>into </a:t>
            </a:r>
            <a:r>
              <a:rPr lang="en-US" sz="1100" i="1" dirty="0" smtClean="0">
                <a:solidFill>
                  <a:prstClr val="black"/>
                </a:solidFill>
              </a:rPr>
              <a:t>words</a:t>
            </a:r>
            <a:r>
              <a:rPr lang="en-US" sz="1100" dirty="0" smtClean="0">
                <a:solidFill>
                  <a:prstClr val="black"/>
                </a:solidFill>
              </a:rPr>
              <a:t>. </a:t>
            </a:r>
            <a:r>
              <a:rPr lang="en-US" sz="1100" dirty="0" err="1"/>
              <a:t>flatMap</a:t>
            </a:r>
            <a:r>
              <a:rPr lang="en-US" sz="1100" dirty="0"/>
              <a:t> is a one-to-many </a:t>
            </a:r>
            <a:r>
              <a:rPr lang="en-US" sz="1100" dirty="0" err="1"/>
              <a:t>DStream</a:t>
            </a:r>
            <a:r>
              <a:rPr lang="en-US" sz="1100" dirty="0"/>
              <a:t> operation that creates a new </a:t>
            </a:r>
            <a:r>
              <a:rPr lang="en-US" sz="1100" dirty="0" err="1"/>
              <a:t>DStream</a:t>
            </a:r>
            <a:endParaRPr lang="en-US" sz="1100" dirty="0">
              <a:solidFill>
                <a:prstClr val="black"/>
              </a:solidFill>
            </a:endParaRPr>
          </a:p>
          <a:p>
            <a:pPr marL="0" indent="0">
              <a:buClr>
                <a:srgbClr val="DA1F28"/>
              </a:buClr>
              <a:buNone/>
            </a:pPr>
            <a:r>
              <a:rPr lang="en-US" sz="1100" dirty="0" smtClean="0">
                <a:solidFill>
                  <a:prstClr val="black"/>
                </a:solidFill>
              </a:rPr>
              <a:t>pairs </a:t>
            </a:r>
            <a:r>
              <a:rPr lang="en-US" sz="1100" dirty="0">
                <a:solidFill>
                  <a:prstClr val="black"/>
                </a:solidFill>
              </a:rPr>
              <a:t>= </a:t>
            </a:r>
            <a:r>
              <a:rPr lang="en-US" sz="1100" dirty="0" err="1">
                <a:solidFill>
                  <a:prstClr val="black"/>
                </a:solidFill>
              </a:rPr>
              <a:t>words.map</a:t>
            </a:r>
            <a:r>
              <a:rPr lang="en-US" sz="1100" dirty="0">
                <a:solidFill>
                  <a:prstClr val="black"/>
                </a:solidFill>
              </a:rPr>
              <a:t>(</a:t>
            </a:r>
            <a:r>
              <a:rPr lang="en-US" sz="1100" b="1" dirty="0">
                <a:solidFill>
                  <a:prstClr val="black"/>
                </a:solidFill>
              </a:rPr>
              <a:t>lambda</a:t>
            </a:r>
            <a:r>
              <a:rPr lang="en-US" sz="1100" dirty="0">
                <a:solidFill>
                  <a:prstClr val="black"/>
                </a:solidFill>
              </a:rPr>
              <a:t> word: (word, </a:t>
            </a:r>
            <a:r>
              <a:rPr lang="en-US" sz="1100" dirty="0" smtClean="0">
                <a:solidFill>
                  <a:prstClr val="black"/>
                </a:solidFill>
              </a:rPr>
              <a:t>1)) </a:t>
            </a:r>
            <a:r>
              <a:rPr lang="en-US" sz="1100" i="1" dirty="0">
                <a:solidFill>
                  <a:prstClr val="black"/>
                </a:solidFill>
              </a:rPr>
              <a:t># Count each word in each batch</a:t>
            </a:r>
            <a:r>
              <a:rPr lang="en-US" sz="1100" dirty="0">
                <a:solidFill>
                  <a:prstClr val="black"/>
                </a:solidFill>
              </a:rPr>
              <a:t> </a:t>
            </a:r>
          </a:p>
          <a:p>
            <a:pPr marL="0" lvl="0" indent="0">
              <a:buClr>
                <a:srgbClr val="DA1F28"/>
              </a:buClr>
              <a:buNone/>
            </a:pPr>
            <a:r>
              <a:rPr lang="en-US" sz="1100" dirty="0" err="1">
                <a:solidFill>
                  <a:prstClr val="black"/>
                </a:solidFill>
              </a:rPr>
              <a:t>wordCounts</a:t>
            </a:r>
            <a:r>
              <a:rPr lang="en-US" sz="1100" dirty="0">
                <a:solidFill>
                  <a:prstClr val="black"/>
                </a:solidFill>
              </a:rPr>
              <a:t> = </a:t>
            </a:r>
            <a:r>
              <a:rPr lang="en-US" sz="1100" dirty="0" err="1">
                <a:solidFill>
                  <a:prstClr val="black"/>
                </a:solidFill>
              </a:rPr>
              <a:t>pairs.reduceByKey</a:t>
            </a:r>
            <a:r>
              <a:rPr lang="en-US" sz="1100" dirty="0">
                <a:solidFill>
                  <a:prstClr val="black"/>
                </a:solidFill>
              </a:rPr>
              <a:t>(</a:t>
            </a:r>
            <a:r>
              <a:rPr lang="en-US" sz="1100" b="1" dirty="0">
                <a:solidFill>
                  <a:prstClr val="black"/>
                </a:solidFill>
              </a:rPr>
              <a:t>lambda</a:t>
            </a:r>
            <a:r>
              <a:rPr lang="en-US" sz="1100" dirty="0">
                <a:solidFill>
                  <a:prstClr val="black"/>
                </a:solidFill>
              </a:rPr>
              <a:t> x, y: x + y</a:t>
            </a:r>
            <a:r>
              <a:rPr lang="en-US" sz="1100" dirty="0" smtClean="0">
                <a:solidFill>
                  <a:prstClr val="black"/>
                </a:solidFill>
              </a:rPr>
              <a:t>)</a:t>
            </a:r>
          </a:p>
          <a:p>
            <a:pPr marL="0" lvl="0" indent="0">
              <a:buClr>
                <a:srgbClr val="DA1F28"/>
              </a:buClr>
              <a:buNone/>
            </a:pPr>
            <a:r>
              <a:rPr lang="en-US" sz="1100" dirty="0" err="1" smtClean="0">
                <a:solidFill>
                  <a:prstClr val="black"/>
                </a:solidFill>
              </a:rPr>
              <a:t>wordCounts.pprint</a:t>
            </a:r>
            <a:r>
              <a:rPr lang="en-US" sz="1100" dirty="0" smtClean="0">
                <a:solidFill>
                  <a:prstClr val="black"/>
                </a:solidFill>
              </a:rPr>
              <a:t>()</a:t>
            </a:r>
          </a:p>
          <a:p>
            <a:pPr marL="0" lvl="0" indent="0">
              <a:buClr>
                <a:srgbClr val="DA1F28"/>
              </a:buClr>
              <a:buNone/>
            </a:pPr>
            <a:r>
              <a:rPr lang="en-US" sz="1100" dirty="0" err="1" smtClean="0"/>
              <a:t>ssc.start</a:t>
            </a:r>
            <a:r>
              <a:rPr lang="en-US" sz="1100" dirty="0"/>
              <a:t>() </a:t>
            </a:r>
            <a:r>
              <a:rPr lang="en-US" sz="1100" i="1" dirty="0"/>
              <a:t># Start the computation</a:t>
            </a:r>
            <a:r>
              <a:rPr lang="en-US" sz="1100" dirty="0"/>
              <a:t> </a:t>
            </a:r>
            <a:endParaRPr lang="en-US" sz="1100" dirty="0" smtClean="0"/>
          </a:p>
          <a:p>
            <a:pPr marL="0" lvl="0" indent="0">
              <a:buClr>
                <a:srgbClr val="DA1F28"/>
              </a:buClr>
              <a:buNone/>
            </a:pPr>
            <a:r>
              <a:rPr lang="en-US" sz="1100" dirty="0" err="1" smtClean="0"/>
              <a:t>ssc.awaitTermination</a:t>
            </a:r>
            <a:r>
              <a:rPr lang="en-US" sz="1100" dirty="0"/>
              <a:t>() </a:t>
            </a:r>
            <a:r>
              <a:rPr lang="en-US" sz="1100" i="1" dirty="0"/>
              <a:t># Wait for the computation to terminate</a:t>
            </a:r>
            <a:endParaRPr lang="en-US" sz="1100" dirty="0">
              <a:solidFill>
                <a:prstClr val="black"/>
              </a:solidFill>
            </a:endParaRPr>
          </a:p>
          <a:p>
            <a:r>
              <a:rPr lang="en-US" sz="1800" dirty="0" smtClean="0"/>
              <a:t>In another terminal:  </a:t>
            </a:r>
          </a:p>
          <a:p>
            <a:pPr marL="0" indent="0">
              <a:buNone/>
            </a:pPr>
            <a:r>
              <a:rPr lang="en-US" sz="1800" dirty="0" err="1" smtClean="0"/>
              <a:t>nk</a:t>
            </a:r>
            <a:r>
              <a:rPr lang="en-US" sz="1800" dirty="0" smtClean="0"/>
              <a:t> –</a:t>
            </a:r>
            <a:r>
              <a:rPr lang="en-US" sz="1800" dirty="0" err="1" smtClean="0"/>
              <a:t>lk</a:t>
            </a:r>
            <a:r>
              <a:rPr lang="en-US" sz="1800" dirty="0" smtClean="0"/>
              <a:t> 9999</a:t>
            </a:r>
          </a:p>
          <a:p>
            <a:r>
              <a:rPr lang="en-US" sz="1800" dirty="0" smtClean="0"/>
              <a:t>Then type some words to put into the stream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69352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581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MLlib’s Mission:  Make practical machine learning easy and scalable</a:t>
            </a:r>
          </a:p>
          <a:p>
            <a:r>
              <a:rPr lang="en-US" dirty="0" smtClean="0"/>
              <a:t>Help users move beyond algorithms into real workflows / pipelines</a:t>
            </a:r>
          </a:p>
          <a:p>
            <a:pPr marL="777240" lvl="1" indent="-457200"/>
            <a:r>
              <a:rPr lang="en-US" dirty="0" smtClean="0"/>
              <a:t>Data import, feature extraction, learning, evaluation</a:t>
            </a:r>
          </a:p>
          <a:p>
            <a:r>
              <a:rPr lang="en-US" dirty="0" smtClean="0"/>
              <a:t>Guide to most important Spark MLlib features: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spark.apache.org/docs/latest/mllib-guide.html</a:t>
            </a:r>
            <a:endParaRPr lang="en-US" sz="2000" dirty="0" smtClean="0"/>
          </a:p>
          <a:p>
            <a:r>
              <a:rPr lang="en-US" sz="2000" dirty="0" smtClean="0"/>
              <a:t>Tutorial: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spark.apache.org/docs/1.2.0/mllib-statistics.html</a:t>
            </a:r>
            <a:endParaRPr lang="en-US" sz="2000" dirty="0" smtClean="0"/>
          </a:p>
          <a:p>
            <a:r>
              <a:rPr lang="en-US" sz="2000" dirty="0" smtClean="0"/>
              <a:t>Next level up tutorial; fits in well with SMU statistical courses:</a:t>
            </a:r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http://web.cs.ucla.edu/~</a:t>
            </a:r>
            <a:r>
              <a:rPr lang="en-US" sz="2000" dirty="0" smtClean="0">
                <a:hlinkClick r:id="rId4"/>
              </a:rPr>
              <a:t>mtgarip/statistics.html</a:t>
            </a:r>
            <a:endParaRPr lang="en-US" sz="2000" dirty="0" smtClean="0"/>
          </a:p>
          <a:p>
            <a:r>
              <a:rPr lang="en-US" sz="2000" dirty="0" smtClean="0"/>
              <a:t>Note!  ML is built on DataFrames with the goal of replacing MLlib:</a:t>
            </a:r>
          </a:p>
          <a:p>
            <a:pPr marL="0" indent="0">
              <a:buNone/>
            </a:pPr>
            <a:r>
              <a:rPr lang="en-US" sz="2000" dirty="0">
                <a:hlinkClick r:id="rId5"/>
              </a:rPr>
              <a:t>http://</a:t>
            </a:r>
            <a:r>
              <a:rPr lang="en-US" sz="2000" dirty="0" smtClean="0">
                <a:hlinkClick r:id="rId5"/>
              </a:rPr>
              <a:t>spark.apache.org/docs/latest/ml-guide.html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18265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733550"/>
            <a:ext cx="8153400" cy="2895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Spark can be viewed as a data science ecosystem</a:t>
            </a:r>
          </a:p>
          <a:p>
            <a:r>
              <a:rPr lang="en-US" dirty="0" smtClean="0"/>
              <a:t>Regular contributions across all components</a:t>
            </a:r>
          </a:p>
          <a:p>
            <a:r>
              <a:rPr lang="en-US" dirty="0" smtClean="0"/>
              <a:t>Many resources: Books, code samples, videos, and articles</a:t>
            </a:r>
          </a:p>
          <a:p>
            <a:r>
              <a:rPr lang="en-US" dirty="0" smtClean="0"/>
              <a:t>Just scratched the surface!</a:t>
            </a:r>
          </a:p>
        </p:txBody>
      </p:sp>
    </p:spTree>
    <p:extLst>
      <p:ext uri="{BB962C8B-B14F-4D97-AF65-F5344CB8AC3E}">
        <p14:creationId xmlns:p14="http://schemas.microsoft.com/office/powerpoint/2010/main" val="3924157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Presentation.potx</Template>
  <TotalTime>0</TotalTime>
  <Words>339</Words>
  <Application>Microsoft Office PowerPoint</Application>
  <PresentationFormat>On-screen Show (16:9)</PresentationFormat>
  <Paragraphs>76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Widescreen Presentation</vt:lpstr>
      <vt:lpstr>Spark and Data Science</vt:lpstr>
      <vt:lpstr>Python Packages for Data Science</vt:lpstr>
      <vt:lpstr>Python Packages for Data Science</vt:lpstr>
      <vt:lpstr>Streaming</vt:lpstr>
      <vt:lpstr>Benefits</vt:lpstr>
      <vt:lpstr>Example Intro</vt:lpstr>
      <vt:lpstr>PowerPoint Presentation</vt:lpstr>
      <vt:lpstr>MLlib</vt:lpstr>
      <vt:lpstr>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2010-04-19T20:53:40Z</dcterms:created>
  <dcterms:modified xsi:type="dcterms:W3CDTF">2015-12-11T04:56:04Z</dcterms:modified>
</cp:coreProperties>
</file>