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71" r:id="rId4"/>
    <p:sldId id="296" r:id="rId5"/>
    <p:sldId id="297" r:id="rId6"/>
    <p:sldId id="298" r:id="rId7"/>
    <p:sldId id="275" r:id="rId8"/>
    <p:sldId id="294" r:id="rId9"/>
    <p:sldId id="277" r:id="rId10"/>
    <p:sldId id="278" r:id="rId11"/>
    <p:sldId id="303" r:id="rId12"/>
    <p:sldId id="260" r:id="rId13"/>
    <p:sldId id="283" r:id="rId14"/>
    <p:sldId id="299" r:id="rId15"/>
    <p:sldId id="291" r:id="rId16"/>
    <p:sldId id="290" r:id="rId17"/>
    <p:sldId id="289" r:id="rId18"/>
    <p:sldId id="300" r:id="rId19"/>
    <p:sldId id="302" r:id="rId20"/>
    <p:sldId id="267" r:id="rId21"/>
  </p:sldIdLst>
  <p:sldSz cx="9144000" cy="5143500" type="screen16x9"/>
  <p:notesSz cx="6858000" cy="9313863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66" d="100"/>
          <a:sy n="66" d="100"/>
        </p:scale>
        <p:origin x="-77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698500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12/3/2015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12/3/2015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12/3/2015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12/3/2015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12/3/2015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12/3/2015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12/3/2015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12/3/2015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park.apache.org/docs/latest/sql-programming-guid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park.apache.org/docs/latest/api/python/pyspark.sql.html#pyspark.sql.SQLContex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latest/quick-start.html" TargetMode="External"/><Relationship Id="rId2" Type="http://schemas.openxmlformats.org/officeDocument/2006/relationships/hyperlink" Target="http://hortonworks.com/hadoop-tutorial/hands-on-tour-of-apache-spark-in-5-minut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ortonworks.com/hadoop-tutorial/using-commandline-manage-files-hdf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Hortonwork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sz="3600" dirty="0" smtClean="0"/>
              <a:t>YOUR FIRST SPARK PROGRAM In Python</a:t>
            </a:r>
            <a:endParaRPr lang="en-US" sz="360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Running your first </a:t>
            </a:r>
            <a:r>
              <a:rPr lang="en-US" dirty="0" smtClean="0"/>
              <a:t>Spark job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One common data flow pattern is </a:t>
            </a:r>
            <a:r>
              <a:rPr lang="en-US" dirty="0" smtClean="0"/>
              <a:t>MapReduce from Hadoop</a:t>
            </a:r>
          </a:p>
          <a:p>
            <a:r>
              <a:rPr lang="en-US" dirty="0" smtClean="0"/>
              <a:t>Spark </a:t>
            </a:r>
            <a:r>
              <a:rPr lang="en-US" dirty="0" smtClean="0"/>
              <a:t>implements </a:t>
            </a:r>
            <a:r>
              <a:rPr lang="en-US" dirty="0"/>
              <a:t>MapReduce </a:t>
            </a:r>
            <a:r>
              <a:rPr lang="en-US" dirty="0" smtClean="0"/>
              <a:t>flows simply</a:t>
            </a:r>
          </a:p>
          <a:p>
            <a:r>
              <a:rPr lang="en-US" dirty="0" smtClean="0"/>
              <a:t>Example:</a:t>
            </a:r>
            <a:endParaRPr lang="en-US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1800" dirty="0" smtClean="0"/>
              <a:t>&gt;&gt;&gt; </a:t>
            </a:r>
            <a:r>
              <a:rPr lang="en-US" sz="1800" dirty="0" err="1"/>
              <a:t>wordCounts</a:t>
            </a:r>
            <a:r>
              <a:rPr lang="en-US" sz="1800" dirty="0"/>
              <a:t> = </a:t>
            </a:r>
            <a:r>
              <a:rPr lang="en-US" sz="1800" dirty="0" err="1"/>
              <a:t>textFile.</a:t>
            </a:r>
            <a:r>
              <a:rPr lang="en-US" sz="2000" b="1" dirty="0" err="1"/>
              <a:t>flatMap</a:t>
            </a:r>
            <a:r>
              <a:rPr lang="en-US" sz="1800" dirty="0"/>
              <a:t>(lambda line: </a:t>
            </a:r>
            <a:r>
              <a:rPr lang="en-US" sz="1800" dirty="0" err="1"/>
              <a:t>line.split</a:t>
            </a:r>
            <a:r>
              <a:rPr lang="en-US" sz="1800" dirty="0"/>
              <a:t>()).map(lambda word: (word, 1)).</a:t>
            </a:r>
            <a:r>
              <a:rPr lang="en-US" sz="2000" b="1" dirty="0" err="1"/>
              <a:t>reduceByKey</a:t>
            </a:r>
            <a:r>
              <a:rPr lang="en-US" sz="1800" dirty="0"/>
              <a:t>(lambda a, b: </a:t>
            </a:r>
            <a:r>
              <a:rPr lang="en-US" sz="1800" dirty="0" err="1"/>
              <a:t>a+b</a:t>
            </a:r>
            <a:r>
              <a:rPr lang="en-US" sz="18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 more detailed discussion of RDDs:</a:t>
            </a:r>
          </a:p>
          <a:p>
            <a:pPr marL="0" indent="0">
              <a:buNone/>
            </a:pPr>
            <a:r>
              <a:rPr lang="en-US" dirty="0" smtClean="0"/>
              <a:t>http</a:t>
            </a:r>
            <a:r>
              <a:rPr lang="en-US" dirty="0"/>
              <a:t>://spark.apache.org/docs/latest/programming-guide.html</a:t>
            </a:r>
          </a:p>
        </p:txBody>
      </p:sp>
    </p:spTree>
    <p:extLst>
      <p:ext uri="{BB962C8B-B14F-4D97-AF65-F5344CB8AC3E}">
        <p14:creationId xmlns:p14="http://schemas.microsoft.com/office/powerpoint/2010/main" val="4233210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Your First Spark SQL Job!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DataFrames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DataFrame is a distributed collection of data organized into named columns. </a:t>
            </a:r>
          </a:p>
          <a:p>
            <a:r>
              <a:rPr lang="en-US" dirty="0" smtClean="0"/>
              <a:t>Conceptually </a:t>
            </a:r>
            <a:r>
              <a:rPr lang="en-US" dirty="0"/>
              <a:t>equivalent to a table in a relational database or a data frame in R/Python, but with richer optimizations under the hood. </a:t>
            </a:r>
            <a:endParaRPr lang="en-US" dirty="0" smtClean="0"/>
          </a:p>
          <a:p>
            <a:r>
              <a:rPr lang="en-US" dirty="0" smtClean="0"/>
              <a:t>DataFrames </a:t>
            </a:r>
            <a:r>
              <a:rPr lang="en-US" dirty="0"/>
              <a:t>can be constructed from a wide array of sources such as: structured data files, tables in </a:t>
            </a:r>
            <a:r>
              <a:rPr lang="en-US" dirty="0" smtClean="0"/>
              <a:t>Hive/SQL, </a:t>
            </a:r>
            <a:r>
              <a:rPr lang="en-US" dirty="0"/>
              <a:t>external databases, or existing RDDs.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3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from RDD to 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Spark SQL can </a:t>
            </a:r>
            <a:r>
              <a:rPr lang="en-US" dirty="0" smtClean="0"/>
              <a:t>infer </a:t>
            </a:r>
            <a:r>
              <a:rPr lang="en-US" dirty="0"/>
              <a:t>the datatypes </a:t>
            </a:r>
            <a:r>
              <a:rPr lang="en-US" dirty="0" smtClean="0"/>
              <a:t>as it converts </a:t>
            </a:r>
            <a:r>
              <a:rPr lang="en-US" dirty="0"/>
              <a:t>an RDD of Row objects to a </a:t>
            </a:r>
            <a:r>
              <a:rPr lang="en-US" dirty="0" smtClean="0"/>
              <a:t>DataFrame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keys of this </a:t>
            </a:r>
            <a:r>
              <a:rPr lang="en-US" dirty="0" smtClean="0"/>
              <a:t>list: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the column names of the </a:t>
            </a:r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types </a:t>
            </a:r>
            <a:r>
              <a:rPr lang="en-US" dirty="0"/>
              <a:t>are inferred by looking at </a:t>
            </a:r>
            <a:r>
              <a:rPr lang="en-US" dirty="0" smtClean="0"/>
              <a:t>attributes of the </a:t>
            </a:r>
            <a:r>
              <a:rPr lang="en-US" dirty="0"/>
              <a:t>first </a:t>
            </a:r>
            <a:r>
              <a:rPr lang="en-US" dirty="0" smtClean="0"/>
              <a:t>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67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source: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spark.apache.org/docs/latest/sql-programming-guide.html</a:t>
            </a:r>
            <a:endParaRPr lang="en-US" dirty="0" smtClean="0"/>
          </a:p>
          <a:p>
            <a:r>
              <a:rPr lang="en-US" dirty="0" smtClean="0"/>
              <a:t>Step 1: Load the data into HDSF:</a:t>
            </a:r>
          </a:p>
          <a:p>
            <a:pPr marL="0" indent="0">
              <a:buNone/>
            </a:pPr>
            <a:r>
              <a:rPr lang="en-US" sz="1400" dirty="0" err="1" smtClean="0"/>
              <a:t>hadoop</a:t>
            </a:r>
            <a:r>
              <a:rPr lang="en-US" sz="1400" dirty="0" smtClean="0"/>
              <a:t> </a:t>
            </a:r>
            <a:r>
              <a:rPr lang="en-US" sz="1400" dirty="0"/>
              <a:t>fs -put /</a:t>
            </a:r>
            <a:r>
              <a:rPr lang="en-US" sz="1400" dirty="0" err="1"/>
              <a:t>usr</a:t>
            </a:r>
            <a:r>
              <a:rPr lang="en-US" sz="1400" dirty="0"/>
              <a:t>/</a:t>
            </a:r>
            <a:r>
              <a:rPr lang="en-US" sz="1400" dirty="0" err="1"/>
              <a:t>hdp</a:t>
            </a:r>
            <a:r>
              <a:rPr lang="en-US" sz="1400" dirty="0"/>
              <a:t>/2.3.2.0-2950/spark/examples/</a:t>
            </a:r>
            <a:r>
              <a:rPr lang="en-US" sz="1400" dirty="0" err="1"/>
              <a:t>src</a:t>
            </a:r>
            <a:r>
              <a:rPr lang="en-US" sz="1400" dirty="0"/>
              <a:t>/main/resources/people.txt /</a:t>
            </a:r>
            <a:r>
              <a:rPr lang="en-US" sz="1400" dirty="0" err="1"/>
              <a:t>tmp</a:t>
            </a:r>
            <a:r>
              <a:rPr lang="en-US" sz="1400" dirty="0"/>
              <a:t>/people.txt</a:t>
            </a:r>
            <a:endParaRPr lang="en-US" sz="1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1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Spark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Entry </a:t>
            </a:r>
            <a:r>
              <a:rPr lang="en-US" dirty="0"/>
              <a:t>point into all relational </a:t>
            </a:r>
            <a:r>
              <a:rPr lang="en-US" dirty="0" smtClean="0"/>
              <a:t>functionality: the</a:t>
            </a:r>
            <a:r>
              <a:rPr lang="en-US" dirty="0"/>
              <a:t> </a:t>
            </a:r>
            <a:r>
              <a:rPr lang="en-US" dirty="0" err="1">
                <a:hlinkClick r:id="rId2"/>
              </a:rPr>
              <a:t>SQLContext</a:t>
            </a:r>
            <a:r>
              <a:rPr lang="en-US" dirty="0"/>
              <a:t> class, or one of its decedents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from </a:t>
            </a:r>
            <a:r>
              <a:rPr lang="en-US" sz="2400" dirty="0" err="1"/>
              <a:t>pyspark.sql</a:t>
            </a:r>
            <a:r>
              <a:rPr lang="en-US" sz="2400" dirty="0"/>
              <a:t> import </a:t>
            </a:r>
            <a:r>
              <a:rPr lang="en-US" sz="2400" dirty="0" err="1" smtClean="0"/>
              <a:t>SQLContext</a:t>
            </a:r>
            <a:r>
              <a:rPr lang="en-US" sz="2400" dirty="0" smtClean="0"/>
              <a:t>, Row</a:t>
            </a:r>
          </a:p>
          <a:p>
            <a:pPr marL="0" indent="0">
              <a:buNone/>
            </a:pPr>
            <a:r>
              <a:rPr lang="en-US" sz="2400" dirty="0" err="1" smtClean="0"/>
              <a:t>sqlContext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SQLContext</a:t>
            </a:r>
            <a:r>
              <a:rPr lang="en-US" sz="2400" dirty="0"/>
              <a:t>(</a:t>
            </a:r>
            <a:r>
              <a:rPr lang="en-US" sz="2400" dirty="0" err="1"/>
              <a:t>sc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dirty="0" smtClean="0"/>
              <a:t>*Note</a:t>
            </a:r>
            <a:r>
              <a:rPr lang="en-US" dirty="0" smtClean="0"/>
              <a:t>:  </a:t>
            </a:r>
            <a:r>
              <a:rPr lang="en-US" dirty="0"/>
              <a:t>you can also create a </a:t>
            </a:r>
            <a:r>
              <a:rPr lang="en-US" dirty="0" err="1"/>
              <a:t>HiveContext</a:t>
            </a:r>
            <a:r>
              <a:rPr lang="en-US" dirty="0"/>
              <a:t>, which provides a superset of the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96180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# Load </a:t>
            </a:r>
            <a:r>
              <a:rPr lang="en-US" sz="2600" dirty="0" smtClean="0"/>
              <a:t>the </a:t>
            </a:r>
            <a:r>
              <a:rPr lang="en-US" sz="2600" dirty="0"/>
              <a:t>text </a:t>
            </a:r>
            <a:r>
              <a:rPr lang="en-US" sz="2600" dirty="0" smtClean="0"/>
              <a:t>file; convert </a:t>
            </a:r>
            <a:r>
              <a:rPr lang="en-US" sz="2600" dirty="0"/>
              <a:t>each line to </a:t>
            </a:r>
            <a:r>
              <a:rPr lang="en-US" sz="2600" dirty="0" smtClean="0"/>
              <a:t>an RDD </a:t>
            </a:r>
            <a:r>
              <a:rPr lang="en-US" sz="2600" dirty="0"/>
              <a:t>Row.</a:t>
            </a:r>
          </a:p>
          <a:p>
            <a:pPr marL="0" indent="0">
              <a:buNone/>
            </a:pPr>
            <a:r>
              <a:rPr lang="en-US" sz="2300" dirty="0"/>
              <a:t>lines = </a:t>
            </a:r>
            <a:r>
              <a:rPr lang="en-US" sz="2300" dirty="0" err="1"/>
              <a:t>sc.textFile</a:t>
            </a:r>
            <a:r>
              <a:rPr lang="en-US" sz="2300" dirty="0" smtClean="0"/>
              <a:t>(</a:t>
            </a:r>
            <a:r>
              <a:rPr lang="en-US" sz="2300" dirty="0"/>
              <a:t>"</a:t>
            </a:r>
            <a:r>
              <a:rPr lang="en-US" sz="2300" dirty="0" smtClean="0"/>
              <a:t>/</a:t>
            </a:r>
            <a:r>
              <a:rPr lang="en-US" sz="2300" dirty="0" err="1" smtClean="0"/>
              <a:t>tmp</a:t>
            </a:r>
            <a:r>
              <a:rPr lang="en-US" sz="2300" dirty="0" smtClean="0"/>
              <a:t>/people.txt</a:t>
            </a:r>
            <a:r>
              <a:rPr lang="en-US" sz="2300" dirty="0"/>
              <a:t>")</a:t>
            </a:r>
          </a:p>
          <a:p>
            <a:pPr marL="0" indent="0">
              <a:buNone/>
            </a:pPr>
            <a:r>
              <a:rPr lang="en-US" sz="2300" dirty="0" err="1" smtClean="0"/>
              <a:t>rowparts</a:t>
            </a:r>
            <a:r>
              <a:rPr lang="en-US" sz="2300" dirty="0" smtClean="0"/>
              <a:t> </a:t>
            </a:r>
            <a:r>
              <a:rPr lang="en-US" sz="2300" dirty="0"/>
              <a:t>= </a:t>
            </a:r>
            <a:r>
              <a:rPr lang="en-US" sz="2300" dirty="0" err="1"/>
              <a:t>lines.map</a:t>
            </a:r>
            <a:r>
              <a:rPr lang="en-US" sz="2300" dirty="0"/>
              <a:t>(lambda l: </a:t>
            </a:r>
            <a:r>
              <a:rPr lang="en-US" sz="2300" dirty="0" err="1"/>
              <a:t>l.split</a:t>
            </a:r>
            <a:r>
              <a:rPr lang="en-US" sz="2300" dirty="0"/>
              <a:t>(","))</a:t>
            </a:r>
          </a:p>
          <a:p>
            <a:pPr marL="0" indent="0">
              <a:buNone/>
            </a:pPr>
            <a:r>
              <a:rPr lang="en-US" sz="2300" dirty="0"/>
              <a:t>people = </a:t>
            </a:r>
            <a:r>
              <a:rPr lang="en-US" sz="2300" dirty="0" err="1" smtClean="0"/>
              <a:t>rowparts.map</a:t>
            </a:r>
            <a:r>
              <a:rPr lang="en-US" sz="2300" dirty="0" smtClean="0"/>
              <a:t>(lambda </a:t>
            </a:r>
            <a:r>
              <a:rPr lang="en-US" sz="2300" dirty="0"/>
              <a:t>p: Row(name=p[0], age=</a:t>
            </a:r>
            <a:r>
              <a:rPr lang="en-US" sz="2300" dirty="0" err="1"/>
              <a:t>int</a:t>
            </a:r>
            <a:r>
              <a:rPr lang="en-US" sz="2300" dirty="0"/>
              <a:t>(p[1])))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#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 the schema, </a:t>
            </a:r>
            <a:r>
              <a:rPr lang="en-US" sz="2400" dirty="0"/>
              <a:t>and register the DataFrame as a table.</a:t>
            </a:r>
          </a:p>
          <a:p>
            <a:pPr marL="0" indent="0">
              <a:buNone/>
            </a:pPr>
            <a:r>
              <a:rPr lang="en-US" sz="2400" dirty="0" err="1"/>
              <a:t>schemaPeople</a:t>
            </a:r>
            <a:r>
              <a:rPr lang="en-US" sz="2400" dirty="0"/>
              <a:t> = </a:t>
            </a:r>
            <a:r>
              <a:rPr lang="en-US" sz="2400" dirty="0" err="1"/>
              <a:t>sqlContext.createDataFrame</a:t>
            </a:r>
            <a:r>
              <a:rPr lang="en-US" sz="2400" dirty="0"/>
              <a:t>(people)</a:t>
            </a:r>
          </a:p>
          <a:p>
            <a:pPr marL="0" indent="0">
              <a:buNone/>
            </a:pPr>
            <a:r>
              <a:rPr lang="en-US" sz="2400" dirty="0" err="1"/>
              <a:t>schemaPeople.registerTempTable</a:t>
            </a:r>
            <a:r>
              <a:rPr lang="en-US" sz="2400" dirty="0"/>
              <a:t>("people")</a:t>
            </a:r>
          </a:p>
        </p:txBody>
      </p:sp>
    </p:spTree>
    <p:extLst>
      <p:ext uri="{BB962C8B-B14F-4D97-AF65-F5344CB8AC3E}">
        <p14:creationId xmlns:p14="http://schemas.microsoft.com/office/powerpoint/2010/main" val="168449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# SQL can be run over DataFrames that have been registered as a table.</a:t>
            </a:r>
          </a:p>
          <a:p>
            <a:pPr marL="0" indent="0">
              <a:buNone/>
            </a:pPr>
            <a:r>
              <a:rPr lang="en-US" sz="1500" dirty="0" err="1" smtClean="0"/>
              <a:t>notteenagers</a:t>
            </a:r>
            <a:r>
              <a:rPr lang="en-US" sz="1500" dirty="0" smtClean="0"/>
              <a:t> </a:t>
            </a:r>
            <a:r>
              <a:rPr lang="en-US" sz="1500" dirty="0"/>
              <a:t>= </a:t>
            </a:r>
            <a:r>
              <a:rPr lang="en-US" sz="1500" dirty="0" err="1"/>
              <a:t>sqlContext.sql</a:t>
            </a:r>
            <a:r>
              <a:rPr lang="en-US" sz="1500" dirty="0"/>
              <a:t>("SELECT name FROM people WHERE age </a:t>
            </a:r>
            <a:r>
              <a:rPr lang="en-US" sz="1500" dirty="0" smtClean="0"/>
              <a:t>&gt; 19")</a:t>
            </a:r>
            <a:endParaRPr lang="en-US" sz="15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# The results of SQL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queries are RDDs and support all the normal RDD operations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2000" dirty="0" err="1" smtClean="0"/>
              <a:t>olderNames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 smtClean="0"/>
              <a:t>notteenagers.map</a:t>
            </a:r>
            <a:r>
              <a:rPr lang="en-US" sz="2000" dirty="0" smtClean="0"/>
              <a:t>(lambda </a:t>
            </a:r>
            <a:r>
              <a:rPr lang="en-US" sz="2000" dirty="0"/>
              <a:t>p: "Name: " + p.name)</a:t>
            </a:r>
          </a:p>
          <a:p>
            <a:pPr marL="0" indent="0">
              <a:buNone/>
            </a:pPr>
            <a:r>
              <a:rPr lang="en-US" sz="2000" dirty="0"/>
              <a:t>for </a:t>
            </a:r>
            <a:r>
              <a:rPr lang="en-US" sz="2000" dirty="0" err="1" smtClean="0"/>
              <a:t>olderName</a:t>
            </a:r>
            <a:r>
              <a:rPr lang="en-US" sz="2000" dirty="0" smtClean="0"/>
              <a:t> </a:t>
            </a:r>
            <a:r>
              <a:rPr lang="en-US" sz="2000" dirty="0"/>
              <a:t>in </a:t>
            </a:r>
            <a:r>
              <a:rPr lang="en-US" sz="2000" dirty="0" err="1" smtClean="0"/>
              <a:t>olderNames.collect</a:t>
            </a:r>
            <a:r>
              <a:rPr lang="en-US" sz="2000" dirty="0"/>
              <a:t>():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print(</a:t>
            </a:r>
            <a:r>
              <a:rPr lang="en-US" sz="2000" dirty="0" err="1" smtClean="0"/>
              <a:t>olderName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3485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r>
              <a:rPr lang="en-US" dirty="0" smtClean="0"/>
              <a:t>, Python, </a:t>
            </a:r>
            <a:r>
              <a:rPr lang="en-US" dirty="0" smtClean="0"/>
              <a:t>and </a:t>
            </a:r>
            <a:r>
              <a:rPr lang="en-US" dirty="0" smtClean="0"/>
              <a:t>SQL </a:t>
            </a:r>
            <a:r>
              <a:rPr lang="en-US" dirty="0" smtClean="0"/>
              <a:t>are powerful partners in productivity</a:t>
            </a:r>
          </a:p>
          <a:p>
            <a:r>
              <a:rPr lang="en-US" dirty="0" smtClean="0"/>
              <a:t>Spark RDD’s provide a powerful tool for scalability and 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15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Ready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5562600" cy="3276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Ensure your </a:t>
            </a:r>
            <a:r>
              <a:rPr lang="en-US" dirty="0" smtClean="0"/>
              <a:t>Hortonworks Data Platform </a:t>
            </a:r>
            <a:r>
              <a:rPr lang="en-US" dirty="0" smtClean="0"/>
              <a:t>toolbox </a:t>
            </a:r>
            <a:r>
              <a:rPr lang="en-US" dirty="0" smtClean="0"/>
              <a:t>is </a:t>
            </a:r>
            <a:r>
              <a:rPr lang="en-US" dirty="0" smtClean="0"/>
              <a:t>running</a:t>
            </a:r>
            <a:endParaRPr lang="en-US" dirty="0" smtClean="0"/>
          </a:p>
          <a:p>
            <a:r>
              <a:rPr lang="en-US" dirty="0" smtClean="0"/>
              <a:t>Login to Linux 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/>
              <a:t>PuTTY</a:t>
            </a:r>
            <a:r>
              <a:rPr lang="en-US" dirty="0"/>
              <a:t> </a:t>
            </a:r>
            <a:r>
              <a:rPr lang="en-US" dirty="0" smtClean="0"/>
              <a:t>on Windows </a:t>
            </a:r>
            <a:endParaRPr lang="en-US" dirty="0" smtClean="0"/>
          </a:p>
          <a:p>
            <a:pPr lvl="1"/>
            <a:r>
              <a:rPr lang="en-US" dirty="0"/>
              <a:t>Use Zeppelin notebooks/interpreters from a Windows browser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the Linux console in the VM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 smtClean="0"/>
              <a:t>Load </a:t>
            </a:r>
            <a:r>
              <a:rPr lang="en-US" dirty="0" smtClean="0"/>
              <a:t>data files into Hadoop file system (</a:t>
            </a:r>
            <a:r>
              <a:rPr lang="en-US" dirty="0" err="1" smtClean="0"/>
              <a:t>hdfs</a:t>
            </a:r>
            <a:r>
              <a:rPr lang="en-US" dirty="0" smtClean="0"/>
              <a:t>)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/>
              <a:t>Open a Python Spark shell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dirty="0" smtClean="0"/>
              <a:t>up, </a:t>
            </a:r>
            <a:r>
              <a:rPr lang="en-US" dirty="0"/>
              <a:t>run a sample </a:t>
            </a:r>
            <a:r>
              <a:rPr lang="en-US" dirty="0" smtClean="0"/>
              <a:t>Python Spark use </a:t>
            </a:r>
            <a:r>
              <a:rPr lang="en-US" dirty="0"/>
              <a:t>case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smtClean="0"/>
              <a:t>up, </a:t>
            </a:r>
            <a:r>
              <a:rPr lang="en-US" dirty="0"/>
              <a:t>run a Spark SQL sample use case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279" y="1123950"/>
            <a:ext cx="2690121" cy="177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954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9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 and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504950"/>
            <a:ext cx="8153400" cy="3276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Based on the </a:t>
            </a:r>
            <a:r>
              <a:rPr lang="en-US" dirty="0" smtClean="0"/>
              <a:t>Quick </a:t>
            </a:r>
            <a:r>
              <a:rPr lang="en-US" dirty="0"/>
              <a:t>Start Guide </a:t>
            </a:r>
            <a:r>
              <a:rPr lang="en-US" dirty="0" smtClean="0"/>
              <a:t>at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http://hortonworks.com/hadoop-tutorial/hands-on-tour-of-apache-spark-in-5-minutes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2100" dirty="0" smtClean="0"/>
              <a:t>Note</a:t>
            </a:r>
            <a:r>
              <a:rPr lang="en-US" sz="2100" dirty="0" smtClean="0"/>
              <a:t>: Warning levels for Spark reduced from “INFO” to “WARN” in /</a:t>
            </a:r>
            <a:r>
              <a:rPr lang="en-US" sz="2100" dirty="0" err="1" smtClean="0"/>
              <a:t>etc</a:t>
            </a:r>
            <a:r>
              <a:rPr lang="en-US" sz="2100" dirty="0" smtClean="0"/>
              <a:t>/spark/2.3.2.0-2950/0/log4j.properties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Supporting information and exercises</a:t>
            </a:r>
            <a:r>
              <a:rPr lang="en-US" sz="2400" dirty="0" smtClean="0"/>
              <a:t>:</a:t>
            </a:r>
          </a:p>
          <a:p>
            <a:pPr marL="320040" lvl="1" indent="0">
              <a:buNone/>
            </a:pPr>
            <a:r>
              <a:rPr lang="en-US" sz="2100" dirty="0" smtClean="0">
                <a:hlinkClick r:id="rId3"/>
              </a:rPr>
              <a:t>http</a:t>
            </a:r>
            <a:r>
              <a:rPr lang="en-US" sz="2100" dirty="0">
                <a:hlinkClick r:id="rId3"/>
              </a:rPr>
              <a:t>://spark.apache.org/docs/latest/quick-start.html</a:t>
            </a:r>
            <a:endParaRPr lang="en-US" sz="2100" dirty="0"/>
          </a:p>
          <a:p>
            <a:pPr marL="320040" lvl="1" indent="0">
              <a:buNone/>
            </a:pPr>
            <a:r>
              <a:rPr lang="en-US" sz="2100" dirty="0" smtClean="0">
                <a:hlinkClick r:id="rId4"/>
              </a:rPr>
              <a:t>http</a:t>
            </a:r>
            <a:r>
              <a:rPr lang="en-US" sz="2100" dirty="0">
                <a:hlinkClick r:id="rId4"/>
              </a:rPr>
              <a:t>://hortonworks.com/hadoop-tutorial/using-commandline-manage-files-hdfs</a:t>
            </a:r>
            <a:r>
              <a:rPr lang="en-US" sz="2100" dirty="0" smtClean="0">
                <a:hlinkClick r:id="rId4"/>
              </a:rPr>
              <a:t>/</a:t>
            </a:r>
            <a:endParaRPr lang="en-US" sz="2100" dirty="0" smtClean="0"/>
          </a:p>
          <a:p>
            <a:pPr marL="320040" lvl="1" indent="0">
              <a:buNone/>
            </a:pPr>
            <a:endParaRPr lang="en-US" sz="2100" dirty="0" smtClean="0"/>
          </a:p>
          <a:p>
            <a:pPr marL="320040" lvl="1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42049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Get the file from Wikipedia:</a:t>
            </a:r>
          </a:p>
          <a:p>
            <a:pPr marL="320040" lvl="1" indent="0">
              <a:buNone/>
            </a:pPr>
            <a:r>
              <a:rPr lang="en-US" dirty="0" err="1" smtClean="0"/>
              <a:t>wget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en.wikipedia.org/wiki/Hortonworks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Store in HDFS:</a:t>
            </a:r>
          </a:p>
          <a:p>
            <a:pPr marL="320040" lvl="1" indent="0">
              <a:buNone/>
            </a:pPr>
            <a:r>
              <a:rPr lang="en-US" dirty="0" err="1"/>
              <a:t>hadoop</a:t>
            </a:r>
            <a:r>
              <a:rPr lang="en-US" dirty="0"/>
              <a:t> fs -put ~/Hortonworks </a:t>
            </a:r>
            <a:r>
              <a:rPr lang="en-US" dirty="0" smtClean="0"/>
              <a:t>/</a:t>
            </a:r>
            <a:r>
              <a:rPr lang="en-US" dirty="0" err="1" smtClean="0"/>
              <a:t>tmp</a:t>
            </a:r>
            <a:r>
              <a:rPr lang="en-US" dirty="0" smtClean="0"/>
              <a:t>/Hortonworks</a:t>
            </a:r>
          </a:p>
          <a:p>
            <a:pPr marL="0" indent="0">
              <a:buNone/>
            </a:pPr>
            <a:r>
              <a:rPr lang="en-US" dirty="0" smtClean="0"/>
              <a:t>Start the Python Spark shell:</a:t>
            </a:r>
          </a:p>
          <a:p>
            <a:pPr marL="320040" lvl="1" indent="0">
              <a:buNone/>
            </a:pPr>
            <a:r>
              <a:rPr lang="en-US" dirty="0" err="1" smtClean="0"/>
              <a:t>pyspark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Create an RDD with the file from HDFS using a Spark </a:t>
            </a:r>
            <a:r>
              <a:rPr lang="en-US" dirty="0" smtClean="0"/>
              <a:t>Context (already created when the shell started):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 err="1" smtClean="0"/>
              <a:t>myData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sc.textFile</a:t>
            </a:r>
            <a:r>
              <a:rPr lang="en-US" sz="1800" dirty="0"/>
              <a:t>('</a:t>
            </a:r>
            <a:r>
              <a:rPr lang="en-US" sz="1800" dirty="0" err="1"/>
              <a:t>hdfs</a:t>
            </a:r>
            <a:r>
              <a:rPr lang="en-US" sz="1800" dirty="0"/>
              <a:t>://</a:t>
            </a:r>
            <a:r>
              <a:rPr lang="en-US" sz="1800" dirty="0" smtClean="0"/>
              <a:t>sandbox.hortonworks.com/</a:t>
            </a:r>
            <a:r>
              <a:rPr lang="en-US" sz="1800" dirty="0" err="1" smtClean="0"/>
              <a:t>tmp</a:t>
            </a:r>
            <a:r>
              <a:rPr lang="en-US" sz="1800" dirty="0" smtClean="0"/>
              <a:t>/Hortonworks</a:t>
            </a:r>
            <a:r>
              <a:rPr lang="en-US" sz="1800" dirty="0"/>
              <a:t>')</a:t>
            </a:r>
          </a:p>
          <a:p>
            <a:r>
              <a:rPr lang="en-US" dirty="0" smtClean="0"/>
              <a:t>Run 2 transformations, filtering out empty lines (0 length) and lines with “Horton”:</a:t>
            </a:r>
          </a:p>
          <a:p>
            <a:pPr marL="0" indent="0">
              <a:buNone/>
            </a:pPr>
            <a:r>
              <a:rPr lang="en-US" sz="1800" dirty="0" err="1" smtClean="0"/>
              <a:t>myFilteredLines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myData.filter</a:t>
            </a:r>
            <a:r>
              <a:rPr lang="en-US" sz="1800" dirty="0"/>
              <a:t>( lambda x: </a:t>
            </a:r>
            <a:r>
              <a:rPr lang="en-US" sz="1800" dirty="0" err="1"/>
              <a:t>len</a:t>
            </a:r>
            <a:r>
              <a:rPr lang="en-US" sz="1800" dirty="0"/>
              <a:t>(x) &gt; 0 )</a:t>
            </a:r>
          </a:p>
          <a:p>
            <a:pPr marL="0" indent="0">
              <a:buNone/>
            </a:pPr>
            <a:r>
              <a:rPr lang="en-US" sz="1800" dirty="0" err="1" smtClean="0"/>
              <a:t>myHortonLines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myData.filter</a:t>
            </a:r>
            <a:r>
              <a:rPr lang="en-US" sz="1800" dirty="0"/>
              <a:t>( </a:t>
            </a:r>
            <a:r>
              <a:rPr lang="en-US" sz="1800" dirty="0" smtClean="0"/>
              <a:t>lambda line: </a:t>
            </a:r>
            <a:r>
              <a:rPr lang="en-US" sz="1800" dirty="0" smtClean="0"/>
              <a:t>‘Horton</a:t>
            </a:r>
            <a:r>
              <a:rPr lang="en-US" sz="1800" dirty="0" smtClean="0"/>
              <a:t>’</a:t>
            </a:r>
            <a:r>
              <a:rPr lang="en-US" sz="1800" dirty="0" smtClean="0"/>
              <a:t>  </a:t>
            </a:r>
            <a:r>
              <a:rPr lang="en-US" sz="1800" dirty="0" smtClean="0"/>
              <a:t>in line)</a:t>
            </a:r>
            <a:endParaRPr lang="en-US" sz="1800" dirty="0"/>
          </a:p>
          <a:p>
            <a:r>
              <a:rPr lang="en-US" dirty="0" smtClean="0"/>
              <a:t>Note that nothing happens!  Lazy… but building a DAG / processing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something happen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This will make both filters happen, count the lines, and display the first line of the second RDD:</a:t>
            </a:r>
          </a:p>
          <a:p>
            <a:pPr marL="0" indent="0">
              <a:buNone/>
            </a:pPr>
            <a:r>
              <a:rPr lang="en-US" dirty="0" err="1"/>
              <a:t>myFilteredLines.count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 smtClean="0"/>
              <a:t>myHortonLines.first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4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to Spark performance is chaining transformations </a:t>
            </a:r>
            <a:r>
              <a:rPr lang="en-US" dirty="0"/>
              <a:t>and </a:t>
            </a:r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Though </a:t>
            </a:r>
            <a:r>
              <a:rPr lang="en-US" dirty="0" smtClean="0"/>
              <a:t>in our simple example it happens this way anyway:</a:t>
            </a:r>
            <a:endParaRPr lang="en-US" dirty="0"/>
          </a:p>
          <a:p>
            <a:pPr marL="0" indent="0">
              <a:buNone/>
            </a:pPr>
            <a:r>
              <a:rPr lang="en-US" sz="2400" dirty="0" err="1" smtClean="0"/>
              <a:t>myData.filter</a:t>
            </a:r>
            <a:r>
              <a:rPr lang="en-US" sz="2400" dirty="0" smtClean="0"/>
              <a:t>(</a:t>
            </a:r>
            <a:r>
              <a:rPr lang="en-US" sz="2400" b="1" dirty="0" smtClean="0"/>
              <a:t>lambda</a:t>
            </a:r>
            <a:r>
              <a:rPr lang="en-US" sz="2400" dirty="0" smtClean="0"/>
              <a:t> </a:t>
            </a:r>
            <a:r>
              <a:rPr lang="en-US" sz="2400" dirty="0"/>
              <a:t>line: </a:t>
            </a:r>
            <a:r>
              <a:rPr lang="en-US" sz="2400" dirty="0" smtClean="0"/>
              <a:t>“Horton" </a:t>
            </a:r>
            <a:r>
              <a:rPr lang="en-US" sz="2400" b="1" dirty="0"/>
              <a:t>in</a:t>
            </a:r>
            <a:r>
              <a:rPr lang="en-US" sz="2400" dirty="0"/>
              <a:t> line).count() </a:t>
            </a:r>
            <a:endParaRPr lang="en-US" sz="2400" dirty="0" smtClean="0"/>
          </a:p>
          <a:p>
            <a:r>
              <a:rPr lang="en-US" dirty="0" smtClean="0"/>
              <a:t>Far more complex transformations can be put together before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7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Once code works, </a:t>
            </a:r>
            <a:r>
              <a:rPr lang="en-US" sz="3200" dirty="0" smtClean="0"/>
              <a:t>move onto </a:t>
            </a:r>
            <a:r>
              <a:rPr lang="en-US" sz="3200" dirty="0" smtClean="0"/>
              <a:t>deployment and scaling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143000" y="2552700"/>
            <a:ext cx="13716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0" y="1352550"/>
            <a:ext cx="1859280" cy="1158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741420" y="2069951"/>
            <a:ext cx="670560" cy="3352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Cache</a:t>
            </a:r>
            <a:endParaRPr lang="en-US" sz="1200" dirty="0"/>
          </a:p>
        </p:txBody>
      </p:sp>
      <p:cxnSp>
        <p:nvCxnSpPr>
          <p:cNvPr id="12" name="Straight Connector 11"/>
          <p:cNvCxnSpPr>
            <a:stCxn id="4" idx="3"/>
            <a:endCxn id="5" idx="1"/>
          </p:cNvCxnSpPr>
          <p:nvPr/>
        </p:nvCxnSpPr>
        <p:spPr>
          <a:xfrm flipV="1">
            <a:off x="2514600" y="1931670"/>
            <a:ext cx="1143000" cy="1021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3"/>
            <a:endCxn id="26" idx="1"/>
          </p:cNvCxnSpPr>
          <p:nvPr/>
        </p:nvCxnSpPr>
        <p:spPr>
          <a:xfrm>
            <a:off x="2514600" y="2952750"/>
            <a:ext cx="3154680" cy="289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3"/>
            <a:endCxn id="31" idx="1"/>
          </p:cNvCxnSpPr>
          <p:nvPr/>
        </p:nvCxnSpPr>
        <p:spPr>
          <a:xfrm>
            <a:off x="2514600" y="2952750"/>
            <a:ext cx="1207994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467113" y="1730189"/>
            <a:ext cx="987014" cy="6750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RDD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5669280" y="2663190"/>
            <a:ext cx="1859280" cy="1158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753100" y="3380591"/>
            <a:ext cx="670560" cy="3352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Cache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6478793" y="3040829"/>
            <a:ext cx="987014" cy="6750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RDD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3722594" y="3897630"/>
            <a:ext cx="1859280" cy="1158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06414" y="4615031"/>
            <a:ext cx="670560" cy="3352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Cache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4532107" y="4275269"/>
            <a:ext cx="987014" cy="6750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7026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wide, in memory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Data sets in </a:t>
            </a:r>
            <a:r>
              <a:rPr lang="en-US" dirty="0"/>
              <a:t>a cluster-wide in-memory </a:t>
            </a:r>
            <a:r>
              <a:rPr lang="en-US" dirty="0" smtClean="0"/>
              <a:t>cache are very </a:t>
            </a:r>
            <a:r>
              <a:rPr lang="en-US" dirty="0"/>
              <a:t>useful when data is accessed </a:t>
            </a:r>
            <a:r>
              <a:rPr lang="en-US" dirty="0" smtClean="0"/>
              <a:t>repeatedly</a:t>
            </a:r>
          </a:p>
          <a:p>
            <a:r>
              <a:rPr lang="en-US" dirty="0" smtClean="0"/>
              <a:t>Examples: </a:t>
            </a:r>
            <a:r>
              <a:rPr lang="en-US" dirty="0"/>
              <a:t>Q</a:t>
            </a:r>
            <a:r>
              <a:rPr lang="en-US" dirty="0" smtClean="0"/>
              <a:t>uerying </a:t>
            </a:r>
            <a:r>
              <a:rPr lang="en-US" dirty="0"/>
              <a:t>a small “hot” dataset or when running an iterative algorithm like PageRank. </a:t>
            </a:r>
            <a:r>
              <a:rPr lang="en-US" dirty="0" smtClean="0"/>
              <a:t>Mark the</a:t>
            </a:r>
            <a:r>
              <a:rPr lang="en-US" dirty="0"/>
              <a:t> </a:t>
            </a:r>
            <a:r>
              <a:rPr lang="en-US" dirty="0" err="1" smtClean="0"/>
              <a:t>linesWithHorton</a:t>
            </a:r>
            <a:r>
              <a:rPr lang="en-US" dirty="0"/>
              <a:t> dataset to be cached: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linesWithHorton.cache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Now </a:t>
            </a:r>
            <a:r>
              <a:rPr lang="en-US" dirty="0" smtClean="0"/>
              <a:t>functions run on </a:t>
            </a:r>
            <a:r>
              <a:rPr lang="en-US" dirty="0" err="1" smtClean="0"/>
              <a:t>linesWithHorton</a:t>
            </a:r>
            <a:r>
              <a:rPr lang="en-US" dirty="0" smtClean="0"/>
              <a:t> will run extremely fast (from memory).  Scaling to very </a:t>
            </a:r>
            <a:r>
              <a:rPr lang="en-US" dirty="0"/>
              <a:t>large data </a:t>
            </a:r>
            <a:r>
              <a:rPr lang="en-US" dirty="0" smtClean="0"/>
              <a:t>sets is possible - </a:t>
            </a:r>
            <a:r>
              <a:rPr lang="en-US" dirty="0"/>
              <a:t>striped across tens or hundreds of </a:t>
            </a:r>
            <a:r>
              <a:rPr lang="en-US" dirty="0" smtClean="0"/>
              <a:t>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6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Presentation.potx</Template>
  <TotalTime>0</TotalTime>
  <Words>717</Words>
  <Application>Microsoft Office PowerPoint</Application>
  <PresentationFormat>On-screen Show (16:9)</PresentationFormat>
  <Paragraphs>108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Widescreen Presentation</vt:lpstr>
      <vt:lpstr>YOUR FIRST SPARK PROGRAM In Python</vt:lpstr>
      <vt:lpstr>Getting Ready</vt:lpstr>
      <vt:lpstr>Exercise and More Information</vt:lpstr>
      <vt:lpstr>PowerPoint Presentation</vt:lpstr>
      <vt:lpstr>PowerPoint Presentation</vt:lpstr>
      <vt:lpstr>Make something happen</vt:lpstr>
      <vt:lpstr>Chain transformations</vt:lpstr>
      <vt:lpstr>Once code works, move onto deployment and scaling</vt:lpstr>
      <vt:lpstr>Cluster wide, in memory cache</vt:lpstr>
      <vt:lpstr>MapReduce</vt:lpstr>
      <vt:lpstr>Further Reading</vt:lpstr>
      <vt:lpstr>Your First Spark SQL Job!</vt:lpstr>
      <vt:lpstr>DataFrames </vt:lpstr>
      <vt:lpstr>Getting from RDD to DataFrame</vt:lpstr>
      <vt:lpstr>Example source:</vt:lpstr>
      <vt:lpstr>Python Spark SQL</vt:lpstr>
      <vt:lpstr>PowerPoint Presentation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2010-04-19T20:53:40Z</dcterms:created>
  <dcterms:modified xsi:type="dcterms:W3CDTF">2015-12-04T20:50:33Z</dcterms:modified>
</cp:coreProperties>
</file>