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2781334-9E8B-468F-B66D-C58DF8C4C3D8}">
  <a:tblStyle styleId="{82781334-9E8B-468F-B66D-C58DF8C4C3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swald-regular.fntdata"/><Relationship Id="rId25" Type="http://schemas.openxmlformats.org/officeDocument/2006/relationships/font" Target="fonts/Montserrat-boldItalic.fntdata"/><Relationship Id="rId27" Type="http://schemas.openxmlformats.org/officeDocument/2006/relationships/font" Target="fonts/Oswa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333391d3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333391d3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31cb5f5f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31cb5f5f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31cb5f5f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31cb5f5f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31cb5f5f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31cb5f5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31cb5f5f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31cb5f5f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31cb5f5f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31cb5f5f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333391d3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333391d3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31cb5f5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31cb5f5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31cb5f5f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31cb5f5f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31cb5f5f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31cb5f5f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Crunchbase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3087900" cy="13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Jumana Nadir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Jacky Chow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Jerry Huang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12350" y="3550650"/>
            <a:ext cx="3087900" cy="13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Team- AI Insight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Char char="●"/>
            </a:pPr>
            <a:r>
              <a:rPr lang="en">
                <a:solidFill>
                  <a:srgbClr val="1D1C1D"/>
                </a:solidFill>
              </a:rPr>
              <a:t>IPO/Acquired information not provided</a:t>
            </a:r>
            <a:endParaRPr>
              <a:solidFill>
                <a:srgbClr val="1D1C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Char char="●"/>
            </a:pPr>
            <a:r>
              <a:rPr lang="en">
                <a:solidFill>
                  <a:srgbClr val="1D1C1D"/>
                </a:solidFill>
              </a:rPr>
              <a:t>missing First Funding date- (would have given us better ground)</a:t>
            </a:r>
            <a:endParaRPr>
              <a:solidFill>
                <a:srgbClr val="1D1C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Char char="●"/>
            </a:pPr>
            <a:r>
              <a:rPr lang="en">
                <a:solidFill>
                  <a:srgbClr val="1D1C1D"/>
                </a:solidFill>
              </a:rPr>
              <a:t>Lots of missing values</a:t>
            </a:r>
            <a:endParaRPr>
              <a:solidFill>
                <a:srgbClr val="1D1C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Char char="●"/>
            </a:pPr>
            <a:r>
              <a:rPr lang="en">
                <a:solidFill>
                  <a:srgbClr val="1D1C1D"/>
                </a:solidFill>
              </a:rPr>
              <a:t>Define the target value to </a:t>
            </a:r>
            <a:r>
              <a:rPr lang="en">
                <a:solidFill>
                  <a:srgbClr val="38761D"/>
                </a:solidFill>
              </a:rPr>
              <a:t>success</a:t>
            </a:r>
            <a:r>
              <a:rPr lang="en">
                <a:solidFill>
                  <a:srgbClr val="1D1C1D"/>
                </a:solidFill>
              </a:rPr>
              <a:t> or </a:t>
            </a:r>
            <a:r>
              <a:rPr lang="en">
                <a:solidFill>
                  <a:srgbClr val="FF0000"/>
                </a:solidFill>
              </a:rPr>
              <a:t>fail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Char char="●"/>
            </a:pPr>
            <a:r>
              <a:rPr lang="en">
                <a:solidFill>
                  <a:srgbClr val="1D1C1D"/>
                </a:solidFill>
              </a:rPr>
              <a:t>Clean the features by their different condition</a:t>
            </a:r>
            <a:endParaRPr>
              <a:solidFill>
                <a:srgbClr val="1D1C1D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83250" y="1234075"/>
            <a:ext cx="4782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Predicting Failure and success of a </a:t>
            </a:r>
            <a:r>
              <a:rPr lang="en"/>
              <a:t>startup</a:t>
            </a:r>
            <a:r>
              <a:rPr lang="en"/>
              <a:t> takes a lot of features into consideration; of which 14% is funding.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had more Factors available like- business model, team and ideas; it would have helped in the prediction better.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an Idea            is everything!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775" y="-304800"/>
            <a:ext cx="4186175" cy="56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 rotWithShape="1">
          <a:blip r:embed="rId4">
            <a:alphaModFix/>
          </a:blip>
          <a:srcRect b="16564" l="22460" r="16685" t="14730"/>
          <a:stretch/>
        </p:blipFill>
        <p:spPr>
          <a:xfrm>
            <a:off x="2642800" y="3353200"/>
            <a:ext cx="472000" cy="5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234075"/>
            <a:ext cx="43323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Crunchbase Enterprise </a:t>
            </a:r>
            <a:r>
              <a:rPr lang="en"/>
              <a:t>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 and Failure prediction model for the San Francisco Bay Area startups.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1150" y="42225"/>
            <a:ext cx="2540750" cy="180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4850" y="2571750"/>
            <a:ext cx="47091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Value &amp; Business Case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VCs investing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Enterprise profitable </a:t>
            </a:r>
            <a:r>
              <a:rPr lang="en"/>
              <a:t>prediction</a:t>
            </a:r>
            <a:r>
              <a:rPr lang="en"/>
              <a:t>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Future outcomes with early performance data.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Preparation</a:t>
            </a:r>
            <a:r>
              <a:rPr lang="en"/>
              <a:t> 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Crunchbase Enterprise paid service to get more valuable insights to the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Dropping features that </a:t>
            </a:r>
            <a:r>
              <a:rPr lang="en"/>
              <a:t>don't</a:t>
            </a:r>
            <a:r>
              <a:rPr lang="en"/>
              <a:t> explicitly impact success or failure rate (Website URL, description, Stock Symbol etc)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5250" y="2258400"/>
            <a:ext cx="2608750" cy="303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4695550" y="4717950"/>
            <a:ext cx="1382400" cy="286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Missing Values</a:t>
            </a:r>
            <a:endParaRPr sz="10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3875" y="2274575"/>
            <a:ext cx="2608750" cy="30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Visualization</a:t>
            </a:r>
            <a:r>
              <a:rPr lang="en"/>
              <a:t> 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/>
              <a:t>Industry groups in Bay Area Startups</a:t>
            </a:r>
            <a:endParaRPr b="1" sz="1200"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0" l="2224" r="1870" t="1380"/>
          <a:stretch/>
        </p:blipFill>
        <p:spPr>
          <a:xfrm>
            <a:off x="-69300" y="1961100"/>
            <a:ext cx="8458151" cy="33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34075"/>
            <a:ext cx="34905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Operating Status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Active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Closed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5" y="3506688"/>
            <a:ext cx="3067050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5023225" y="2183225"/>
            <a:ext cx="2951100" cy="3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Defined: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Status_new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0= Closed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1= </a:t>
            </a: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acquired</a:t>
            </a: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/IPO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2= Active</a:t>
            </a:r>
            <a:endParaRPr sz="18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4560700" y="934350"/>
            <a:ext cx="35709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If LastFundingDate &lt; 2.5 years = CLOSED</a:t>
            </a:r>
            <a:endParaRPr sz="1800">
              <a:solidFill>
                <a:schemeClr val="dk2"/>
              </a:solidFill>
              <a:highlight>
                <a:schemeClr val="dk1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Definition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63825" y="1345725"/>
            <a:ext cx="8520600" cy="3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need to have a continue raised funding on each funding rounds.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Company need to have a at least funding money by the size of the company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Companies on ‘active’ assumption which </a:t>
            </a:r>
            <a:r>
              <a:rPr lang="en"/>
              <a:t>satisfied</a:t>
            </a:r>
            <a:r>
              <a:rPr lang="en"/>
              <a:t> those two condition will set as Success: </a:t>
            </a: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Rest companies will set as Fail: </a:t>
            </a:r>
            <a:r>
              <a:rPr lang="en">
                <a:solidFill>
                  <a:srgbClr val="FF0000"/>
                </a:solidFill>
              </a:rPr>
              <a:t>0</a:t>
            </a:r>
            <a:r>
              <a:rPr lang="en"/>
              <a:t> (expect the ‘</a:t>
            </a:r>
            <a:r>
              <a:rPr lang="en"/>
              <a:t>acquired/IPO’ companies on assumption)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Selection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34075"/>
            <a:ext cx="3691800" cy="33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Steps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 the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Clustering object type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clustered features from categoric to numeric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selection to see the important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important features to 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into the model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875" y="129525"/>
            <a:ext cx="5198126" cy="253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6025" y="2941775"/>
            <a:ext cx="2890647" cy="20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&amp; Result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34075"/>
            <a:ext cx="8520600" cy="3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Precision Accuracy has increased with feature_selector</a:t>
            </a:r>
            <a:endParaRPr sz="1200"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13874" l="5039" r="37499" t="-2700"/>
          <a:stretch/>
        </p:blipFill>
        <p:spPr>
          <a:xfrm>
            <a:off x="4165900" y="597425"/>
            <a:ext cx="5024625" cy="45688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1"/>
          <p:cNvGraphicFramePr/>
          <p:nvPr/>
        </p:nvGraphicFramePr>
        <p:xfrm>
          <a:off x="647200" y="16010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{82781334-9E8B-468F-B66D-C58DF8C4C3D8}</a:tableStyleId>
              </a:tblPr>
              <a:tblGrid>
                <a:gridCol w="1420150"/>
                <a:gridCol w="1420150"/>
              </a:tblGrid>
              <a:tr h="37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Algorithm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Testing: Precision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Naive Bayes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2" name="Google Shape;122;p21"/>
          <p:cNvSpPr txBox="1"/>
          <p:nvPr/>
        </p:nvSpPr>
        <p:spPr>
          <a:xfrm>
            <a:off x="582800" y="4769425"/>
            <a:ext cx="3348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Highest F1 score= Random Forest- 57%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