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TBQrlFYaSH0Jh8LSSSErWH0KP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46b5104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d46b510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ctrTitle"/>
          </p:nvPr>
        </p:nvSpPr>
        <p:spPr>
          <a:xfrm>
            <a:off x="1524000" y="1033272"/>
            <a:ext cx="9144000" cy="24780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1524000" y="3822192"/>
            <a:ext cx="9144000" cy="143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 rot="5400000">
            <a:off x="4512564" y="-1028700"/>
            <a:ext cx="3959352" cy="1024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 rot="5400000">
            <a:off x="7614700" y="1949099"/>
            <a:ext cx="48493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 rot="5400000">
            <a:off x="2286217" y="-598082"/>
            <a:ext cx="4849300" cy="772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1371600" y="1709738"/>
            <a:ext cx="996696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371600" y="4974336"/>
            <a:ext cx="9966961" cy="1115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371600" y="2112264"/>
            <a:ext cx="484632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6766560" y="2112265"/>
            <a:ext cx="4846320" cy="3959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1371600" y="2112264"/>
            <a:ext cx="48410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2" type="body"/>
          </p:nvPr>
        </p:nvSpPr>
        <p:spPr>
          <a:xfrm>
            <a:off x="1371600" y="3018472"/>
            <a:ext cx="4841076" cy="3104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3" type="body"/>
          </p:nvPr>
        </p:nvSpPr>
        <p:spPr>
          <a:xfrm>
            <a:off x="6766560" y="2112264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5"/>
          <p:cNvSpPr txBox="1"/>
          <p:nvPr>
            <p:ph idx="4" type="body"/>
          </p:nvPr>
        </p:nvSpPr>
        <p:spPr>
          <a:xfrm>
            <a:off x="6766560" y="3018471"/>
            <a:ext cx="4841076" cy="3104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5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1371600" y="987425"/>
            <a:ext cx="3932237" cy="18945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5650992" y="987425"/>
            <a:ext cx="568756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1371600" y="3058510"/>
            <a:ext cx="3932237" cy="2802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1371600" y="987552"/>
            <a:ext cx="3932237" cy="18928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/>
          <p:nvPr>
            <p:ph idx="2" type="pic"/>
          </p:nvPr>
        </p:nvSpPr>
        <p:spPr>
          <a:xfrm>
            <a:off x="5505319" y="987425"/>
            <a:ext cx="583324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1371600" y="3033286"/>
            <a:ext cx="3932237" cy="2835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 flipH="1" rot="10800000">
            <a:off x="0" y="6401226"/>
            <a:ext cx="12192000" cy="456773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8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0">
                <a:srgbClr val="D85FD4">
                  <a:alpha val="54117"/>
                </a:srgbClr>
              </a:gs>
              <a:gs pos="9000">
                <a:srgbClr val="D85FD4">
                  <a:alpha val="54117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8"/>
          <p:cNvSpPr txBox="1"/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b="1" i="0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" type="body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0" type="dt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1" type="ftr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5.jpg"/><Relationship Id="rId7" Type="http://schemas.openxmlformats.org/officeDocument/2006/relationships/image" Target="../media/image19.jpg"/><Relationship Id="rId8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36.jpg"/><Relationship Id="rId9" Type="http://schemas.openxmlformats.org/officeDocument/2006/relationships/image" Target="../media/image34.jpg"/><Relationship Id="rId5" Type="http://schemas.openxmlformats.org/officeDocument/2006/relationships/image" Target="../media/image28.gif"/><Relationship Id="rId6" Type="http://schemas.openxmlformats.org/officeDocument/2006/relationships/image" Target="../media/image29.png"/><Relationship Id="rId7" Type="http://schemas.openxmlformats.org/officeDocument/2006/relationships/image" Target="../media/image22.png"/><Relationship Id="rId8" Type="http://schemas.openxmlformats.org/officeDocument/2006/relationships/image" Target="../media/image3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Relationship Id="rId6" Type="http://schemas.openxmlformats.org/officeDocument/2006/relationships/image" Target="../media/image25.jpg"/><Relationship Id="rId7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1" i="0" sz="4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740569" y="1228550"/>
            <a:ext cx="5350994" cy="2947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/>
              <a:t>Platform for automated analysis using clinical time series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026319" y="4579620"/>
            <a:ext cx="4210167" cy="11928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JERRY JACKY JUMANA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rgbClr val="DA002F">
                  <a:alpha val="76078"/>
                </a:srgbClr>
              </a:gs>
              <a:gs pos="100000">
                <a:srgbClr val="D54ECF">
                  <a:alpha val="5098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/>
          <p:nvPr/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0">
                <a:srgbClr val="92248E">
                  <a:alpha val="67843"/>
                </a:srgbClr>
              </a:gs>
              <a:gs pos="22000">
                <a:srgbClr val="92248E">
                  <a:alpha val="67843"/>
                </a:srgbClr>
              </a:gs>
              <a:gs pos="99000">
                <a:srgbClr val="FE4A00">
                  <a:alpha val="72941"/>
                </a:srgbClr>
              </a:gs>
              <a:gs pos="100000">
                <a:srgbClr val="FE4A00">
                  <a:alpha val="72941"/>
                </a:srgbClr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/>
          <p:nvPr/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rgbClr val="DA002F">
                  <a:alpha val="25098"/>
                </a:srgbClr>
              </a:gs>
              <a:gs pos="49000">
                <a:srgbClr val="92248E">
                  <a:alpha val="0"/>
                </a:srgbClr>
              </a:gs>
              <a:gs pos="100000">
                <a:srgbClr val="92248E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-2" l="16967" r="26778" t="0"/>
          <a:stretch/>
        </p:blipFill>
        <p:spPr>
          <a:xfrm>
            <a:off x="6096000" y="1012536"/>
            <a:ext cx="4756162" cy="4756162"/>
          </a:xfrm>
          <a:custGeom>
            <a:rect b="b" l="l" r="r" t="t"/>
            <a:pathLst>
              <a:path extrusionOk="0" h="5031136" w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11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D85FD4">
                  <a:alpha val="54117"/>
                </a:srgbClr>
              </a:gs>
              <a:gs pos="9000">
                <a:srgbClr val="D85FD4">
                  <a:alpha val="54117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347663" y="345372"/>
            <a:ext cx="11725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/>
              <a:t>BUSINESS TO BUSINESS AND CUSTOMERS</a:t>
            </a:r>
            <a:endParaRPr/>
          </a:p>
        </p:txBody>
      </p:sp>
      <p:sp>
        <p:nvSpPr>
          <p:cNvPr id="259" name="Google Shape;259;p11"/>
          <p:cNvSpPr/>
          <p:nvPr/>
        </p:nvSpPr>
        <p:spPr>
          <a:xfrm flipH="1" rot="10800000">
            <a:off x="0" y="6408741"/>
            <a:ext cx="12192000" cy="449256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4038599" y="6408316"/>
            <a:ext cx="8153398" cy="449684"/>
          </a:xfrm>
          <a:prstGeom prst="rect">
            <a:avLst/>
          </a:prstGeom>
          <a:gradFill>
            <a:gsLst>
              <a:gs pos="0">
                <a:srgbClr val="D85FD4">
                  <a:alpha val="67058"/>
                </a:srgbClr>
              </a:gs>
              <a:gs pos="9000">
                <a:srgbClr val="D85FD4">
                  <a:alpha val="67058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picture containing diagram&#10;&#10;Description automatically generated" id="261" name="Google Shape;2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938" y="1616097"/>
            <a:ext cx="10765764" cy="4585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>
            <p:ph type="title"/>
          </p:nvPr>
        </p:nvSpPr>
        <p:spPr>
          <a:xfrm>
            <a:off x="975300" y="238122"/>
            <a:ext cx="102414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AI ENGINE</a:t>
            </a:r>
            <a:endParaRPr/>
          </a:p>
        </p:txBody>
      </p:sp>
      <p:pic>
        <p:nvPicPr>
          <p:cNvPr descr="Diagram&#10;&#10;Description automatically generated" id="267" name="Google Shape;2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81" y="1761146"/>
            <a:ext cx="10017917" cy="41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46b5104f3_0_0"/>
          <p:cNvSpPr txBox="1"/>
          <p:nvPr>
            <p:ph type="title"/>
          </p:nvPr>
        </p:nvSpPr>
        <p:spPr>
          <a:xfrm>
            <a:off x="975300" y="162401"/>
            <a:ext cx="1024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Distribution</a:t>
            </a:r>
            <a:endParaRPr/>
          </a:p>
        </p:txBody>
      </p:sp>
      <p:sp>
        <p:nvSpPr>
          <p:cNvPr id="273" name="Google Shape;273;gd46b5104f3_0_0"/>
          <p:cNvSpPr txBox="1"/>
          <p:nvPr/>
        </p:nvSpPr>
        <p:spPr>
          <a:xfrm>
            <a:off x="9032375" y="1864200"/>
            <a:ext cx="2861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23000 Records</a:t>
            </a:r>
            <a:endParaRPr b="1" i="0" sz="2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Disease Labels</a:t>
            </a:r>
            <a:endParaRPr b="1" i="0" sz="21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19000+ patients</a:t>
            </a:r>
            <a:endParaRPr b="1" i="0" sz="21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4" name="Google Shape;274;gd46b5104f3_0_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50" y="942976"/>
            <a:ext cx="8572500" cy="5300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1275583" y="254404"/>
            <a:ext cx="10241280" cy="6657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CLASSIFICATION RESULTS</a:t>
            </a:r>
            <a:endParaRPr/>
          </a:p>
        </p:txBody>
      </p:sp>
      <p:sp>
        <p:nvSpPr>
          <p:cNvPr id="280" name="Google Shape;280;p15"/>
          <p:cNvSpPr txBox="1"/>
          <p:nvPr/>
        </p:nvSpPr>
        <p:spPr>
          <a:xfrm>
            <a:off x="2643229" y="5098843"/>
            <a:ext cx="1465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Binary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7394650" y="5098863"/>
            <a:ext cx="40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Binary Single Feature Class Using VGG19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hart, bar chart&#10;&#10;Description automatically generated" id="282" name="Google Shape;2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10894"/>
            <a:ext cx="6069389" cy="37765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83" name="Google Shape;2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0495" y="1492323"/>
            <a:ext cx="5767010" cy="359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>
            <p:ph type="title"/>
          </p:nvPr>
        </p:nvSpPr>
        <p:spPr>
          <a:xfrm>
            <a:off x="1157287" y="93059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BUSINESS PLANS</a:t>
            </a: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2184841" y="1850914"/>
            <a:ext cx="7906895" cy="3811012"/>
            <a:chOff x="0" y="917465"/>
            <a:chExt cx="7906895" cy="3811012"/>
          </a:xfrm>
        </p:grpSpPr>
        <p:sp>
          <p:nvSpPr>
            <p:cNvPr id="290" name="Google Shape;290;p16"/>
            <p:cNvSpPr/>
            <p:nvPr/>
          </p:nvSpPr>
          <p:spPr>
            <a:xfrm>
              <a:off x="0" y="917465"/>
              <a:ext cx="7906895" cy="169378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12369" y="1298567"/>
              <a:ext cx="931580" cy="9315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956319" y="917465"/>
              <a:ext cx="5950575" cy="1693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1956319" y="917465"/>
              <a:ext cx="5950575" cy="1693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250" lIns="179250" spcFirstLastPara="1" rIns="179250" wrap="square" tIns="179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Finding corporation with the Hardware system to get real time ECG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0" y="3034694"/>
              <a:ext cx="7906895" cy="1693783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12369" y="3415796"/>
              <a:ext cx="931580" cy="9315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1956319" y="3034694"/>
              <a:ext cx="5950575" cy="1693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 txBox="1"/>
            <p:nvPr/>
          </p:nvSpPr>
          <p:spPr>
            <a:xfrm>
              <a:off x="1956319" y="3034694"/>
              <a:ext cx="5950575" cy="1693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250" lIns="179250" spcFirstLastPara="1" rIns="179250" wrap="square" tIns="179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Gill Sans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Add more time series data AI engine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" name="Google Shape;303;p17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D85FD4">
                  <a:alpha val="54117"/>
                </a:srgbClr>
              </a:gs>
              <a:gs pos="9000">
                <a:srgbClr val="D85FD4">
                  <a:alpha val="54117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17"/>
          <p:cNvSpPr/>
          <p:nvPr/>
        </p:nvSpPr>
        <p:spPr>
          <a:xfrm flipH="1" rot="10800000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DA002F">
                  <a:alpha val="74117"/>
                </a:srgbClr>
              </a:gs>
              <a:gs pos="100000">
                <a:srgbClr val="D85FD4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17"/>
          <p:cNvSpPr/>
          <p:nvPr/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DA002F">
                  <a:alpha val="49019"/>
                </a:srgbClr>
              </a:gs>
              <a:gs pos="49000">
                <a:srgbClr val="DA002F">
                  <a:alpha val="49019"/>
                </a:srgbClr>
              </a:gs>
              <a:gs pos="100000">
                <a:srgbClr val="92248E">
                  <a:alpha val="72941"/>
                </a:srgbClr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17"/>
          <p:cNvSpPr/>
          <p:nvPr/>
        </p:nvSpPr>
        <p:spPr>
          <a:xfrm flipH="1" rot="10800000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rgbClr val="92248E">
                  <a:alpha val="16078"/>
                </a:srgbClr>
              </a:gs>
              <a:gs pos="85000">
                <a:srgbClr val="FE4A00">
                  <a:alpha val="40000"/>
                </a:srgbClr>
              </a:gs>
              <a:gs pos="100000">
                <a:srgbClr val="FE4A00">
                  <a:alpha val="4000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" name="Google Shape;308;p17"/>
          <p:cNvSpPr/>
          <p:nvPr/>
        </p:nvSpPr>
        <p:spPr>
          <a:xfrm flipH="1" rot="5400000">
            <a:off x="3460656" y="-2569189"/>
            <a:ext cx="5115722" cy="10255626"/>
          </a:xfrm>
          <a:custGeom>
            <a:rect b="b" l="l" r="r" t="t"/>
            <a:pathLst>
              <a:path extrusionOk="0" h="4139967" w="2065105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>
            <a:gsLst>
              <a:gs pos="0">
                <a:srgbClr val="FF9165">
                  <a:alpha val="1960"/>
                </a:srgbClr>
              </a:gs>
              <a:gs pos="7000">
                <a:srgbClr val="FF9165">
                  <a:alpha val="1960"/>
                </a:srgbClr>
              </a:gs>
              <a:gs pos="100000">
                <a:srgbClr val="FF9165">
                  <a:alpha val="36078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524000" y="1104445"/>
            <a:ext cx="9144000" cy="2826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 sz="4400">
                <a:solidFill>
                  <a:schemeClr val="lt1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1353190" y="1028700"/>
            <a:ext cx="3330452" cy="4472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/>
              <a:t>CONTENT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flipH="1" rot="10800000">
            <a:off x="0" y="6408741"/>
            <a:ext cx="12192000" cy="449256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2"/>
          <p:cNvSpPr/>
          <p:nvPr/>
        </p:nvSpPr>
        <p:spPr>
          <a:xfrm flipH="1">
            <a:off x="4038599" y="6408316"/>
            <a:ext cx="8153398" cy="449684"/>
          </a:xfrm>
          <a:prstGeom prst="rect">
            <a:avLst/>
          </a:prstGeom>
          <a:gradFill>
            <a:gsLst>
              <a:gs pos="0">
                <a:srgbClr val="D85FD4">
                  <a:alpha val="67058"/>
                </a:srgbClr>
              </a:gs>
              <a:gs pos="9000">
                <a:srgbClr val="D85FD4">
                  <a:alpha val="67058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5127666" y="831777"/>
            <a:ext cx="6177516" cy="4866560"/>
            <a:chOff x="0" y="1575"/>
            <a:chExt cx="6177516" cy="4866560"/>
          </a:xfrm>
        </p:grpSpPr>
        <p:sp>
          <p:nvSpPr>
            <p:cNvPr id="102" name="Google Shape;102;p2"/>
            <p:cNvSpPr/>
            <p:nvPr/>
          </p:nvSpPr>
          <p:spPr>
            <a:xfrm>
              <a:off x="0" y="1575"/>
              <a:ext cx="6177516" cy="671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3053" y="152606"/>
              <a:ext cx="369187" cy="3691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5293" y="1575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75293" y="1575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025" lIns="71025" spcFirstLastPara="1" rIns="71025" wrap="square" tIns="7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840637"/>
              <a:ext cx="6177516" cy="671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3053" y="991668"/>
              <a:ext cx="369187" cy="3691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75293" y="840637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75293" y="840637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025" lIns="71025" spcFirstLastPara="1" rIns="71025" wrap="square" tIns="7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Team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1679699"/>
              <a:ext cx="6177516" cy="671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03053" y="1830730"/>
              <a:ext cx="369187" cy="3691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75293" y="1679699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775293" y="1679699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025" lIns="71025" spcFirstLastPara="1" rIns="71025" wrap="square" tIns="7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Marketing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0" y="2518761"/>
              <a:ext cx="6177516" cy="671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03053" y="2669792"/>
              <a:ext cx="369187" cy="3691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75293" y="2518761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775293" y="2518761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025" lIns="71025" spcFirstLastPara="1" rIns="71025" wrap="square" tIns="7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AI Engine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0" y="3357823"/>
              <a:ext cx="6177516" cy="671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03053" y="3508855"/>
              <a:ext cx="369187" cy="36918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5293" y="3357823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775293" y="3357823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025" lIns="71025" spcFirstLastPara="1" rIns="71025" wrap="square" tIns="7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Product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0" y="4196886"/>
              <a:ext cx="6177516" cy="671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3053" y="4347917"/>
              <a:ext cx="369187" cy="36918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75293" y="4196886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775293" y="4196886"/>
              <a:ext cx="5402222" cy="671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025" lIns="71025" spcFirstLastPara="1" rIns="71025" wrap="square" tIns="7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Business Plans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1371601" y="922351"/>
            <a:ext cx="9448800" cy="675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TEAM</a:t>
            </a:r>
            <a:endParaRPr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12263" l="0" r="-1" t="0"/>
          <a:stretch/>
        </p:blipFill>
        <p:spPr>
          <a:xfrm>
            <a:off x="7718225" y="1696776"/>
            <a:ext cx="2611479" cy="2611479"/>
          </a:xfrm>
          <a:custGeom>
            <a:rect b="b" l="l" r="r" t="t"/>
            <a:pathLst>
              <a:path extrusionOk="0" h="2412452" w="2412452">
                <a:moveTo>
                  <a:pt x="1206226" y="0"/>
                </a:moveTo>
                <a:cubicBezTo>
                  <a:pt x="1872406" y="0"/>
                  <a:pt x="2412452" y="540046"/>
                  <a:pt x="2412452" y="1206226"/>
                </a:cubicBezTo>
                <a:cubicBezTo>
                  <a:pt x="2412452" y="1872406"/>
                  <a:pt x="1872406" y="2412452"/>
                  <a:pt x="1206226" y="2412452"/>
                </a:cubicBezTo>
                <a:cubicBezTo>
                  <a:pt x="540046" y="2412452"/>
                  <a:pt x="0" y="1872406"/>
                  <a:pt x="0" y="1206226"/>
                </a:cubicBezTo>
                <a:cubicBezTo>
                  <a:pt x="0" y="540046"/>
                  <a:pt x="540046" y="0"/>
                  <a:pt x="120622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 flipH="1" rot="10800000">
            <a:off x="0" y="6408741"/>
            <a:ext cx="12192000" cy="449256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3"/>
          <p:cNvSpPr/>
          <p:nvPr/>
        </p:nvSpPr>
        <p:spPr>
          <a:xfrm flipH="1">
            <a:off x="4038599" y="6408316"/>
            <a:ext cx="8153398" cy="449684"/>
          </a:xfrm>
          <a:prstGeom prst="rect">
            <a:avLst/>
          </a:prstGeom>
          <a:gradFill>
            <a:gsLst>
              <a:gs pos="0">
                <a:srgbClr val="D85FD4">
                  <a:alpha val="67058"/>
                </a:srgbClr>
              </a:gs>
              <a:gs pos="9000">
                <a:srgbClr val="D85FD4">
                  <a:alpha val="67058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916517" y="4595954"/>
            <a:ext cx="274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Jerry Huang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Learning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Backend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8001280" y="4595954"/>
            <a:ext cx="274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Jacky Chow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Database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Pipeline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5009795" y="4650141"/>
            <a:ext cx="274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Jumana Nadir</a:t>
            </a:r>
            <a:endParaRPr i="0" sz="16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 Interface &amp; </a:t>
            </a:r>
            <a:r>
              <a:rPr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Application </a:t>
            </a:r>
            <a:endParaRPr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550" y="1797600"/>
            <a:ext cx="2609225" cy="259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950" y="1697900"/>
            <a:ext cx="2609225" cy="26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1040921" y="91037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ADVISORS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871268" y="4695645"/>
            <a:ext cx="2743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Vijay Eranti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SJSU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Google Senior Lead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430438" y="4695645"/>
            <a:ext cx="274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Dan Harkey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SJSU Professor &amp; Director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564702" y="4695645"/>
            <a:ext cx="2743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Ashish Jagtiani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Chronus Health 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8952650" y="4695650"/>
            <a:ext cx="330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Sreenath Reddy Devireddy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Chronus Health Software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Developer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1375" y="2224100"/>
            <a:ext cx="24098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6573" y="2224102"/>
            <a:ext cx="24098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0323" y="2143127"/>
            <a:ext cx="241935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625" y="2147550"/>
            <a:ext cx="2409825" cy="240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814950" y="165802"/>
            <a:ext cx="10095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ill Sans"/>
              <a:buNone/>
            </a:pPr>
            <a:r>
              <a:rPr lang="en-US" sz="3100"/>
              <a:t>CLINICAL TIME-SERIES DATA</a:t>
            </a:r>
            <a:endParaRPr/>
          </a:p>
        </p:txBody>
      </p:sp>
      <p:pic>
        <p:nvPicPr>
          <p:cNvPr descr="Heart Care Medical · Free image on Pixabay" id="158" name="Google Shape;15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335" y="1186317"/>
            <a:ext cx="2502900" cy="1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2063" y="1085747"/>
            <a:ext cx="3506972" cy="197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60" name="Google Shape;1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100" y="1015275"/>
            <a:ext cx="2123900" cy="21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/>
          <p:nvPr/>
        </p:nvSpPr>
        <p:spPr>
          <a:xfrm flipH="1" rot="10800000">
            <a:off x="0" y="6408741"/>
            <a:ext cx="12192000" cy="449256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/>
          <p:nvPr/>
        </p:nvSpPr>
        <p:spPr>
          <a:xfrm flipH="1">
            <a:off x="4038599" y="6408316"/>
            <a:ext cx="8153398" cy="449684"/>
          </a:xfrm>
          <a:prstGeom prst="rect">
            <a:avLst/>
          </a:prstGeom>
          <a:gradFill>
            <a:gsLst>
              <a:gs pos="0">
                <a:srgbClr val="D85FD4">
                  <a:alpha val="67058"/>
                </a:srgbClr>
              </a:gs>
              <a:gs pos="9000">
                <a:srgbClr val="D85FD4">
                  <a:alpha val="67058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8825" y="3728717"/>
            <a:ext cx="2629401" cy="197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20263" y="3782500"/>
            <a:ext cx="2670569" cy="20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9900" y="3782488"/>
            <a:ext cx="3756297" cy="1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1384075" y="3050375"/>
            <a:ext cx="19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EEG(brain)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4652300" y="3086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ECG(heart)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8609025" y="31759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EMG(muscle)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814950" y="58423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Body temperature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753750" y="5839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Blood pressure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8888350" y="5842375"/>
            <a:ext cx="19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Blood cell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6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D85FD4">
                  <a:alpha val="54117"/>
                </a:srgbClr>
              </a:gs>
              <a:gs pos="9000">
                <a:srgbClr val="D85FD4">
                  <a:alpha val="54117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90460" y="364781"/>
            <a:ext cx="10485684" cy="41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RESEARCH ON HEART DISEASES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&#10;&#10;Description automatically generated"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460" y="1863233"/>
            <a:ext cx="2344806" cy="22585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180" name="Google Shape;18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951" y="1761335"/>
            <a:ext cx="2440130" cy="2360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81" name="Google Shape;18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31686" y="1761324"/>
            <a:ext cx="2310734" cy="222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82" name="Google Shape;18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2746" y="1898043"/>
            <a:ext cx="2261258" cy="218889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/>
          <p:nvPr/>
        </p:nvSpPr>
        <p:spPr>
          <a:xfrm flipH="1" rot="10800000">
            <a:off x="0" y="6408741"/>
            <a:ext cx="12192000" cy="449256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6"/>
          <p:cNvSpPr/>
          <p:nvPr/>
        </p:nvSpPr>
        <p:spPr>
          <a:xfrm flipH="1">
            <a:off x="4038599" y="6408316"/>
            <a:ext cx="8153398" cy="449684"/>
          </a:xfrm>
          <a:prstGeom prst="rect">
            <a:avLst/>
          </a:prstGeom>
          <a:gradFill>
            <a:gsLst>
              <a:gs pos="0">
                <a:srgbClr val="D85FD4">
                  <a:alpha val="67058"/>
                </a:srgbClr>
              </a:gs>
              <a:gs pos="9000">
                <a:srgbClr val="D85FD4">
                  <a:alpha val="67058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1171741" y="4471654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30.3 Million Patients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4557495" y="4404043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12.7% adults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7222821" y="4404051"/>
            <a:ext cx="154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647,000 Death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0120007" y="4404041"/>
            <a:ext cx="133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360 Billion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ctrTitle"/>
          </p:nvPr>
        </p:nvSpPr>
        <p:spPr>
          <a:xfrm>
            <a:off x="831866" y="308114"/>
            <a:ext cx="10840528" cy="8329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/>
              <a:t>MARKETING DEMAND ANALYSIS</a:t>
            </a:r>
            <a:endParaRPr/>
          </a:p>
        </p:txBody>
      </p:sp>
      <p:pic>
        <p:nvPicPr>
          <p:cNvPr descr="Icon&#10;&#10;Description automatically generated"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747" y="2171700"/>
            <a:ext cx="12573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7662" y="2415127"/>
            <a:ext cx="20764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96" name="Google Shape;19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7085" y="2404613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503872" y="4868174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ECG: $50 - $87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4551872" y="4868174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Further ECG: $175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7944928" y="4868173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Body Test: $200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8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D85FD4">
                  <a:alpha val="54117"/>
                </a:srgbClr>
              </a:gs>
              <a:gs pos="9000">
                <a:srgbClr val="D85FD4">
                  <a:alpha val="54117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8"/>
          <p:cNvSpPr/>
          <p:nvPr/>
        </p:nvSpPr>
        <p:spPr>
          <a:xfrm flipH="1" rot="10800000">
            <a:off x="0" y="6408741"/>
            <a:ext cx="12192000" cy="449256"/>
          </a:xfrm>
          <a:prstGeom prst="rect">
            <a:avLst/>
          </a:prstGeom>
          <a:gradFill>
            <a:gsLst>
              <a:gs pos="0">
                <a:srgbClr val="FE4A00">
                  <a:alpha val="27058"/>
                </a:srgbClr>
              </a:gs>
              <a:gs pos="14000">
                <a:srgbClr val="FE4A00">
                  <a:alpha val="27058"/>
                </a:srgbClr>
              </a:gs>
              <a:gs pos="100000">
                <a:srgbClr val="DA002F">
                  <a:alpha val="83921"/>
                </a:srgbClr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8"/>
          <p:cNvSpPr/>
          <p:nvPr/>
        </p:nvSpPr>
        <p:spPr>
          <a:xfrm flipH="1">
            <a:off x="4038599" y="6408316"/>
            <a:ext cx="8153398" cy="449684"/>
          </a:xfrm>
          <a:prstGeom prst="rect">
            <a:avLst/>
          </a:prstGeom>
          <a:gradFill>
            <a:gsLst>
              <a:gs pos="0">
                <a:srgbClr val="D85FD4">
                  <a:alpha val="67058"/>
                </a:srgbClr>
              </a:gs>
              <a:gs pos="9000">
                <a:srgbClr val="D85FD4">
                  <a:alpha val="67058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1442175" y="222649"/>
            <a:ext cx="9144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Normal ECG flow</a:t>
            </a:r>
            <a:endParaRPr b="1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975" y="1063000"/>
            <a:ext cx="1086775" cy="11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4763" y="1002025"/>
            <a:ext cx="1294225" cy="12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5687" y="1002025"/>
            <a:ext cx="2342469" cy="129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52800" y="1002025"/>
            <a:ext cx="1294225" cy="129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8"/>
          <p:cNvCxnSpPr>
            <a:stCxn id="209" idx="3"/>
            <a:endCxn id="211" idx="1"/>
          </p:cNvCxnSpPr>
          <p:nvPr/>
        </p:nvCxnSpPr>
        <p:spPr>
          <a:xfrm>
            <a:off x="1831750" y="1649150"/>
            <a:ext cx="1374000" cy="0"/>
          </a:xfrm>
          <a:prstGeom prst="straightConnector1">
            <a:avLst/>
          </a:prstGeom>
          <a:noFill/>
          <a:ln cap="flat" cmpd="sng" w="9525">
            <a:solidFill>
              <a:srgbClr val="3C0F3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8"/>
          <p:cNvCxnSpPr>
            <a:stCxn id="211" idx="3"/>
            <a:endCxn id="210" idx="1"/>
          </p:cNvCxnSpPr>
          <p:nvPr/>
        </p:nvCxnSpPr>
        <p:spPr>
          <a:xfrm>
            <a:off x="5548156" y="1649138"/>
            <a:ext cx="1486500" cy="0"/>
          </a:xfrm>
          <a:prstGeom prst="straightConnector1">
            <a:avLst/>
          </a:prstGeom>
          <a:noFill/>
          <a:ln cap="flat" cmpd="sng" w="9525">
            <a:solidFill>
              <a:srgbClr val="3C0F3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8"/>
          <p:cNvCxnSpPr>
            <a:stCxn id="210" idx="3"/>
            <a:endCxn id="212" idx="1"/>
          </p:cNvCxnSpPr>
          <p:nvPr/>
        </p:nvCxnSpPr>
        <p:spPr>
          <a:xfrm>
            <a:off x="8328988" y="1649137"/>
            <a:ext cx="1823700" cy="0"/>
          </a:xfrm>
          <a:prstGeom prst="straightConnector1">
            <a:avLst/>
          </a:prstGeom>
          <a:noFill/>
          <a:ln cap="flat" cmpd="sng" w="9525">
            <a:solidFill>
              <a:srgbClr val="3C0F3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8"/>
          <p:cNvSpPr txBox="1"/>
          <p:nvPr/>
        </p:nvSpPr>
        <p:spPr>
          <a:xfrm>
            <a:off x="744975" y="2469825"/>
            <a:ext cx="137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patients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7004150" y="2556325"/>
            <a:ext cx="1557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1st doctor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10152675" y="2503950"/>
            <a:ext cx="1486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2nd doctor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2233022" y="1176050"/>
            <a:ext cx="77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ECG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4105300" y="2477475"/>
            <a:ext cx="97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record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6024650" y="1176050"/>
            <a:ext cx="97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check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8519950" y="1201325"/>
            <a:ext cx="1790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double check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3" name="Google Shape;223;p8"/>
          <p:cNvCxnSpPr>
            <a:stCxn id="218" idx="2"/>
            <a:endCxn id="216" idx="2"/>
          </p:cNvCxnSpPr>
          <p:nvPr/>
        </p:nvCxnSpPr>
        <p:spPr>
          <a:xfrm flipH="1" rot="5400000">
            <a:off x="6146925" y="-1768050"/>
            <a:ext cx="34200" cy="9463800"/>
          </a:xfrm>
          <a:prstGeom prst="bentConnector3">
            <a:avLst>
              <a:gd fmla="val -696272" name="adj1"/>
            </a:avLst>
          </a:prstGeom>
          <a:noFill/>
          <a:ln cap="flat" cmpd="sng" w="9525">
            <a:solidFill>
              <a:srgbClr val="3C0F3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8"/>
          <p:cNvCxnSpPr>
            <a:endCxn id="216" idx="2"/>
          </p:cNvCxnSpPr>
          <p:nvPr/>
        </p:nvCxnSpPr>
        <p:spPr>
          <a:xfrm rot="10800000">
            <a:off x="1431975" y="2946825"/>
            <a:ext cx="10200" cy="212700"/>
          </a:xfrm>
          <a:prstGeom prst="straightConnector1">
            <a:avLst/>
          </a:prstGeom>
          <a:noFill/>
          <a:ln cap="flat" cmpd="sng" w="9525">
            <a:solidFill>
              <a:srgbClr val="3C0F3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8"/>
          <p:cNvSpPr txBox="1"/>
          <p:nvPr/>
        </p:nvSpPr>
        <p:spPr>
          <a:xfrm>
            <a:off x="5442528" y="2861738"/>
            <a:ext cx="120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2 - 3 days</a:t>
            </a:r>
            <a:endParaRPr b="1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857200" y="5443225"/>
            <a:ext cx="279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30.3Million patients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5474450" y="5443250"/>
            <a:ext cx="20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33000 doctors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8" name="Google Shape;228;p8"/>
          <p:cNvCxnSpPr>
            <a:stCxn id="229" idx="3"/>
            <a:endCxn id="230" idx="1"/>
          </p:cNvCxnSpPr>
          <p:nvPr/>
        </p:nvCxnSpPr>
        <p:spPr>
          <a:xfrm>
            <a:off x="2470800" y="4618301"/>
            <a:ext cx="3226500" cy="0"/>
          </a:xfrm>
          <a:prstGeom prst="straightConnector1">
            <a:avLst/>
          </a:prstGeom>
          <a:noFill/>
          <a:ln cap="flat" cmpd="sng" w="9525">
            <a:solidFill>
              <a:srgbClr val="3C0F3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8"/>
          <p:cNvCxnSpPr>
            <a:stCxn id="230" idx="3"/>
            <a:endCxn id="232" idx="1"/>
          </p:cNvCxnSpPr>
          <p:nvPr/>
        </p:nvCxnSpPr>
        <p:spPr>
          <a:xfrm>
            <a:off x="6869374" y="4618300"/>
            <a:ext cx="2007000" cy="5700"/>
          </a:xfrm>
          <a:prstGeom prst="straightConnector1">
            <a:avLst/>
          </a:prstGeom>
          <a:noFill/>
          <a:ln cap="flat" cmpd="sng" w="9525">
            <a:solidFill>
              <a:srgbClr val="3C0F3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8"/>
          <p:cNvSpPr txBox="1"/>
          <p:nvPr/>
        </p:nvSpPr>
        <p:spPr>
          <a:xfrm>
            <a:off x="3394050" y="4233475"/>
            <a:ext cx="182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half year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7225750" y="4233463"/>
            <a:ext cx="129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everyday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3900" y="4047552"/>
            <a:ext cx="1086900" cy="1141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97274" y="3986112"/>
            <a:ext cx="1172100" cy="12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/>
        </p:nvSpPr>
        <p:spPr>
          <a:xfrm>
            <a:off x="9232118" y="5443250"/>
            <a:ext cx="166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 hours</a:t>
            </a:r>
            <a:endParaRPr b="1" i="0" sz="19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76325" y="3791275"/>
            <a:ext cx="1665326" cy="166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1252537" y="164497"/>
            <a:ext cx="10241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PRODUCT</a:t>
            </a:r>
            <a:endParaRPr/>
          </a:p>
        </p:txBody>
      </p:sp>
      <p:pic>
        <p:nvPicPr>
          <p:cNvPr descr="Icon&#10;&#10;Description automatically generated"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678" y="1970713"/>
            <a:ext cx="1535470" cy="154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242" name="Google Shape;2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7075" y="2295037"/>
            <a:ext cx="1905000" cy="123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7012" y="2061902"/>
            <a:ext cx="1535475" cy="152366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0"/>
          <p:cNvSpPr txBox="1"/>
          <p:nvPr/>
        </p:nvSpPr>
        <p:spPr>
          <a:xfrm>
            <a:off x="4973625" y="4426963"/>
            <a:ext cx="17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Cloud-Based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7797125" y="4426950"/>
            <a:ext cx="11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Easy​ </a:t>
            </a:r>
            <a:endParaRPr b="1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2667501" y="4426963"/>
            <a:ext cx="16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93% Accuracy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hart, sunburst chart&#10;&#10;Description automatically generated" id="247" name="Google Shape;24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225" y="1706549"/>
            <a:ext cx="2258701" cy="223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/>
          <p:nvPr/>
        </p:nvSpPr>
        <p:spPr>
          <a:xfrm>
            <a:off x="577575" y="4426950"/>
            <a:ext cx="12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 Seconds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54051" y="1799665"/>
            <a:ext cx="1884450" cy="18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 txBox="1"/>
          <p:nvPr/>
        </p:nvSpPr>
        <p:spPr>
          <a:xfrm>
            <a:off x="9629775" y="4426950"/>
            <a:ext cx="21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Visualization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RiseVTI">
  <a:themeElements>
    <a:clrScheme name="GradientRise">
      <a:dk1>
        <a:srgbClr val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2021-04-07T06:09:34Z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2020-03-13T04:15:13Z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4ddf67fa-94c4-4d54-a3db-00003dcf17f4</vt:lpwstr>
  </property>
  <property fmtid="{D5CDD505-2E9C-101B-9397-08002B2CF9AE}" pid="8" name="MSIP_Label_f42aa342-8706-4288-bd11-ebb85995028c_ContentBits">
    <vt:lpwstr>0</vt:lpwstr>
  </property>
</Properties>
</file>