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257" r:id="rId3"/>
    <p:sldId id="259" r:id="rId4"/>
    <p:sldId id="304" r:id="rId5"/>
    <p:sldId id="292" r:id="rId6"/>
    <p:sldId id="316" r:id="rId7"/>
    <p:sldId id="289" r:id="rId8"/>
    <p:sldId id="306" r:id="rId9"/>
    <p:sldId id="307" r:id="rId10"/>
    <p:sldId id="294" r:id="rId11"/>
    <p:sldId id="308" r:id="rId12"/>
    <p:sldId id="309" r:id="rId13"/>
    <p:sldId id="310" r:id="rId14"/>
    <p:sldId id="311" r:id="rId15"/>
    <p:sldId id="295" r:id="rId16"/>
    <p:sldId id="312" r:id="rId17"/>
    <p:sldId id="315" r:id="rId18"/>
    <p:sldId id="290" r:id="rId19"/>
    <p:sldId id="277" r:id="rId20"/>
    <p:sldId id="313" r:id="rId21"/>
    <p:sldId id="314" r:id="rId22"/>
    <p:sldId id="291" r:id="rId23"/>
    <p:sldId id="317"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9"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5432" userDrawn="1">
          <p15:clr>
            <a:srgbClr val="A4A3A4"/>
          </p15:clr>
        </p15:guide>
        <p15:guide id="10"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5B7"/>
    <a:srgbClr val="005696"/>
    <a:srgbClr val="007DDA"/>
    <a:srgbClr val="005DA2"/>
    <a:srgbClr val="0078D2"/>
    <a:srgbClr val="003760"/>
    <a:srgbClr val="0070C0"/>
    <a:srgbClr val="0069B8"/>
    <a:srgbClr val="004376"/>
    <a:srgbClr val="61B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0" autoAdjust="0"/>
    <p:restoredTop sz="68435" autoAdjust="0"/>
  </p:normalViewPr>
  <p:slideViewPr>
    <p:cSldViewPr snapToGrid="0">
      <p:cViewPr varScale="1">
        <p:scale>
          <a:sx n="62" d="100"/>
          <a:sy n="62" d="100"/>
        </p:scale>
        <p:origin x="1848" y="200"/>
      </p:cViewPr>
      <p:guideLst>
        <p:guide pos="329"/>
        <p:guide orient="horz" pos="323"/>
        <p:guide orient="horz" pos="4020"/>
        <p:guide orient="horz" pos="2183"/>
        <p:guide pos="5432"/>
        <p:guide pos="2880"/>
      </p:guideLst>
    </p:cSldViewPr>
  </p:slideViewPr>
  <p:outlineViewPr>
    <p:cViewPr>
      <p:scale>
        <a:sx n="33" d="100"/>
        <a:sy n="33" d="100"/>
      </p:scale>
      <p:origin x="0" y="-1506"/>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6E8FB-4F51-4B97-9B03-215D2D22F9B0}" type="datetimeFigureOut">
              <a:rPr lang="zh-CN" altLang="en-US" smtClean="0"/>
              <a:t>2017/11/19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BAFD0-83AE-4DBA-A547-CEAD678F7374}" type="slidenum">
              <a:rPr lang="zh-CN" altLang="en-US" smtClean="0"/>
              <a:t>‹#›</a:t>
            </a:fld>
            <a:endParaRPr lang="zh-CN" altLang="en-US"/>
          </a:p>
        </p:txBody>
      </p:sp>
    </p:spTree>
    <p:extLst>
      <p:ext uri="{BB962C8B-B14F-4D97-AF65-F5344CB8AC3E}">
        <p14:creationId xmlns:p14="http://schemas.microsoft.com/office/powerpoint/2010/main" val="278163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Good afternoon</a:t>
            </a:r>
            <a:r>
              <a:rPr kumimoji="1" lang="zh-CN" altLang="en-US" dirty="0" smtClean="0"/>
              <a:t> </a:t>
            </a:r>
            <a:r>
              <a:rPr kumimoji="1" lang="en-US" altLang="zh-CN" dirty="0" smtClean="0"/>
              <a:t>everyone</a:t>
            </a:r>
            <a:r>
              <a:rPr kumimoji="1" lang="en-US" altLang="zh-CN" baseline="0" dirty="0" smtClean="0"/>
              <a:t>, this is my FYP. Mobile application based on Unity3d. My supervisor is Dyce. You can see, the screenshot of my project here. It is a two-mobile phone tank shooting game.</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1</a:t>
            </a:fld>
            <a:endParaRPr lang="zh-CN" altLang="en-US"/>
          </a:p>
        </p:txBody>
      </p:sp>
    </p:spTree>
    <p:extLst>
      <p:ext uri="{BB962C8B-B14F-4D97-AF65-F5344CB8AC3E}">
        <p14:creationId xmlns:p14="http://schemas.microsoft.com/office/powerpoint/2010/main" val="499401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 we</a:t>
            </a:r>
            <a:r>
              <a:rPr lang="en-US" altLang="zh-CN" baseline="0" dirty="0" smtClean="0"/>
              <a:t> done some fussy</a:t>
            </a:r>
            <a:r>
              <a:rPr lang="zh-CN" altLang="en-US" baseline="0" dirty="0" smtClean="0"/>
              <a:t> </a:t>
            </a:r>
            <a:r>
              <a:rPr lang="en-US" altLang="zh-CN" baseline="0" dirty="0" smtClean="0"/>
              <a:t>lobby</a:t>
            </a:r>
            <a:r>
              <a:rPr lang="en-US" altLang="zh-CN" dirty="0" smtClean="0"/>
              <a:t>. We are going to creat</a:t>
            </a:r>
            <a:r>
              <a:rPr lang="en-US" altLang="zh-CN" baseline="0" dirty="0" smtClean="0"/>
              <a:t>e our </a:t>
            </a:r>
            <a:r>
              <a:rPr lang="en-US" altLang="zh-CN" baseline="0" dirty="0" smtClean="0"/>
              <a:t>major character tank. Unity3d give us a chance to create major character by prefab, which is very convenient for us to develop game. For every prefabs has one or many actions, some of them has a model. Here, I am going to show the action this tank prefab have.</a:t>
            </a:r>
            <a:endParaRPr lang="zh-CN" altLang="en-US" dirty="0"/>
          </a:p>
        </p:txBody>
      </p:sp>
      <p:sp>
        <p:nvSpPr>
          <p:cNvPr id="4" name="灯片编号占位符 3"/>
          <p:cNvSpPr>
            <a:spLocks noGrp="1"/>
          </p:cNvSpPr>
          <p:nvPr>
            <p:ph type="sldNum" sz="quarter" idx="10"/>
          </p:nvPr>
        </p:nvSpPr>
        <p:spPr/>
        <p:txBody>
          <a:bodyPr/>
          <a:lstStyle/>
          <a:p>
            <a:fld id="{54125ACF-BCE4-42B7-AB64-0D2E811508EC}" type="slidenum">
              <a:rPr lang="zh-CN" altLang="en-US" smtClean="0"/>
              <a:t>11</a:t>
            </a:fld>
            <a:endParaRPr lang="zh-CN" altLang="en-US"/>
          </a:p>
        </p:txBody>
      </p:sp>
    </p:spTree>
    <p:extLst>
      <p:ext uri="{BB962C8B-B14F-4D97-AF65-F5344CB8AC3E}">
        <p14:creationId xmlns:p14="http://schemas.microsoft.com/office/powerpoint/2010/main" val="325220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At the beginning,</a:t>
            </a:r>
            <a:r>
              <a:rPr kumimoji="1" lang="en-US" altLang="zh-CN" baseline="0" dirty="0" smtClean="0"/>
              <a:t> game scene create 2 tanks on the </a:t>
            </a:r>
            <a:r>
              <a:rPr kumimoji="1" lang="en-US" altLang="zh-CN" baseline="0" dirty="0" err="1" smtClean="0"/>
              <a:t>levelart</a:t>
            </a:r>
            <a:r>
              <a:rPr kumimoji="1" lang="en-US" altLang="zh-CN" baseline="0" dirty="0" smtClean="0"/>
              <a:t>. The tank can move because I create a </a:t>
            </a:r>
            <a:r>
              <a:rPr kumimoji="1" lang="en-US" altLang="zh-CN" baseline="0" dirty="0" err="1" smtClean="0"/>
              <a:t>tankmovement.cs</a:t>
            </a:r>
            <a:r>
              <a:rPr kumimoji="1" lang="en-US" altLang="zh-CN" baseline="0" dirty="0" smtClean="0"/>
              <a:t> script drag to tank prefab. </a:t>
            </a:r>
            <a:r>
              <a:rPr kumimoji="1" lang="en-US" altLang="zh-CN" baseline="0" dirty="0" smtClean="0"/>
              <a:t>The tank can shoot because I create a </a:t>
            </a:r>
            <a:r>
              <a:rPr kumimoji="1" lang="en-US" altLang="zh-CN" baseline="0" dirty="0" err="1" smtClean="0"/>
              <a:t>tankshooting.cs</a:t>
            </a:r>
            <a:r>
              <a:rPr kumimoji="1" lang="en-US" altLang="zh-CN" baseline="0" dirty="0" smtClean="0"/>
              <a:t> script drag to tank prefab. The tank can die because I create a </a:t>
            </a:r>
            <a:r>
              <a:rPr kumimoji="1" lang="en-US" altLang="zh-CN" baseline="0" dirty="0" err="1" smtClean="0"/>
              <a:t>tankhealth.cs</a:t>
            </a:r>
            <a:r>
              <a:rPr kumimoji="1" lang="en-US" altLang="zh-CN" baseline="0" dirty="0" smtClean="0"/>
              <a:t> script drag to tank prefab.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The script tells the detail how the tank do and how to generate other prefabs. For example, tank shoots has to create a new shell prefab. The shell need to know, where am I going to instantiate and where should I shoot. For other example, after the tank dies, the prefab </a:t>
            </a:r>
            <a:r>
              <a:rPr kumimoji="1" lang="en-US" altLang="zh-CN" baseline="0" dirty="0" err="1" smtClean="0"/>
              <a:t>TankExplosion</a:t>
            </a:r>
            <a:r>
              <a:rPr kumimoji="1" lang="en-US" altLang="zh-CN" baseline="0" dirty="0" smtClean="0"/>
              <a:t> has to play immediately.</a:t>
            </a: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12</a:t>
            </a:fld>
            <a:endParaRPr lang="zh-CN" altLang="en-US"/>
          </a:p>
        </p:txBody>
      </p:sp>
    </p:spTree>
    <p:extLst>
      <p:ext uri="{BB962C8B-B14F-4D97-AF65-F5344CB8AC3E}">
        <p14:creationId xmlns:p14="http://schemas.microsoft.com/office/powerpoint/2010/main" val="955521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 we</a:t>
            </a:r>
            <a:r>
              <a:rPr lang="en-US" altLang="zh-CN" baseline="0" dirty="0" smtClean="0"/>
              <a:t> done tank prefab, what we need to do is shell prefab. Also, it has a model and many actions</a:t>
            </a: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13</a:t>
            </a:fld>
            <a:endParaRPr lang="zh-CN" altLang="en-US"/>
          </a:p>
        </p:txBody>
      </p:sp>
    </p:spTree>
    <p:extLst>
      <p:ext uri="{BB962C8B-B14F-4D97-AF65-F5344CB8AC3E}">
        <p14:creationId xmlns:p14="http://schemas.microsoft.com/office/powerpoint/2010/main" val="187898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Once player hit on fire bottom,</a:t>
            </a:r>
            <a:r>
              <a:rPr kumimoji="1" lang="en-US" altLang="zh-CN" baseline="0" dirty="0" smtClean="0"/>
              <a:t> the shell automatically instantiate from the mouse of the tank. If hit something not related </a:t>
            </a:r>
            <a:r>
              <a:rPr kumimoji="1" lang="en-US" altLang="zh-CN" baseline="0" dirty="0" err="1" smtClean="0"/>
              <a:t>rigidbody</a:t>
            </a:r>
            <a:r>
              <a:rPr kumimoji="1" lang="en-US" altLang="zh-CN" baseline="0" dirty="0" smtClean="0"/>
              <a:t> Or do not hit something, the shell will die and play the prefab </a:t>
            </a:r>
            <a:r>
              <a:rPr kumimoji="1" lang="en-US" altLang="zh-CN" baseline="0" dirty="0" err="1" smtClean="0"/>
              <a:t>ShellExplosion</a:t>
            </a:r>
            <a:r>
              <a:rPr kumimoji="1" lang="en-US" altLang="zh-CN" baseline="0" dirty="0" smtClean="0"/>
              <a:t>. If the shell </a:t>
            </a:r>
            <a:r>
              <a:rPr lang="en-US" altLang="zh-CN" dirty="0" smtClean="0"/>
              <a:t>Hit something related </a:t>
            </a:r>
            <a:r>
              <a:rPr lang="en-US" altLang="zh-CN" dirty="0" err="1" smtClean="0"/>
              <a:t>rigidbody</a:t>
            </a:r>
            <a:r>
              <a:rPr lang="en-US" altLang="zh-CN" dirty="0" smtClean="0"/>
              <a:t> and has a </a:t>
            </a:r>
            <a:r>
              <a:rPr lang="en-US" altLang="zh-CN" dirty="0" err="1" smtClean="0"/>
              <a:t>tankhealth.cs</a:t>
            </a:r>
            <a:r>
              <a:rPr lang="en-US" altLang="zh-CN" baseline="0" dirty="0" smtClean="0"/>
              <a:t> associate with </a:t>
            </a:r>
            <a:r>
              <a:rPr lang="en-US" altLang="zh-CN" baseline="0" dirty="0" err="1" smtClean="0"/>
              <a:t>rigidbody</a:t>
            </a:r>
            <a:r>
              <a:rPr lang="en-US" altLang="zh-CN" baseline="0" dirty="0" smtClean="0"/>
              <a:t>, it will calculate the damage and play a physic force to tank. Finally shell dies and play the prefab </a:t>
            </a:r>
            <a:r>
              <a:rPr lang="en-US" altLang="zh-CN" baseline="0" dirty="0" err="1" smtClean="0"/>
              <a:t>shellExplosion</a:t>
            </a:r>
            <a:r>
              <a:rPr lang="en-US" altLang="zh-CN" baseline="0" dirty="0" smtClean="0"/>
              <a:t>. And everything is over.</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8:41</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OK?</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 know you don</a:t>
            </a:r>
            <a:r>
              <a:rPr lang="mr-IN" altLang="zh-CN" baseline="0" dirty="0" smtClean="0"/>
              <a:t>’</a:t>
            </a:r>
            <a:r>
              <a:rPr lang="en-US" altLang="zh-CN" baseline="0" dirty="0" smtClean="0"/>
              <a:t>t know what I am talking about,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My project contains other 30 different prefabs(like </a:t>
            </a:r>
            <a:r>
              <a:rPr lang="en-US" altLang="zh-CN" baseline="0" dirty="0" smtClean="0"/>
              <a:t>tank</a:t>
            </a:r>
            <a:r>
              <a:rPr lang="zh-CN" altLang="en-US" baseline="0" dirty="0" smtClean="0"/>
              <a:t> </a:t>
            </a:r>
            <a:r>
              <a:rPr lang="en-US" altLang="zh-CN" baseline="0" dirty="0" smtClean="0"/>
              <a:t>and</a:t>
            </a:r>
            <a:r>
              <a:rPr lang="zh-CN" altLang="en-US" baseline="0" dirty="0" smtClean="0"/>
              <a:t> </a:t>
            </a:r>
            <a:r>
              <a:rPr lang="en-US" altLang="zh-CN" baseline="0" dirty="0" smtClean="0"/>
              <a:t>shell</a:t>
            </a:r>
            <a:r>
              <a:rPr lang="en-US" altLang="zh-CN" baseline="0" dirty="0" smtClean="0"/>
              <a:t>) to </a:t>
            </a:r>
            <a:r>
              <a:rPr lang="en-US" altLang="zh-CN" baseline="0" dirty="0" smtClean="0"/>
              <a:t>guarantee the mobile game to play. what you need to do is play my game and have fun.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If you can understand </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zh-CN"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14</a:t>
            </a:fld>
            <a:endParaRPr lang="zh-CN" altLang="en-US"/>
          </a:p>
        </p:txBody>
      </p:sp>
    </p:spTree>
    <p:extLst>
      <p:ext uri="{BB962C8B-B14F-4D97-AF65-F5344CB8AC3E}">
        <p14:creationId xmlns:p14="http://schemas.microsoft.com/office/powerpoint/2010/main" val="1783647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After</a:t>
            </a:r>
            <a:r>
              <a:rPr kumimoji="1" lang="en-US" altLang="zh-CN" baseline="0" dirty="0" smtClean="0"/>
              <a:t> we know the prefab tank and shell, how Shell damage tank HP?</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15</a:t>
            </a:fld>
            <a:endParaRPr lang="zh-CN" altLang="en-US"/>
          </a:p>
        </p:txBody>
      </p:sp>
    </p:spTree>
    <p:extLst>
      <p:ext uri="{BB962C8B-B14F-4D97-AF65-F5344CB8AC3E}">
        <p14:creationId xmlns:p14="http://schemas.microsoft.com/office/powerpoint/2010/main" val="1077723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Also, how shell makes tank physic forces??</a:t>
            </a:r>
          </a:p>
          <a:p>
            <a:endParaRPr kumimoji="1" lang="en-US" altLang="zh-CN" dirty="0" smtClean="0"/>
          </a:p>
          <a:p>
            <a:endParaRPr kumimoji="1" lang="en-US" altLang="zh-CN" dirty="0" smtClean="0"/>
          </a:p>
          <a:p>
            <a:r>
              <a:rPr kumimoji="1" lang="en-US" altLang="zh-CN" dirty="0" smtClean="0"/>
              <a:t>After all this things. We are going to play this game</a:t>
            </a:r>
            <a:r>
              <a:rPr kumimoji="1" lang="en-US" altLang="zh-CN" baseline="0" dirty="0" smtClean="0"/>
              <a:t> on computer.</a:t>
            </a: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16</a:t>
            </a:fld>
            <a:endParaRPr lang="zh-CN" altLang="en-US"/>
          </a:p>
        </p:txBody>
      </p:sp>
    </p:spTree>
    <p:extLst>
      <p:ext uri="{BB962C8B-B14F-4D97-AF65-F5344CB8AC3E}">
        <p14:creationId xmlns:p14="http://schemas.microsoft.com/office/powerpoint/2010/main" val="1077844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If this game don</a:t>
            </a:r>
            <a:r>
              <a:rPr kumimoji="1" lang="mr-IN" altLang="zh-CN" dirty="0" smtClean="0"/>
              <a:t>’</a:t>
            </a:r>
            <a:r>
              <a:rPr kumimoji="1" lang="en-US" altLang="zh-CN" dirty="0" smtClean="0"/>
              <a:t>t</a:t>
            </a:r>
            <a:r>
              <a:rPr kumimoji="1" lang="en-US" altLang="zh-CN" baseline="0" dirty="0" smtClean="0"/>
              <a:t> have a joystick, this game is not a mobile game.</a:t>
            </a:r>
            <a:endParaRPr kumimoji="1" lang="en-US" altLang="zh-CN" dirty="0" smtClean="0"/>
          </a:p>
          <a:p>
            <a:r>
              <a:rPr kumimoji="1" lang="en-US" altLang="zh-CN" dirty="0" smtClean="0"/>
              <a:t>The left to control the tank movement</a:t>
            </a:r>
            <a:endParaRPr kumimoji="1" lang="zh-CN" altLang="en-US" dirty="0" smtClean="0"/>
          </a:p>
          <a:p>
            <a:r>
              <a:rPr kumimoji="1" lang="en-US" altLang="zh-CN" dirty="0" smtClean="0"/>
              <a:t>The right side controls the tank shooting</a:t>
            </a:r>
            <a:endParaRPr kumimoji="1" lang="zh-CN" altLang="en-US" dirty="0" smtClean="0"/>
          </a:p>
          <a:p>
            <a:r>
              <a:rPr kumimoji="1" lang="zh-CN" altLang="en-US" dirty="0" smtClean="0"/>
              <a:t>喝水</a:t>
            </a: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17</a:t>
            </a:fld>
            <a:endParaRPr lang="zh-CN" altLang="en-US"/>
          </a:p>
        </p:txBody>
      </p:sp>
    </p:spTree>
    <p:extLst>
      <p:ext uri="{BB962C8B-B14F-4D97-AF65-F5344CB8AC3E}">
        <p14:creationId xmlns:p14="http://schemas.microsoft.com/office/powerpoint/2010/main" val="494039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You may say,</a:t>
            </a:r>
            <a:r>
              <a:rPr kumimoji="1" lang="en-US" altLang="zh-CN" baseline="0" dirty="0" smtClean="0"/>
              <a:t> HP, Position, angle,… (sync), etc. however, I tell you, those are wrong. The mechanism of my network manager prefab is different so that you know what is save on the unity server.</a:t>
            </a:r>
          </a:p>
          <a:p>
            <a:pPr marL="0" marR="0" lvl="3"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19</a:t>
            </a:fld>
            <a:endParaRPr lang="zh-CN" altLang="en-US"/>
          </a:p>
        </p:txBody>
      </p:sp>
    </p:spTree>
    <p:extLst>
      <p:ext uri="{BB962C8B-B14F-4D97-AF65-F5344CB8AC3E}">
        <p14:creationId xmlns:p14="http://schemas.microsoft.com/office/powerpoint/2010/main" val="1817686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 my network</a:t>
            </a:r>
            <a:r>
              <a:rPr kumimoji="1" lang="en-US" altLang="zh-CN" baseline="0" dirty="0" smtClean="0"/>
              <a:t> manager </a:t>
            </a:r>
            <a:r>
              <a:rPr kumimoji="1" lang="zh-CN" altLang="en-US" dirty="0" smtClean="0"/>
              <a:t>读第一点，</a:t>
            </a:r>
            <a:r>
              <a:rPr kumimoji="1" lang="en-US" altLang="zh-CN" dirty="0" smtClean="0"/>
              <a:t>here</a:t>
            </a:r>
            <a:r>
              <a:rPr kumimoji="1" lang="zh-CN" altLang="en-US" dirty="0" smtClean="0"/>
              <a:t>，</a:t>
            </a:r>
            <a:endParaRPr kumimoji="1" lang="en-US" altLang="zh-CN" dirty="0" smtClean="0"/>
          </a:p>
          <a:p>
            <a:endParaRPr kumimoji="1" lang="zh-CN" altLang="en-US" baseline="0" dirty="0" smtClean="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20</a:t>
            </a:fld>
            <a:endParaRPr lang="zh-CN" altLang="en-US"/>
          </a:p>
        </p:txBody>
      </p:sp>
    </p:spTree>
    <p:extLst>
      <p:ext uri="{BB962C8B-B14F-4D97-AF65-F5344CB8AC3E}">
        <p14:creationId xmlns:p14="http://schemas.microsoft.com/office/powerpoint/2010/main" val="499699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After I play this game</a:t>
            </a:r>
            <a:r>
              <a:rPr kumimoji="1" lang="en-US" altLang="zh-CN" baseline="0" dirty="0" smtClean="0"/>
              <a:t> many times, I found a weird bug sometime appear. Which is a tank fly on the sky and cannot fall down unless turn off the game. This problem appears because two tanks network start position on the same point, when one tank already set there, the other tank do not have chance to set there.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so the tank does not work like what I want. So </a:t>
            </a:r>
            <a:r>
              <a:rPr kumimoji="1" lang="zh-CN" altLang="en-US" baseline="0" dirty="0" smtClean="0"/>
              <a:t>开始读</a:t>
            </a:r>
            <a:r>
              <a:rPr kumimoji="1" lang="en-US" altLang="zh-CN" baseline="0" dirty="0" smtClean="0"/>
              <a:t>PPT.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This round robin will make the game weird at the beginning, but it works perfectly every time.</a:t>
            </a:r>
            <a:endParaRPr kumimoji="1"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OK?</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a:t>
            </a:r>
            <a:r>
              <a:rPr kumimoji="1" lang="en-US" altLang="zh-CN" baseline="0" dirty="0" smtClean="0"/>
              <a:t> will show you how it works on my demo.</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15:57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21</a:t>
            </a:fld>
            <a:endParaRPr lang="zh-CN" altLang="en-US"/>
          </a:p>
        </p:txBody>
      </p:sp>
    </p:spTree>
    <p:extLst>
      <p:ext uri="{BB962C8B-B14F-4D97-AF65-F5344CB8AC3E}">
        <p14:creationId xmlns:p14="http://schemas.microsoft.com/office/powerpoint/2010/main" val="2778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 divided</a:t>
            </a:r>
            <a:r>
              <a:rPr kumimoji="1" lang="en-US" altLang="zh-CN" baseline="0" dirty="0" smtClean="0"/>
              <a:t> my FYP into 4 parts. Introduction, software design, problem discussion, demo.</a:t>
            </a: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2</a:t>
            </a:fld>
            <a:endParaRPr lang="zh-CN" altLang="en-US"/>
          </a:p>
        </p:txBody>
      </p:sp>
    </p:spTree>
    <p:extLst>
      <p:ext uri="{BB962C8B-B14F-4D97-AF65-F5344CB8AC3E}">
        <p14:creationId xmlns:p14="http://schemas.microsoft.com/office/powerpoint/2010/main" val="358930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Background (what you are doing)</a:t>
            </a:r>
          </a:p>
          <a:p>
            <a:r>
              <a:rPr kumimoji="1" lang="en-US" altLang="zh-CN" dirty="0" smtClean="0"/>
              <a:t>Motivation (why do you do it?)</a:t>
            </a:r>
          </a:p>
          <a:p>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3</a:t>
            </a:fld>
            <a:endParaRPr lang="zh-CN" altLang="en-US"/>
          </a:p>
        </p:txBody>
      </p:sp>
    </p:spTree>
    <p:extLst>
      <p:ext uri="{BB962C8B-B14F-4D97-AF65-F5344CB8AC3E}">
        <p14:creationId xmlns:p14="http://schemas.microsoft.com/office/powerpoint/2010/main" val="29120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Then these</a:t>
            </a:r>
            <a:r>
              <a:rPr kumimoji="1" lang="en-US" altLang="zh-CN" baseline="0" dirty="0" smtClean="0"/>
              <a:t> are the software we need to install. </a:t>
            </a:r>
          </a:p>
          <a:p>
            <a:r>
              <a:rPr kumimoji="1" lang="en-US" altLang="zh-CN" baseline="0" dirty="0" smtClean="0"/>
              <a:t>Unity3D is using C# language. </a:t>
            </a:r>
          </a:p>
          <a:p>
            <a:r>
              <a:rPr kumimoji="1" lang="en-US" altLang="zh-CN" baseline="0" dirty="0" err="1" smtClean="0"/>
              <a:t>Monodeveloper</a:t>
            </a:r>
            <a:r>
              <a:rPr kumimoji="1" lang="en-US" altLang="zh-CN" baseline="0" dirty="0" smtClean="0"/>
              <a:t> is use to edit and debug C# file I write. </a:t>
            </a:r>
          </a:p>
          <a:p>
            <a:r>
              <a:rPr kumimoji="1" lang="en-US" altLang="zh-CN" baseline="0" dirty="0" smtClean="0"/>
              <a:t>Android studio is use to build and run the android version of my game. It provide a android SDK and JDK, which is the necessary thing  about </a:t>
            </a:r>
            <a:r>
              <a:rPr kumimoji="1" lang="en-US" altLang="zh-CN" baseline="0" dirty="0" smtClean="0"/>
              <a:t>build in</a:t>
            </a:r>
            <a:r>
              <a:rPr kumimoji="1" lang="en-US" altLang="zh-CN" baseline="0" dirty="0" smtClean="0"/>
              <a:t> .</a:t>
            </a:r>
            <a:r>
              <a:rPr kumimoji="1" lang="en-US" altLang="zh-CN" baseline="0" dirty="0" err="1" smtClean="0"/>
              <a:t>apk</a:t>
            </a:r>
            <a:r>
              <a:rPr kumimoji="1" lang="en-US" altLang="zh-CN" baseline="0" dirty="0" smtClean="0"/>
              <a:t> file.</a:t>
            </a: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5</a:t>
            </a:fld>
            <a:endParaRPr lang="zh-CN" altLang="en-US"/>
          </a:p>
        </p:txBody>
      </p:sp>
    </p:spTree>
    <p:extLst>
      <p:ext uri="{BB962C8B-B14F-4D97-AF65-F5344CB8AC3E}">
        <p14:creationId xmlns:p14="http://schemas.microsoft.com/office/powerpoint/2010/main" val="126568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motivation of my project</a:t>
            </a:r>
            <a:r>
              <a:rPr kumimoji="1" lang="en-US" altLang="zh-CN" baseline="0" dirty="0" smtClean="0"/>
              <a:t> is that I like to play computer games. The motivation is similar as I select CST as my major. So, I finished my FYP and </a:t>
            </a:r>
            <a:r>
              <a:rPr kumimoji="1" lang="en-US" altLang="zh-CN" baseline="0" dirty="0" smtClean="0"/>
              <a:t>I</a:t>
            </a:r>
            <a:r>
              <a:rPr kumimoji="1" lang="zh-CN" altLang="en-US" baseline="0" dirty="0" smtClean="0"/>
              <a:t> </a:t>
            </a:r>
            <a:r>
              <a:rPr kumimoji="1" lang="en-US" altLang="zh-CN" baseline="0" dirty="0" smtClean="0"/>
              <a:t>am the best.</a:t>
            </a: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6</a:t>
            </a:fld>
            <a:endParaRPr lang="zh-CN" altLang="en-US"/>
          </a:p>
        </p:txBody>
      </p:sp>
    </p:spTree>
    <p:extLst>
      <p:ext uri="{BB962C8B-B14F-4D97-AF65-F5344CB8AC3E}">
        <p14:creationId xmlns:p14="http://schemas.microsoft.com/office/powerpoint/2010/main" val="194656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Then I am</a:t>
            </a:r>
            <a:r>
              <a:rPr kumimoji="1" lang="en-US" altLang="zh-CN" baseline="0" dirty="0" smtClean="0"/>
              <a:t> </a:t>
            </a:r>
            <a:r>
              <a:rPr kumimoji="1" lang="en-US" altLang="zh-CN" dirty="0" smtClean="0"/>
              <a:t>going to say my amazing Software Design.</a:t>
            </a:r>
          </a:p>
          <a:p>
            <a:r>
              <a:rPr kumimoji="1" lang="en-US" altLang="zh-CN" dirty="0" smtClean="0"/>
              <a:t>You</a:t>
            </a:r>
            <a:r>
              <a:rPr kumimoji="1" lang="en-US" altLang="zh-CN" baseline="0" dirty="0" smtClean="0"/>
              <a:t> can see, my entire game contains 2 different scenes, one is lobby scene, the other one is Game Scene. </a:t>
            </a:r>
          </a:p>
          <a:p>
            <a:r>
              <a:rPr kumimoji="1" lang="en-US" altLang="zh-CN" baseline="0" dirty="0" smtClean="0"/>
              <a:t>Lobby scene is use to let the computer know you two player are going to solo. Once two player</a:t>
            </a:r>
            <a:r>
              <a:rPr kumimoji="1" lang="en-US" altLang="zh-CN" baseline="0" dirty="0" smtClean="0"/>
              <a:t>s</a:t>
            </a:r>
            <a:r>
              <a:rPr kumimoji="1" lang="en-US" altLang="zh-CN" baseline="0" dirty="0" smtClean="0"/>
              <a:t> connect in the same game, this game can be played.</a:t>
            </a:r>
          </a:p>
          <a:p>
            <a:r>
              <a:rPr kumimoji="1" lang="en-US" altLang="zh-CN" baseline="0" dirty="0" smtClean="0"/>
              <a:t>My lobby scene is very powerful, there are two different way to connect the game.</a:t>
            </a: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7</a:t>
            </a:fld>
            <a:endParaRPr lang="zh-CN" altLang="en-US"/>
          </a:p>
        </p:txBody>
      </p:sp>
    </p:spTree>
    <p:extLst>
      <p:ext uri="{BB962C8B-B14F-4D97-AF65-F5344CB8AC3E}">
        <p14:creationId xmlns:p14="http://schemas.microsoft.com/office/powerpoint/2010/main" val="685643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zh-CN" altLang="en-US" dirty="0" smtClean="0"/>
              <a:t> </a:t>
            </a:r>
            <a:r>
              <a:rPr kumimoji="1" lang="en-US" altLang="zh-CN" dirty="0" smtClean="0"/>
              <a:t>first</a:t>
            </a:r>
            <a:r>
              <a:rPr kumimoji="1" lang="en-US" altLang="zh-CN" baseline="0" dirty="0" smtClean="0"/>
              <a:t> connection is matchmaker. This connection is based on UNET mechanism protocol. When one player go into the matchmaker, it can create a room. After the player create a room. The other player can list the room and select which room he is going to connect. After 2 players join the room and ready for the game. Two player are going to the same game scene in the same time.</a:t>
            </a: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8</a:t>
            </a:fld>
            <a:endParaRPr lang="zh-CN" altLang="en-US"/>
          </a:p>
        </p:txBody>
      </p:sp>
    </p:spTree>
    <p:extLst>
      <p:ext uri="{BB962C8B-B14F-4D97-AF65-F5344CB8AC3E}">
        <p14:creationId xmlns:p14="http://schemas.microsoft.com/office/powerpoint/2010/main" val="405012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The</a:t>
            </a:r>
            <a:r>
              <a:rPr kumimoji="1" lang="zh-CN" altLang="en-US" dirty="0" smtClean="0"/>
              <a:t> </a:t>
            </a:r>
            <a:r>
              <a:rPr kumimoji="1" lang="en-US" altLang="zh-CN" dirty="0" smtClean="0"/>
              <a:t>second</a:t>
            </a:r>
            <a:r>
              <a:rPr kumimoji="1" lang="en-US" altLang="zh-CN" baseline="0" dirty="0" smtClean="0"/>
              <a:t> connection is manual connection. This connection is based on TCP/IP mechanism protocol. When one player go into the manual connection, it has to create a room. After the player create a room. The other player can only join the room by typing the physical address. Also, after 2 players join the room and ready for the game. Two player are going to the same game scene in the same time.</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9</a:t>
            </a:fld>
            <a:endParaRPr lang="zh-CN" altLang="en-US"/>
          </a:p>
        </p:txBody>
      </p:sp>
    </p:spTree>
    <p:extLst>
      <p:ext uri="{BB962C8B-B14F-4D97-AF65-F5344CB8AC3E}">
        <p14:creationId xmlns:p14="http://schemas.microsoft.com/office/powerpoint/2010/main" val="933704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So we</a:t>
            </a:r>
            <a:r>
              <a:rPr kumimoji="1" lang="en-US" altLang="zh-CN" baseline="0" dirty="0" smtClean="0"/>
              <a:t> can draw a conclusion like this. If you already understand how my lobby work. You may ask, why you choose 2 different way to connect the player? As I said, the mechanism protocol is different, matchmaker is UNET and Manual Connection is TCP/IP. If we use the matchmaker, </a:t>
            </a:r>
            <a:r>
              <a:rPr kumimoji="1" lang="en-US" altLang="zh-CN" baseline="0" dirty="0" smtClean="0"/>
              <a:t>this c</a:t>
            </a:r>
            <a:r>
              <a:rPr kumimoji="1" lang="en-US" altLang="zh-CN" baseline="0" dirty="0" smtClean="0"/>
              <a:t>onnection stability depends on the quality of network. If the network doesn't work well, they may have a large amount of trouble. However, manual connection doesn't care about your network quality. It can work this game scene offline because the creating room player is the host. SOOOO, after connected, we are going to play the tank shooting game.</a:t>
            </a:r>
          </a:p>
          <a:p>
            <a:endParaRPr kumimoji="1" lang="en-US" altLang="zh-CN" baseline="0" dirty="0" smtClean="0"/>
          </a:p>
          <a:p>
            <a:r>
              <a:rPr kumimoji="1" lang="en-US" altLang="zh-CN" baseline="0" dirty="0" smtClean="0"/>
              <a:t>5:38</a:t>
            </a:r>
            <a:endParaRPr kumimoji="1" lang="zh-CN" altLang="en-US" dirty="0"/>
          </a:p>
        </p:txBody>
      </p:sp>
      <p:sp>
        <p:nvSpPr>
          <p:cNvPr id="4" name="幻灯片编号占位符 3"/>
          <p:cNvSpPr>
            <a:spLocks noGrp="1"/>
          </p:cNvSpPr>
          <p:nvPr>
            <p:ph type="sldNum" sz="quarter" idx="10"/>
          </p:nvPr>
        </p:nvSpPr>
        <p:spPr/>
        <p:txBody>
          <a:bodyPr/>
          <a:lstStyle/>
          <a:p>
            <a:fld id="{25EBAFD0-83AE-4DBA-A547-CEAD678F7374}" type="slidenum">
              <a:rPr lang="zh-CN" altLang="en-US" smtClean="0"/>
              <a:t>10</a:t>
            </a:fld>
            <a:endParaRPr lang="zh-CN" altLang="en-US"/>
          </a:p>
        </p:txBody>
      </p:sp>
    </p:spTree>
    <p:extLst>
      <p:ext uri="{BB962C8B-B14F-4D97-AF65-F5344CB8AC3E}">
        <p14:creationId xmlns:p14="http://schemas.microsoft.com/office/powerpoint/2010/main" val="1672761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33562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70824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82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24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56775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94208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7059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59635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48849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08427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94C0072-DF53-4E6F-995A-C346827FC413}" type="datetimeFigureOut">
              <a:rPr lang="zh-CN" altLang="en-US" smtClean="0"/>
              <a:t>2017/11/19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0278023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2017/11/19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7074943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07073" y="5452012"/>
            <a:ext cx="7001447" cy="507831"/>
          </a:xfrm>
          <a:prstGeom prst="rect">
            <a:avLst/>
          </a:prstGeom>
          <a:noFill/>
        </p:spPr>
        <p:txBody>
          <a:bodyPr wrap="square" rtlCol="0">
            <a:spAutoFit/>
          </a:bodyPr>
          <a:lstStyle/>
          <a:p>
            <a:pPr algn="ctr"/>
            <a:r>
              <a:rPr lang="en-US" altLang="zh-CN" sz="2700" b="1" dirty="0">
                <a:latin typeface="微软雅黑" panose="020B0503020204020204" pitchFamily="34" charset="-122"/>
                <a:ea typeface="微软雅黑" panose="020B0503020204020204" pitchFamily="34" charset="-122"/>
              </a:rPr>
              <a:t>Mobile application based on Unity3d</a:t>
            </a:r>
            <a:endParaRPr lang="zh-CN" altLang="en-US" sz="27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07074" y="5931065"/>
            <a:ext cx="9192958" cy="369332"/>
          </a:xfrm>
          <a:prstGeom prst="rect">
            <a:avLst/>
          </a:prstGeom>
          <a:noFill/>
        </p:spPr>
        <p:txBody>
          <a:bodyPr wrap="square" rtlCol="0">
            <a:spAutoFit/>
          </a:bodyPr>
          <a:lstStyle/>
          <a:p>
            <a:pPr algn="ctr"/>
            <a:r>
              <a:rPr lang="zh-CN" altLang="en-US"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Wang </a:t>
            </a:r>
            <a:r>
              <a:rPr lang="en-US" altLang="zh-CN" dirty="0" err="1">
                <a:latin typeface="微软雅黑" panose="020B0503020204020204" pitchFamily="34" charset="-122"/>
                <a:ea typeface="微软雅黑" panose="020B0503020204020204" pitchFamily="34" charset="-122"/>
              </a:rPr>
              <a:t>Guoquan</a:t>
            </a:r>
            <a:r>
              <a:rPr lang="en-US" altLang="zh-CN" dirty="0">
                <a:latin typeface="微软雅黑" panose="020B0503020204020204" pitchFamily="34" charset="-122"/>
                <a:ea typeface="微软雅黑" panose="020B0503020204020204" pitchFamily="34" charset="-122"/>
              </a:rPr>
              <a:t> 1430003024</a:t>
            </a:r>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96410" y="5933911"/>
            <a:ext cx="5707856"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95297" y="-881389"/>
            <a:ext cx="2567054" cy="45623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92358" y="1690931"/>
            <a:ext cx="2575259" cy="4559975"/>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568460" y="-879899"/>
            <a:ext cx="2567054" cy="4584026"/>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5560625" y="1688140"/>
            <a:ext cx="2582723" cy="4584026"/>
          </a:xfrm>
          <a:prstGeom prst="rect">
            <a:avLst/>
          </a:prstGeom>
        </p:spPr>
      </p:pic>
      <p:sp>
        <p:nvSpPr>
          <p:cNvPr id="8" name="矩形 7"/>
          <p:cNvSpPr/>
          <p:nvPr/>
        </p:nvSpPr>
        <p:spPr>
          <a:xfrm>
            <a:off x="7877908" y="5515566"/>
            <a:ext cx="1522124" cy="1200329"/>
          </a:xfrm>
          <a:prstGeom prst="rect">
            <a:avLst/>
          </a:prstGeom>
        </p:spPr>
        <p:txBody>
          <a:bodyPr wrap="square">
            <a:spAutoFit/>
          </a:bodyPr>
          <a:lstStyle/>
          <a:p>
            <a:r>
              <a:rPr lang="de-DE" altLang="zh-CN" dirty="0">
                <a:solidFill>
                  <a:srgbClr val="000000"/>
                </a:solidFill>
                <a:latin typeface="Calibri" charset="0"/>
              </a:rPr>
              <a:t>S: Dyce</a:t>
            </a:r>
            <a:r>
              <a:rPr lang="de-DE" altLang="zh-CN" dirty="0"/>
              <a:t/>
            </a:r>
            <a:br>
              <a:rPr lang="de-DE" altLang="zh-CN" dirty="0"/>
            </a:br>
            <a:r>
              <a:rPr lang="de-DE" altLang="zh-CN" dirty="0">
                <a:solidFill>
                  <a:srgbClr val="000000"/>
                </a:solidFill>
                <a:latin typeface="Calibri" charset="0"/>
              </a:rPr>
              <a:t>O: </a:t>
            </a:r>
            <a:r>
              <a:rPr lang="de-DE" altLang="zh-CN" dirty="0" err="1">
                <a:solidFill>
                  <a:srgbClr val="000000"/>
                </a:solidFill>
                <a:latin typeface="Calibri" charset="0"/>
              </a:rPr>
              <a:t>Weifeng</a:t>
            </a:r>
            <a:r>
              <a:rPr lang="de-DE" altLang="zh-CN" dirty="0"/>
              <a:t/>
            </a:r>
            <a:br>
              <a:rPr lang="de-DE" altLang="zh-CN" dirty="0"/>
            </a:br>
            <a:r>
              <a:rPr lang="de-DE" altLang="zh-CN" dirty="0">
                <a:solidFill>
                  <a:srgbClr val="000000"/>
                </a:solidFill>
                <a:latin typeface="Calibri" charset="0"/>
              </a:rPr>
              <a:t>E: KP</a:t>
            </a:r>
            <a:r>
              <a:rPr lang="de-DE" altLang="zh-CN" dirty="0"/>
              <a:t/>
            </a:r>
            <a:br>
              <a:rPr lang="de-DE" altLang="zh-CN" dirty="0"/>
            </a:br>
            <a:endParaRPr lang="zh-CN" altLang="en-US" dirty="0"/>
          </a:p>
        </p:txBody>
      </p:sp>
    </p:spTree>
    <p:extLst>
      <p:ext uri="{BB962C8B-B14F-4D97-AF65-F5344CB8AC3E}">
        <p14:creationId xmlns:p14="http://schemas.microsoft.com/office/powerpoint/2010/main" val="37328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145534" y="5588796"/>
            <a:ext cx="619973" cy="411956"/>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9989121" y="10480"/>
              <a:ext cx="586078" cy="430887"/>
            </a:xfrm>
            <a:prstGeom prst="rect">
              <a:avLst/>
            </a:prstGeom>
            <a:noFill/>
          </p:spPr>
          <p:txBody>
            <a:bodyPr wrap="square" rtlCol="0">
              <a:spAutoFit/>
            </a:bodyPr>
            <a:lstStyle/>
            <a:p>
              <a:pPr algn="ctr"/>
              <a:r>
                <a:rPr lang="en-US" altLang="zh-CN" sz="1500" b="1" dirty="0">
                  <a:solidFill>
                    <a:schemeClr val="bg1"/>
                  </a:solidFill>
                  <a:latin typeface="微软雅黑" panose="020B0503020204020204" pitchFamily="34" charset="-122"/>
                  <a:ea typeface="微软雅黑" panose="020B0503020204020204" pitchFamily="34" charset="-122"/>
                </a:rPr>
                <a:t>08</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1143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355791" y="246273"/>
            <a:ext cx="2953417" cy="1200329"/>
          </a:xfrm>
          <a:prstGeom prst="rect">
            <a:avLst/>
          </a:prstGeom>
          <a:noFill/>
        </p:spPr>
        <p:txBody>
          <a:bodyPr wrap="square" rtlCol="0">
            <a:spAutoFit/>
          </a:bodyPr>
          <a:lstStyle/>
          <a:p>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Lobby Scene</a:t>
            </a:r>
          </a:p>
          <a:p>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Match Maker</a:t>
            </a:r>
          </a:p>
          <a:p>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Manual Connection</a:t>
            </a:r>
          </a:p>
          <a:p>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050166" y="1126693"/>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1" name="Freeform 5"/>
          <p:cNvSpPr>
            <a:spLocks noEditPoints="1"/>
          </p:cNvSpPr>
          <p:nvPr/>
        </p:nvSpPr>
        <p:spPr bwMode="auto">
          <a:xfrm>
            <a:off x="-603746" y="1720130"/>
            <a:ext cx="281015" cy="391218"/>
          </a:xfrm>
          <a:custGeom>
            <a:avLst/>
            <a:gdLst>
              <a:gd name="T0" fmla="*/ 31 w 83"/>
              <a:gd name="T1" fmla="*/ 75 h 117"/>
              <a:gd name="T2" fmla="*/ 28 w 83"/>
              <a:gd name="T3" fmla="*/ 38 h 117"/>
              <a:gd name="T4" fmla="*/ 34 w 83"/>
              <a:gd name="T5" fmla="*/ 35 h 117"/>
              <a:gd name="T6" fmla="*/ 42 w 83"/>
              <a:gd name="T7" fmla="*/ 37 h 117"/>
              <a:gd name="T8" fmla="*/ 49 w 83"/>
              <a:gd name="T9" fmla="*/ 35 h 117"/>
              <a:gd name="T10" fmla="*/ 56 w 83"/>
              <a:gd name="T11" fmla="*/ 37 h 117"/>
              <a:gd name="T12" fmla="*/ 51 w 83"/>
              <a:gd name="T13" fmla="*/ 64 h 117"/>
              <a:gd name="T14" fmla="*/ 62 w 83"/>
              <a:gd name="T15" fmla="*/ 56 h 117"/>
              <a:gd name="T16" fmla="*/ 24 w 83"/>
              <a:gd name="T17" fmla="*/ 13 h 117"/>
              <a:gd name="T18" fmla="*/ 62 w 83"/>
              <a:gd name="T19" fmla="*/ 42 h 117"/>
              <a:gd name="T20" fmla="*/ 60 w 83"/>
              <a:gd name="T21" fmla="*/ 47 h 117"/>
              <a:gd name="T22" fmla="*/ 56 w 83"/>
              <a:gd name="T23" fmla="*/ 97 h 117"/>
              <a:gd name="T24" fmla="*/ 32 w 83"/>
              <a:gd name="T25" fmla="*/ 93 h 117"/>
              <a:gd name="T26" fmla="*/ 56 w 83"/>
              <a:gd name="T27" fmla="*/ 90 h 117"/>
              <a:gd name="T28" fmla="*/ 25 w 83"/>
              <a:gd name="T29" fmla="*/ 86 h 117"/>
              <a:gd name="T30" fmla="*/ 24 w 83"/>
              <a:gd name="T31" fmla="*/ 93 h 117"/>
              <a:gd name="T32" fmla="*/ 25 w 83"/>
              <a:gd name="T33" fmla="*/ 102 h 117"/>
              <a:gd name="T34" fmla="*/ 57 w 83"/>
              <a:gd name="T35" fmla="*/ 102 h 117"/>
              <a:gd name="T36" fmla="*/ 32 w 83"/>
              <a:gd name="T37" fmla="*/ 98 h 117"/>
              <a:gd name="T38" fmla="*/ 25 w 83"/>
              <a:gd name="T39" fmla="*/ 108 h 117"/>
              <a:gd name="T40" fmla="*/ 20 w 83"/>
              <a:gd name="T41" fmla="*/ 102 h 117"/>
              <a:gd name="T42" fmla="*/ 19 w 83"/>
              <a:gd name="T43" fmla="*/ 92 h 117"/>
              <a:gd name="T44" fmla="*/ 20 w 83"/>
              <a:gd name="T45" fmla="*/ 85 h 117"/>
              <a:gd name="T46" fmla="*/ 14 w 83"/>
              <a:gd name="T47" fmla="*/ 61 h 117"/>
              <a:gd name="T48" fmla="*/ 63 w 83"/>
              <a:gd name="T49" fmla="*/ 5 h 117"/>
              <a:gd name="T50" fmla="*/ 60 w 83"/>
              <a:gd name="T51" fmla="*/ 83 h 117"/>
              <a:gd name="T52" fmla="*/ 60 w 83"/>
              <a:gd name="T53" fmla="*/ 91 h 117"/>
              <a:gd name="T54" fmla="*/ 60 w 83"/>
              <a:gd name="T55" fmla="*/ 99 h 117"/>
              <a:gd name="T56" fmla="*/ 59 w 83"/>
              <a:gd name="T57" fmla="*/ 108 h 117"/>
              <a:gd name="T58" fmla="*/ 34 w 83"/>
              <a:gd name="T59" fmla="*/ 75 h 117"/>
              <a:gd name="T60" fmla="*/ 37 w 83"/>
              <a:gd name="T61" fmla="*/ 75 h 117"/>
              <a:gd name="T62" fmla="*/ 39 w 83"/>
              <a:gd name="T63" fmla="*/ 65 h 117"/>
              <a:gd name="T64" fmla="*/ 40 w 83"/>
              <a:gd name="T65" fmla="*/ 50 h 117"/>
              <a:gd name="T66" fmla="*/ 46 w 83"/>
              <a:gd name="T67" fmla="*/ 49 h 117"/>
              <a:gd name="T68" fmla="*/ 44 w 83"/>
              <a:gd name="T69" fmla="*/ 52 h 117"/>
              <a:gd name="T70" fmla="*/ 46 w 83"/>
              <a:gd name="T71" fmla="*/ 65 h 117"/>
              <a:gd name="T72" fmla="*/ 42 w 83"/>
              <a:gd name="T73" fmla="*/ 75 h 117"/>
              <a:gd name="T74" fmla="*/ 41 w 83"/>
              <a:gd name="T75" fmla="*/ 75 h 117"/>
              <a:gd name="T76" fmla="*/ 41 w 83"/>
              <a:gd name="T77" fmla="*/ 75 h 117"/>
              <a:gd name="T78" fmla="*/ 47 w 83"/>
              <a:gd name="T79" fmla="*/ 66 h 117"/>
              <a:gd name="T80" fmla="*/ 49 w 83"/>
              <a:gd name="T81" fmla="*/ 75 h 117"/>
              <a:gd name="T82" fmla="*/ 32 w 83"/>
              <a:gd name="T83" fmla="*/ 38 h 117"/>
              <a:gd name="T84" fmla="*/ 42 w 83"/>
              <a:gd name="T85" fmla="*/ 38 h 117"/>
              <a:gd name="T86" fmla="*/ 43 w 83"/>
              <a:gd name="T87" fmla="*/ 38 h 117"/>
              <a:gd name="T88" fmla="*/ 52 w 83"/>
              <a:gd name="T89" fmla="*/ 38 h 117"/>
              <a:gd name="T90" fmla="*/ 48 w 83"/>
              <a:gd name="T91" fmla="*/ 53 h 117"/>
              <a:gd name="T92" fmla="*/ 49 w 83"/>
              <a:gd name="T93" fmla="*/ 46 h 117"/>
              <a:gd name="T94" fmla="*/ 35 w 83"/>
              <a:gd name="T95" fmla="*/ 48 h 117"/>
              <a:gd name="T96" fmla="*/ 37 w 83"/>
              <a:gd name="T97" fmla="*/ 5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117">
                <a:moveTo>
                  <a:pt x="13" y="25"/>
                </a:moveTo>
                <a:cubicBezTo>
                  <a:pt x="10" y="38"/>
                  <a:pt x="15" y="47"/>
                  <a:pt x="21" y="56"/>
                </a:cubicBezTo>
                <a:cubicBezTo>
                  <a:pt x="25" y="62"/>
                  <a:pt x="29" y="68"/>
                  <a:pt x="31" y="75"/>
                </a:cubicBezTo>
                <a:cubicBezTo>
                  <a:pt x="31" y="75"/>
                  <a:pt x="31" y="75"/>
                  <a:pt x="31" y="75"/>
                </a:cubicBezTo>
                <a:cubicBezTo>
                  <a:pt x="31" y="69"/>
                  <a:pt x="31" y="69"/>
                  <a:pt x="31" y="69"/>
                </a:cubicBezTo>
                <a:cubicBezTo>
                  <a:pt x="31" y="67"/>
                  <a:pt x="32" y="66"/>
                  <a:pt x="33" y="64"/>
                </a:cubicBezTo>
                <a:cubicBezTo>
                  <a:pt x="34" y="64"/>
                  <a:pt x="35" y="63"/>
                  <a:pt x="36" y="63"/>
                </a:cubicBezTo>
                <a:cubicBezTo>
                  <a:pt x="28" y="38"/>
                  <a:pt x="28" y="38"/>
                  <a:pt x="28" y="38"/>
                </a:cubicBezTo>
                <a:cubicBezTo>
                  <a:pt x="27" y="37"/>
                  <a:pt x="27" y="37"/>
                  <a:pt x="27" y="37"/>
                </a:cubicBezTo>
                <a:cubicBezTo>
                  <a:pt x="28" y="37"/>
                  <a:pt x="28" y="37"/>
                  <a:pt x="28" y="37"/>
                </a:cubicBezTo>
                <a:cubicBezTo>
                  <a:pt x="30" y="37"/>
                  <a:pt x="31" y="37"/>
                  <a:pt x="32" y="37"/>
                </a:cubicBezTo>
                <a:cubicBezTo>
                  <a:pt x="33" y="37"/>
                  <a:pt x="34" y="36"/>
                  <a:pt x="34" y="35"/>
                </a:cubicBezTo>
                <a:cubicBezTo>
                  <a:pt x="35" y="35"/>
                  <a:pt x="35" y="35"/>
                  <a:pt x="35" y="35"/>
                </a:cubicBezTo>
                <a:cubicBezTo>
                  <a:pt x="35" y="35"/>
                  <a:pt x="35" y="35"/>
                  <a:pt x="35" y="35"/>
                </a:cubicBezTo>
                <a:cubicBezTo>
                  <a:pt x="36" y="36"/>
                  <a:pt x="37" y="36"/>
                  <a:pt x="38" y="36"/>
                </a:cubicBezTo>
                <a:cubicBezTo>
                  <a:pt x="39" y="37"/>
                  <a:pt x="41" y="37"/>
                  <a:pt x="42" y="37"/>
                </a:cubicBezTo>
                <a:cubicBezTo>
                  <a:pt x="42" y="37"/>
                  <a:pt x="42" y="37"/>
                  <a:pt x="42" y="37"/>
                </a:cubicBezTo>
                <a:cubicBezTo>
                  <a:pt x="42" y="37"/>
                  <a:pt x="42" y="37"/>
                  <a:pt x="42" y="37"/>
                </a:cubicBezTo>
                <a:cubicBezTo>
                  <a:pt x="44" y="37"/>
                  <a:pt x="45" y="37"/>
                  <a:pt x="46" y="36"/>
                </a:cubicBezTo>
                <a:cubicBezTo>
                  <a:pt x="47" y="36"/>
                  <a:pt x="48" y="36"/>
                  <a:pt x="49" y="35"/>
                </a:cubicBezTo>
                <a:cubicBezTo>
                  <a:pt x="49" y="35"/>
                  <a:pt x="49" y="35"/>
                  <a:pt x="49" y="35"/>
                </a:cubicBezTo>
                <a:cubicBezTo>
                  <a:pt x="50" y="35"/>
                  <a:pt x="50" y="35"/>
                  <a:pt x="50" y="35"/>
                </a:cubicBezTo>
                <a:cubicBezTo>
                  <a:pt x="51" y="36"/>
                  <a:pt x="51" y="37"/>
                  <a:pt x="52" y="37"/>
                </a:cubicBezTo>
                <a:cubicBezTo>
                  <a:pt x="54" y="37"/>
                  <a:pt x="55" y="37"/>
                  <a:pt x="56" y="37"/>
                </a:cubicBezTo>
                <a:cubicBezTo>
                  <a:pt x="57" y="37"/>
                  <a:pt x="57" y="37"/>
                  <a:pt x="57" y="37"/>
                </a:cubicBezTo>
                <a:cubicBezTo>
                  <a:pt x="57" y="38"/>
                  <a:pt x="57" y="38"/>
                  <a:pt x="57" y="38"/>
                </a:cubicBezTo>
                <a:cubicBezTo>
                  <a:pt x="48" y="63"/>
                  <a:pt x="48" y="63"/>
                  <a:pt x="48" y="63"/>
                </a:cubicBezTo>
                <a:cubicBezTo>
                  <a:pt x="49" y="63"/>
                  <a:pt x="50" y="64"/>
                  <a:pt x="51" y="64"/>
                </a:cubicBezTo>
                <a:cubicBezTo>
                  <a:pt x="51" y="64"/>
                  <a:pt x="51" y="64"/>
                  <a:pt x="51" y="64"/>
                </a:cubicBezTo>
                <a:cubicBezTo>
                  <a:pt x="52" y="66"/>
                  <a:pt x="53" y="67"/>
                  <a:pt x="53" y="69"/>
                </a:cubicBezTo>
                <a:cubicBezTo>
                  <a:pt x="53" y="74"/>
                  <a:pt x="53" y="74"/>
                  <a:pt x="53" y="74"/>
                </a:cubicBezTo>
                <a:cubicBezTo>
                  <a:pt x="54" y="68"/>
                  <a:pt x="58" y="62"/>
                  <a:pt x="62" y="56"/>
                </a:cubicBezTo>
                <a:cubicBezTo>
                  <a:pt x="67" y="47"/>
                  <a:pt x="73" y="38"/>
                  <a:pt x="70" y="25"/>
                </a:cubicBezTo>
                <a:cubicBezTo>
                  <a:pt x="68" y="20"/>
                  <a:pt x="64" y="16"/>
                  <a:pt x="59" y="13"/>
                </a:cubicBezTo>
                <a:cubicBezTo>
                  <a:pt x="54" y="11"/>
                  <a:pt x="48" y="9"/>
                  <a:pt x="41" y="9"/>
                </a:cubicBezTo>
                <a:cubicBezTo>
                  <a:pt x="35" y="9"/>
                  <a:pt x="29" y="11"/>
                  <a:pt x="24" y="13"/>
                </a:cubicBezTo>
                <a:cubicBezTo>
                  <a:pt x="18" y="16"/>
                  <a:pt x="15" y="20"/>
                  <a:pt x="13" y="25"/>
                </a:cubicBezTo>
                <a:close/>
                <a:moveTo>
                  <a:pt x="65" y="24"/>
                </a:moveTo>
                <a:cubicBezTo>
                  <a:pt x="69" y="30"/>
                  <a:pt x="69" y="38"/>
                  <a:pt x="65" y="44"/>
                </a:cubicBezTo>
                <a:cubicBezTo>
                  <a:pt x="62" y="42"/>
                  <a:pt x="62" y="42"/>
                  <a:pt x="62" y="42"/>
                </a:cubicBezTo>
                <a:cubicBezTo>
                  <a:pt x="64" y="37"/>
                  <a:pt x="65" y="31"/>
                  <a:pt x="65" y="24"/>
                </a:cubicBezTo>
                <a:close/>
                <a:moveTo>
                  <a:pt x="62" y="48"/>
                </a:moveTo>
                <a:cubicBezTo>
                  <a:pt x="61" y="50"/>
                  <a:pt x="59" y="51"/>
                  <a:pt x="57" y="52"/>
                </a:cubicBezTo>
                <a:cubicBezTo>
                  <a:pt x="58" y="50"/>
                  <a:pt x="59" y="48"/>
                  <a:pt x="60" y="47"/>
                </a:cubicBezTo>
                <a:cubicBezTo>
                  <a:pt x="62" y="48"/>
                  <a:pt x="62" y="48"/>
                  <a:pt x="62" y="48"/>
                </a:cubicBezTo>
                <a:close/>
                <a:moveTo>
                  <a:pt x="32" y="98"/>
                </a:moveTo>
                <a:cubicBezTo>
                  <a:pt x="37" y="99"/>
                  <a:pt x="41" y="99"/>
                  <a:pt x="45" y="99"/>
                </a:cubicBezTo>
                <a:cubicBezTo>
                  <a:pt x="49" y="98"/>
                  <a:pt x="52" y="98"/>
                  <a:pt x="56" y="97"/>
                </a:cubicBezTo>
                <a:cubicBezTo>
                  <a:pt x="58" y="95"/>
                  <a:pt x="58" y="95"/>
                  <a:pt x="58" y="95"/>
                </a:cubicBezTo>
                <a:cubicBezTo>
                  <a:pt x="57" y="93"/>
                  <a:pt x="57" y="93"/>
                  <a:pt x="57" y="93"/>
                </a:cubicBezTo>
                <a:cubicBezTo>
                  <a:pt x="53" y="93"/>
                  <a:pt x="49" y="94"/>
                  <a:pt x="45" y="94"/>
                </a:cubicBezTo>
                <a:cubicBezTo>
                  <a:pt x="40" y="94"/>
                  <a:pt x="36" y="94"/>
                  <a:pt x="32" y="93"/>
                </a:cubicBezTo>
                <a:cubicBezTo>
                  <a:pt x="32" y="90"/>
                  <a:pt x="32" y="90"/>
                  <a:pt x="32" y="90"/>
                </a:cubicBezTo>
                <a:cubicBezTo>
                  <a:pt x="37" y="91"/>
                  <a:pt x="41" y="91"/>
                  <a:pt x="45" y="91"/>
                </a:cubicBezTo>
                <a:cubicBezTo>
                  <a:pt x="48" y="91"/>
                  <a:pt x="52" y="91"/>
                  <a:pt x="56" y="90"/>
                </a:cubicBezTo>
                <a:cubicBezTo>
                  <a:pt x="56" y="90"/>
                  <a:pt x="56" y="90"/>
                  <a:pt x="56" y="90"/>
                </a:cubicBezTo>
                <a:cubicBezTo>
                  <a:pt x="58" y="87"/>
                  <a:pt x="58" y="87"/>
                  <a:pt x="58" y="87"/>
                </a:cubicBezTo>
                <a:cubicBezTo>
                  <a:pt x="57" y="85"/>
                  <a:pt x="57" y="85"/>
                  <a:pt x="57" y="85"/>
                </a:cubicBezTo>
                <a:cubicBezTo>
                  <a:pt x="26" y="85"/>
                  <a:pt x="26" y="85"/>
                  <a:pt x="26" y="85"/>
                </a:cubicBezTo>
                <a:cubicBezTo>
                  <a:pt x="25" y="86"/>
                  <a:pt x="25" y="86"/>
                  <a:pt x="25" y="86"/>
                </a:cubicBezTo>
                <a:cubicBezTo>
                  <a:pt x="27" y="89"/>
                  <a:pt x="27" y="89"/>
                  <a:pt x="27" y="89"/>
                </a:cubicBezTo>
                <a:cubicBezTo>
                  <a:pt x="28" y="90"/>
                  <a:pt x="28" y="90"/>
                  <a:pt x="28" y="90"/>
                </a:cubicBezTo>
                <a:cubicBezTo>
                  <a:pt x="27" y="92"/>
                  <a:pt x="27" y="92"/>
                  <a:pt x="27" y="92"/>
                </a:cubicBezTo>
                <a:cubicBezTo>
                  <a:pt x="24" y="93"/>
                  <a:pt x="24" y="93"/>
                  <a:pt x="24" y="93"/>
                </a:cubicBezTo>
                <a:cubicBezTo>
                  <a:pt x="27" y="97"/>
                  <a:pt x="27" y="97"/>
                  <a:pt x="27" y="97"/>
                </a:cubicBezTo>
                <a:cubicBezTo>
                  <a:pt x="28" y="98"/>
                  <a:pt x="28" y="98"/>
                  <a:pt x="28" y="98"/>
                </a:cubicBezTo>
                <a:cubicBezTo>
                  <a:pt x="27" y="99"/>
                  <a:pt x="27" y="99"/>
                  <a:pt x="27" y="99"/>
                </a:cubicBezTo>
                <a:cubicBezTo>
                  <a:pt x="25" y="102"/>
                  <a:pt x="25" y="102"/>
                  <a:pt x="25" y="102"/>
                </a:cubicBezTo>
                <a:cubicBezTo>
                  <a:pt x="27" y="105"/>
                  <a:pt x="27" y="105"/>
                  <a:pt x="27" y="105"/>
                </a:cubicBezTo>
                <a:cubicBezTo>
                  <a:pt x="31" y="107"/>
                  <a:pt x="36" y="109"/>
                  <a:pt x="41" y="108"/>
                </a:cubicBezTo>
                <a:cubicBezTo>
                  <a:pt x="46" y="108"/>
                  <a:pt x="51" y="107"/>
                  <a:pt x="56" y="105"/>
                </a:cubicBezTo>
                <a:cubicBezTo>
                  <a:pt x="57" y="102"/>
                  <a:pt x="57" y="102"/>
                  <a:pt x="57" y="102"/>
                </a:cubicBezTo>
                <a:cubicBezTo>
                  <a:pt x="56" y="100"/>
                  <a:pt x="56" y="100"/>
                  <a:pt x="56" y="100"/>
                </a:cubicBezTo>
                <a:cubicBezTo>
                  <a:pt x="52" y="101"/>
                  <a:pt x="49" y="101"/>
                  <a:pt x="45" y="101"/>
                </a:cubicBezTo>
                <a:cubicBezTo>
                  <a:pt x="40" y="102"/>
                  <a:pt x="36" y="101"/>
                  <a:pt x="32" y="101"/>
                </a:cubicBezTo>
                <a:cubicBezTo>
                  <a:pt x="32" y="98"/>
                  <a:pt x="32" y="98"/>
                  <a:pt x="32" y="98"/>
                </a:cubicBezTo>
                <a:close/>
                <a:moveTo>
                  <a:pt x="50" y="111"/>
                </a:moveTo>
                <a:cubicBezTo>
                  <a:pt x="49" y="115"/>
                  <a:pt x="45" y="117"/>
                  <a:pt x="41" y="117"/>
                </a:cubicBezTo>
                <a:cubicBezTo>
                  <a:pt x="37" y="117"/>
                  <a:pt x="33" y="115"/>
                  <a:pt x="32" y="111"/>
                </a:cubicBezTo>
                <a:cubicBezTo>
                  <a:pt x="30" y="111"/>
                  <a:pt x="27" y="110"/>
                  <a:pt x="25" y="108"/>
                </a:cubicBezTo>
                <a:cubicBezTo>
                  <a:pt x="24" y="108"/>
                  <a:pt x="24" y="108"/>
                  <a:pt x="24" y="108"/>
                </a:cubicBezTo>
                <a:cubicBezTo>
                  <a:pt x="24" y="108"/>
                  <a:pt x="24" y="108"/>
                  <a:pt x="24" y="108"/>
                </a:cubicBezTo>
                <a:cubicBezTo>
                  <a:pt x="21" y="103"/>
                  <a:pt x="21" y="103"/>
                  <a:pt x="21" y="103"/>
                </a:cubicBezTo>
                <a:cubicBezTo>
                  <a:pt x="20" y="102"/>
                  <a:pt x="20" y="102"/>
                  <a:pt x="20" y="102"/>
                </a:cubicBezTo>
                <a:cubicBezTo>
                  <a:pt x="21" y="101"/>
                  <a:pt x="21" y="101"/>
                  <a:pt x="21" y="101"/>
                </a:cubicBezTo>
                <a:cubicBezTo>
                  <a:pt x="23" y="98"/>
                  <a:pt x="23" y="98"/>
                  <a:pt x="23" y="98"/>
                </a:cubicBezTo>
                <a:cubicBezTo>
                  <a:pt x="20" y="94"/>
                  <a:pt x="20" y="94"/>
                  <a:pt x="20" y="94"/>
                </a:cubicBezTo>
                <a:cubicBezTo>
                  <a:pt x="19" y="92"/>
                  <a:pt x="19" y="92"/>
                  <a:pt x="19" y="92"/>
                </a:cubicBezTo>
                <a:cubicBezTo>
                  <a:pt x="21" y="91"/>
                  <a:pt x="21" y="91"/>
                  <a:pt x="21" y="91"/>
                </a:cubicBezTo>
                <a:cubicBezTo>
                  <a:pt x="23" y="90"/>
                  <a:pt x="23" y="90"/>
                  <a:pt x="23" y="90"/>
                </a:cubicBezTo>
                <a:cubicBezTo>
                  <a:pt x="21" y="86"/>
                  <a:pt x="21" y="86"/>
                  <a:pt x="21" y="86"/>
                </a:cubicBezTo>
                <a:cubicBezTo>
                  <a:pt x="20" y="85"/>
                  <a:pt x="20" y="85"/>
                  <a:pt x="20" y="85"/>
                </a:cubicBezTo>
                <a:cubicBezTo>
                  <a:pt x="21" y="84"/>
                  <a:pt x="21" y="84"/>
                  <a:pt x="21" y="84"/>
                </a:cubicBezTo>
                <a:cubicBezTo>
                  <a:pt x="23" y="83"/>
                  <a:pt x="23" y="83"/>
                  <a:pt x="23" y="83"/>
                </a:cubicBezTo>
                <a:cubicBezTo>
                  <a:pt x="23" y="80"/>
                  <a:pt x="23" y="80"/>
                  <a:pt x="23" y="80"/>
                </a:cubicBezTo>
                <a:cubicBezTo>
                  <a:pt x="21" y="73"/>
                  <a:pt x="17" y="67"/>
                  <a:pt x="14" y="61"/>
                </a:cubicBezTo>
                <a:cubicBezTo>
                  <a:pt x="7" y="50"/>
                  <a:pt x="0" y="40"/>
                  <a:pt x="4" y="23"/>
                </a:cubicBezTo>
                <a:cubicBezTo>
                  <a:pt x="7" y="15"/>
                  <a:pt x="12" y="9"/>
                  <a:pt x="20" y="5"/>
                </a:cubicBezTo>
                <a:cubicBezTo>
                  <a:pt x="26" y="2"/>
                  <a:pt x="34" y="0"/>
                  <a:pt x="41" y="0"/>
                </a:cubicBezTo>
                <a:cubicBezTo>
                  <a:pt x="49" y="0"/>
                  <a:pt x="57" y="2"/>
                  <a:pt x="63" y="5"/>
                </a:cubicBezTo>
                <a:cubicBezTo>
                  <a:pt x="71" y="9"/>
                  <a:pt x="76" y="15"/>
                  <a:pt x="79" y="23"/>
                </a:cubicBezTo>
                <a:cubicBezTo>
                  <a:pt x="83" y="40"/>
                  <a:pt x="76" y="50"/>
                  <a:pt x="69" y="61"/>
                </a:cubicBezTo>
                <a:cubicBezTo>
                  <a:pt x="66" y="67"/>
                  <a:pt x="62" y="73"/>
                  <a:pt x="60" y="80"/>
                </a:cubicBezTo>
                <a:cubicBezTo>
                  <a:pt x="60" y="83"/>
                  <a:pt x="60" y="83"/>
                  <a:pt x="60" y="83"/>
                </a:cubicBezTo>
                <a:cubicBezTo>
                  <a:pt x="62" y="86"/>
                  <a:pt x="62" y="86"/>
                  <a:pt x="62" y="86"/>
                </a:cubicBezTo>
                <a:cubicBezTo>
                  <a:pt x="62" y="87"/>
                  <a:pt x="62" y="87"/>
                  <a:pt x="62" y="87"/>
                </a:cubicBezTo>
                <a:cubicBezTo>
                  <a:pt x="62" y="88"/>
                  <a:pt x="62" y="88"/>
                  <a:pt x="62" y="88"/>
                </a:cubicBezTo>
                <a:cubicBezTo>
                  <a:pt x="60" y="91"/>
                  <a:pt x="60" y="91"/>
                  <a:pt x="60" y="91"/>
                </a:cubicBezTo>
                <a:cubicBezTo>
                  <a:pt x="62" y="93"/>
                  <a:pt x="62" y="93"/>
                  <a:pt x="62" y="93"/>
                </a:cubicBezTo>
                <a:cubicBezTo>
                  <a:pt x="63" y="94"/>
                  <a:pt x="63" y="94"/>
                  <a:pt x="63" y="94"/>
                </a:cubicBezTo>
                <a:cubicBezTo>
                  <a:pt x="62" y="95"/>
                  <a:pt x="62" y="95"/>
                  <a:pt x="62" y="95"/>
                </a:cubicBezTo>
                <a:cubicBezTo>
                  <a:pt x="60" y="99"/>
                  <a:pt x="60" y="99"/>
                  <a:pt x="60" y="99"/>
                </a:cubicBezTo>
                <a:cubicBezTo>
                  <a:pt x="61" y="101"/>
                  <a:pt x="61" y="101"/>
                  <a:pt x="61" y="101"/>
                </a:cubicBezTo>
                <a:cubicBezTo>
                  <a:pt x="62" y="102"/>
                  <a:pt x="62" y="102"/>
                  <a:pt x="62" y="102"/>
                </a:cubicBezTo>
                <a:cubicBezTo>
                  <a:pt x="61" y="103"/>
                  <a:pt x="61" y="103"/>
                  <a:pt x="61" y="103"/>
                </a:cubicBezTo>
                <a:cubicBezTo>
                  <a:pt x="59" y="108"/>
                  <a:pt x="59" y="108"/>
                  <a:pt x="59" y="108"/>
                </a:cubicBezTo>
                <a:cubicBezTo>
                  <a:pt x="59" y="108"/>
                  <a:pt x="59" y="108"/>
                  <a:pt x="59" y="108"/>
                </a:cubicBezTo>
                <a:cubicBezTo>
                  <a:pt x="58" y="108"/>
                  <a:pt x="58" y="108"/>
                  <a:pt x="58" y="108"/>
                </a:cubicBezTo>
                <a:cubicBezTo>
                  <a:pt x="56" y="110"/>
                  <a:pt x="53" y="111"/>
                  <a:pt x="50" y="111"/>
                </a:cubicBezTo>
                <a:close/>
                <a:moveTo>
                  <a:pt x="34" y="75"/>
                </a:moveTo>
                <a:cubicBezTo>
                  <a:pt x="34" y="69"/>
                  <a:pt x="34" y="69"/>
                  <a:pt x="34" y="69"/>
                </a:cubicBezTo>
                <a:cubicBezTo>
                  <a:pt x="34" y="68"/>
                  <a:pt x="35" y="67"/>
                  <a:pt x="35" y="67"/>
                </a:cubicBezTo>
                <a:cubicBezTo>
                  <a:pt x="36" y="66"/>
                  <a:pt x="36" y="66"/>
                  <a:pt x="37" y="66"/>
                </a:cubicBezTo>
                <a:cubicBezTo>
                  <a:pt x="37" y="75"/>
                  <a:pt x="37" y="75"/>
                  <a:pt x="37" y="75"/>
                </a:cubicBezTo>
                <a:cubicBezTo>
                  <a:pt x="34" y="75"/>
                  <a:pt x="34" y="75"/>
                  <a:pt x="34" y="75"/>
                </a:cubicBezTo>
                <a:close/>
                <a:moveTo>
                  <a:pt x="38" y="75"/>
                </a:moveTo>
                <a:cubicBezTo>
                  <a:pt x="38" y="65"/>
                  <a:pt x="38" y="65"/>
                  <a:pt x="38" y="65"/>
                </a:cubicBezTo>
                <a:cubicBezTo>
                  <a:pt x="39" y="65"/>
                  <a:pt x="39" y="65"/>
                  <a:pt x="39" y="65"/>
                </a:cubicBezTo>
                <a:cubicBezTo>
                  <a:pt x="40" y="65"/>
                  <a:pt x="40" y="65"/>
                  <a:pt x="40" y="65"/>
                </a:cubicBezTo>
                <a:cubicBezTo>
                  <a:pt x="40" y="64"/>
                  <a:pt x="40" y="64"/>
                  <a:pt x="40" y="64"/>
                </a:cubicBezTo>
                <a:cubicBezTo>
                  <a:pt x="40" y="52"/>
                  <a:pt x="40" y="52"/>
                  <a:pt x="40" y="52"/>
                </a:cubicBezTo>
                <a:cubicBezTo>
                  <a:pt x="40" y="50"/>
                  <a:pt x="40" y="50"/>
                  <a:pt x="40" y="50"/>
                </a:cubicBezTo>
                <a:cubicBezTo>
                  <a:pt x="39" y="50"/>
                  <a:pt x="39" y="50"/>
                  <a:pt x="39" y="50"/>
                </a:cubicBezTo>
                <a:cubicBezTo>
                  <a:pt x="38" y="50"/>
                  <a:pt x="38" y="50"/>
                  <a:pt x="38" y="50"/>
                </a:cubicBezTo>
                <a:cubicBezTo>
                  <a:pt x="38" y="49"/>
                  <a:pt x="38" y="49"/>
                  <a:pt x="38" y="49"/>
                </a:cubicBezTo>
                <a:cubicBezTo>
                  <a:pt x="46" y="49"/>
                  <a:pt x="46" y="49"/>
                  <a:pt x="46" y="49"/>
                </a:cubicBezTo>
                <a:cubicBezTo>
                  <a:pt x="46" y="50"/>
                  <a:pt x="46" y="50"/>
                  <a:pt x="46" y="50"/>
                </a:cubicBezTo>
                <a:cubicBezTo>
                  <a:pt x="46" y="50"/>
                  <a:pt x="46" y="50"/>
                  <a:pt x="46" y="50"/>
                </a:cubicBezTo>
                <a:cubicBezTo>
                  <a:pt x="44" y="50"/>
                  <a:pt x="44" y="50"/>
                  <a:pt x="44" y="50"/>
                </a:cubicBezTo>
                <a:cubicBezTo>
                  <a:pt x="44" y="52"/>
                  <a:pt x="44" y="52"/>
                  <a:pt x="44" y="52"/>
                </a:cubicBezTo>
                <a:cubicBezTo>
                  <a:pt x="44" y="64"/>
                  <a:pt x="44" y="64"/>
                  <a:pt x="44" y="64"/>
                </a:cubicBezTo>
                <a:cubicBezTo>
                  <a:pt x="44" y="65"/>
                  <a:pt x="44" y="65"/>
                  <a:pt x="44" y="65"/>
                </a:cubicBezTo>
                <a:cubicBezTo>
                  <a:pt x="46" y="65"/>
                  <a:pt x="46" y="65"/>
                  <a:pt x="46" y="65"/>
                </a:cubicBezTo>
                <a:cubicBezTo>
                  <a:pt x="46" y="65"/>
                  <a:pt x="46" y="65"/>
                  <a:pt x="46" y="65"/>
                </a:cubicBezTo>
                <a:cubicBezTo>
                  <a:pt x="46" y="75"/>
                  <a:pt x="46" y="75"/>
                  <a:pt x="46" y="75"/>
                </a:cubicBezTo>
                <a:cubicBezTo>
                  <a:pt x="42" y="75"/>
                  <a:pt x="42" y="75"/>
                  <a:pt x="42" y="75"/>
                </a:cubicBezTo>
                <a:cubicBezTo>
                  <a:pt x="42" y="75"/>
                  <a:pt x="42" y="75"/>
                  <a:pt x="42" y="75"/>
                </a:cubicBezTo>
                <a:cubicBezTo>
                  <a:pt x="42" y="75"/>
                  <a:pt x="42" y="75"/>
                  <a:pt x="42" y="75"/>
                </a:cubicBezTo>
                <a:cubicBezTo>
                  <a:pt x="42" y="75"/>
                  <a:pt x="42" y="75"/>
                  <a:pt x="42" y="75"/>
                </a:cubicBezTo>
                <a:cubicBezTo>
                  <a:pt x="42" y="75"/>
                  <a:pt x="42" y="75"/>
                  <a:pt x="42" y="75"/>
                </a:cubicBezTo>
                <a:cubicBezTo>
                  <a:pt x="42" y="75"/>
                  <a:pt x="42" y="75"/>
                  <a:pt x="42" y="75"/>
                </a:cubicBezTo>
                <a:cubicBezTo>
                  <a:pt x="41" y="75"/>
                  <a:pt x="41" y="75"/>
                  <a:pt x="41" y="75"/>
                </a:cubicBezTo>
                <a:cubicBezTo>
                  <a:pt x="41" y="75"/>
                  <a:pt x="41" y="75"/>
                  <a:pt x="41" y="75"/>
                </a:cubicBezTo>
                <a:cubicBezTo>
                  <a:pt x="41" y="75"/>
                  <a:pt x="41" y="75"/>
                  <a:pt x="41" y="75"/>
                </a:cubicBezTo>
                <a:cubicBezTo>
                  <a:pt x="41" y="75"/>
                  <a:pt x="41" y="75"/>
                  <a:pt x="41" y="75"/>
                </a:cubicBezTo>
                <a:cubicBezTo>
                  <a:pt x="41" y="75"/>
                  <a:pt x="41" y="75"/>
                  <a:pt x="41" y="75"/>
                </a:cubicBezTo>
                <a:cubicBezTo>
                  <a:pt x="41" y="75"/>
                  <a:pt x="41" y="75"/>
                  <a:pt x="41" y="75"/>
                </a:cubicBezTo>
                <a:cubicBezTo>
                  <a:pt x="38" y="75"/>
                  <a:pt x="38" y="75"/>
                  <a:pt x="38" y="75"/>
                </a:cubicBezTo>
                <a:close/>
                <a:moveTo>
                  <a:pt x="47" y="75"/>
                </a:moveTo>
                <a:cubicBezTo>
                  <a:pt x="47" y="66"/>
                  <a:pt x="47" y="66"/>
                  <a:pt x="47" y="66"/>
                </a:cubicBezTo>
                <a:cubicBezTo>
                  <a:pt x="48" y="66"/>
                  <a:pt x="48" y="66"/>
                  <a:pt x="48" y="67"/>
                </a:cubicBezTo>
                <a:cubicBezTo>
                  <a:pt x="48" y="67"/>
                  <a:pt x="48" y="67"/>
                  <a:pt x="48" y="67"/>
                </a:cubicBezTo>
                <a:cubicBezTo>
                  <a:pt x="49" y="67"/>
                  <a:pt x="49" y="68"/>
                  <a:pt x="49" y="69"/>
                </a:cubicBezTo>
                <a:cubicBezTo>
                  <a:pt x="49" y="75"/>
                  <a:pt x="49" y="75"/>
                  <a:pt x="49" y="75"/>
                </a:cubicBezTo>
                <a:cubicBezTo>
                  <a:pt x="47" y="75"/>
                  <a:pt x="47" y="75"/>
                  <a:pt x="47" y="75"/>
                </a:cubicBezTo>
                <a:close/>
                <a:moveTo>
                  <a:pt x="37" y="60"/>
                </a:moveTo>
                <a:cubicBezTo>
                  <a:pt x="29" y="39"/>
                  <a:pt x="29" y="39"/>
                  <a:pt x="29" y="39"/>
                </a:cubicBezTo>
                <a:cubicBezTo>
                  <a:pt x="30" y="39"/>
                  <a:pt x="31" y="38"/>
                  <a:pt x="32" y="38"/>
                </a:cubicBezTo>
                <a:cubicBezTo>
                  <a:pt x="33" y="38"/>
                  <a:pt x="34" y="37"/>
                  <a:pt x="35" y="37"/>
                </a:cubicBezTo>
                <a:cubicBezTo>
                  <a:pt x="36" y="37"/>
                  <a:pt x="37" y="37"/>
                  <a:pt x="38" y="38"/>
                </a:cubicBezTo>
                <a:cubicBezTo>
                  <a:pt x="39" y="38"/>
                  <a:pt x="41" y="38"/>
                  <a:pt x="42" y="38"/>
                </a:cubicBezTo>
                <a:cubicBezTo>
                  <a:pt x="42" y="38"/>
                  <a:pt x="42" y="38"/>
                  <a:pt x="42" y="38"/>
                </a:cubicBezTo>
                <a:cubicBezTo>
                  <a:pt x="42" y="38"/>
                  <a:pt x="42" y="38"/>
                  <a:pt x="42" y="38"/>
                </a:cubicBezTo>
                <a:cubicBezTo>
                  <a:pt x="42" y="38"/>
                  <a:pt x="42" y="38"/>
                  <a:pt x="42" y="38"/>
                </a:cubicBezTo>
                <a:cubicBezTo>
                  <a:pt x="42" y="38"/>
                  <a:pt x="42" y="38"/>
                  <a:pt x="43" y="38"/>
                </a:cubicBezTo>
                <a:cubicBezTo>
                  <a:pt x="43" y="38"/>
                  <a:pt x="43" y="38"/>
                  <a:pt x="43" y="38"/>
                </a:cubicBezTo>
                <a:cubicBezTo>
                  <a:pt x="43" y="38"/>
                  <a:pt x="43" y="38"/>
                  <a:pt x="43" y="38"/>
                </a:cubicBezTo>
                <a:cubicBezTo>
                  <a:pt x="44" y="38"/>
                  <a:pt x="45" y="38"/>
                  <a:pt x="46" y="38"/>
                </a:cubicBezTo>
                <a:cubicBezTo>
                  <a:pt x="47" y="37"/>
                  <a:pt x="48" y="37"/>
                  <a:pt x="49" y="37"/>
                </a:cubicBezTo>
                <a:cubicBezTo>
                  <a:pt x="50" y="37"/>
                  <a:pt x="51" y="38"/>
                  <a:pt x="52" y="38"/>
                </a:cubicBezTo>
                <a:cubicBezTo>
                  <a:pt x="53" y="38"/>
                  <a:pt x="54" y="39"/>
                  <a:pt x="55" y="39"/>
                </a:cubicBezTo>
                <a:cubicBezTo>
                  <a:pt x="47" y="60"/>
                  <a:pt x="47" y="60"/>
                  <a:pt x="47" y="60"/>
                </a:cubicBezTo>
                <a:cubicBezTo>
                  <a:pt x="47" y="53"/>
                  <a:pt x="47" y="53"/>
                  <a:pt x="47" y="53"/>
                </a:cubicBezTo>
                <a:cubicBezTo>
                  <a:pt x="48" y="53"/>
                  <a:pt x="48" y="53"/>
                  <a:pt x="48" y="53"/>
                </a:cubicBezTo>
                <a:cubicBezTo>
                  <a:pt x="49" y="53"/>
                  <a:pt x="49" y="53"/>
                  <a:pt x="49" y="53"/>
                </a:cubicBezTo>
                <a:cubicBezTo>
                  <a:pt x="49" y="52"/>
                  <a:pt x="49" y="52"/>
                  <a:pt x="49" y="52"/>
                </a:cubicBezTo>
                <a:cubicBezTo>
                  <a:pt x="49" y="48"/>
                  <a:pt x="49" y="48"/>
                  <a:pt x="49" y="48"/>
                </a:cubicBezTo>
                <a:cubicBezTo>
                  <a:pt x="49" y="46"/>
                  <a:pt x="49" y="46"/>
                  <a:pt x="49" y="46"/>
                </a:cubicBezTo>
                <a:cubicBezTo>
                  <a:pt x="48" y="46"/>
                  <a:pt x="48" y="46"/>
                  <a:pt x="48" y="46"/>
                </a:cubicBezTo>
                <a:cubicBezTo>
                  <a:pt x="36" y="46"/>
                  <a:pt x="36" y="46"/>
                  <a:pt x="36" y="46"/>
                </a:cubicBezTo>
                <a:cubicBezTo>
                  <a:pt x="35" y="46"/>
                  <a:pt x="35" y="46"/>
                  <a:pt x="35" y="46"/>
                </a:cubicBezTo>
                <a:cubicBezTo>
                  <a:pt x="35" y="48"/>
                  <a:pt x="35" y="48"/>
                  <a:pt x="35" y="48"/>
                </a:cubicBezTo>
                <a:cubicBezTo>
                  <a:pt x="35" y="52"/>
                  <a:pt x="35" y="52"/>
                  <a:pt x="35" y="52"/>
                </a:cubicBezTo>
                <a:cubicBezTo>
                  <a:pt x="35" y="53"/>
                  <a:pt x="35" y="53"/>
                  <a:pt x="35" y="53"/>
                </a:cubicBezTo>
                <a:cubicBezTo>
                  <a:pt x="36" y="53"/>
                  <a:pt x="36" y="53"/>
                  <a:pt x="36" y="53"/>
                </a:cubicBezTo>
                <a:cubicBezTo>
                  <a:pt x="37" y="53"/>
                  <a:pt x="37" y="53"/>
                  <a:pt x="37" y="53"/>
                </a:cubicBezTo>
                <a:lnTo>
                  <a:pt x="37" y="60"/>
                </a:lnTo>
                <a:close/>
              </a:path>
            </a:pathLst>
          </a:custGeom>
          <a:solidFill>
            <a:srgbClr val="0070C0"/>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00" name="Freeform 13"/>
          <p:cNvSpPr>
            <a:spLocks noEditPoints="1"/>
          </p:cNvSpPr>
          <p:nvPr/>
        </p:nvSpPr>
        <p:spPr bwMode="auto">
          <a:xfrm>
            <a:off x="-586529" y="4401872"/>
            <a:ext cx="248630" cy="30890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0070C0"/>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35" name="Rounded Rectangle 3"/>
          <p:cNvSpPr/>
          <p:nvPr/>
        </p:nvSpPr>
        <p:spPr>
          <a:xfrm>
            <a:off x="870808" y="29337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Lobby</a:t>
            </a:r>
          </a:p>
        </p:txBody>
      </p:sp>
      <p:sp>
        <p:nvSpPr>
          <p:cNvPr id="36" name="Rounded Rectangle 4"/>
          <p:cNvSpPr/>
          <p:nvPr/>
        </p:nvSpPr>
        <p:spPr>
          <a:xfrm>
            <a:off x="2318608" y="19431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 Maker</a:t>
            </a:r>
          </a:p>
        </p:txBody>
      </p:sp>
      <p:sp>
        <p:nvSpPr>
          <p:cNvPr id="37" name="Rounded Rectangle 5"/>
          <p:cNvSpPr/>
          <p:nvPr/>
        </p:nvSpPr>
        <p:spPr>
          <a:xfrm>
            <a:off x="2166208" y="4037570"/>
            <a:ext cx="1447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Manual</a:t>
            </a:r>
          </a:p>
          <a:p>
            <a:pPr algn="ctr"/>
            <a:r>
              <a:rPr lang="en-US" dirty="0"/>
              <a:t>Connection</a:t>
            </a:r>
          </a:p>
        </p:txBody>
      </p:sp>
      <p:cxnSp>
        <p:nvCxnSpPr>
          <p:cNvPr id="38" name="Straight Arrow Connector 7"/>
          <p:cNvCxnSpPr>
            <a:stCxn id="37" idx="3"/>
            <a:endCxn id="38" idx="1"/>
          </p:cNvCxnSpPr>
          <p:nvPr/>
        </p:nvCxnSpPr>
        <p:spPr>
          <a:xfrm flipV="1">
            <a:off x="1861408" y="2209800"/>
            <a:ext cx="457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8"/>
          <p:cNvCxnSpPr>
            <a:stCxn id="37" idx="3"/>
            <a:endCxn id="39" idx="1"/>
          </p:cNvCxnSpPr>
          <p:nvPr/>
        </p:nvCxnSpPr>
        <p:spPr>
          <a:xfrm>
            <a:off x="1861408" y="3200400"/>
            <a:ext cx="304800" cy="1103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ounded Rectangle 14"/>
          <p:cNvSpPr/>
          <p:nvPr/>
        </p:nvSpPr>
        <p:spPr>
          <a:xfrm>
            <a:off x="3995008" y="2684505"/>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Room</a:t>
            </a:r>
          </a:p>
        </p:txBody>
      </p:sp>
      <p:sp>
        <p:nvSpPr>
          <p:cNvPr id="41" name="Rounded Rectangle 15"/>
          <p:cNvSpPr/>
          <p:nvPr/>
        </p:nvSpPr>
        <p:spPr>
          <a:xfrm>
            <a:off x="3918808" y="11430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Room</a:t>
            </a:r>
          </a:p>
        </p:txBody>
      </p:sp>
      <p:sp>
        <p:nvSpPr>
          <p:cNvPr id="42" name="Rounded Rectangle 16"/>
          <p:cNvSpPr/>
          <p:nvPr/>
        </p:nvSpPr>
        <p:spPr>
          <a:xfrm>
            <a:off x="3931508" y="1917357"/>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a:t>
            </a:r>
          </a:p>
          <a:p>
            <a:pPr algn="ctr"/>
            <a:r>
              <a:rPr lang="en-US" dirty="0"/>
              <a:t>Room</a:t>
            </a:r>
          </a:p>
        </p:txBody>
      </p:sp>
      <p:cxnSp>
        <p:nvCxnSpPr>
          <p:cNvPr id="43" name="Straight Arrow Connector 17"/>
          <p:cNvCxnSpPr>
            <a:stCxn id="38" idx="3"/>
            <a:endCxn id="49" idx="1"/>
          </p:cNvCxnSpPr>
          <p:nvPr/>
        </p:nvCxnSpPr>
        <p:spPr>
          <a:xfrm flipV="1">
            <a:off x="3309208" y="1409700"/>
            <a:ext cx="6096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20"/>
          <p:cNvCxnSpPr>
            <a:stCxn id="49" idx="2"/>
            <a:endCxn id="50" idx="0"/>
          </p:cNvCxnSpPr>
          <p:nvPr/>
        </p:nvCxnSpPr>
        <p:spPr>
          <a:xfrm>
            <a:off x="4414108" y="1676400"/>
            <a:ext cx="12700" cy="240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ounded Rectangle 29"/>
          <p:cNvSpPr/>
          <p:nvPr/>
        </p:nvSpPr>
        <p:spPr>
          <a:xfrm>
            <a:off x="6128608" y="30099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Scene</a:t>
            </a:r>
          </a:p>
        </p:txBody>
      </p:sp>
      <p:cxnSp>
        <p:nvCxnSpPr>
          <p:cNvPr id="46" name="Straight Arrow Connector 30"/>
          <p:cNvCxnSpPr>
            <a:stCxn id="48" idx="3"/>
          </p:cNvCxnSpPr>
          <p:nvPr/>
        </p:nvCxnSpPr>
        <p:spPr>
          <a:xfrm>
            <a:off x="4985608" y="2951205"/>
            <a:ext cx="1143000" cy="325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33"/>
          <p:cNvCxnSpPr>
            <a:stCxn id="50" idx="3"/>
          </p:cNvCxnSpPr>
          <p:nvPr/>
        </p:nvCxnSpPr>
        <p:spPr>
          <a:xfrm>
            <a:off x="4922108" y="2184057"/>
            <a:ext cx="1206500" cy="1092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5"/>
          <p:cNvCxnSpPr>
            <a:stCxn id="38" idx="3"/>
            <a:endCxn id="48" idx="1"/>
          </p:cNvCxnSpPr>
          <p:nvPr/>
        </p:nvCxnSpPr>
        <p:spPr>
          <a:xfrm>
            <a:off x="3309208" y="2209800"/>
            <a:ext cx="685800" cy="741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ounded Rectangle 50"/>
          <p:cNvSpPr/>
          <p:nvPr/>
        </p:nvSpPr>
        <p:spPr>
          <a:xfrm>
            <a:off x="4223608" y="4601861"/>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a:t>
            </a:r>
          </a:p>
          <a:p>
            <a:pPr algn="ctr"/>
            <a:r>
              <a:rPr lang="en-US" dirty="0"/>
              <a:t>Room</a:t>
            </a:r>
          </a:p>
        </p:txBody>
      </p:sp>
      <p:sp>
        <p:nvSpPr>
          <p:cNvPr id="50" name="Rounded Rectangle 51"/>
          <p:cNvSpPr/>
          <p:nvPr/>
        </p:nvSpPr>
        <p:spPr>
          <a:xfrm>
            <a:off x="4223608" y="3781167"/>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a:t>
            </a:r>
          </a:p>
          <a:p>
            <a:pPr algn="ctr"/>
            <a:r>
              <a:rPr lang="en-US" dirty="0"/>
              <a:t>Room</a:t>
            </a:r>
          </a:p>
        </p:txBody>
      </p:sp>
      <p:cxnSp>
        <p:nvCxnSpPr>
          <p:cNvPr id="51" name="Straight Arrow Connector 52"/>
          <p:cNvCxnSpPr/>
          <p:nvPr/>
        </p:nvCxnSpPr>
        <p:spPr>
          <a:xfrm flipV="1">
            <a:off x="5214208" y="3276600"/>
            <a:ext cx="914400" cy="159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3"/>
          <p:cNvCxnSpPr/>
          <p:nvPr/>
        </p:nvCxnSpPr>
        <p:spPr>
          <a:xfrm flipV="1">
            <a:off x="5214208" y="3276600"/>
            <a:ext cx="914400" cy="771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4"/>
          <p:cNvCxnSpPr>
            <a:stCxn id="39" idx="3"/>
          </p:cNvCxnSpPr>
          <p:nvPr/>
        </p:nvCxnSpPr>
        <p:spPr>
          <a:xfrm>
            <a:off x="3614008" y="4304270"/>
            <a:ext cx="609600" cy="56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61"/>
          <p:cNvCxnSpPr>
            <a:stCxn id="39" idx="3"/>
          </p:cNvCxnSpPr>
          <p:nvPr/>
        </p:nvCxnSpPr>
        <p:spPr>
          <a:xfrm flipV="1">
            <a:off x="3614008" y="4047867"/>
            <a:ext cx="609600" cy="256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76"/>
          <p:cNvSpPr txBox="1"/>
          <p:nvPr/>
        </p:nvSpPr>
        <p:spPr>
          <a:xfrm>
            <a:off x="2242408" y="2628900"/>
            <a:ext cx="11430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What’s their difference?</a:t>
            </a:r>
          </a:p>
        </p:txBody>
      </p:sp>
    </p:spTree>
    <p:extLst>
      <p:ext uri="{BB962C8B-B14F-4D97-AF65-F5344CB8AC3E}">
        <p14:creationId xmlns:p14="http://schemas.microsoft.com/office/powerpoint/2010/main" val="1452747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par>
                                <p:cTn id="18" presetID="10" presetClass="entr" presetSubtype="0" fill="hold" grpId="0" nodeType="withEffect">
                                  <p:stCondLst>
                                    <p:cond delay="350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500"/>
                                        <p:tgtEl>
                                          <p:spTgt spid="100"/>
                                        </p:tgtEl>
                                      </p:cBhvr>
                                    </p:animEffect>
                                  </p:childTnLst>
                                </p:cTn>
                              </p:par>
                              <p:par>
                                <p:cTn id="21" presetID="2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1" grpId="0" animBg="1"/>
      <p:bldP spid="10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42253" y="2812408"/>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Tank</a:t>
            </a:r>
          </a:p>
        </p:txBody>
      </p:sp>
      <p:sp>
        <p:nvSpPr>
          <p:cNvPr id="12" name="Rounded Rectangle 3">
            <a:extLst>
              <a:ext uri="{FF2B5EF4-FFF2-40B4-BE49-F238E27FC236}">
                <a16:creationId xmlns="" xmlns:a16="http://schemas.microsoft.com/office/drawing/2014/main" id="{4C086E93-4215-4F36-B4B2-F59E65CFC174}"/>
              </a:ext>
            </a:extLst>
          </p:cNvPr>
          <p:cNvSpPr/>
          <p:nvPr/>
        </p:nvSpPr>
        <p:spPr>
          <a:xfrm>
            <a:off x="2286881" y="2812408"/>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Prefabs</a:t>
            </a:r>
          </a:p>
        </p:txBody>
      </p:sp>
      <p:sp>
        <p:nvSpPr>
          <p:cNvPr id="13" name="Rounded Rectangle 3">
            <a:extLst>
              <a:ext uri="{FF2B5EF4-FFF2-40B4-BE49-F238E27FC236}">
                <a16:creationId xmlns="" xmlns:a16="http://schemas.microsoft.com/office/drawing/2014/main" id="{6BC0FD3D-9F62-40EC-BEC6-5B4F73273716}"/>
              </a:ext>
            </a:extLst>
          </p:cNvPr>
          <p:cNvSpPr/>
          <p:nvPr/>
        </p:nvSpPr>
        <p:spPr>
          <a:xfrm>
            <a:off x="5194499" y="427029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p:txBody>
      </p:sp>
      <p:sp>
        <p:nvSpPr>
          <p:cNvPr id="14" name="Rounded Rectangle 3">
            <a:extLst>
              <a:ext uri="{FF2B5EF4-FFF2-40B4-BE49-F238E27FC236}">
                <a16:creationId xmlns="" xmlns:a16="http://schemas.microsoft.com/office/drawing/2014/main" id="{608E3312-8962-4E75-A7F5-29448CF10E5E}"/>
              </a:ext>
            </a:extLst>
          </p:cNvPr>
          <p:cNvSpPr/>
          <p:nvPr/>
        </p:nvSpPr>
        <p:spPr>
          <a:xfrm>
            <a:off x="5194499" y="1427619"/>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8" name="直接箭头连接符 7">
            <a:extLst>
              <a:ext uri="{FF2B5EF4-FFF2-40B4-BE49-F238E27FC236}">
                <a16:creationId xmlns="" xmlns:a16="http://schemas.microsoft.com/office/drawing/2014/main" id="{F653D2A4-A05B-43A9-B3D7-6FBC3BDECC92}"/>
              </a:ext>
            </a:extLst>
          </p:cNvPr>
          <p:cNvCxnSpPr>
            <a:stCxn id="12" idx="3"/>
            <a:endCxn id="4" idx="1"/>
          </p:cNvCxnSpPr>
          <p:nvPr/>
        </p:nvCxnSpPr>
        <p:spPr>
          <a:xfrm>
            <a:off x="3277481" y="3079108"/>
            <a:ext cx="64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 xmlns:a16="http://schemas.microsoft.com/office/drawing/2014/main" id="{137DBD46-8956-487D-B222-EB0A2EB3E628}"/>
              </a:ext>
            </a:extLst>
          </p:cNvPr>
          <p:cNvCxnSpPr>
            <a:cxnSpLocks/>
            <a:stCxn id="4" idx="3"/>
            <a:endCxn id="14" idx="1"/>
          </p:cNvCxnSpPr>
          <p:nvPr/>
        </p:nvCxnSpPr>
        <p:spPr>
          <a:xfrm flipV="1">
            <a:off x="4332853" y="1694319"/>
            <a:ext cx="861646" cy="1384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 xmlns:a16="http://schemas.microsoft.com/office/drawing/2014/main" id="{95DA3590-1175-4820-879D-DA8DB0283790}"/>
              </a:ext>
            </a:extLst>
          </p:cNvPr>
          <p:cNvCxnSpPr>
            <a:cxnSpLocks/>
            <a:stCxn id="4" idx="3"/>
            <a:endCxn id="13" idx="1"/>
          </p:cNvCxnSpPr>
          <p:nvPr/>
        </p:nvCxnSpPr>
        <p:spPr>
          <a:xfrm>
            <a:off x="4332853" y="3079108"/>
            <a:ext cx="861646" cy="145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96181" y="355593"/>
            <a:ext cx="4572000" cy="646331"/>
          </a:xfrm>
          <a:prstGeom prst="rect">
            <a:avLst/>
          </a:prstGeom>
        </p:spPr>
        <p:txBody>
          <a:bodyPr>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Game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Scene</a:t>
            </a:r>
          </a:p>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Tank Prefab</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8566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4"/>
          <p:cNvSpPr/>
          <p:nvPr/>
        </p:nvSpPr>
        <p:spPr>
          <a:xfrm>
            <a:off x="2625386" y="2505493"/>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a:t>
            </a:r>
          </a:p>
        </p:txBody>
      </p:sp>
      <p:sp>
        <p:nvSpPr>
          <p:cNvPr id="5" name="Rounded Rectangle 25"/>
          <p:cNvSpPr/>
          <p:nvPr/>
        </p:nvSpPr>
        <p:spPr>
          <a:xfrm>
            <a:off x="4598670" y="2505493"/>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Shoot</a:t>
            </a:r>
          </a:p>
        </p:txBody>
      </p:sp>
      <p:sp>
        <p:nvSpPr>
          <p:cNvPr id="6" name="Rounded Rectangle 26"/>
          <p:cNvSpPr/>
          <p:nvPr/>
        </p:nvSpPr>
        <p:spPr>
          <a:xfrm>
            <a:off x="1902217" y="4765872"/>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a:t>
            </a:r>
          </a:p>
        </p:txBody>
      </p:sp>
      <p:sp>
        <p:nvSpPr>
          <p:cNvPr id="7" name="Rounded Rectangle 27"/>
          <p:cNvSpPr/>
          <p:nvPr/>
        </p:nvSpPr>
        <p:spPr>
          <a:xfrm>
            <a:off x="3419919" y="416498"/>
            <a:ext cx="990600" cy="586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Setup</a:t>
            </a:r>
          </a:p>
        </p:txBody>
      </p:sp>
      <p:sp>
        <p:nvSpPr>
          <p:cNvPr id="8" name="Rounded Rectangle 28"/>
          <p:cNvSpPr/>
          <p:nvPr/>
        </p:nvSpPr>
        <p:spPr>
          <a:xfrm>
            <a:off x="4033033" y="4764192"/>
            <a:ext cx="1219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Die</a:t>
            </a:r>
          </a:p>
        </p:txBody>
      </p:sp>
      <p:cxnSp>
        <p:nvCxnSpPr>
          <p:cNvPr id="10" name="直接箭头连接符 31">
            <a:extLst>
              <a:ext uri="{FF2B5EF4-FFF2-40B4-BE49-F238E27FC236}">
                <a16:creationId xmlns="" xmlns:a16="http://schemas.microsoft.com/office/drawing/2014/main" id="{D6728AA8-A45F-4E5F-9377-15ABF0E6CAE8}"/>
              </a:ext>
            </a:extLst>
          </p:cNvPr>
          <p:cNvCxnSpPr>
            <a:stCxn id="6" idx="3"/>
            <a:endCxn id="8" idx="1"/>
          </p:cNvCxnSpPr>
          <p:nvPr/>
        </p:nvCxnSpPr>
        <p:spPr>
          <a:xfrm flipV="1">
            <a:off x="2892817" y="5030892"/>
            <a:ext cx="1140216" cy="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40">
            <a:extLst>
              <a:ext uri="{FF2B5EF4-FFF2-40B4-BE49-F238E27FC236}">
                <a16:creationId xmlns="" xmlns:a16="http://schemas.microsoft.com/office/drawing/2014/main" id="{92E9F889-3EBB-4728-B628-31E901488389}"/>
              </a:ext>
            </a:extLst>
          </p:cNvPr>
          <p:cNvCxnSpPr>
            <a:cxnSpLocks/>
            <a:stCxn id="7" idx="2"/>
            <a:endCxn id="4" idx="0"/>
          </p:cNvCxnSpPr>
          <p:nvPr/>
        </p:nvCxnSpPr>
        <p:spPr>
          <a:xfrm flipH="1">
            <a:off x="3120686" y="1003238"/>
            <a:ext cx="794533" cy="1502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43">
            <a:extLst>
              <a:ext uri="{FF2B5EF4-FFF2-40B4-BE49-F238E27FC236}">
                <a16:creationId xmlns="" xmlns:a16="http://schemas.microsoft.com/office/drawing/2014/main" id="{BD377449-958D-4EA6-8D41-C8107974FB06}"/>
              </a:ext>
            </a:extLst>
          </p:cNvPr>
          <p:cNvCxnSpPr>
            <a:stCxn id="4" idx="2"/>
            <a:endCxn id="8" idx="0"/>
          </p:cNvCxnSpPr>
          <p:nvPr/>
        </p:nvCxnSpPr>
        <p:spPr>
          <a:xfrm>
            <a:off x="3120686" y="3038893"/>
            <a:ext cx="1521947" cy="172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45">
            <a:extLst>
              <a:ext uri="{FF2B5EF4-FFF2-40B4-BE49-F238E27FC236}">
                <a16:creationId xmlns="" xmlns:a16="http://schemas.microsoft.com/office/drawing/2014/main" id="{79A5F45E-866E-4090-9364-F572071E38C2}"/>
              </a:ext>
            </a:extLst>
          </p:cNvPr>
          <p:cNvCxnSpPr>
            <a:cxnSpLocks/>
            <a:stCxn id="7" idx="2"/>
            <a:endCxn id="5" idx="0"/>
          </p:cNvCxnSpPr>
          <p:nvPr/>
        </p:nvCxnSpPr>
        <p:spPr>
          <a:xfrm>
            <a:off x="3915219" y="1003238"/>
            <a:ext cx="1178751" cy="1502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47">
            <a:extLst>
              <a:ext uri="{FF2B5EF4-FFF2-40B4-BE49-F238E27FC236}">
                <a16:creationId xmlns="" xmlns:a16="http://schemas.microsoft.com/office/drawing/2014/main" id="{B67C3198-A4E2-4582-8A67-30342ABE0AEA}"/>
              </a:ext>
            </a:extLst>
          </p:cNvPr>
          <p:cNvCxnSpPr>
            <a:stCxn id="5" idx="2"/>
            <a:endCxn id="8" idx="0"/>
          </p:cNvCxnSpPr>
          <p:nvPr/>
        </p:nvCxnSpPr>
        <p:spPr>
          <a:xfrm flipH="1">
            <a:off x="4642633" y="3038893"/>
            <a:ext cx="451337" cy="172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63">
            <a:extLst>
              <a:ext uri="{FF2B5EF4-FFF2-40B4-BE49-F238E27FC236}">
                <a16:creationId xmlns="" xmlns:a16="http://schemas.microsoft.com/office/drawing/2014/main" id="{43760D95-F5BA-4631-8FBA-A7E8BAB649BA}"/>
              </a:ext>
            </a:extLst>
          </p:cNvPr>
          <p:cNvCxnSpPr>
            <a:stCxn id="8" idx="3"/>
            <a:endCxn id="7" idx="3"/>
          </p:cNvCxnSpPr>
          <p:nvPr/>
        </p:nvCxnSpPr>
        <p:spPr>
          <a:xfrm flipH="1" flipV="1">
            <a:off x="4410519" y="709868"/>
            <a:ext cx="841714" cy="4321024"/>
          </a:xfrm>
          <a:prstGeom prst="bentConnector3">
            <a:avLst>
              <a:gd name="adj1" fmla="val -39067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26">
            <a:extLst>
              <a:ext uri="{FF2B5EF4-FFF2-40B4-BE49-F238E27FC236}">
                <a16:creationId xmlns="" xmlns:a16="http://schemas.microsoft.com/office/drawing/2014/main" id="{524D196A-999C-4D06-8958-E34B51D93A08}"/>
              </a:ext>
            </a:extLst>
          </p:cNvPr>
          <p:cNvSpPr/>
          <p:nvPr/>
        </p:nvSpPr>
        <p:spPr>
          <a:xfrm>
            <a:off x="3690133" y="5884332"/>
            <a:ext cx="1905000" cy="623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Prefab </a:t>
            </a:r>
            <a:r>
              <a:rPr lang="en-US" dirty="0" err="1" smtClean="0"/>
              <a:t>TankExplosion</a:t>
            </a:r>
            <a:endParaRPr lang="en-US" dirty="0"/>
          </a:p>
        </p:txBody>
      </p:sp>
      <p:sp>
        <p:nvSpPr>
          <p:cNvPr id="17" name="Rounded Rectangle 25">
            <a:extLst>
              <a:ext uri="{FF2B5EF4-FFF2-40B4-BE49-F238E27FC236}">
                <a16:creationId xmlns="" xmlns:a16="http://schemas.microsoft.com/office/drawing/2014/main" id="{0A6F2D81-F97F-454A-A5B4-DB4BA7A87B6A}"/>
              </a:ext>
            </a:extLst>
          </p:cNvPr>
          <p:cNvSpPr/>
          <p:nvPr/>
        </p:nvSpPr>
        <p:spPr>
          <a:xfrm>
            <a:off x="7108438" y="2452153"/>
            <a:ext cx="990600" cy="623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Prefab Shell</a:t>
            </a:r>
          </a:p>
        </p:txBody>
      </p:sp>
      <p:cxnSp>
        <p:nvCxnSpPr>
          <p:cNvPr id="18" name="连接符: 肘形 67">
            <a:extLst>
              <a:ext uri="{FF2B5EF4-FFF2-40B4-BE49-F238E27FC236}">
                <a16:creationId xmlns="" xmlns:a16="http://schemas.microsoft.com/office/drawing/2014/main" id="{82EBCB6A-CF62-4AFD-8780-168DB9B59F7D}"/>
              </a:ext>
            </a:extLst>
          </p:cNvPr>
          <p:cNvCxnSpPr>
            <a:stCxn id="23" idx="3"/>
            <a:endCxn id="7" idx="1"/>
          </p:cNvCxnSpPr>
          <p:nvPr/>
        </p:nvCxnSpPr>
        <p:spPr>
          <a:xfrm flipV="1">
            <a:off x="1301804" y="709868"/>
            <a:ext cx="2118115" cy="50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86">
            <a:extLst>
              <a:ext uri="{FF2B5EF4-FFF2-40B4-BE49-F238E27FC236}">
                <a16:creationId xmlns="" xmlns:a16="http://schemas.microsoft.com/office/drawing/2014/main" id="{C52959C2-BD83-4CE9-A778-352A47D181F2}"/>
              </a:ext>
            </a:extLst>
          </p:cNvPr>
          <p:cNvCxnSpPr>
            <a:cxnSpLocks/>
            <a:stCxn id="5" idx="3"/>
            <a:endCxn id="17" idx="1"/>
          </p:cNvCxnSpPr>
          <p:nvPr/>
        </p:nvCxnSpPr>
        <p:spPr>
          <a:xfrm flipV="1">
            <a:off x="5589270" y="2763706"/>
            <a:ext cx="1519168" cy="8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 xmlns:a16="http://schemas.microsoft.com/office/drawing/2014/main" id="{2AC64F4B-D97C-4AAE-9C36-4CECC2916EE1}"/>
              </a:ext>
            </a:extLst>
          </p:cNvPr>
          <p:cNvSpPr/>
          <p:nvPr/>
        </p:nvSpPr>
        <p:spPr>
          <a:xfrm>
            <a:off x="4799868" y="2267487"/>
            <a:ext cx="2107372" cy="369332"/>
          </a:xfrm>
          <a:prstGeom prst="rect">
            <a:avLst/>
          </a:prstGeom>
        </p:spPr>
        <p:txBody>
          <a:bodyPr wrap="none">
            <a:spAutoFit/>
          </a:bodyPr>
          <a:lstStyle/>
          <a:p>
            <a:pPr lvl="2"/>
            <a:r>
              <a:rPr lang="en-US" altLang="zh-CN" dirty="0"/>
              <a:t>Instantiate</a:t>
            </a:r>
          </a:p>
        </p:txBody>
      </p:sp>
      <p:cxnSp>
        <p:nvCxnSpPr>
          <p:cNvPr id="21" name="直接箭头连接符 97">
            <a:extLst>
              <a:ext uri="{FF2B5EF4-FFF2-40B4-BE49-F238E27FC236}">
                <a16:creationId xmlns="" xmlns:a16="http://schemas.microsoft.com/office/drawing/2014/main" id="{DA6242BC-9A14-4C56-B5D0-6434F828E33C}"/>
              </a:ext>
            </a:extLst>
          </p:cNvPr>
          <p:cNvCxnSpPr>
            <a:stCxn id="8" idx="2"/>
            <a:endCxn id="16" idx="0"/>
          </p:cNvCxnSpPr>
          <p:nvPr/>
        </p:nvCxnSpPr>
        <p:spPr>
          <a:xfrm>
            <a:off x="4642633" y="5297592"/>
            <a:ext cx="0" cy="58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 xmlns:a16="http://schemas.microsoft.com/office/drawing/2014/main" id="{8AD8DD82-CFEC-4C49-B080-E4395409BC85}"/>
              </a:ext>
            </a:extLst>
          </p:cNvPr>
          <p:cNvSpPr/>
          <p:nvPr/>
        </p:nvSpPr>
        <p:spPr>
          <a:xfrm>
            <a:off x="3168604" y="5389026"/>
            <a:ext cx="1493229" cy="369332"/>
          </a:xfrm>
          <a:prstGeom prst="rect">
            <a:avLst/>
          </a:prstGeom>
        </p:spPr>
        <p:txBody>
          <a:bodyPr wrap="none">
            <a:spAutoFit/>
          </a:bodyPr>
          <a:lstStyle/>
          <a:p>
            <a:pPr lvl="2"/>
            <a:r>
              <a:rPr lang="en-US" altLang="zh-CN" dirty="0"/>
              <a:t>play</a:t>
            </a:r>
          </a:p>
        </p:txBody>
      </p:sp>
      <p:sp>
        <p:nvSpPr>
          <p:cNvPr id="23" name="Rounded Rectangle 3">
            <a:extLst>
              <a:ext uri="{FF2B5EF4-FFF2-40B4-BE49-F238E27FC236}">
                <a16:creationId xmlns="" xmlns:a16="http://schemas.microsoft.com/office/drawing/2014/main" id="{6BC0FD3D-9F62-40EC-BEC6-5B4F73273716}"/>
              </a:ext>
            </a:extLst>
          </p:cNvPr>
          <p:cNvSpPr/>
          <p:nvPr/>
        </p:nvSpPr>
        <p:spPr>
          <a:xfrm>
            <a:off x="311204" y="448201"/>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p:txBody>
      </p:sp>
      <p:cxnSp>
        <p:nvCxnSpPr>
          <p:cNvPr id="27" name="肘形连接符 26"/>
          <p:cNvCxnSpPr>
            <a:stCxn id="23" idx="3"/>
            <a:endCxn id="6" idx="1"/>
          </p:cNvCxnSpPr>
          <p:nvPr/>
        </p:nvCxnSpPr>
        <p:spPr>
          <a:xfrm>
            <a:off x="1301804" y="714901"/>
            <a:ext cx="600413" cy="43176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86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F2B5D1BF-5871-4A72-BD2B-182408C71C4A}"/>
              </a:ext>
            </a:extLst>
          </p:cNvPr>
          <p:cNvSpPr/>
          <p:nvPr/>
        </p:nvSpPr>
        <p:spPr>
          <a:xfrm>
            <a:off x="3322027" y="2702197"/>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Shell</a:t>
            </a:r>
            <a:endParaRPr lang="en-US" dirty="0"/>
          </a:p>
        </p:txBody>
      </p:sp>
      <p:sp>
        <p:nvSpPr>
          <p:cNvPr id="5" name="Rounded Rectangle 3">
            <a:extLst>
              <a:ext uri="{FF2B5EF4-FFF2-40B4-BE49-F238E27FC236}">
                <a16:creationId xmlns="" xmlns:a16="http://schemas.microsoft.com/office/drawing/2014/main" id="{1E4764F7-851D-486D-8F60-93677699577C}"/>
              </a:ext>
            </a:extLst>
          </p:cNvPr>
          <p:cNvSpPr/>
          <p:nvPr/>
        </p:nvSpPr>
        <p:spPr>
          <a:xfrm>
            <a:off x="2045677" y="2702197"/>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Prefabs</a:t>
            </a:r>
          </a:p>
        </p:txBody>
      </p:sp>
      <p:sp>
        <p:nvSpPr>
          <p:cNvPr id="6" name="Rounded Rectangle 3">
            <a:extLst>
              <a:ext uri="{FF2B5EF4-FFF2-40B4-BE49-F238E27FC236}">
                <a16:creationId xmlns="" xmlns:a16="http://schemas.microsoft.com/office/drawing/2014/main" id="{81877D13-4CFA-4710-9CEC-8DFA1CE670E0}"/>
              </a:ext>
            </a:extLst>
          </p:cNvPr>
          <p:cNvSpPr/>
          <p:nvPr/>
        </p:nvSpPr>
        <p:spPr>
          <a:xfrm>
            <a:off x="5093677" y="4914645"/>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p:txBody>
      </p:sp>
      <p:sp>
        <p:nvSpPr>
          <p:cNvPr id="7" name="Rounded Rectangle 3">
            <a:extLst>
              <a:ext uri="{FF2B5EF4-FFF2-40B4-BE49-F238E27FC236}">
                <a16:creationId xmlns="" xmlns:a16="http://schemas.microsoft.com/office/drawing/2014/main" id="{23D9EAE8-8DDE-4846-A307-6FAC720B4272}"/>
              </a:ext>
            </a:extLst>
          </p:cNvPr>
          <p:cNvSpPr/>
          <p:nvPr/>
        </p:nvSpPr>
        <p:spPr>
          <a:xfrm>
            <a:off x="5093677" y="1450061"/>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11" name="矩形 10"/>
          <p:cNvSpPr/>
          <p:nvPr/>
        </p:nvSpPr>
        <p:spPr>
          <a:xfrm>
            <a:off x="386861" y="351693"/>
            <a:ext cx="4572000" cy="646331"/>
          </a:xfrm>
          <a:prstGeom prst="rect">
            <a:avLst/>
          </a:prstGeom>
        </p:spPr>
        <p:txBody>
          <a:bodyPr>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Game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Scene</a:t>
            </a:r>
          </a:p>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Shell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Prefab</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3" name="肘形连接符 12"/>
          <p:cNvCxnSpPr>
            <a:stCxn id="4" idx="3"/>
            <a:endCxn id="7" idx="1"/>
          </p:cNvCxnSpPr>
          <p:nvPr/>
        </p:nvCxnSpPr>
        <p:spPr>
          <a:xfrm flipV="1">
            <a:off x="4312627" y="1716761"/>
            <a:ext cx="781050" cy="12521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6" idx="1"/>
          </p:cNvCxnSpPr>
          <p:nvPr/>
        </p:nvCxnSpPr>
        <p:spPr>
          <a:xfrm>
            <a:off x="4312627" y="2968897"/>
            <a:ext cx="781050" cy="2212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5" idx="3"/>
            <a:endCxn id="4" idx="1"/>
          </p:cNvCxnSpPr>
          <p:nvPr/>
        </p:nvCxnSpPr>
        <p:spPr>
          <a:xfrm>
            <a:off x="3036277" y="2968897"/>
            <a:ext cx="2857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659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4">
            <a:extLst>
              <a:ext uri="{FF2B5EF4-FFF2-40B4-BE49-F238E27FC236}">
                <a16:creationId xmlns="" xmlns:a16="http://schemas.microsoft.com/office/drawing/2014/main" id="{F30CE2F3-D8AD-440C-9119-72E162DDD661}"/>
              </a:ext>
            </a:extLst>
          </p:cNvPr>
          <p:cNvSpPr/>
          <p:nvPr/>
        </p:nvSpPr>
        <p:spPr>
          <a:xfrm>
            <a:off x="4990517" y="1142374"/>
            <a:ext cx="1177289"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a:t>
            </a:r>
          </a:p>
        </p:txBody>
      </p:sp>
      <p:sp>
        <p:nvSpPr>
          <p:cNvPr id="6" name="Rounded Rectangle 27">
            <a:extLst>
              <a:ext uri="{FF2B5EF4-FFF2-40B4-BE49-F238E27FC236}">
                <a16:creationId xmlns="" xmlns:a16="http://schemas.microsoft.com/office/drawing/2014/main" id="{01909607-B5BA-48C6-989A-8688E5DDB3C5}"/>
              </a:ext>
            </a:extLst>
          </p:cNvPr>
          <p:cNvSpPr/>
          <p:nvPr/>
        </p:nvSpPr>
        <p:spPr>
          <a:xfrm>
            <a:off x="2570086" y="413111"/>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Instantiate</a:t>
            </a:r>
          </a:p>
        </p:txBody>
      </p:sp>
      <p:sp>
        <p:nvSpPr>
          <p:cNvPr id="7" name="Rounded Rectangle 28">
            <a:extLst>
              <a:ext uri="{FF2B5EF4-FFF2-40B4-BE49-F238E27FC236}">
                <a16:creationId xmlns="" xmlns:a16="http://schemas.microsoft.com/office/drawing/2014/main" id="{5E4BF1A6-B6DD-498C-9EE3-78B37561473E}"/>
              </a:ext>
            </a:extLst>
          </p:cNvPr>
          <p:cNvSpPr/>
          <p:nvPr/>
        </p:nvSpPr>
        <p:spPr>
          <a:xfrm>
            <a:off x="4982615" y="4729626"/>
            <a:ext cx="1219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Die</a:t>
            </a:r>
          </a:p>
        </p:txBody>
      </p:sp>
      <p:sp>
        <p:nvSpPr>
          <p:cNvPr id="16" name="Rounded Rectangle 26">
            <a:extLst>
              <a:ext uri="{FF2B5EF4-FFF2-40B4-BE49-F238E27FC236}">
                <a16:creationId xmlns="" xmlns:a16="http://schemas.microsoft.com/office/drawing/2014/main" id="{94583897-C287-4D08-973E-03CD20EAC1E4}"/>
              </a:ext>
            </a:extLst>
          </p:cNvPr>
          <p:cNvSpPr/>
          <p:nvPr/>
        </p:nvSpPr>
        <p:spPr>
          <a:xfrm>
            <a:off x="4625947" y="5891569"/>
            <a:ext cx="1905000" cy="623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Prefab </a:t>
            </a:r>
            <a:r>
              <a:rPr lang="en-US" altLang="zh-CN" dirty="0" err="1" smtClean="0"/>
              <a:t>Shell</a:t>
            </a:r>
            <a:r>
              <a:rPr lang="en-US" dirty="0" err="1" smtClean="0"/>
              <a:t>Explosion</a:t>
            </a:r>
            <a:endParaRPr lang="en-US" dirty="0"/>
          </a:p>
        </p:txBody>
      </p:sp>
      <p:cxnSp>
        <p:nvCxnSpPr>
          <p:cNvPr id="17" name="直接箭头连接符 47">
            <a:extLst>
              <a:ext uri="{FF2B5EF4-FFF2-40B4-BE49-F238E27FC236}">
                <a16:creationId xmlns="" xmlns:a16="http://schemas.microsoft.com/office/drawing/2014/main" id="{D49A6263-D0C7-41FC-AA7B-2A312F6DB822}"/>
              </a:ext>
            </a:extLst>
          </p:cNvPr>
          <p:cNvCxnSpPr>
            <a:stCxn id="7" idx="2"/>
            <a:endCxn id="16" idx="0"/>
          </p:cNvCxnSpPr>
          <p:nvPr/>
        </p:nvCxnSpPr>
        <p:spPr>
          <a:xfrm flipH="1">
            <a:off x="5578447" y="5263026"/>
            <a:ext cx="13768" cy="628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 xmlns:a16="http://schemas.microsoft.com/office/drawing/2014/main" id="{B2C9A0F2-F11D-4186-B258-31B1241DCCA0}"/>
              </a:ext>
            </a:extLst>
          </p:cNvPr>
          <p:cNvSpPr/>
          <p:nvPr/>
        </p:nvSpPr>
        <p:spPr>
          <a:xfrm>
            <a:off x="4098986" y="5280197"/>
            <a:ext cx="1493229" cy="369332"/>
          </a:xfrm>
          <a:prstGeom prst="rect">
            <a:avLst/>
          </a:prstGeom>
        </p:spPr>
        <p:txBody>
          <a:bodyPr wrap="none">
            <a:spAutoFit/>
          </a:bodyPr>
          <a:lstStyle/>
          <a:p>
            <a:pPr lvl="2"/>
            <a:r>
              <a:rPr lang="en-US" altLang="zh-CN" dirty="0"/>
              <a:t>play</a:t>
            </a:r>
          </a:p>
        </p:txBody>
      </p:sp>
      <p:sp>
        <p:nvSpPr>
          <p:cNvPr id="20" name="矩形 19">
            <a:extLst>
              <a:ext uri="{FF2B5EF4-FFF2-40B4-BE49-F238E27FC236}">
                <a16:creationId xmlns="" xmlns:a16="http://schemas.microsoft.com/office/drawing/2014/main" id="{82F344DC-DD92-4E76-A6AD-8F9A3277F05F}"/>
              </a:ext>
            </a:extLst>
          </p:cNvPr>
          <p:cNvSpPr/>
          <p:nvPr/>
        </p:nvSpPr>
        <p:spPr>
          <a:xfrm>
            <a:off x="327778" y="2930683"/>
            <a:ext cx="4459362" cy="646331"/>
          </a:xfrm>
          <a:prstGeom prst="rect">
            <a:avLst/>
          </a:prstGeom>
        </p:spPr>
        <p:txBody>
          <a:bodyPr wrap="none">
            <a:spAutoFit/>
          </a:bodyPr>
          <a:lstStyle/>
          <a:p>
            <a:pPr lvl="2"/>
            <a:r>
              <a:rPr lang="en-US" altLang="zh-CN" dirty="0"/>
              <a:t>Hit something </a:t>
            </a:r>
            <a:r>
              <a:rPr lang="en-US" altLang="zh-CN" dirty="0" smtClean="0"/>
              <a:t>not related </a:t>
            </a:r>
            <a:r>
              <a:rPr lang="en-US" altLang="zh-CN" dirty="0" err="1"/>
              <a:t>rigidbody</a:t>
            </a:r>
            <a:endParaRPr lang="en-US" altLang="zh-CN" dirty="0"/>
          </a:p>
          <a:p>
            <a:pPr lvl="2"/>
            <a:r>
              <a:rPr lang="en-US" altLang="zh-CN" dirty="0" smtClean="0"/>
              <a:t>Or do not hit something</a:t>
            </a:r>
          </a:p>
        </p:txBody>
      </p:sp>
      <p:sp>
        <p:nvSpPr>
          <p:cNvPr id="21" name="矩形 20">
            <a:extLst>
              <a:ext uri="{FF2B5EF4-FFF2-40B4-BE49-F238E27FC236}">
                <a16:creationId xmlns="" xmlns:a16="http://schemas.microsoft.com/office/drawing/2014/main" id="{12FC281D-6F7E-462F-817F-C80745244619}"/>
              </a:ext>
            </a:extLst>
          </p:cNvPr>
          <p:cNvSpPr/>
          <p:nvPr/>
        </p:nvSpPr>
        <p:spPr>
          <a:xfrm>
            <a:off x="3807124" y="310476"/>
            <a:ext cx="4097084" cy="369332"/>
          </a:xfrm>
          <a:prstGeom prst="rect">
            <a:avLst/>
          </a:prstGeom>
        </p:spPr>
        <p:txBody>
          <a:bodyPr wrap="none">
            <a:spAutoFit/>
          </a:bodyPr>
          <a:lstStyle/>
          <a:p>
            <a:pPr lvl="2"/>
            <a:r>
              <a:rPr lang="en-US" altLang="zh-CN" dirty="0"/>
              <a:t>Hit </a:t>
            </a:r>
            <a:r>
              <a:rPr lang="en-US" altLang="zh-CN" dirty="0" smtClean="0"/>
              <a:t>something related </a:t>
            </a:r>
            <a:r>
              <a:rPr lang="en-US" altLang="zh-CN" dirty="0" err="1" smtClean="0"/>
              <a:t>rigidbody</a:t>
            </a:r>
            <a:endParaRPr lang="en-US" altLang="zh-CN" dirty="0"/>
          </a:p>
        </p:txBody>
      </p:sp>
      <p:sp>
        <p:nvSpPr>
          <p:cNvPr id="22" name="Rounded Rectangle 3">
            <a:extLst>
              <a:ext uri="{FF2B5EF4-FFF2-40B4-BE49-F238E27FC236}">
                <a16:creationId xmlns="" xmlns:a16="http://schemas.microsoft.com/office/drawing/2014/main" id="{91F8D563-82BF-492F-8591-E2DE6884F617}"/>
              </a:ext>
            </a:extLst>
          </p:cNvPr>
          <p:cNvSpPr/>
          <p:nvPr/>
        </p:nvSpPr>
        <p:spPr>
          <a:xfrm>
            <a:off x="5086965" y="2609436"/>
            <a:ext cx="990600" cy="672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Physic</a:t>
            </a:r>
          </a:p>
          <a:p>
            <a:pPr algn="ctr"/>
            <a:r>
              <a:rPr lang="en-US" altLang="zh-CN" dirty="0"/>
              <a:t>Forces</a:t>
            </a:r>
            <a:endParaRPr lang="en-US" dirty="0"/>
          </a:p>
        </p:txBody>
      </p:sp>
      <p:sp>
        <p:nvSpPr>
          <p:cNvPr id="24" name="Rounded Rectangle 3">
            <a:extLst>
              <a:ext uri="{FF2B5EF4-FFF2-40B4-BE49-F238E27FC236}">
                <a16:creationId xmlns="" xmlns:a16="http://schemas.microsoft.com/office/drawing/2014/main" id="{81877D13-4CFA-4710-9CEC-8DFA1CE670E0}"/>
              </a:ext>
            </a:extLst>
          </p:cNvPr>
          <p:cNvSpPr/>
          <p:nvPr/>
        </p:nvSpPr>
        <p:spPr>
          <a:xfrm>
            <a:off x="225250" y="413111"/>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p:txBody>
      </p:sp>
      <p:cxnSp>
        <p:nvCxnSpPr>
          <p:cNvPr id="46" name="肘形连接符 45"/>
          <p:cNvCxnSpPr>
            <a:stCxn id="6" idx="3"/>
            <a:endCxn id="4" idx="0"/>
          </p:cNvCxnSpPr>
          <p:nvPr/>
        </p:nvCxnSpPr>
        <p:spPr>
          <a:xfrm>
            <a:off x="4170286" y="679811"/>
            <a:ext cx="1408876" cy="46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6" idx="2"/>
            <a:endCxn id="7" idx="1"/>
          </p:cNvCxnSpPr>
          <p:nvPr/>
        </p:nvCxnSpPr>
        <p:spPr>
          <a:xfrm rot="16200000" flipH="1">
            <a:off x="2151493" y="2165203"/>
            <a:ext cx="4049815" cy="1612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肘形连接符 189"/>
          <p:cNvCxnSpPr>
            <a:stCxn id="4" idx="2"/>
            <a:endCxn id="22" idx="0"/>
          </p:cNvCxnSpPr>
          <p:nvPr/>
        </p:nvCxnSpPr>
        <p:spPr>
          <a:xfrm rot="16200000" flipH="1">
            <a:off x="5113882" y="2141053"/>
            <a:ext cx="933662" cy="31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直线连接符 214"/>
          <p:cNvCxnSpPr>
            <a:stCxn id="24" idx="3"/>
            <a:endCxn id="6" idx="1"/>
          </p:cNvCxnSpPr>
          <p:nvPr/>
        </p:nvCxnSpPr>
        <p:spPr>
          <a:xfrm>
            <a:off x="1215850" y="679811"/>
            <a:ext cx="13542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线箭头连接符 219"/>
          <p:cNvCxnSpPr>
            <a:stCxn id="22" idx="2"/>
            <a:endCxn id="7" idx="0"/>
          </p:cNvCxnSpPr>
          <p:nvPr/>
        </p:nvCxnSpPr>
        <p:spPr>
          <a:xfrm>
            <a:off x="5582265" y="3282080"/>
            <a:ext cx="9950" cy="144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64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145534" y="5588796"/>
            <a:ext cx="619973" cy="411956"/>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9989121" y="10480"/>
              <a:ext cx="586078" cy="430887"/>
            </a:xfrm>
            <a:prstGeom prst="rect">
              <a:avLst/>
            </a:prstGeom>
            <a:noFill/>
          </p:spPr>
          <p:txBody>
            <a:bodyPr wrap="square" rtlCol="0">
              <a:spAutoFit/>
            </a:bodyPr>
            <a:lstStyle/>
            <a:p>
              <a:pPr algn="ctr"/>
              <a:r>
                <a:rPr lang="en-US" altLang="zh-CN" sz="1500" b="1" dirty="0">
                  <a:solidFill>
                    <a:schemeClr val="bg1"/>
                  </a:solidFill>
                  <a:latin typeface="微软雅黑" panose="020B0503020204020204" pitchFamily="34" charset="-122"/>
                  <a:ea typeface="微软雅黑" panose="020B0503020204020204" pitchFamily="34" charset="-122"/>
                </a:rPr>
                <a:t>09</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1143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4" y="1096083"/>
            <a:ext cx="3641298" cy="369332"/>
          </a:xfrm>
          <a:prstGeom prst="rect">
            <a:avLst/>
          </a:prstGeom>
          <a:noFill/>
        </p:spPr>
        <p:txBody>
          <a:bodyPr wrap="squar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How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Shell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damage</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tank</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HP?</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050166" y="1126693"/>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6" name="组合 35"/>
          <p:cNvGrpSpPr/>
          <p:nvPr/>
        </p:nvGrpSpPr>
        <p:grpSpPr>
          <a:xfrm>
            <a:off x="2608110" y="5609491"/>
            <a:ext cx="3545874" cy="448925"/>
            <a:chOff x="4243800" y="5791200"/>
            <a:chExt cx="3160300" cy="400110"/>
          </a:xfrm>
        </p:grpSpPr>
        <p:sp>
          <p:nvSpPr>
            <p:cNvPr id="37" name="文本框 36"/>
            <p:cNvSpPr txBox="1"/>
            <p:nvPr/>
          </p:nvSpPr>
          <p:spPr>
            <a:xfrm>
              <a:off x="4787900" y="5836956"/>
              <a:ext cx="2616200" cy="329172"/>
            </a:xfrm>
            <a:prstGeom prst="rect">
              <a:avLst/>
            </a:prstGeom>
            <a:noFill/>
          </p:spPr>
          <p:txBody>
            <a:bodyPr wrap="square" rtlCol="0">
              <a:spAutoFit/>
            </a:bodyPr>
            <a:lstStyle/>
            <a:p>
              <a:pPr algn="ctr"/>
              <a:r>
                <a:rPr lang="en-US" altLang="zh-CN" b="1" dirty="0">
                  <a:solidFill>
                    <a:srgbClr val="0070C0"/>
                  </a:solidFill>
                  <a:latin typeface="微软雅黑" panose="020B0503020204020204" pitchFamily="34" charset="-122"/>
                  <a:ea typeface="微软雅黑" panose="020B0503020204020204" pitchFamily="34" charset="-122"/>
                </a:rPr>
                <a:t>RECENT  MONTHS</a:t>
              </a:r>
            </a:p>
          </p:txBody>
        </p:sp>
        <p:sp>
          <p:nvSpPr>
            <p:cNvPr id="38" name="Freeform 26"/>
            <p:cNvSpPr>
              <a:spLocks noEditPoints="1"/>
            </p:cNvSpPr>
            <p:nvPr/>
          </p:nvSpPr>
          <p:spPr bwMode="auto">
            <a:xfrm>
              <a:off x="4243800" y="5791200"/>
              <a:ext cx="399310" cy="400110"/>
            </a:xfrm>
            <a:custGeom>
              <a:avLst/>
              <a:gdLst>
                <a:gd name="T0" fmla="*/ 105 w 211"/>
                <a:gd name="T1" fmla="*/ 0 h 211"/>
                <a:gd name="T2" fmla="*/ 211 w 211"/>
                <a:gd name="T3" fmla="*/ 106 h 211"/>
                <a:gd name="T4" fmla="*/ 105 w 211"/>
                <a:gd name="T5" fmla="*/ 211 h 211"/>
                <a:gd name="T6" fmla="*/ 0 w 211"/>
                <a:gd name="T7" fmla="*/ 106 h 211"/>
                <a:gd name="T8" fmla="*/ 105 w 211"/>
                <a:gd name="T9" fmla="*/ 0 h 211"/>
                <a:gd name="T10" fmla="*/ 105 w 211"/>
                <a:gd name="T11" fmla="*/ 122 h 211"/>
                <a:gd name="T12" fmla="*/ 115 w 211"/>
                <a:gd name="T13" fmla="*/ 111 h 211"/>
                <a:gd name="T14" fmla="*/ 154 w 211"/>
                <a:gd name="T15" fmla="*/ 65 h 211"/>
                <a:gd name="T16" fmla="*/ 153 w 211"/>
                <a:gd name="T17" fmla="*/ 55 h 211"/>
                <a:gd name="T18" fmla="*/ 153 w 211"/>
                <a:gd name="T19" fmla="*/ 55 h 211"/>
                <a:gd name="T20" fmla="*/ 142 w 211"/>
                <a:gd name="T21" fmla="*/ 56 h 211"/>
                <a:gd name="T22" fmla="*/ 104 w 211"/>
                <a:gd name="T23" fmla="*/ 101 h 211"/>
                <a:gd name="T24" fmla="*/ 80 w 211"/>
                <a:gd name="T25" fmla="*/ 81 h 211"/>
                <a:gd name="T26" fmla="*/ 70 w 211"/>
                <a:gd name="T27" fmla="*/ 82 h 211"/>
                <a:gd name="T28" fmla="*/ 70 w 211"/>
                <a:gd name="T29" fmla="*/ 82 h 211"/>
                <a:gd name="T30" fmla="*/ 71 w 211"/>
                <a:gd name="T31" fmla="*/ 92 h 211"/>
                <a:gd name="T32" fmla="*/ 94 w 211"/>
                <a:gd name="T33" fmla="*/ 112 h 211"/>
                <a:gd name="T34" fmla="*/ 105 w 211"/>
                <a:gd name="T35" fmla="*/ 122 h 211"/>
                <a:gd name="T36" fmla="*/ 30 w 211"/>
                <a:gd name="T37" fmla="*/ 111 h 211"/>
                <a:gd name="T38" fmla="*/ 51 w 211"/>
                <a:gd name="T39" fmla="*/ 111 h 211"/>
                <a:gd name="T40" fmla="*/ 51 w 211"/>
                <a:gd name="T41" fmla="*/ 100 h 211"/>
                <a:gd name="T42" fmla="*/ 30 w 211"/>
                <a:gd name="T43" fmla="*/ 100 h 211"/>
                <a:gd name="T44" fmla="*/ 30 w 211"/>
                <a:gd name="T45" fmla="*/ 111 h 211"/>
                <a:gd name="T46" fmla="*/ 159 w 211"/>
                <a:gd name="T47" fmla="*/ 111 h 211"/>
                <a:gd name="T48" fmla="*/ 180 w 211"/>
                <a:gd name="T49" fmla="*/ 111 h 211"/>
                <a:gd name="T50" fmla="*/ 180 w 211"/>
                <a:gd name="T51" fmla="*/ 100 h 211"/>
                <a:gd name="T52" fmla="*/ 159 w 211"/>
                <a:gd name="T53" fmla="*/ 100 h 211"/>
                <a:gd name="T54" fmla="*/ 159 w 211"/>
                <a:gd name="T55" fmla="*/ 111 h 211"/>
                <a:gd name="T56" fmla="*/ 100 w 211"/>
                <a:gd name="T57" fmla="*/ 31 h 211"/>
                <a:gd name="T58" fmla="*/ 100 w 211"/>
                <a:gd name="T59" fmla="*/ 52 h 211"/>
                <a:gd name="T60" fmla="*/ 111 w 211"/>
                <a:gd name="T61" fmla="*/ 52 h 211"/>
                <a:gd name="T62" fmla="*/ 111 w 211"/>
                <a:gd name="T63" fmla="*/ 31 h 211"/>
                <a:gd name="T64" fmla="*/ 100 w 211"/>
                <a:gd name="T65" fmla="*/ 31 h 211"/>
                <a:gd name="T66" fmla="*/ 100 w 211"/>
                <a:gd name="T67" fmla="*/ 160 h 211"/>
                <a:gd name="T68" fmla="*/ 100 w 211"/>
                <a:gd name="T69" fmla="*/ 181 h 211"/>
                <a:gd name="T70" fmla="*/ 111 w 211"/>
                <a:gd name="T71" fmla="*/ 181 h 211"/>
                <a:gd name="T72" fmla="*/ 111 w 211"/>
                <a:gd name="T73" fmla="*/ 160 h 211"/>
                <a:gd name="T74" fmla="*/ 100 w 211"/>
                <a:gd name="T75" fmla="*/ 160 h 211"/>
                <a:gd name="T76" fmla="*/ 105 w 211"/>
                <a:gd name="T77" fmla="*/ 20 h 211"/>
                <a:gd name="T78" fmla="*/ 20 w 211"/>
                <a:gd name="T79" fmla="*/ 106 h 211"/>
                <a:gd name="T80" fmla="*/ 105 w 211"/>
                <a:gd name="T81" fmla="*/ 191 h 211"/>
                <a:gd name="T82" fmla="*/ 191 w 211"/>
                <a:gd name="T83" fmla="*/ 106 h 211"/>
                <a:gd name="T84" fmla="*/ 105 w 211"/>
                <a:gd name="T85" fmla="*/ 2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1" h="211">
                  <a:moveTo>
                    <a:pt x="105" y="0"/>
                  </a:moveTo>
                  <a:cubicBezTo>
                    <a:pt x="164" y="0"/>
                    <a:pt x="211" y="47"/>
                    <a:pt x="211" y="106"/>
                  </a:cubicBezTo>
                  <a:cubicBezTo>
                    <a:pt x="211" y="164"/>
                    <a:pt x="164" y="211"/>
                    <a:pt x="105" y="211"/>
                  </a:cubicBezTo>
                  <a:cubicBezTo>
                    <a:pt x="47" y="211"/>
                    <a:pt x="0" y="164"/>
                    <a:pt x="0" y="106"/>
                  </a:cubicBezTo>
                  <a:cubicBezTo>
                    <a:pt x="0" y="47"/>
                    <a:pt x="47" y="0"/>
                    <a:pt x="105" y="0"/>
                  </a:cubicBezTo>
                  <a:close/>
                  <a:moveTo>
                    <a:pt x="105" y="122"/>
                  </a:moveTo>
                  <a:cubicBezTo>
                    <a:pt x="115" y="111"/>
                    <a:pt x="115" y="111"/>
                    <a:pt x="115" y="111"/>
                  </a:cubicBezTo>
                  <a:cubicBezTo>
                    <a:pt x="154" y="65"/>
                    <a:pt x="154" y="65"/>
                    <a:pt x="154" y="65"/>
                  </a:cubicBezTo>
                  <a:cubicBezTo>
                    <a:pt x="156" y="62"/>
                    <a:pt x="156" y="57"/>
                    <a:pt x="153" y="55"/>
                  </a:cubicBezTo>
                  <a:cubicBezTo>
                    <a:pt x="153" y="55"/>
                    <a:pt x="153" y="55"/>
                    <a:pt x="153" y="55"/>
                  </a:cubicBezTo>
                  <a:cubicBezTo>
                    <a:pt x="150" y="52"/>
                    <a:pt x="145" y="53"/>
                    <a:pt x="142" y="56"/>
                  </a:cubicBezTo>
                  <a:cubicBezTo>
                    <a:pt x="104" y="101"/>
                    <a:pt x="104" y="101"/>
                    <a:pt x="104" y="101"/>
                  </a:cubicBezTo>
                  <a:cubicBezTo>
                    <a:pt x="80" y="81"/>
                    <a:pt x="80" y="81"/>
                    <a:pt x="80" y="81"/>
                  </a:cubicBezTo>
                  <a:cubicBezTo>
                    <a:pt x="77" y="79"/>
                    <a:pt x="73" y="79"/>
                    <a:pt x="70" y="82"/>
                  </a:cubicBezTo>
                  <a:cubicBezTo>
                    <a:pt x="70" y="82"/>
                    <a:pt x="70" y="82"/>
                    <a:pt x="70" y="82"/>
                  </a:cubicBezTo>
                  <a:cubicBezTo>
                    <a:pt x="68" y="85"/>
                    <a:pt x="68" y="90"/>
                    <a:pt x="71" y="92"/>
                  </a:cubicBezTo>
                  <a:cubicBezTo>
                    <a:pt x="94" y="112"/>
                    <a:pt x="94" y="112"/>
                    <a:pt x="94" y="112"/>
                  </a:cubicBezTo>
                  <a:cubicBezTo>
                    <a:pt x="105" y="122"/>
                    <a:pt x="105" y="122"/>
                    <a:pt x="105" y="122"/>
                  </a:cubicBezTo>
                  <a:close/>
                  <a:moveTo>
                    <a:pt x="30" y="111"/>
                  </a:moveTo>
                  <a:cubicBezTo>
                    <a:pt x="51" y="111"/>
                    <a:pt x="51" y="111"/>
                    <a:pt x="51" y="111"/>
                  </a:cubicBezTo>
                  <a:cubicBezTo>
                    <a:pt x="51" y="100"/>
                    <a:pt x="51" y="100"/>
                    <a:pt x="51" y="100"/>
                  </a:cubicBezTo>
                  <a:cubicBezTo>
                    <a:pt x="30" y="100"/>
                    <a:pt x="30" y="100"/>
                    <a:pt x="30" y="100"/>
                  </a:cubicBezTo>
                  <a:cubicBezTo>
                    <a:pt x="30" y="111"/>
                    <a:pt x="30" y="111"/>
                    <a:pt x="30" y="111"/>
                  </a:cubicBezTo>
                  <a:close/>
                  <a:moveTo>
                    <a:pt x="159" y="111"/>
                  </a:moveTo>
                  <a:cubicBezTo>
                    <a:pt x="180" y="111"/>
                    <a:pt x="180" y="111"/>
                    <a:pt x="180" y="111"/>
                  </a:cubicBezTo>
                  <a:cubicBezTo>
                    <a:pt x="180" y="100"/>
                    <a:pt x="180" y="100"/>
                    <a:pt x="180" y="100"/>
                  </a:cubicBezTo>
                  <a:cubicBezTo>
                    <a:pt x="159" y="100"/>
                    <a:pt x="159" y="100"/>
                    <a:pt x="159" y="100"/>
                  </a:cubicBezTo>
                  <a:cubicBezTo>
                    <a:pt x="159" y="111"/>
                    <a:pt x="159" y="111"/>
                    <a:pt x="159" y="111"/>
                  </a:cubicBezTo>
                  <a:close/>
                  <a:moveTo>
                    <a:pt x="100" y="31"/>
                  </a:moveTo>
                  <a:cubicBezTo>
                    <a:pt x="100" y="52"/>
                    <a:pt x="100" y="52"/>
                    <a:pt x="100" y="52"/>
                  </a:cubicBezTo>
                  <a:cubicBezTo>
                    <a:pt x="111" y="52"/>
                    <a:pt x="111" y="52"/>
                    <a:pt x="111" y="52"/>
                  </a:cubicBezTo>
                  <a:cubicBezTo>
                    <a:pt x="111" y="31"/>
                    <a:pt x="111" y="31"/>
                    <a:pt x="111" y="31"/>
                  </a:cubicBezTo>
                  <a:cubicBezTo>
                    <a:pt x="100" y="31"/>
                    <a:pt x="100" y="31"/>
                    <a:pt x="100" y="31"/>
                  </a:cubicBezTo>
                  <a:close/>
                  <a:moveTo>
                    <a:pt x="100" y="160"/>
                  </a:moveTo>
                  <a:cubicBezTo>
                    <a:pt x="100" y="181"/>
                    <a:pt x="100" y="181"/>
                    <a:pt x="100" y="181"/>
                  </a:cubicBezTo>
                  <a:cubicBezTo>
                    <a:pt x="111" y="181"/>
                    <a:pt x="111" y="181"/>
                    <a:pt x="111" y="181"/>
                  </a:cubicBezTo>
                  <a:cubicBezTo>
                    <a:pt x="111" y="160"/>
                    <a:pt x="111" y="160"/>
                    <a:pt x="111" y="160"/>
                  </a:cubicBezTo>
                  <a:cubicBezTo>
                    <a:pt x="100" y="160"/>
                    <a:pt x="100" y="160"/>
                    <a:pt x="100" y="160"/>
                  </a:cubicBezTo>
                  <a:close/>
                  <a:moveTo>
                    <a:pt x="105" y="20"/>
                  </a:moveTo>
                  <a:cubicBezTo>
                    <a:pt x="58" y="20"/>
                    <a:pt x="20" y="58"/>
                    <a:pt x="20" y="106"/>
                  </a:cubicBezTo>
                  <a:cubicBezTo>
                    <a:pt x="20" y="153"/>
                    <a:pt x="58" y="191"/>
                    <a:pt x="105" y="191"/>
                  </a:cubicBezTo>
                  <a:cubicBezTo>
                    <a:pt x="153" y="191"/>
                    <a:pt x="191" y="153"/>
                    <a:pt x="191" y="106"/>
                  </a:cubicBezTo>
                  <a:cubicBezTo>
                    <a:pt x="191" y="58"/>
                    <a:pt x="153" y="20"/>
                    <a:pt x="105" y="20"/>
                  </a:cubicBezTo>
                  <a:close/>
                </a:path>
              </a:pathLst>
            </a:custGeom>
            <a:solidFill>
              <a:srgbClr val="0070C0"/>
            </a:solidFill>
            <a:ln>
              <a:noFill/>
            </a:ln>
          </p:spPr>
          <p:txBody>
            <a:bodyPr vert="horz" wrap="square" lIns="68580" tIns="34290" rIns="68580" bIns="34290" numCol="1" anchor="t" anchorCtr="0" compatLnSpc="1">
              <a:prstTxWarp prst="textNoShape">
                <a:avLst/>
              </a:prstTxWarp>
            </a:bodyPr>
            <a:lstStyle/>
            <a:p>
              <a:endParaRPr lang="zh-CN" altLang="en-US" sz="1500"/>
            </a:p>
          </p:txBody>
        </p:sp>
      </p:grpSp>
      <p:grpSp>
        <p:nvGrpSpPr>
          <p:cNvPr id="69" name="组合 68"/>
          <p:cNvGrpSpPr/>
          <p:nvPr/>
        </p:nvGrpSpPr>
        <p:grpSpPr>
          <a:xfrm>
            <a:off x="594470" y="1529051"/>
            <a:ext cx="2641610" cy="553998"/>
            <a:chOff x="1494776" y="2063833"/>
            <a:chExt cx="1070445" cy="738663"/>
          </a:xfrm>
        </p:grpSpPr>
        <p:sp>
          <p:nvSpPr>
            <p:cNvPr id="70" name="文本框 69"/>
            <p:cNvSpPr txBox="1"/>
            <p:nvPr/>
          </p:nvSpPr>
          <p:spPr>
            <a:xfrm>
              <a:off x="1515531" y="2063833"/>
              <a:ext cx="1049690" cy="738663"/>
            </a:xfrm>
            <a:prstGeom prst="rect">
              <a:avLst/>
            </a:prstGeom>
            <a:noFill/>
          </p:spPr>
          <p:txBody>
            <a:bodyPr wrap="square" rtlCol="0">
              <a:spAutoFit/>
            </a:bodyPr>
            <a:lstStyle/>
            <a:p>
              <a:pPr marL="0" lvl="2" algn="ctr"/>
              <a:r>
                <a:rPr lang="en-US" altLang="zh-CN" sz="1500" b="1" dirty="0" smtClean="0">
                  <a:solidFill>
                    <a:schemeClr val="accent1"/>
                  </a:solidFill>
                  <a:latin typeface="微软雅黑" panose="020B0503020204020204" pitchFamily="34" charset="-122"/>
                  <a:ea typeface="微软雅黑" panose="020B0503020204020204" pitchFamily="34" charset="-122"/>
                </a:rPr>
                <a:t>Find</a:t>
              </a:r>
              <a:r>
                <a:rPr lang="zh-CN" altLang="en-US" sz="1500" b="1" dirty="0" smtClean="0">
                  <a:solidFill>
                    <a:schemeClr val="accent1"/>
                  </a:solidFill>
                  <a:latin typeface="微软雅黑" panose="020B0503020204020204" pitchFamily="34" charset="-122"/>
                  <a:ea typeface="微软雅黑" panose="020B0503020204020204" pitchFamily="34" charset="-122"/>
                </a:rPr>
                <a:t> </a:t>
              </a:r>
              <a:r>
                <a:rPr lang="en-US" altLang="zh-CN" sz="1500" b="1" dirty="0" smtClean="0">
                  <a:solidFill>
                    <a:schemeClr val="accent1"/>
                  </a:solidFill>
                  <a:latin typeface="微软雅黑" panose="020B0503020204020204" pitchFamily="34" charset="-122"/>
                  <a:ea typeface="微软雅黑" panose="020B0503020204020204" pitchFamily="34" charset="-122"/>
                </a:rPr>
                <a:t>hit </a:t>
              </a:r>
              <a:r>
                <a:rPr lang="en-US" altLang="zh-CN" sz="1500" b="1" dirty="0" err="1">
                  <a:solidFill>
                    <a:schemeClr val="accent1"/>
                  </a:solidFill>
                  <a:latin typeface="微软雅黑" panose="020B0503020204020204" pitchFamily="34" charset="-122"/>
                  <a:ea typeface="微软雅黑" panose="020B0503020204020204" pitchFamily="34" charset="-122"/>
                </a:rPr>
                <a:t>rigidbody</a:t>
              </a:r>
              <a:endParaRPr lang="en-US" altLang="zh-CN" sz="1500" b="1" dirty="0">
                <a:solidFill>
                  <a:schemeClr val="accent1"/>
                </a:solidFill>
                <a:latin typeface="微软雅黑" panose="020B0503020204020204" pitchFamily="34" charset="-122"/>
                <a:ea typeface="微软雅黑" panose="020B0503020204020204" pitchFamily="34" charset="-122"/>
              </a:endParaRPr>
            </a:p>
            <a:p>
              <a:pPr marL="0" lvl="2" algn="ctr"/>
              <a:r>
                <a:rPr lang="en-US" altLang="zh-CN" sz="1500" b="1" dirty="0" smtClean="0">
                  <a:solidFill>
                    <a:schemeClr val="accent1"/>
                  </a:solidFill>
                  <a:latin typeface="微软雅黑" panose="020B0503020204020204" pitchFamily="34" charset="-122"/>
                  <a:ea typeface="微软雅黑" panose="020B0503020204020204" pitchFamily="34" charset="-122"/>
                </a:rPr>
                <a:t>related</a:t>
              </a:r>
              <a:endParaRPr lang="en-US" altLang="zh-CN" sz="1500" b="1" dirty="0">
                <a:solidFill>
                  <a:schemeClr val="accent1"/>
                </a:solidFill>
                <a:latin typeface="微软雅黑" panose="020B0503020204020204" pitchFamily="34" charset="-122"/>
                <a:ea typeface="微软雅黑" panose="020B0503020204020204" pitchFamily="34" charset="-122"/>
              </a:endParaRPr>
            </a:p>
          </p:txBody>
        </p:sp>
        <p:sp>
          <p:nvSpPr>
            <p:cNvPr id="71" name="矩形 70"/>
            <p:cNvSpPr/>
            <p:nvPr/>
          </p:nvSpPr>
          <p:spPr>
            <a:xfrm>
              <a:off x="1494776" y="2155657"/>
              <a:ext cx="11798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72" name="文本框 71"/>
          <p:cNvSpPr txBox="1"/>
          <p:nvPr/>
        </p:nvSpPr>
        <p:spPr>
          <a:xfrm>
            <a:off x="594470" y="2298441"/>
            <a:ext cx="2610398" cy="1569660"/>
          </a:xfrm>
          <a:prstGeom prst="rect">
            <a:avLst/>
          </a:prstGeom>
          <a:noFill/>
        </p:spPr>
        <p:txBody>
          <a:bodyPr wrap="square" rtlCol="0">
            <a:spAutoFit/>
          </a:bodyPr>
          <a:lstStyle/>
          <a:p>
            <a:r>
              <a:rPr lang="en-US" altLang="zh-CN" sz="1600" dirty="0"/>
              <a:t>1. </a:t>
            </a:r>
            <a:r>
              <a:rPr lang="en-US" altLang="zh-CN" sz="1600" dirty="0" smtClean="0"/>
              <a:t>If </a:t>
            </a:r>
            <a:r>
              <a:rPr lang="en-US" altLang="zh-CN" sz="1600" dirty="0"/>
              <a:t>they don’t have a </a:t>
            </a:r>
            <a:r>
              <a:rPr lang="en-US" altLang="zh-CN" sz="1600" dirty="0" err="1"/>
              <a:t>rigidbody</a:t>
            </a:r>
            <a:r>
              <a:rPr lang="en-US" altLang="zh-CN" sz="1600" dirty="0"/>
              <a:t>, go on to next collider</a:t>
            </a:r>
          </a:p>
          <a:p>
            <a:r>
              <a:rPr lang="en-US" altLang="zh-CN" sz="1600" dirty="0"/>
              <a:t>2. Find the </a:t>
            </a:r>
            <a:r>
              <a:rPr lang="en-US" altLang="zh-CN" sz="1600" dirty="0" err="1"/>
              <a:t>tankHealth.cs</a:t>
            </a:r>
            <a:r>
              <a:rPr lang="en-US" altLang="zh-CN" sz="1600" dirty="0"/>
              <a:t> associate with </a:t>
            </a:r>
            <a:r>
              <a:rPr lang="en-US" altLang="zh-CN" sz="1600" dirty="0" err="1"/>
              <a:t>rigidbody</a:t>
            </a:r>
            <a:r>
              <a:rPr lang="en-US" altLang="zh-CN" sz="1600" dirty="0"/>
              <a:t>(if not, go to next collider)</a:t>
            </a:r>
            <a:endParaRPr lang="en-US" altLang="zh-CN" sz="1600" dirty="0"/>
          </a:p>
        </p:txBody>
      </p:sp>
      <p:grpSp>
        <p:nvGrpSpPr>
          <p:cNvPr id="85" name="组合 84"/>
          <p:cNvGrpSpPr/>
          <p:nvPr/>
        </p:nvGrpSpPr>
        <p:grpSpPr>
          <a:xfrm>
            <a:off x="3312491" y="1553473"/>
            <a:ext cx="3007180" cy="1015663"/>
            <a:chOff x="1494776" y="2063873"/>
            <a:chExt cx="1148344" cy="1354216"/>
          </a:xfrm>
        </p:grpSpPr>
        <p:sp>
          <p:nvSpPr>
            <p:cNvPr id="86" name="文本框 85"/>
            <p:cNvSpPr txBox="1"/>
            <p:nvPr/>
          </p:nvSpPr>
          <p:spPr>
            <a:xfrm>
              <a:off x="1593430" y="2063873"/>
              <a:ext cx="1049690" cy="1354216"/>
            </a:xfrm>
            <a:prstGeom prst="rect">
              <a:avLst/>
            </a:prstGeom>
            <a:noFill/>
          </p:spPr>
          <p:txBody>
            <a:bodyPr wrap="square" rtlCol="0">
              <a:spAutoFit/>
            </a:bodyPr>
            <a:lstStyle/>
            <a:p>
              <a:pPr algn="ctr"/>
              <a:r>
                <a:rPr lang="en-US" altLang="zh-CN" sz="1500" b="1" dirty="0" smtClean="0">
                  <a:solidFill>
                    <a:schemeClr val="accent1"/>
                  </a:solidFill>
                  <a:latin typeface="微软雅黑" panose="020B0503020204020204" pitchFamily="34" charset="-122"/>
                  <a:ea typeface="微软雅黑" panose="020B0503020204020204" pitchFamily="34" charset="-122"/>
                </a:rPr>
                <a:t>How</a:t>
              </a:r>
              <a:r>
                <a:rPr lang="zh-CN" altLang="en-US" sz="1500" b="1" dirty="0" smtClean="0">
                  <a:solidFill>
                    <a:schemeClr val="accent1"/>
                  </a:solidFill>
                  <a:latin typeface="微软雅黑" panose="020B0503020204020204" pitchFamily="34" charset="-122"/>
                  <a:ea typeface="微软雅黑" panose="020B0503020204020204" pitchFamily="34" charset="-122"/>
                </a:rPr>
                <a:t> </a:t>
              </a:r>
              <a:r>
                <a:rPr lang="en-US" altLang="zh-CN" sz="1500" b="1" dirty="0" smtClean="0">
                  <a:solidFill>
                    <a:schemeClr val="accent1"/>
                  </a:solidFill>
                  <a:latin typeface="微软雅黑" panose="020B0503020204020204" pitchFamily="34" charset="-122"/>
                  <a:ea typeface="微软雅黑" panose="020B0503020204020204" pitchFamily="34" charset="-122"/>
                </a:rPr>
                <a:t>to deal with the damage</a:t>
              </a:r>
              <a:endParaRPr lang="zh-CN" altLang="en-US" sz="1500" b="1" dirty="0">
                <a:solidFill>
                  <a:schemeClr val="accent1"/>
                </a:solidFill>
                <a:latin typeface="微软雅黑" panose="020B0503020204020204" pitchFamily="34" charset="-122"/>
                <a:ea typeface="微软雅黑" panose="020B0503020204020204" pitchFamily="34" charset="-122"/>
              </a:endParaRPr>
            </a:p>
          </p:txBody>
        </p:sp>
        <p:sp>
          <p:nvSpPr>
            <p:cNvPr id="87" name="矩形 86"/>
            <p:cNvSpPr/>
            <p:nvPr/>
          </p:nvSpPr>
          <p:spPr>
            <a:xfrm>
              <a:off x="1494776" y="2155657"/>
              <a:ext cx="11798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88" name="文本框 87"/>
          <p:cNvSpPr txBox="1"/>
          <p:nvPr/>
        </p:nvSpPr>
        <p:spPr>
          <a:xfrm>
            <a:off x="3312491" y="2300734"/>
            <a:ext cx="3118927" cy="2246769"/>
          </a:xfrm>
          <a:prstGeom prst="rect">
            <a:avLst/>
          </a:prstGeom>
          <a:noFill/>
        </p:spPr>
        <p:txBody>
          <a:bodyPr wrap="square" rtlCol="0">
            <a:spAutoFit/>
          </a:bodyPr>
          <a:lstStyle/>
          <a:p>
            <a:pPr>
              <a:lnSpc>
                <a:spcPct val="125000"/>
              </a:lnSpc>
            </a:pP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1. Create </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a vector from shell to target, calculate the distance from the shell to the target</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a:t>
            </a:r>
          </a:p>
          <a:p>
            <a:pPr>
              <a:lnSpc>
                <a:spcPct val="125000"/>
              </a:lnSpc>
            </a:pPr>
            <a:r>
              <a:rPr lang="en-US" altLang="zh-CN" sz="1600" dirty="0" smtClean="0"/>
              <a:t>2. Calculate </a:t>
            </a:r>
            <a:r>
              <a:rPr lang="en-US" altLang="zh-CN" sz="1600" dirty="0"/>
              <a:t>the damage at the point according to the distance</a:t>
            </a:r>
          </a:p>
          <a:p>
            <a:pPr>
              <a:lnSpc>
                <a:spcPct val="125000"/>
              </a:lnSpc>
            </a:pP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09" name="组合 108"/>
          <p:cNvGrpSpPr/>
          <p:nvPr/>
        </p:nvGrpSpPr>
        <p:grpSpPr>
          <a:xfrm>
            <a:off x="6278611" y="1536038"/>
            <a:ext cx="2197174" cy="553998"/>
            <a:chOff x="1494776" y="2063873"/>
            <a:chExt cx="1148344" cy="738663"/>
          </a:xfrm>
        </p:grpSpPr>
        <p:sp>
          <p:nvSpPr>
            <p:cNvPr id="110" name="文本框 109"/>
            <p:cNvSpPr txBox="1"/>
            <p:nvPr/>
          </p:nvSpPr>
          <p:spPr>
            <a:xfrm>
              <a:off x="1593430" y="2063873"/>
              <a:ext cx="1049690" cy="738663"/>
            </a:xfrm>
            <a:prstGeom prst="rect">
              <a:avLst/>
            </a:prstGeom>
            <a:noFill/>
          </p:spPr>
          <p:txBody>
            <a:bodyPr wrap="square" rtlCol="0">
              <a:spAutoFit/>
            </a:bodyPr>
            <a:lstStyle/>
            <a:p>
              <a:pPr algn="ctr"/>
              <a:r>
                <a:rPr lang="en-US" altLang="zh-CN" sz="1500" b="1" dirty="0" smtClean="0">
                  <a:solidFill>
                    <a:schemeClr val="accent1"/>
                  </a:solidFill>
                  <a:latin typeface="微软雅黑" panose="020B0503020204020204" pitchFamily="34" charset="-122"/>
                  <a:ea typeface="微软雅黑" panose="020B0503020204020204" pitchFamily="34" charset="-122"/>
                </a:rPr>
                <a:t>Other detail</a:t>
              </a:r>
            </a:p>
          </p:txBody>
        </p:sp>
        <p:sp>
          <p:nvSpPr>
            <p:cNvPr id="111" name="矩形 110"/>
            <p:cNvSpPr/>
            <p:nvPr/>
          </p:nvSpPr>
          <p:spPr>
            <a:xfrm>
              <a:off x="1494776" y="2155657"/>
              <a:ext cx="11798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112" name="文本框 111"/>
          <p:cNvSpPr txBox="1"/>
          <p:nvPr/>
        </p:nvSpPr>
        <p:spPr>
          <a:xfrm>
            <a:off x="6685640" y="2355439"/>
            <a:ext cx="1655734" cy="830997"/>
          </a:xfrm>
          <a:prstGeom prst="rect">
            <a:avLst/>
          </a:prstGeom>
          <a:noFill/>
        </p:spPr>
        <p:txBody>
          <a:bodyPr wrap="square" rtlCol="0">
            <a:spAutoFit/>
          </a:bodyPr>
          <a:lstStyle/>
          <a:p>
            <a:r>
              <a:rPr lang="en-US" altLang="zh-CN" sz="1600" dirty="0"/>
              <a:t>1</a:t>
            </a:r>
            <a:r>
              <a:rPr lang="en-US" altLang="zh-CN" sz="1600" dirty="0" smtClean="0"/>
              <a:t>. Minimum </a:t>
            </a:r>
            <a:r>
              <a:rPr lang="en-US" altLang="zh-CN" sz="1600" dirty="0"/>
              <a:t>is always 0, maximum is 100</a:t>
            </a:r>
            <a:endParaRPr lang="en-US" altLang="zh-CN" sz="1600" dirty="0"/>
          </a:p>
        </p:txBody>
      </p:sp>
      <p:sp>
        <p:nvSpPr>
          <p:cNvPr id="116" name="文本框 115"/>
          <p:cNvSpPr txBox="1"/>
          <p:nvPr/>
        </p:nvSpPr>
        <p:spPr>
          <a:xfrm>
            <a:off x="6685640" y="3535130"/>
            <a:ext cx="1697856" cy="584775"/>
          </a:xfrm>
          <a:prstGeom prst="rect">
            <a:avLst/>
          </a:prstGeom>
          <a:noFill/>
        </p:spPr>
        <p:txBody>
          <a:bodyPr wrap="square" rtlCol="0">
            <a:spAutoFit/>
          </a:bodyPr>
          <a:lstStyle/>
          <a:p>
            <a:r>
              <a:rPr lang="en-US" altLang="zh-CN" sz="1600" dirty="0"/>
              <a:t>2</a:t>
            </a:r>
            <a:r>
              <a:rPr lang="en-US" altLang="zh-CN" sz="1600" smtClean="0"/>
              <a:t>. </a:t>
            </a:r>
            <a:r>
              <a:rPr lang="en-US" altLang="zh-CN" sz="1600" dirty="0" smtClean="0"/>
              <a:t>Deal </a:t>
            </a:r>
            <a:r>
              <a:rPr lang="en-US" altLang="zh-CN" sz="1600" dirty="0"/>
              <a:t>the damage to tanks.</a:t>
            </a:r>
            <a:endParaRPr lang="zh-CN" altLang="en-US" sz="1600" dirty="0"/>
          </a:p>
        </p:txBody>
      </p:sp>
      <p:cxnSp>
        <p:nvCxnSpPr>
          <p:cNvPr id="73" name="直接连接符 34"/>
          <p:cNvCxnSpPr/>
          <p:nvPr/>
        </p:nvCxnSpPr>
        <p:spPr>
          <a:xfrm>
            <a:off x="248466" y="5092357"/>
            <a:ext cx="822731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1066202" y="5226218"/>
            <a:ext cx="577808" cy="300082"/>
          </a:xfrm>
          <a:prstGeom prst="rect">
            <a:avLst/>
          </a:prstGeom>
          <a:noFill/>
        </p:spPr>
        <p:txBody>
          <a:bodyPr wrap="square" rtlCol="0">
            <a:spAutoFit/>
          </a:bodyPr>
          <a:lstStyle/>
          <a:p>
            <a:pPr algn="ctr"/>
            <a:r>
              <a:rPr lang="en-US" altLang="zh-CN" sz="1350" dirty="0" smtClean="0">
                <a:latin typeface="微软雅黑" panose="020B0503020204020204" pitchFamily="34" charset="-122"/>
                <a:ea typeface="微软雅黑" panose="020B0503020204020204" pitchFamily="34" charset="-122"/>
              </a:rPr>
              <a:t>JUN</a:t>
            </a:r>
            <a:endParaRPr lang="zh-CN" altLang="en-US" sz="1350" dirty="0">
              <a:latin typeface="微软雅黑" panose="020B0503020204020204" pitchFamily="34" charset="-122"/>
              <a:ea typeface="微软雅黑" panose="020B0503020204020204" pitchFamily="34" charset="-122"/>
            </a:endParaRPr>
          </a:p>
        </p:txBody>
      </p:sp>
      <p:sp>
        <p:nvSpPr>
          <p:cNvPr id="75" name="六边形 74"/>
          <p:cNvSpPr/>
          <p:nvPr/>
        </p:nvSpPr>
        <p:spPr>
          <a:xfrm>
            <a:off x="1280267" y="5027841"/>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6" name="组合 40"/>
          <p:cNvGrpSpPr/>
          <p:nvPr/>
        </p:nvGrpSpPr>
        <p:grpSpPr>
          <a:xfrm>
            <a:off x="1123892" y="4497173"/>
            <a:ext cx="475059" cy="475059"/>
            <a:chOff x="1744706" y="3555940"/>
            <a:chExt cx="633412" cy="633412"/>
          </a:xfrm>
        </p:grpSpPr>
        <p:sp>
          <p:nvSpPr>
            <p:cNvPr id="77" name="椭圆 76"/>
            <p:cNvSpPr/>
            <p:nvPr/>
          </p:nvSpPr>
          <p:spPr>
            <a:xfrm>
              <a:off x="174470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8" name="Freeform 14"/>
            <p:cNvSpPr>
              <a:spLocks noEditPoints="1"/>
            </p:cNvSpPr>
            <p:nvPr/>
          </p:nvSpPr>
          <p:spPr bwMode="auto">
            <a:xfrm>
              <a:off x="1923652" y="3670080"/>
              <a:ext cx="275520" cy="405132"/>
            </a:xfrm>
            <a:custGeom>
              <a:avLst/>
              <a:gdLst>
                <a:gd name="T0" fmla="*/ 110 w 157"/>
                <a:gd name="T1" fmla="*/ 3 h 231"/>
                <a:gd name="T2" fmla="*/ 13 w 157"/>
                <a:gd name="T3" fmla="*/ 36 h 231"/>
                <a:gd name="T4" fmla="*/ 3 w 157"/>
                <a:gd name="T5" fmla="*/ 75 h 231"/>
                <a:gd name="T6" fmla="*/ 5 w 157"/>
                <a:gd name="T7" fmla="*/ 201 h 231"/>
                <a:gd name="T8" fmla="*/ 42 w 157"/>
                <a:gd name="T9" fmla="*/ 229 h 231"/>
                <a:gd name="T10" fmla="*/ 52 w 157"/>
                <a:gd name="T11" fmla="*/ 229 h 231"/>
                <a:gd name="T12" fmla="*/ 150 w 157"/>
                <a:gd name="T13" fmla="*/ 193 h 231"/>
                <a:gd name="T14" fmla="*/ 156 w 157"/>
                <a:gd name="T15" fmla="*/ 170 h 231"/>
                <a:gd name="T16" fmla="*/ 155 w 157"/>
                <a:gd name="T17" fmla="*/ 29 h 231"/>
                <a:gd name="T18" fmla="*/ 152 w 157"/>
                <a:gd name="T19" fmla="*/ 27 h 231"/>
                <a:gd name="T20" fmla="*/ 150 w 157"/>
                <a:gd name="T21" fmla="*/ 27 h 231"/>
                <a:gd name="T22" fmla="*/ 88 w 157"/>
                <a:gd name="T23" fmla="*/ 51 h 231"/>
                <a:gd name="T24" fmla="*/ 87 w 157"/>
                <a:gd name="T25" fmla="*/ 51 h 231"/>
                <a:gd name="T26" fmla="*/ 53 w 157"/>
                <a:gd name="T27" fmla="*/ 64 h 231"/>
                <a:gd name="T28" fmla="*/ 51 w 157"/>
                <a:gd name="T29" fmla="*/ 65 h 231"/>
                <a:gd name="T30" fmla="*/ 87 w 157"/>
                <a:gd name="T31" fmla="*/ 51 h 231"/>
                <a:gd name="T32" fmla="*/ 150 w 157"/>
                <a:gd name="T33" fmla="*/ 27 h 231"/>
                <a:gd name="T34" fmla="*/ 145 w 157"/>
                <a:gd name="T35" fmla="*/ 24 h 231"/>
                <a:gd name="T36" fmla="*/ 40 w 157"/>
                <a:gd name="T37" fmla="*/ 64 h 231"/>
                <a:gd name="T38" fmla="*/ 43 w 157"/>
                <a:gd name="T39" fmla="*/ 65 h 231"/>
                <a:gd name="T40" fmla="*/ 42 w 157"/>
                <a:gd name="T41" fmla="*/ 65 h 231"/>
                <a:gd name="T42" fmla="*/ 36 w 157"/>
                <a:gd name="T43" fmla="*/ 62 h 231"/>
                <a:gd name="T44" fmla="*/ 142 w 157"/>
                <a:gd name="T45" fmla="*/ 22 h 231"/>
                <a:gd name="T46" fmla="*/ 137 w 157"/>
                <a:gd name="T47" fmla="*/ 19 h 231"/>
                <a:gd name="T48" fmla="*/ 31 w 157"/>
                <a:gd name="T49" fmla="*/ 59 h 231"/>
                <a:gd name="T50" fmla="*/ 27 w 157"/>
                <a:gd name="T51" fmla="*/ 57 h 231"/>
                <a:gd name="T52" fmla="*/ 134 w 157"/>
                <a:gd name="T53" fmla="*/ 17 h 231"/>
                <a:gd name="T54" fmla="*/ 130 w 157"/>
                <a:gd name="T55" fmla="*/ 15 h 231"/>
                <a:gd name="T56" fmla="*/ 23 w 157"/>
                <a:gd name="T57" fmla="*/ 55 h 231"/>
                <a:gd name="T58" fmla="*/ 21 w 157"/>
                <a:gd name="T59" fmla="*/ 53 h 231"/>
                <a:gd name="T60" fmla="*/ 127 w 157"/>
                <a:gd name="T61" fmla="*/ 13 h 231"/>
                <a:gd name="T62" fmla="*/ 123 w 157"/>
                <a:gd name="T63" fmla="*/ 10 h 231"/>
                <a:gd name="T64" fmla="*/ 17 w 157"/>
                <a:gd name="T65" fmla="*/ 50 h 231"/>
                <a:gd name="T66" fmla="*/ 26 w 157"/>
                <a:gd name="T67" fmla="*/ 42 h 231"/>
                <a:gd name="T68" fmla="*/ 120 w 157"/>
                <a:gd name="T69" fmla="*/ 9 h 231"/>
                <a:gd name="T70" fmla="*/ 110 w 157"/>
                <a:gd name="T71" fmla="*/ 3 h 231"/>
                <a:gd name="T72" fmla="*/ 27 w 157"/>
                <a:gd name="T73" fmla="*/ 57 h 231"/>
                <a:gd name="T74" fmla="*/ 23 w 157"/>
                <a:gd name="T75" fmla="*/ 55 h 231"/>
                <a:gd name="T76" fmla="*/ 27 w 157"/>
                <a:gd name="T77" fmla="*/ 57 h 231"/>
                <a:gd name="T78" fmla="*/ 18 w 157"/>
                <a:gd name="T79" fmla="*/ 51 h 231"/>
                <a:gd name="T80" fmla="*/ 17 w 157"/>
                <a:gd name="T81" fmla="*/ 50 h 231"/>
                <a:gd name="T82" fmla="*/ 18 w 157"/>
                <a:gd name="T83" fmla="*/ 51 h 231"/>
                <a:gd name="T84" fmla="*/ 70 w 157"/>
                <a:gd name="T85" fmla="*/ 108 h 231"/>
                <a:gd name="T86" fmla="*/ 67 w 157"/>
                <a:gd name="T87" fmla="*/ 105 h 231"/>
                <a:gd name="T88" fmla="*/ 68 w 157"/>
                <a:gd name="T89" fmla="*/ 88 h 231"/>
                <a:gd name="T90" fmla="*/ 71 w 157"/>
                <a:gd name="T91" fmla="*/ 83 h 231"/>
                <a:gd name="T92" fmla="*/ 142 w 157"/>
                <a:gd name="T93" fmla="*/ 60 h 231"/>
                <a:gd name="T94" fmla="*/ 145 w 157"/>
                <a:gd name="T95" fmla="*/ 63 h 231"/>
                <a:gd name="T96" fmla="*/ 145 w 157"/>
                <a:gd name="T97" fmla="*/ 80 h 231"/>
                <a:gd name="T98" fmla="*/ 142 w 157"/>
                <a:gd name="T99" fmla="*/ 85 h 231"/>
                <a:gd name="T100" fmla="*/ 70 w 157"/>
                <a:gd name="T101" fmla="*/ 10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231">
                  <a:moveTo>
                    <a:pt x="110" y="3"/>
                  </a:moveTo>
                  <a:cubicBezTo>
                    <a:pt x="78" y="14"/>
                    <a:pt x="45" y="25"/>
                    <a:pt x="13" y="36"/>
                  </a:cubicBezTo>
                  <a:cubicBezTo>
                    <a:pt x="0" y="42"/>
                    <a:pt x="5" y="57"/>
                    <a:pt x="3" y="75"/>
                  </a:cubicBezTo>
                  <a:cubicBezTo>
                    <a:pt x="4" y="117"/>
                    <a:pt x="4" y="159"/>
                    <a:pt x="5" y="201"/>
                  </a:cubicBezTo>
                  <a:cubicBezTo>
                    <a:pt x="5" y="214"/>
                    <a:pt x="24" y="225"/>
                    <a:pt x="42" y="229"/>
                  </a:cubicBezTo>
                  <a:cubicBezTo>
                    <a:pt x="46" y="231"/>
                    <a:pt x="49" y="230"/>
                    <a:pt x="52" y="229"/>
                  </a:cubicBezTo>
                  <a:cubicBezTo>
                    <a:pt x="150" y="193"/>
                    <a:pt x="150" y="193"/>
                    <a:pt x="150" y="193"/>
                  </a:cubicBezTo>
                  <a:cubicBezTo>
                    <a:pt x="157" y="190"/>
                    <a:pt x="156" y="183"/>
                    <a:pt x="156" y="170"/>
                  </a:cubicBezTo>
                  <a:cubicBezTo>
                    <a:pt x="155" y="123"/>
                    <a:pt x="155" y="76"/>
                    <a:pt x="155" y="29"/>
                  </a:cubicBezTo>
                  <a:cubicBezTo>
                    <a:pt x="155" y="27"/>
                    <a:pt x="153" y="26"/>
                    <a:pt x="152" y="27"/>
                  </a:cubicBezTo>
                  <a:cubicBezTo>
                    <a:pt x="150" y="27"/>
                    <a:pt x="150" y="27"/>
                    <a:pt x="150" y="27"/>
                  </a:cubicBezTo>
                  <a:cubicBezTo>
                    <a:pt x="88" y="51"/>
                    <a:pt x="88" y="51"/>
                    <a:pt x="88" y="51"/>
                  </a:cubicBezTo>
                  <a:cubicBezTo>
                    <a:pt x="87" y="51"/>
                    <a:pt x="87" y="51"/>
                    <a:pt x="87" y="51"/>
                  </a:cubicBezTo>
                  <a:cubicBezTo>
                    <a:pt x="53" y="64"/>
                    <a:pt x="53" y="64"/>
                    <a:pt x="53" y="64"/>
                  </a:cubicBezTo>
                  <a:cubicBezTo>
                    <a:pt x="52" y="64"/>
                    <a:pt x="51" y="65"/>
                    <a:pt x="51" y="65"/>
                  </a:cubicBezTo>
                  <a:cubicBezTo>
                    <a:pt x="87" y="51"/>
                    <a:pt x="87" y="51"/>
                    <a:pt x="87" y="51"/>
                  </a:cubicBezTo>
                  <a:cubicBezTo>
                    <a:pt x="150" y="27"/>
                    <a:pt x="150" y="27"/>
                    <a:pt x="150" y="27"/>
                  </a:cubicBezTo>
                  <a:cubicBezTo>
                    <a:pt x="145" y="24"/>
                    <a:pt x="145" y="24"/>
                    <a:pt x="145" y="24"/>
                  </a:cubicBezTo>
                  <a:cubicBezTo>
                    <a:pt x="40" y="64"/>
                    <a:pt x="40" y="64"/>
                    <a:pt x="40" y="64"/>
                  </a:cubicBezTo>
                  <a:cubicBezTo>
                    <a:pt x="43" y="65"/>
                    <a:pt x="43" y="65"/>
                    <a:pt x="43" y="65"/>
                  </a:cubicBezTo>
                  <a:cubicBezTo>
                    <a:pt x="43" y="65"/>
                    <a:pt x="42" y="65"/>
                    <a:pt x="42" y="65"/>
                  </a:cubicBezTo>
                  <a:cubicBezTo>
                    <a:pt x="40" y="64"/>
                    <a:pt x="38" y="63"/>
                    <a:pt x="36" y="62"/>
                  </a:cubicBezTo>
                  <a:cubicBezTo>
                    <a:pt x="142" y="22"/>
                    <a:pt x="142" y="22"/>
                    <a:pt x="142" y="22"/>
                  </a:cubicBezTo>
                  <a:cubicBezTo>
                    <a:pt x="137" y="19"/>
                    <a:pt x="137" y="19"/>
                    <a:pt x="137" y="19"/>
                  </a:cubicBezTo>
                  <a:cubicBezTo>
                    <a:pt x="31" y="59"/>
                    <a:pt x="31" y="59"/>
                    <a:pt x="31" y="59"/>
                  </a:cubicBezTo>
                  <a:cubicBezTo>
                    <a:pt x="30" y="59"/>
                    <a:pt x="29" y="58"/>
                    <a:pt x="27" y="57"/>
                  </a:cubicBezTo>
                  <a:cubicBezTo>
                    <a:pt x="134" y="17"/>
                    <a:pt x="134" y="17"/>
                    <a:pt x="134" y="17"/>
                  </a:cubicBezTo>
                  <a:cubicBezTo>
                    <a:pt x="130" y="15"/>
                    <a:pt x="130" y="15"/>
                    <a:pt x="130" y="15"/>
                  </a:cubicBezTo>
                  <a:cubicBezTo>
                    <a:pt x="23" y="55"/>
                    <a:pt x="23" y="55"/>
                    <a:pt x="23" y="55"/>
                  </a:cubicBezTo>
                  <a:cubicBezTo>
                    <a:pt x="21" y="53"/>
                    <a:pt x="21" y="53"/>
                    <a:pt x="21" y="53"/>
                  </a:cubicBezTo>
                  <a:cubicBezTo>
                    <a:pt x="127" y="13"/>
                    <a:pt x="127" y="13"/>
                    <a:pt x="127" y="13"/>
                  </a:cubicBezTo>
                  <a:cubicBezTo>
                    <a:pt x="123" y="10"/>
                    <a:pt x="123" y="10"/>
                    <a:pt x="123" y="10"/>
                  </a:cubicBezTo>
                  <a:cubicBezTo>
                    <a:pt x="17" y="50"/>
                    <a:pt x="17" y="50"/>
                    <a:pt x="17" y="50"/>
                  </a:cubicBezTo>
                  <a:cubicBezTo>
                    <a:pt x="14" y="48"/>
                    <a:pt x="16" y="45"/>
                    <a:pt x="26" y="42"/>
                  </a:cubicBezTo>
                  <a:cubicBezTo>
                    <a:pt x="58" y="31"/>
                    <a:pt x="89" y="20"/>
                    <a:pt x="120" y="9"/>
                  </a:cubicBezTo>
                  <a:cubicBezTo>
                    <a:pt x="124" y="7"/>
                    <a:pt x="119" y="0"/>
                    <a:pt x="110" y="3"/>
                  </a:cubicBezTo>
                  <a:close/>
                  <a:moveTo>
                    <a:pt x="27" y="57"/>
                  </a:moveTo>
                  <a:cubicBezTo>
                    <a:pt x="26" y="56"/>
                    <a:pt x="25" y="55"/>
                    <a:pt x="23" y="55"/>
                  </a:cubicBezTo>
                  <a:cubicBezTo>
                    <a:pt x="27" y="57"/>
                    <a:pt x="27" y="57"/>
                    <a:pt x="27" y="57"/>
                  </a:cubicBezTo>
                  <a:close/>
                  <a:moveTo>
                    <a:pt x="18" y="51"/>
                  </a:moveTo>
                  <a:cubicBezTo>
                    <a:pt x="17" y="50"/>
                    <a:pt x="17" y="50"/>
                    <a:pt x="17" y="50"/>
                  </a:cubicBezTo>
                  <a:cubicBezTo>
                    <a:pt x="18" y="51"/>
                    <a:pt x="18" y="51"/>
                    <a:pt x="18" y="51"/>
                  </a:cubicBezTo>
                  <a:close/>
                  <a:moveTo>
                    <a:pt x="70" y="108"/>
                  </a:moveTo>
                  <a:cubicBezTo>
                    <a:pt x="69" y="108"/>
                    <a:pt x="67" y="107"/>
                    <a:pt x="67" y="105"/>
                  </a:cubicBezTo>
                  <a:cubicBezTo>
                    <a:pt x="68" y="88"/>
                    <a:pt x="68" y="88"/>
                    <a:pt x="68" y="88"/>
                  </a:cubicBezTo>
                  <a:cubicBezTo>
                    <a:pt x="68" y="86"/>
                    <a:pt x="69" y="84"/>
                    <a:pt x="71" y="83"/>
                  </a:cubicBezTo>
                  <a:cubicBezTo>
                    <a:pt x="142" y="60"/>
                    <a:pt x="142" y="60"/>
                    <a:pt x="142" y="60"/>
                  </a:cubicBezTo>
                  <a:cubicBezTo>
                    <a:pt x="144" y="60"/>
                    <a:pt x="145" y="61"/>
                    <a:pt x="145" y="63"/>
                  </a:cubicBezTo>
                  <a:cubicBezTo>
                    <a:pt x="145" y="80"/>
                    <a:pt x="145" y="80"/>
                    <a:pt x="145" y="80"/>
                  </a:cubicBezTo>
                  <a:cubicBezTo>
                    <a:pt x="145" y="82"/>
                    <a:pt x="143" y="84"/>
                    <a:pt x="142" y="85"/>
                  </a:cubicBezTo>
                  <a:lnTo>
                    <a:pt x="70" y="10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sp>
        <p:nvSpPr>
          <p:cNvPr id="79" name="文本框 78"/>
          <p:cNvSpPr txBox="1"/>
          <p:nvPr/>
        </p:nvSpPr>
        <p:spPr>
          <a:xfrm>
            <a:off x="7029121" y="5234432"/>
            <a:ext cx="648695" cy="300082"/>
          </a:xfrm>
          <a:prstGeom prst="rect">
            <a:avLst/>
          </a:prstGeom>
          <a:noFill/>
        </p:spPr>
        <p:txBody>
          <a:bodyPr wrap="square" rtlCol="0">
            <a:spAutoFit/>
          </a:bodyPr>
          <a:lstStyle/>
          <a:p>
            <a:pPr algn="ctr"/>
            <a:r>
              <a:rPr lang="en-US" altLang="zh-CN" sz="1350" dirty="0">
                <a:latin typeface="微软雅黑" panose="020B0503020204020204" pitchFamily="34" charset="-122"/>
                <a:ea typeface="微软雅黑" panose="020B0503020204020204" pitchFamily="34" charset="-122"/>
              </a:rPr>
              <a:t>NOW</a:t>
            </a:r>
          </a:p>
        </p:txBody>
      </p:sp>
      <p:sp>
        <p:nvSpPr>
          <p:cNvPr id="80" name="六边形 79"/>
          <p:cNvSpPr/>
          <p:nvPr/>
        </p:nvSpPr>
        <p:spPr>
          <a:xfrm>
            <a:off x="7278630" y="5027841"/>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1" name="组合 45"/>
          <p:cNvGrpSpPr/>
          <p:nvPr/>
        </p:nvGrpSpPr>
        <p:grpSpPr>
          <a:xfrm>
            <a:off x="7115939" y="4486716"/>
            <a:ext cx="475059" cy="475059"/>
            <a:chOff x="9659536" y="3844113"/>
            <a:chExt cx="633412" cy="633412"/>
          </a:xfrm>
        </p:grpSpPr>
        <p:sp>
          <p:nvSpPr>
            <p:cNvPr id="82" name="椭圆 81"/>
            <p:cNvSpPr/>
            <p:nvPr/>
          </p:nvSpPr>
          <p:spPr>
            <a:xfrm>
              <a:off x="9659536" y="3844113"/>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3" name="Freeform 9"/>
            <p:cNvSpPr>
              <a:spLocks noEditPoints="1"/>
            </p:cNvSpPr>
            <p:nvPr/>
          </p:nvSpPr>
          <p:spPr bwMode="auto">
            <a:xfrm>
              <a:off x="9784672" y="3955514"/>
              <a:ext cx="383140" cy="410610"/>
            </a:xfrm>
            <a:custGeom>
              <a:avLst/>
              <a:gdLst>
                <a:gd name="T0" fmla="*/ 109 w 109"/>
                <a:gd name="T1" fmla="*/ 109 h 117"/>
                <a:gd name="T2" fmla="*/ 101 w 109"/>
                <a:gd name="T3" fmla="*/ 86 h 117"/>
                <a:gd name="T4" fmla="*/ 102 w 109"/>
                <a:gd name="T5" fmla="*/ 61 h 117"/>
                <a:gd name="T6" fmla="*/ 82 w 109"/>
                <a:gd name="T7" fmla="*/ 38 h 117"/>
                <a:gd name="T8" fmla="*/ 74 w 109"/>
                <a:gd name="T9" fmla="*/ 60 h 117"/>
                <a:gd name="T10" fmla="*/ 85 w 109"/>
                <a:gd name="T11" fmla="*/ 86 h 117"/>
                <a:gd name="T12" fmla="*/ 70 w 109"/>
                <a:gd name="T13" fmla="*/ 109 h 117"/>
                <a:gd name="T14" fmla="*/ 66 w 109"/>
                <a:gd name="T15" fmla="*/ 46 h 117"/>
                <a:gd name="T16" fmla="*/ 68 w 109"/>
                <a:gd name="T17" fmla="*/ 46 h 117"/>
                <a:gd name="T18" fmla="*/ 68 w 109"/>
                <a:gd name="T19" fmla="*/ 21 h 117"/>
                <a:gd name="T20" fmla="*/ 39 w 109"/>
                <a:gd name="T21" fmla="*/ 10 h 117"/>
                <a:gd name="T22" fmla="*/ 49 w 109"/>
                <a:gd name="T23" fmla="*/ 34 h 117"/>
                <a:gd name="T24" fmla="*/ 41 w 109"/>
                <a:gd name="T25" fmla="*/ 70 h 117"/>
                <a:gd name="T26" fmla="*/ 33 w 109"/>
                <a:gd name="T27" fmla="*/ 76 h 117"/>
                <a:gd name="T28" fmla="*/ 28 w 109"/>
                <a:gd name="T29" fmla="*/ 44 h 117"/>
                <a:gd name="T30" fmla="*/ 28 w 109"/>
                <a:gd name="T31" fmla="*/ 29 h 117"/>
                <a:gd name="T32" fmla="*/ 3 w 109"/>
                <a:gd name="T33" fmla="*/ 48 h 117"/>
                <a:gd name="T34" fmla="*/ 9 w 109"/>
                <a:gd name="T35" fmla="*/ 76 h 117"/>
                <a:gd name="T36" fmla="*/ 0 w 109"/>
                <a:gd name="T37" fmla="*/ 109 h 117"/>
                <a:gd name="T38" fmla="*/ 90 w 109"/>
                <a:gd name="T39" fmla="*/ 86 h 117"/>
                <a:gd name="T40" fmla="*/ 97 w 109"/>
                <a:gd name="T41" fmla="*/ 86 h 117"/>
                <a:gd name="T42" fmla="*/ 87 w 109"/>
                <a:gd name="T43" fmla="*/ 33 h 117"/>
                <a:gd name="T44" fmla="*/ 20 w 109"/>
                <a:gd name="T45" fmla="*/ 76 h 117"/>
                <a:gd name="T46" fmla="*/ 20 w 109"/>
                <a:gd name="T47" fmla="*/ 55 h 117"/>
                <a:gd name="T48" fmla="*/ 26 w 109"/>
                <a:gd name="T49" fmla="*/ 13 h 117"/>
                <a:gd name="T50" fmla="*/ 15 w 109"/>
                <a:gd name="T51" fmla="*/ 11 h 117"/>
                <a:gd name="T52" fmla="*/ 56 w 109"/>
                <a:gd name="T53" fmla="*/ 48 h 117"/>
                <a:gd name="T54" fmla="*/ 61 w 109"/>
                <a:gd name="T55" fmla="*/ 3 h 117"/>
                <a:gd name="T56" fmla="*/ 50 w 109"/>
                <a:gd name="T57" fmla="*/ 5 h 117"/>
                <a:gd name="T58" fmla="*/ 90 w 109"/>
                <a:gd name="T59" fmla="*/ 99 h 117"/>
                <a:gd name="T60" fmla="*/ 91 w 109"/>
                <a:gd name="T61" fmla="*/ 104 h 117"/>
                <a:gd name="T62" fmla="*/ 89 w 109"/>
                <a:gd name="T63" fmla="*/ 98 h 117"/>
                <a:gd name="T64" fmla="*/ 91 w 109"/>
                <a:gd name="T65" fmla="*/ 92 h 117"/>
                <a:gd name="T66" fmla="*/ 90 w 109"/>
                <a:gd name="T67" fmla="*/ 95 h 117"/>
                <a:gd name="T68" fmla="*/ 91 w 109"/>
                <a:gd name="T69" fmla="*/ 89 h 117"/>
                <a:gd name="T70" fmla="*/ 95 w 109"/>
                <a:gd name="T71" fmla="*/ 94 h 117"/>
                <a:gd name="T72" fmla="*/ 95 w 109"/>
                <a:gd name="T73" fmla="*/ 103 h 117"/>
                <a:gd name="T74" fmla="*/ 86 w 109"/>
                <a:gd name="T75" fmla="*/ 99 h 117"/>
                <a:gd name="T76" fmla="*/ 13 w 109"/>
                <a:gd name="T77" fmla="*/ 103 h 117"/>
                <a:gd name="T78" fmla="*/ 18 w 109"/>
                <a:gd name="T79" fmla="*/ 86 h 117"/>
                <a:gd name="T80" fmla="*/ 13 w 109"/>
                <a:gd name="T81" fmla="*/ 91 h 117"/>
                <a:gd name="T82" fmla="*/ 23 w 109"/>
                <a:gd name="T83" fmla="*/ 84 h 117"/>
                <a:gd name="T84" fmla="*/ 18 w 109"/>
                <a:gd name="T85" fmla="*/ 103 h 117"/>
                <a:gd name="T86" fmla="*/ 59 w 109"/>
                <a:gd name="T87" fmla="*/ 105 h 117"/>
                <a:gd name="T88" fmla="*/ 50 w 109"/>
                <a:gd name="T89" fmla="*/ 84 h 117"/>
                <a:gd name="T90" fmla="*/ 54 w 109"/>
                <a:gd name="T91" fmla="*/ 7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17">
                  <a:moveTo>
                    <a:pt x="0" y="117"/>
                  </a:moveTo>
                  <a:cubicBezTo>
                    <a:pt x="109" y="117"/>
                    <a:pt x="109" y="117"/>
                    <a:pt x="109" y="117"/>
                  </a:cubicBezTo>
                  <a:cubicBezTo>
                    <a:pt x="109" y="109"/>
                    <a:pt x="109" y="109"/>
                    <a:pt x="109" y="109"/>
                  </a:cubicBezTo>
                  <a:cubicBezTo>
                    <a:pt x="105" y="109"/>
                    <a:pt x="105" y="109"/>
                    <a:pt x="105" y="109"/>
                  </a:cubicBezTo>
                  <a:cubicBezTo>
                    <a:pt x="105" y="86"/>
                    <a:pt x="105" y="86"/>
                    <a:pt x="105" y="86"/>
                  </a:cubicBezTo>
                  <a:cubicBezTo>
                    <a:pt x="101" y="86"/>
                    <a:pt x="101" y="86"/>
                    <a:pt x="101" y="86"/>
                  </a:cubicBezTo>
                  <a:cubicBezTo>
                    <a:pt x="100" y="63"/>
                    <a:pt x="100" y="63"/>
                    <a:pt x="100" y="63"/>
                  </a:cubicBezTo>
                  <a:cubicBezTo>
                    <a:pt x="100" y="54"/>
                    <a:pt x="100" y="54"/>
                    <a:pt x="100" y="54"/>
                  </a:cubicBezTo>
                  <a:cubicBezTo>
                    <a:pt x="102" y="61"/>
                    <a:pt x="102" y="61"/>
                    <a:pt x="102" y="61"/>
                  </a:cubicBezTo>
                  <a:cubicBezTo>
                    <a:pt x="107" y="58"/>
                    <a:pt x="107" y="58"/>
                    <a:pt x="107" y="58"/>
                  </a:cubicBezTo>
                  <a:cubicBezTo>
                    <a:pt x="100" y="38"/>
                    <a:pt x="100" y="38"/>
                    <a:pt x="100" y="38"/>
                  </a:cubicBezTo>
                  <a:cubicBezTo>
                    <a:pt x="82" y="38"/>
                    <a:pt x="82" y="38"/>
                    <a:pt x="82" y="38"/>
                  </a:cubicBezTo>
                  <a:cubicBezTo>
                    <a:pt x="78" y="48"/>
                    <a:pt x="78" y="48"/>
                    <a:pt x="78" y="48"/>
                  </a:cubicBezTo>
                  <a:cubicBezTo>
                    <a:pt x="71" y="57"/>
                    <a:pt x="71" y="57"/>
                    <a:pt x="71" y="57"/>
                  </a:cubicBezTo>
                  <a:cubicBezTo>
                    <a:pt x="74" y="60"/>
                    <a:pt x="74" y="60"/>
                    <a:pt x="74" y="60"/>
                  </a:cubicBezTo>
                  <a:cubicBezTo>
                    <a:pt x="82" y="53"/>
                    <a:pt x="82" y="53"/>
                    <a:pt x="82" y="53"/>
                  </a:cubicBezTo>
                  <a:cubicBezTo>
                    <a:pt x="82" y="63"/>
                    <a:pt x="82" y="63"/>
                    <a:pt x="82" y="63"/>
                  </a:cubicBezTo>
                  <a:cubicBezTo>
                    <a:pt x="85" y="86"/>
                    <a:pt x="85" y="86"/>
                    <a:pt x="85" y="86"/>
                  </a:cubicBezTo>
                  <a:cubicBezTo>
                    <a:pt x="76" y="86"/>
                    <a:pt x="76" y="86"/>
                    <a:pt x="76" y="86"/>
                  </a:cubicBezTo>
                  <a:cubicBezTo>
                    <a:pt x="76" y="109"/>
                    <a:pt x="76" y="109"/>
                    <a:pt x="76" y="109"/>
                  </a:cubicBezTo>
                  <a:cubicBezTo>
                    <a:pt x="70" y="109"/>
                    <a:pt x="70" y="109"/>
                    <a:pt x="70" y="109"/>
                  </a:cubicBezTo>
                  <a:cubicBezTo>
                    <a:pt x="70" y="70"/>
                    <a:pt x="70" y="70"/>
                    <a:pt x="70" y="70"/>
                  </a:cubicBezTo>
                  <a:cubicBezTo>
                    <a:pt x="63" y="70"/>
                    <a:pt x="63" y="70"/>
                    <a:pt x="63" y="70"/>
                  </a:cubicBezTo>
                  <a:cubicBezTo>
                    <a:pt x="66" y="46"/>
                    <a:pt x="66" y="46"/>
                    <a:pt x="66" y="46"/>
                  </a:cubicBezTo>
                  <a:cubicBezTo>
                    <a:pt x="67" y="33"/>
                    <a:pt x="67" y="33"/>
                    <a:pt x="67" y="33"/>
                  </a:cubicBezTo>
                  <a:cubicBezTo>
                    <a:pt x="69" y="38"/>
                    <a:pt x="69" y="38"/>
                    <a:pt x="69" y="38"/>
                  </a:cubicBezTo>
                  <a:cubicBezTo>
                    <a:pt x="68" y="46"/>
                    <a:pt x="68" y="46"/>
                    <a:pt x="68" y="46"/>
                  </a:cubicBezTo>
                  <a:cubicBezTo>
                    <a:pt x="71" y="46"/>
                    <a:pt x="71" y="46"/>
                    <a:pt x="71" y="46"/>
                  </a:cubicBezTo>
                  <a:cubicBezTo>
                    <a:pt x="74" y="37"/>
                    <a:pt x="74" y="37"/>
                    <a:pt x="74" y="37"/>
                  </a:cubicBezTo>
                  <a:cubicBezTo>
                    <a:pt x="68" y="21"/>
                    <a:pt x="68" y="21"/>
                    <a:pt x="68" y="21"/>
                  </a:cubicBezTo>
                  <a:cubicBezTo>
                    <a:pt x="49" y="21"/>
                    <a:pt x="49" y="21"/>
                    <a:pt x="49" y="21"/>
                  </a:cubicBezTo>
                  <a:cubicBezTo>
                    <a:pt x="43" y="18"/>
                    <a:pt x="43" y="18"/>
                    <a:pt x="43" y="18"/>
                  </a:cubicBezTo>
                  <a:cubicBezTo>
                    <a:pt x="39" y="10"/>
                    <a:pt x="39" y="10"/>
                    <a:pt x="39" y="10"/>
                  </a:cubicBezTo>
                  <a:cubicBezTo>
                    <a:pt x="37" y="11"/>
                    <a:pt x="35" y="11"/>
                    <a:pt x="34" y="12"/>
                  </a:cubicBezTo>
                  <a:cubicBezTo>
                    <a:pt x="38" y="22"/>
                    <a:pt x="38" y="22"/>
                    <a:pt x="38" y="22"/>
                  </a:cubicBezTo>
                  <a:cubicBezTo>
                    <a:pt x="49" y="34"/>
                    <a:pt x="49" y="34"/>
                    <a:pt x="49" y="34"/>
                  </a:cubicBezTo>
                  <a:cubicBezTo>
                    <a:pt x="49" y="46"/>
                    <a:pt x="49" y="46"/>
                    <a:pt x="49" y="46"/>
                  </a:cubicBezTo>
                  <a:cubicBezTo>
                    <a:pt x="47" y="70"/>
                    <a:pt x="47" y="70"/>
                    <a:pt x="47" y="70"/>
                  </a:cubicBezTo>
                  <a:cubicBezTo>
                    <a:pt x="41" y="70"/>
                    <a:pt x="41" y="70"/>
                    <a:pt x="41" y="70"/>
                  </a:cubicBezTo>
                  <a:cubicBezTo>
                    <a:pt x="41" y="109"/>
                    <a:pt x="41" y="109"/>
                    <a:pt x="41" y="109"/>
                  </a:cubicBezTo>
                  <a:cubicBezTo>
                    <a:pt x="33" y="109"/>
                    <a:pt x="33" y="109"/>
                    <a:pt x="33" y="109"/>
                  </a:cubicBezTo>
                  <a:cubicBezTo>
                    <a:pt x="33" y="76"/>
                    <a:pt x="33" y="76"/>
                    <a:pt x="33" y="76"/>
                  </a:cubicBezTo>
                  <a:cubicBezTo>
                    <a:pt x="25" y="76"/>
                    <a:pt x="25" y="76"/>
                    <a:pt x="25" y="76"/>
                  </a:cubicBezTo>
                  <a:cubicBezTo>
                    <a:pt x="28" y="53"/>
                    <a:pt x="28" y="53"/>
                    <a:pt x="28" y="53"/>
                  </a:cubicBezTo>
                  <a:cubicBezTo>
                    <a:pt x="28" y="44"/>
                    <a:pt x="28" y="44"/>
                    <a:pt x="28" y="44"/>
                  </a:cubicBezTo>
                  <a:cubicBezTo>
                    <a:pt x="34" y="51"/>
                    <a:pt x="34" y="51"/>
                    <a:pt x="34" y="51"/>
                  </a:cubicBezTo>
                  <a:cubicBezTo>
                    <a:pt x="38" y="49"/>
                    <a:pt x="38" y="49"/>
                    <a:pt x="38" y="49"/>
                  </a:cubicBezTo>
                  <a:cubicBezTo>
                    <a:pt x="28" y="29"/>
                    <a:pt x="28" y="29"/>
                    <a:pt x="28" y="29"/>
                  </a:cubicBezTo>
                  <a:cubicBezTo>
                    <a:pt x="10" y="29"/>
                    <a:pt x="10" y="29"/>
                    <a:pt x="10" y="29"/>
                  </a:cubicBezTo>
                  <a:cubicBezTo>
                    <a:pt x="0" y="44"/>
                    <a:pt x="0" y="44"/>
                    <a:pt x="0" y="44"/>
                  </a:cubicBezTo>
                  <a:cubicBezTo>
                    <a:pt x="3" y="48"/>
                    <a:pt x="3" y="48"/>
                    <a:pt x="3" y="48"/>
                  </a:cubicBezTo>
                  <a:cubicBezTo>
                    <a:pt x="11" y="38"/>
                    <a:pt x="11" y="38"/>
                    <a:pt x="11" y="38"/>
                  </a:cubicBezTo>
                  <a:cubicBezTo>
                    <a:pt x="11" y="53"/>
                    <a:pt x="11" y="53"/>
                    <a:pt x="11" y="53"/>
                  </a:cubicBezTo>
                  <a:cubicBezTo>
                    <a:pt x="9" y="76"/>
                    <a:pt x="9" y="76"/>
                    <a:pt x="9" y="76"/>
                  </a:cubicBezTo>
                  <a:cubicBezTo>
                    <a:pt x="4" y="76"/>
                    <a:pt x="4" y="76"/>
                    <a:pt x="4" y="76"/>
                  </a:cubicBezTo>
                  <a:cubicBezTo>
                    <a:pt x="4" y="109"/>
                    <a:pt x="4" y="109"/>
                    <a:pt x="4" y="109"/>
                  </a:cubicBezTo>
                  <a:cubicBezTo>
                    <a:pt x="0" y="109"/>
                    <a:pt x="0" y="109"/>
                    <a:pt x="0" y="109"/>
                  </a:cubicBezTo>
                  <a:cubicBezTo>
                    <a:pt x="0" y="117"/>
                    <a:pt x="0" y="117"/>
                    <a:pt x="0" y="117"/>
                  </a:cubicBezTo>
                  <a:close/>
                  <a:moveTo>
                    <a:pt x="97" y="86"/>
                  </a:moveTo>
                  <a:cubicBezTo>
                    <a:pt x="90" y="86"/>
                    <a:pt x="90" y="86"/>
                    <a:pt x="90" y="86"/>
                  </a:cubicBezTo>
                  <a:cubicBezTo>
                    <a:pt x="90" y="65"/>
                    <a:pt x="90" y="65"/>
                    <a:pt x="90" y="65"/>
                  </a:cubicBezTo>
                  <a:cubicBezTo>
                    <a:pt x="92" y="65"/>
                    <a:pt x="92" y="65"/>
                    <a:pt x="92" y="65"/>
                  </a:cubicBezTo>
                  <a:cubicBezTo>
                    <a:pt x="97" y="86"/>
                    <a:pt x="97" y="86"/>
                    <a:pt x="97" y="86"/>
                  </a:cubicBezTo>
                  <a:close/>
                  <a:moveTo>
                    <a:pt x="96" y="19"/>
                  </a:moveTo>
                  <a:cubicBezTo>
                    <a:pt x="99" y="22"/>
                    <a:pt x="101" y="27"/>
                    <a:pt x="98" y="31"/>
                  </a:cubicBezTo>
                  <a:cubicBezTo>
                    <a:pt x="96" y="35"/>
                    <a:pt x="91" y="36"/>
                    <a:pt x="87" y="33"/>
                  </a:cubicBezTo>
                  <a:cubicBezTo>
                    <a:pt x="83" y="31"/>
                    <a:pt x="82" y="26"/>
                    <a:pt x="84" y="22"/>
                  </a:cubicBezTo>
                  <a:cubicBezTo>
                    <a:pt x="87" y="18"/>
                    <a:pt x="92" y="17"/>
                    <a:pt x="96" y="19"/>
                  </a:cubicBezTo>
                  <a:close/>
                  <a:moveTo>
                    <a:pt x="20" y="76"/>
                  </a:moveTo>
                  <a:cubicBezTo>
                    <a:pt x="14" y="76"/>
                    <a:pt x="14" y="76"/>
                    <a:pt x="14" y="76"/>
                  </a:cubicBezTo>
                  <a:cubicBezTo>
                    <a:pt x="18" y="55"/>
                    <a:pt x="18" y="55"/>
                    <a:pt x="18" y="55"/>
                  </a:cubicBezTo>
                  <a:cubicBezTo>
                    <a:pt x="20" y="55"/>
                    <a:pt x="20" y="55"/>
                    <a:pt x="20" y="55"/>
                  </a:cubicBezTo>
                  <a:cubicBezTo>
                    <a:pt x="20" y="76"/>
                    <a:pt x="20" y="76"/>
                    <a:pt x="20" y="76"/>
                  </a:cubicBezTo>
                  <a:close/>
                  <a:moveTo>
                    <a:pt x="15" y="11"/>
                  </a:moveTo>
                  <a:cubicBezTo>
                    <a:pt x="19" y="8"/>
                    <a:pt x="24" y="10"/>
                    <a:pt x="26" y="13"/>
                  </a:cubicBezTo>
                  <a:cubicBezTo>
                    <a:pt x="28" y="17"/>
                    <a:pt x="27" y="22"/>
                    <a:pt x="23" y="24"/>
                  </a:cubicBezTo>
                  <a:cubicBezTo>
                    <a:pt x="19" y="26"/>
                    <a:pt x="14" y="25"/>
                    <a:pt x="12" y="22"/>
                  </a:cubicBezTo>
                  <a:cubicBezTo>
                    <a:pt x="10" y="18"/>
                    <a:pt x="11" y="13"/>
                    <a:pt x="15" y="11"/>
                  </a:cubicBezTo>
                  <a:close/>
                  <a:moveTo>
                    <a:pt x="59" y="70"/>
                  </a:moveTo>
                  <a:cubicBezTo>
                    <a:pt x="52" y="70"/>
                    <a:pt x="52" y="70"/>
                    <a:pt x="52" y="70"/>
                  </a:cubicBezTo>
                  <a:cubicBezTo>
                    <a:pt x="56" y="48"/>
                    <a:pt x="56" y="48"/>
                    <a:pt x="56" y="48"/>
                  </a:cubicBezTo>
                  <a:cubicBezTo>
                    <a:pt x="59" y="48"/>
                    <a:pt x="59" y="48"/>
                    <a:pt x="59" y="48"/>
                  </a:cubicBezTo>
                  <a:cubicBezTo>
                    <a:pt x="59" y="70"/>
                    <a:pt x="59" y="70"/>
                    <a:pt x="59" y="70"/>
                  </a:cubicBezTo>
                  <a:close/>
                  <a:moveTo>
                    <a:pt x="61" y="3"/>
                  </a:moveTo>
                  <a:cubicBezTo>
                    <a:pt x="65" y="5"/>
                    <a:pt x="66" y="10"/>
                    <a:pt x="64" y="14"/>
                  </a:cubicBezTo>
                  <a:cubicBezTo>
                    <a:pt x="61" y="18"/>
                    <a:pt x="56" y="19"/>
                    <a:pt x="52" y="17"/>
                  </a:cubicBezTo>
                  <a:cubicBezTo>
                    <a:pt x="49" y="14"/>
                    <a:pt x="47" y="9"/>
                    <a:pt x="50" y="5"/>
                  </a:cubicBezTo>
                  <a:cubicBezTo>
                    <a:pt x="52" y="2"/>
                    <a:pt x="57" y="0"/>
                    <a:pt x="61" y="3"/>
                  </a:cubicBezTo>
                  <a:close/>
                  <a:moveTo>
                    <a:pt x="86" y="99"/>
                  </a:moveTo>
                  <a:cubicBezTo>
                    <a:pt x="90" y="99"/>
                    <a:pt x="90" y="99"/>
                    <a:pt x="90" y="99"/>
                  </a:cubicBezTo>
                  <a:cubicBezTo>
                    <a:pt x="90" y="104"/>
                    <a:pt x="90" y="104"/>
                    <a:pt x="90" y="104"/>
                  </a:cubicBezTo>
                  <a:cubicBezTo>
                    <a:pt x="90" y="104"/>
                    <a:pt x="90" y="104"/>
                    <a:pt x="90" y="104"/>
                  </a:cubicBezTo>
                  <a:cubicBezTo>
                    <a:pt x="91" y="104"/>
                    <a:pt x="91" y="104"/>
                    <a:pt x="91" y="104"/>
                  </a:cubicBezTo>
                  <a:cubicBezTo>
                    <a:pt x="91" y="100"/>
                    <a:pt x="91" y="100"/>
                    <a:pt x="91" y="100"/>
                  </a:cubicBezTo>
                  <a:cubicBezTo>
                    <a:pt x="91" y="99"/>
                    <a:pt x="91" y="99"/>
                    <a:pt x="91" y="99"/>
                  </a:cubicBezTo>
                  <a:cubicBezTo>
                    <a:pt x="91" y="98"/>
                    <a:pt x="90" y="98"/>
                    <a:pt x="89" y="98"/>
                  </a:cubicBezTo>
                  <a:cubicBezTo>
                    <a:pt x="89" y="96"/>
                    <a:pt x="89" y="96"/>
                    <a:pt x="89" y="96"/>
                  </a:cubicBezTo>
                  <a:cubicBezTo>
                    <a:pt x="91" y="96"/>
                    <a:pt x="91" y="96"/>
                    <a:pt x="91" y="95"/>
                  </a:cubicBezTo>
                  <a:cubicBezTo>
                    <a:pt x="91" y="92"/>
                    <a:pt x="91" y="92"/>
                    <a:pt x="91" y="92"/>
                  </a:cubicBezTo>
                  <a:cubicBezTo>
                    <a:pt x="91" y="92"/>
                    <a:pt x="91" y="91"/>
                    <a:pt x="90" y="91"/>
                  </a:cubicBezTo>
                  <a:cubicBezTo>
                    <a:pt x="90" y="91"/>
                    <a:pt x="90" y="92"/>
                    <a:pt x="90" y="92"/>
                  </a:cubicBezTo>
                  <a:cubicBezTo>
                    <a:pt x="90" y="95"/>
                    <a:pt x="90" y="95"/>
                    <a:pt x="90" y="95"/>
                  </a:cubicBezTo>
                  <a:cubicBezTo>
                    <a:pt x="86" y="95"/>
                    <a:pt x="86" y="95"/>
                    <a:pt x="86" y="95"/>
                  </a:cubicBezTo>
                  <a:cubicBezTo>
                    <a:pt x="86" y="92"/>
                    <a:pt x="86" y="92"/>
                    <a:pt x="86" y="92"/>
                  </a:cubicBezTo>
                  <a:cubicBezTo>
                    <a:pt x="86" y="90"/>
                    <a:pt x="88" y="89"/>
                    <a:pt x="91" y="89"/>
                  </a:cubicBezTo>
                  <a:cubicBezTo>
                    <a:pt x="92" y="89"/>
                    <a:pt x="93" y="89"/>
                    <a:pt x="94" y="90"/>
                  </a:cubicBezTo>
                  <a:cubicBezTo>
                    <a:pt x="95" y="90"/>
                    <a:pt x="95" y="91"/>
                    <a:pt x="95" y="92"/>
                  </a:cubicBezTo>
                  <a:cubicBezTo>
                    <a:pt x="95" y="94"/>
                    <a:pt x="95" y="94"/>
                    <a:pt x="95" y="94"/>
                  </a:cubicBezTo>
                  <a:cubicBezTo>
                    <a:pt x="95" y="96"/>
                    <a:pt x="94" y="97"/>
                    <a:pt x="93" y="97"/>
                  </a:cubicBezTo>
                  <a:cubicBezTo>
                    <a:pt x="94" y="98"/>
                    <a:pt x="95" y="99"/>
                    <a:pt x="95" y="101"/>
                  </a:cubicBezTo>
                  <a:cubicBezTo>
                    <a:pt x="95" y="103"/>
                    <a:pt x="95" y="103"/>
                    <a:pt x="95" y="103"/>
                  </a:cubicBezTo>
                  <a:cubicBezTo>
                    <a:pt x="95" y="106"/>
                    <a:pt x="94" y="107"/>
                    <a:pt x="91" y="107"/>
                  </a:cubicBezTo>
                  <a:cubicBezTo>
                    <a:pt x="88" y="107"/>
                    <a:pt x="86" y="106"/>
                    <a:pt x="86" y="104"/>
                  </a:cubicBezTo>
                  <a:cubicBezTo>
                    <a:pt x="86" y="99"/>
                    <a:pt x="86" y="99"/>
                    <a:pt x="86" y="99"/>
                  </a:cubicBezTo>
                  <a:close/>
                  <a:moveTo>
                    <a:pt x="24" y="106"/>
                  </a:moveTo>
                  <a:cubicBezTo>
                    <a:pt x="13" y="106"/>
                    <a:pt x="13" y="106"/>
                    <a:pt x="13" y="106"/>
                  </a:cubicBezTo>
                  <a:cubicBezTo>
                    <a:pt x="13" y="103"/>
                    <a:pt x="13" y="103"/>
                    <a:pt x="13" y="103"/>
                  </a:cubicBezTo>
                  <a:cubicBezTo>
                    <a:pt x="18" y="93"/>
                    <a:pt x="18" y="93"/>
                    <a:pt x="18" y="93"/>
                  </a:cubicBezTo>
                  <a:cubicBezTo>
                    <a:pt x="19" y="91"/>
                    <a:pt x="19" y="90"/>
                    <a:pt x="19" y="88"/>
                  </a:cubicBezTo>
                  <a:cubicBezTo>
                    <a:pt x="19" y="87"/>
                    <a:pt x="19" y="86"/>
                    <a:pt x="18" y="86"/>
                  </a:cubicBezTo>
                  <a:cubicBezTo>
                    <a:pt x="18" y="86"/>
                    <a:pt x="17" y="87"/>
                    <a:pt x="17" y="87"/>
                  </a:cubicBezTo>
                  <a:cubicBezTo>
                    <a:pt x="17" y="91"/>
                    <a:pt x="17" y="91"/>
                    <a:pt x="17" y="91"/>
                  </a:cubicBezTo>
                  <a:cubicBezTo>
                    <a:pt x="13" y="91"/>
                    <a:pt x="13" y="91"/>
                    <a:pt x="13" y="91"/>
                  </a:cubicBezTo>
                  <a:cubicBezTo>
                    <a:pt x="13" y="87"/>
                    <a:pt x="13" y="87"/>
                    <a:pt x="13" y="87"/>
                  </a:cubicBezTo>
                  <a:cubicBezTo>
                    <a:pt x="13" y="84"/>
                    <a:pt x="15" y="83"/>
                    <a:pt x="18" y="83"/>
                  </a:cubicBezTo>
                  <a:cubicBezTo>
                    <a:pt x="21" y="83"/>
                    <a:pt x="22" y="83"/>
                    <a:pt x="23" y="84"/>
                  </a:cubicBezTo>
                  <a:cubicBezTo>
                    <a:pt x="24" y="85"/>
                    <a:pt x="24" y="87"/>
                    <a:pt x="24" y="90"/>
                  </a:cubicBezTo>
                  <a:cubicBezTo>
                    <a:pt x="24" y="91"/>
                    <a:pt x="24" y="92"/>
                    <a:pt x="24" y="92"/>
                  </a:cubicBezTo>
                  <a:cubicBezTo>
                    <a:pt x="18" y="103"/>
                    <a:pt x="18" y="103"/>
                    <a:pt x="18" y="103"/>
                  </a:cubicBezTo>
                  <a:cubicBezTo>
                    <a:pt x="24" y="103"/>
                    <a:pt x="24" y="103"/>
                    <a:pt x="24" y="103"/>
                  </a:cubicBezTo>
                  <a:cubicBezTo>
                    <a:pt x="24" y="106"/>
                    <a:pt x="24" y="106"/>
                    <a:pt x="24" y="106"/>
                  </a:cubicBezTo>
                  <a:close/>
                  <a:moveTo>
                    <a:pt x="59" y="105"/>
                  </a:moveTo>
                  <a:cubicBezTo>
                    <a:pt x="53" y="105"/>
                    <a:pt x="53" y="105"/>
                    <a:pt x="53" y="105"/>
                  </a:cubicBezTo>
                  <a:cubicBezTo>
                    <a:pt x="53" y="84"/>
                    <a:pt x="53" y="84"/>
                    <a:pt x="53" y="84"/>
                  </a:cubicBezTo>
                  <a:cubicBezTo>
                    <a:pt x="50" y="84"/>
                    <a:pt x="50" y="84"/>
                    <a:pt x="50" y="84"/>
                  </a:cubicBezTo>
                  <a:cubicBezTo>
                    <a:pt x="50" y="80"/>
                    <a:pt x="50" y="80"/>
                    <a:pt x="50" y="80"/>
                  </a:cubicBezTo>
                  <a:cubicBezTo>
                    <a:pt x="51" y="80"/>
                    <a:pt x="52" y="79"/>
                    <a:pt x="53" y="79"/>
                  </a:cubicBezTo>
                  <a:cubicBezTo>
                    <a:pt x="53" y="78"/>
                    <a:pt x="54" y="77"/>
                    <a:pt x="54" y="76"/>
                  </a:cubicBezTo>
                  <a:cubicBezTo>
                    <a:pt x="59" y="76"/>
                    <a:pt x="59" y="76"/>
                    <a:pt x="59" y="76"/>
                  </a:cubicBezTo>
                  <a:lnTo>
                    <a:pt x="59" y="1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sp>
        <p:nvSpPr>
          <p:cNvPr id="84" name="文本框 83"/>
          <p:cNvSpPr txBox="1"/>
          <p:nvPr/>
        </p:nvSpPr>
        <p:spPr>
          <a:xfrm>
            <a:off x="2181260" y="5230210"/>
            <a:ext cx="577808" cy="300082"/>
          </a:xfrm>
          <a:prstGeom prst="rect">
            <a:avLst/>
          </a:prstGeom>
          <a:noFill/>
        </p:spPr>
        <p:txBody>
          <a:bodyPr wrap="square" rtlCol="0">
            <a:spAutoFit/>
          </a:bodyPr>
          <a:lstStyle/>
          <a:p>
            <a:pPr algn="ctr"/>
            <a:r>
              <a:rPr lang="en-US" altLang="zh-CN" sz="1350" dirty="0" smtClean="0">
                <a:latin typeface="微软雅黑" panose="020B0503020204020204" pitchFamily="34" charset="-122"/>
                <a:ea typeface="微软雅黑" panose="020B0503020204020204" pitchFamily="34" charset="-122"/>
              </a:rPr>
              <a:t>JUL</a:t>
            </a:r>
            <a:endParaRPr lang="zh-CN" altLang="en-US" sz="1350" dirty="0">
              <a:latin typeface="微软雅黑" panose="020B0503020204020204" pitchFamily="34" charset="-122"/>
              <a:ea typeface="微软雅黑" panose="020B0503020204020204" pitchFamily="34" charset="-122"/>
            </a:endParaRPr>
          </a:p>
        </p:txBody>
      </p:sp>
      <p:sp>
        <p:nvSpPr>
          <p:cNvPr id="89" name="六边形 88"/>
          <p:cNvSpPr/>
          <p:nvPr/>
        </p:nvSpPr>
        <p:spPr>
          <a:xfrm>
            <a:off x="2395325" y="5027841"/>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90" name="组合 50"/>
          <p:cNvGrpSpPr/>
          <p:nvPr/>
        </p:nvGrpSpPr>
        <p:grpSpPr>
          <a:xfrm>
            <a:off x="2232635" y="4497173"/>
            <a:ext cx="475059" cy="475059"/>
            <a:chOff x="3231450" y="3555940"/>
            <a:chExt cx="633412" cy="633412"/>
          </a:xfrm>
        </p:grpSpPr>
        <p:sp>
          <p:nvSpPr>
            <p:cNvPr id="91" name="椭圆 90"/>
            <p:cNvSpPr/>
            <p:nvPr/>
          </p:nvSpPr>
          <p:spPr>
            <a:xfrm>
              <a:off x="3231450"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2" name="Freeform 29"/>
            <p:cNvSpPr>
              <a:spLocks noEditPoints="1"/>
            </p:cNvSpPr>
            <p:nvPr/>
          </p:nvSpPr>
          <p:spPr bwMode="auto">
            <a:xfrm>
              <a:off x="3410691" y="3702149"/>
              <a:ext cx="274930" cy="340994"/>
            </a:xfrm>
            <a:custGeom>
              <a:avLst/>
              <a:gdLst>
                <a:gd name="T0" fmla="*/ 108 w 174"/>
                <a:gd name="T1" fmla="*/ 18 h 216"/>
                <a:gd name="T2" fmla="*/ 108 w 174"/>
                <a:gd name="T3" fmla="*/ 89 h 216"/>
                <a:gd name="T4" fmla="*/ 134 w 174"/>
                <a:gd name="T5" fmla="*/ 134 h 216"/>
                <a:gd name="T6" fmla="*/ 169 w 174"/>
                <a:gd name="T7" fmla="*/ 194 h 216"/>
                <a:gd name="T8" fmla="*/ 157 w 174"/>
                <a:gd name="T9" fmla="*/ 215 h 216"/>
                <a:gd name="T10" fmla="*/ 87 w 174"/>
                <a:gd name="T11" fmla="*/ 215 h 216"/>
                <a:gd name="T12" fmla="*/ 20 w 174"/>
                <a:gd name="T13" fmla="*/ 215 h 216"/>
                <a:gd name="T14" fmla="*/ 6 w 174"/>
                <a:gd name="T15" fmla="*/ 193 h 216"/>
                <a:gd name="T16" fmla="*/ 41 w 174"/>
                <a:gd name="T17" fmla="*/ 134 h 216"/>
                <a:gd name="T18" fmla="*/ 66 w 174"/>
                <a:gd name="T19" fmla="*/ 89 h 216"/>
                <a:gd name="T20" fmla="*/ 66 w 174"/>
                <a:gd name="T21" fmla="*/ 18 h 216"/>
                <a:gd name="T22" fmla="*/ 49 w 174"/>
                <a:gd name="T23" fmla="*/ 18 h 216"/>
                <a:gd name="T24" fmla="*/ 49 w 174"/>
                <a:gd name="T25" fmla="*/ 0 h 216"/>
                <a:gd name="T26" fmla="*/ 126 w 174"/>
                <a:gd name="T27" fmla="*/ 0 h 216"/>
                <a:gd name="T28" fmla="*/ 126 w 174"/>
                <a:gd name="T29" fmla="*/ 18 h 216"/>
                <a:gd name="T30" fmla="*/ 108 w 174"/>
                <a:gd name="T31" fmla="*/ 18 h 216"/>
                <a:gd name="T32" fmla="*/ 73 w 174"/>
                <a:gd name="T33" fmla="*/ 156 h 216"/>
                <a:gd name="T34" fmla="*/ 66 w 174"/>
                <a:gd name="T35" fmla="*/ 163 h 216"/>
                <a:gd name="T36" fmla="*/ 73 w 174"/>
                <a:gd name="T37" fmla="*/ 170 h 216"/>
                <a:gd name="T38" fmla="*/ 80 w 174"/>
                <a:gd name="T39" fmla="*/ 163 h 216"/>
                <a:gd name="T40" fmla="*/ 73 w 174"/>
                <a:gd name="T41" fmla="*/ 156 h 216"/>
                <a:gd name="T42" fmla="*/ 105 w 174"/>
                <a:gd name="T43" fmla="*/ 161 h 216"/>
                <a:gd name="T44" fmla="*/ 91 w 174"/>
                <a:gd name="T45" fmla="*/ 175 h 216"/>
                <a:gd name="T46" fmla="*/ 105 w 174"/>
                <a:gd name="T47" fmla="*/ 189 h 216"/>
                <a:gd name="T48" fmla="*/ 119 w 174"/>
                <a:gd name="T49" fmla="*/ 175 h 216"/>
                <a:gd name="T50" fmla="*/ 105 w 174"/>
                <a:gd name="T51" fmla="*/ 161 h 216"/>
                <a:gd name="T52" fmla="*/ 73 w 174"/>
                <a:gd name="T53" fmla="*/ 133 h 216"/>
                <a:gd name="T54" fmla="*/ 67 w 174"/>
                <a:gd name="T55" fmla="*/ 139 h 216"/>
                <a:gd name="T56" fmla="*/ 73 w 174"/>
                <a:gd name="T57" fmla="*/ 145 h 216"/>
                <a:gd name="T58" fmla="*/ 80 w 174"/>
                <a:gd name="T59" fmla="*/ 139 h 216"/>
                <a:gd name="T60" fmla="*/ 73 w 174"/>
                <a:gd name="T61" fmla="*/ 133 h 216"/>
                <a:gd name="T62" fmla="*/ 91 w 174"/>
                <a:gd name="T63" fmla="*/ 120 h 216"/>
                <a:gd name="T64" fmla="*/ 86 w 174"/>
                <a:gd name="T65" fmla="*/ 124 h 216"/>
                <a:gd name="T66" fmla="*/ 91 w 174"/>
                <a:gd name="T67" fmla="*/ 129 h 216"/>
                <a:gd name="T68" fmla="*/ 95 w 174"/>
                <a:gd name="T69" fmla="*/ 124 h 216"/>
                <a:gd name="T70" fmla="*/ 91 w 174"/>
                <a:gd name="T71" fmla="*/ 120 h 216"/>
                <a:gd name="T72" fmla="*/ 96 w 174"/>
                <a:gd name="T73" fmla="*/ 18 h 216"/>
                <a:gd name="T74" fmla="*/ 78 w 174"/>
                <a:gd name="T75" fmla="*/ 18 h 216"/>
                <a:gd name="T76" fmla="*/ 78 w 174"/>
                <a:gd name="T77" fmla="*/ 92 h 216"/>
                <a:gd name="T78" fmla="*/ 45 w 174"/>
                <a:gd name="T79" fmla="*/ 151 h 216"/>
                <a:gd name="T80" fmla="*/ 130 w 174"/>
                <a:gd name="T81" fmla="*/ 151 h 216"/>
                <a:gd name="T82" fmla="*/ 159 w 174"/>
                <a:gd name="T83" fmla="*/ 200 h 216"/>
                <a:gd name="T84" fmla="*/ 96 w 174"/>
                <a:gd name="T85" fmla="*/ 92 h 216"/>
                <a:gd name="T86" fmla="*/ 96 w 174"/>
                <a:gd name="T87" fmla="*/ 1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4" h="216">
                  <a:moveTo>
                    <a:pt x="108" y="18"/>
                  </a:moveTo>
                  <a:cubicBezTo>
                    <a:pt x="108" y="89"/>
                    <a:pt x="108" y="89"/>
                    <a:pt x="108" y="89"/>
                  </a:cubicBezTo>
                  <a:cubicBezTo>
                    <a:pt x="134" y="134"/>
                    <a:pt x="134" y="134"/>
                    <a:pt x="134" y="134"/>
                  </a:cubicBezTo>
                  <a:cubicBezTo>
                    <a:pt x="169" y="194"/>
                    <a:pt x="169" y="194"/>
                    <a:pt x="169" y="194"/>
                  </a:cubicBezTo>
                  <a:cubicBezTo>
                    <a:pt x="174" y="205"/>
                    <a:pt x="167" y="216"/>
                    <a:pt x="157" y="215"/>
                  </a:cubicBezTo>
                  <a:cubicBezTo>
                    <a:pt x="87" y="215"/>
                    <a:pt x="87" y="215"/>
                    <a:pt x="87" y="215"/>
                  </a:cubicBezTo>
                  <a:cubicBezTo>
                    <a:pt x="20" y="215"/>
                    <a:pt x="20" y="215"/>
                    <a:pt x="20" y="215"/>
                  </a:cubicBezTo>
                  <a:cubicBezTo>
                    <a:pt x="8" y="216"/>
                    <a:pt x="0" y="204"/>
                    <a:pt x="6" y="193"/>
                  </a:cubicBezTo>
                  <a:cubicBezTo>
                    <a:pt x="41" y="134"/>
                    <a:pt x="41" y="134"/>
                    <a:pt x="41" y="134"/>
                  </a:cubicBezTo>
                  <a:cubicBezTo>
                    <a:pt x="66" y="89"/>
                    <a:pt x="66" y="89"/>
                    <a:pt x="66" y="89"/>
                  </a:cubicBezTo>
                  <a:cubicBezTo>
                    <a:pt x="66" y="18"/>
                    <a:pt x="66" y="18"/>
                    <a:pt x="66" y="18"/>
                  </a:cubicBezTo>
                  <a:cubicBezTo>
                    <a:pt x="49" y="18"/>
                    <a:pt x="49" y="18"/>
                    <a:pt x="49" y="18"/>
                  </a:cubicBezTo>
                  <a:cubicBezTo>
                    <a:pt x="49" y="0"/>
                    <a:pt x="49" y="0"/>
                    <a:pt x="49" y="0"/>
                  </a:cubicBezTo>
                  <a:cubicBezTo>
                    <a:pt x="126" y="0"/>
                    <a:pt x="126" y="0"/>
                    <a:pt x="126" y="0"/>
                  </a:cubicBezTo>
                  <a:cubicBezTo>
                    <a:pt x="126" y="18"/>
                    <a:pt x="126" y="18"/>
                    <a:pt x="126" y="18"/>
                  </a:cubicBezTo>
                  <a:cubicBezTo>
                    <a:pt x="108" y="18"/>
                    <a:pt x="108" y="18"/>
                    <a:pt x="108" y="18"/>
                  </a:cubicBezTo>
                  <a:close/>
                  <a:moveTo>
                    <a:pt x="73" y="156"/>
                  </a:moveTo>
                  <a:cubicBezTo>
                    <a:pt x="69" y="156"/>
                    <a:pt x="66" y="159"/>
                    <a:pt x="66" y="163"/>
                  </a:cubicBezTo>
                  <a:cubicBezTo>
                    <a:pt x="66" y="167"/>
                    <a:pt x="69" y="170"/>
                    <a:pt x="73" y="170"/>
                  </a:cubicBezTo>
                  <a:cubicBezTo>
                    <a:pt x="77" y="170"/>
                    <a:pt x="80" y="167"/>
                    <a:pt x="80" y="163"/>
                  </a:cubicBezTo>
                  <a:cubicBezTo>
                    <a:pt x="80" y="159"/>
                    <a:pt x="77" y="156"/>
                    <a:pt x="73" y="156"/>
                  </a:cubicBezTo>
                  <a:close/>
                  <a:moveTo>
                    <a:pt x="105" y="161"/>
                  </a:moveTo>
                  <a:cubicBezTo>
                    <a:pt x="97" y="161"/>
                    <a:pt x="91" y="167"/>
                    <a:pt x="91" y="175"/>
                  </a:cubicBezTo>
                  <a:cubicBezTo>
                    <a:pt x="91" y="183"/>
                    <a:pt x="97" y="189"/>
                    <a:pt x="105" y="189"/>
                  </a:cubicBezTo>
                  <a:cubicBezTo>
                    <a:pt x="113" y="189"/>
                    <a:pt x="119" y="183"/>
                    <a:pt x="119" y="175"/>
                  </a:cubicBezTo>
                  <a:cubicBezTo>
                    <a:pt x="119" y="167"/>
                    <a:pt x="113" y="161"/>
                    <a:pt x="105" y="161"/>
                  </a:cubicBezTo>
                  <a:close/>
                  <a:moveTo>
                    <a:pt x="73" y="133"/>
                  </a:moveTo>
                  <a:cubicBezTo>
                    <a:pt x="70" y="133"/>
                    <a:pt x="67" y="136"/>
                    <a:pt x="67" y="139"/>
                  </a:cubicBezTo>
                  <a:cubicBezTo>
                    <a:pt x="67" y="143"/>
                    <a:pt x="70" y="145"/>
                    <a:pt x="73" y="145"/>
                  </a:cubicBezTo>
                  <a:cubicBezTo>
                    <a:pt x="77" y="145"/>
                    <a:pt x="80" y="143"/>
                    <a:pt x="80" y="139"/>
                  </a:cubicBezTo>
                  <a:cubicBezTo>
                    <a:pt x="80" y="136"/>
                    <a:pt x="77" y="133"/>
                    <a:pt x="73" y="133"/>
                  </a:cubicBezTo>
                  <a:close/>
                  <a:moveTo>
                    <a:pt x="91" y="120"/>
                  </a:moveTo>
                  <a:cubicBezTo>
                    <a:pt x="88" y="120"/>
                    <a:pt x="86" y="122"/>
                    <a:pt x="86" y="124"/>
                  </a:cubicBezTo>
                  <a:cubicBezTo>
                    <a:pt x="86" y="127"/>
                    <a:pt x="88" y="129"/>
                    <a:pt x="91" y="129"/>
                  </a:cubicBezTo>
                  <a:cubicBezTo>
                    <a:pt x="93" y="129"/>
                    <a:pt x="95" y="127"/>
                    <a:pt x="95" y="124"/>
                  </a:cubicBezTo>
                  <a:cubicBezTo>
                    <a:pt x="95" y="122"/>
                    <a:pt x="93" y="120"/>
                    <a:pt x="91" y="120"/>
                  </a:cubicBezTo>
                  <a:close/>
                  <a:moveTo>
                    <a:pt x="96" y="18"/>
                  </a:moveTo>
                  <a:cubicBezTo>
                    <a:pt x="78" y="18"/>
                    <a:pt x="78" y="18"/>
                    <a:pt x="78" y="18"/>
                  </a:cubicBezTo>
                  <a:cubicBezTo>
                    <a:pt x="78" y="92"/>
                    <a:pt x="78" y="92"/>
                    <a:pt x="78" y="92"/>
                  </a:cubicBezTo>
                  <a:cubicBezTo>
                    <a:pt x="45" y="151"/>
                    <a:pt x="45" y="151"/>
                    <a:pt x="45" y="151"/>
                  </a:cubicBezTo>
                  <a:cubicBezTo>
                    <a:pt x="130" y="151"/>
                    <a:pt x="130" y="151"/>
                    <a:pt x="130" y="151"/>
                  </a:cubicBezTo>
                  <a:cubicBezTo>
                    <a:pt x="159" y="200"/>
                    <a:pt x="159" y="200"/>
                    <a:pt x="159" y="200"/>
                  </a:cubicBezTo>
                  <a:cubicBezTo>
                    <a:pt x="96" y="92"/>
                    <a:pt x="96" y="92"/>
                    <a:pt x="96" y="92"/>
                  </a:cubicBezTo>
                  <a:lnTo>
                    <a:pt x="96" y="1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sp>
        <p:nvSpPr>
          <p:cNvPr id="93" name="文本框 92"/>
          <p:cNvSpPr txBox="1"/>
          <p:nvPr/>
        </p:nvSpPr>
        <p:spPr>
          <a:xfrm>
            <a:off x="3445405" y="5234432"/>
            <a:ext cx="577808" cy="300082"/>
          </a:xfrm>
          <a:prstGeom prst="rect">
            <a:avLst/>
          </a:prstGeom>
          <a:noFill/>
        </p:spPr>
        <p:txBody>
          <a:bodyPr wrap="square" rtlCol="0">
            <a:spAutoFit/>
          </a:bodyPr>
          <a:lstStyle/>
          <a:p>
            <a:pPr algn="ctr"/>
            <a:r>
              <a:rPr lang="en-US" altLang="zh-CN" sz="1350" dirty="0" smtClean="0">
                <a:latin typeface="微软雅黑" panose="020B0503020204020204" pitchFamily="34" charset="-122"/>
                <a:ea typeface="微软雅黑" panose="020B0503020204020204" pitchFamily="34" charset="-122"/>
              </a:rPr>
              <a:t>AUG</a:t>
            </a:r>
            <a:endParaRPr lang="en-US" altLang="zh-CN" sz="1350" dirty="0">
              <a:latin typeface="微软雅黑" panose="020B0503020204020204" pitchFamily="34" charset="-122"/>
              <a:ea typeface="微软雅黑" panose="020B0503020204020204" pitchFamily="34" charset="-122"/>
            </a:endParaRPr>
          </a:p>
        </p:txBody>
      </p:sp>
      <p:sp>
        <p:nvSpPr>
          <p:cNvPr id="94" name="六边形 93"/>
          <p:cNvSpPr/>
          <p:nvPr/>
        </p:nvSpPr>
        <p:spPr>
          <a:xfrm>
            <a:off x="3659470" y="5027841"/>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95" name="组合 55"/>
          <p:cNvGrpSpPr/>
          <p:nvPr/>
        </p:nvGrpSpPr>
        <p:grpSpPr>
          <a:xfrm>
            <a:off x="3496780" y="4497173"/>
            <a:ext cx="475059" cy="475059"/>
            <a:chOff x="4916977" y="3555940"/>
            <a:chExt cx="633412" cy="633412"/>
          </a:xfrm>
        </p:grpSpPr>
        <p:sp>
          <p:nvSpPr>
            <p:cNvPr id="96" name="椭圆 95"/>
            <p:cNvSpPr/>
            <p:nvPr/>
          </p:nvSpPr>
          <p:spPr>
            <a:xfrm>
              <a:off x="4916977"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7" name="Freeform 24"/>
            <p:cNvSpPr>
              <a:spLocks noEditPoints="1"/>
            </p:cNvSpPr>
            <p:nvPr/>
          </p:nvSpPr>
          <p:spPr bwMode="auto">
            <a:xfrm>
              <a:off x="5068142" y="3730839"/>
              <a:ext cx="331082" cy="283614"/>
            </a:xfrm>
            <a:custGeom>
              <a:avLst/>
              <a:gdLst>
                <a:gd name="T0" fmla="*/ 233 w 233"/>
                <a:gd name="T1" fmla="*/ 199 h 199"/>
                <a:gd name="T2" fmla="*/ 193 w 233"/>
                <a:gd name="T3" fmla="*/ 187 h 199"/>
                <a:gd name="T4" fmla="*/ 193 w 233"/>
                <a:gd name="T5" fmla="*/ 9 h 199"/>
                <a:gd name="T6" fmla="*/ 137 w 233"/>
                <a:gd name="T7" fmla="*/ 55 h 199"/>
                <a:gd name="T8" fmla="*/ 199 w 233"/>
                <a:gd name="T9" fmla="*/ 55 h 199"/>
                <a:gd name="T10" fmla="*/ 137 w 233"/>
                <a:gd name="T11" fmla="*/ 81 h 199"/>
                <a:gd name="T12" fmla="*/ 137 w 233"/>
                <a:gd name="T13" fmla="*/ 77 h 199"/>
                <a:gd name="T14" fmla="*/ 199 w 233"/>
                <a:gd name="T15" fmla="*/ 102 h 199"/>
                <a:gd name="T16" fmla="*/ 137 w 233"/>
                <a:gd name="T17" fmla="*/ 119 h 199"/>
                <a:gd name="T18" fmla="*/ 199 w 233"/>
                <a:gd name="T19" fmla="*/ 119 h 199"/>
                <a:gd name="T20" fmla="*/ 137 w 233"/>
                <a:gd name="T21" fmla="*/ 145 h 199"/>
                <a:gd name="T22" fmla="*/ 137 w 233"/>
                <a:gd name="T23" fmla="*/ 140 h 199"/>
                <a:gd name="T24" fmla="*/ 96 w 233"/>
                <a:gd name="T25" fmla="*/ 60 h 199"/>
                <a:gd name="T26" fmla="*/ 33 w 233"/>
                <a:gd name="T27" fmla="*/ 77 h 199"/>
                <a:gd name="T28" fmla="*/ 33 w 233"/>
                <a:gd name="T29" fmla="*/ 81 h 199"/>
                <a:gd name="T30" fmla="*/ 96 w 233"/>
                <a:gd name="T31" fmla="*/ 98 h 199"/>
                <a:gd name="T32" fmla="*/ 33 w 233"/>
                <a:gd name="T33" fmla="*/ 98 h 199"/>
                <a:gd name="T34" fmla="*/ 96 w 233"/>
                <a:gd name="T35" fmla="*/ 124 h 199"/>
                <a:gd name="T36" fmla="*/ 33 w 233"/>
                <a:gd name="T37" fmla="*/ 140 h 199"/>
                <a:gd name="T38" fmla="*/ 33 w 233"/>
                <a:gd name="T39" fmla="*/ 145 h 199"/>
                <a:gd name="T40" fmla="*/ 16 w 233"/>
                <a:gd name="T41" fmla="*/ 34 h 199"/>
                <a:gd name="T42" fmla="*/ 114 w 233"/>
                <a:gd name="T43" fmla="*/ 183 h 199"/>
                <a:gd name="T44" fmla="*/ 102 w 233"/>
                <a:gd name="T45" fmla="*/ 157 h 199"/>
                <a:gd name="T46" fmla="*/ 102 w 233"/>
                <a:gd name="T47" fmla="*/ 48 h 199"/>
                <a:gd name="T48" fmla="*/ 114 w 233"/>
                <a:gd name="T49" fmla="*/ 12 h 199"/>
                <a:gd name="T50" fmla="*/ 191 w 233"/>
                <a:gd name="T51" fmla="*/ 183 h 199"/>
                <a:gd name="T52" fmla="*/ 191 w 233"/>
                <a:gd name="T53" fmla="*/ 12 h 199"/>
                <a:gd name="T54" fmla="*/ 131 w 233"/>
                <a:gd name="T55" fmla="*/ 38 h 199"/>
                <a:gd name="T56" fmla="*/ 118 w 233"/>
                <a:gd name="T57" fmla="*/ 157 h 199"/>
                <a:gd name="T58" fmla="*/ 118 w 233"/>
                <a:gd name="T59" fmla="*/ 168 h 199"/>
                <a:gd name="T60" fmla="*/ 0 w 233"/>
                <a:gd name="T61" fmla="*/ 199 h 199"/>
                <a:gd name="T62" fmla="*/ 114 w 233"/>
                <a:gd name="T63" fmla="*/ 187 h 199"/>
                <a:gd name="T64" fmla="*/ 11 w 233"/>
                <a:gd name="T65" fmla="*/ 34 h 199"/>
                <a:gd name="T66" fmla="*/ 114 w 233"/>
                <a:gd name="T67" fmla="*/ 9 h 199"/>
                <a:gd name="T68" fmla="*/ 114 w 233"/>
                <a:gd name="T69" fmla="*/ 41 h 199"/>
                <a:gd name="T70" fmla="*/ 104 w 233"/>
                <a:gd name="T71" fmla="*/ 45 h 199"/>
                <a:gd name="T72" fmla="*/ 114 w 233"/>
                <a:gd name="T73" fmla="*/ 41 h 199"/>
                <a:gd name="T74" fmla="*/ 114 w 233"/>
                <a:gd name="T75" fmla="*/ 165 h 199"/>
                <a:gd name="T76" fmla="*/ 114 w 233"/>
                <a:gd name="T77" fmla="*/ 161 h 199"/>
                <a:gd name="T78" fmla="*/ 129 w 233"/>
                <a:gd name="T79" fmla="*/ 165 h 199"/>
                <a:gd name="T80" fmla="*/ 118 w 233"/>
                <a:gd name="T81" fmla="*/ 165 h 199"/>
                <a:gd name="T82" fmla="*/ 129 w 233"/>
                <a:gd name="T83" fmla="*/ 4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199">
                  <a:moveTo>
                    <a:pt x="118" y="0"/>
                  </a:moveTo>
                  <a:cubicBezTo>
                    <a:pt x="233" y="0"/>
                    <a:pt x="233" y="0"/>
                    <a:pt x="233" y="0"/>
                  </a:cubicBezTo>
                  <a:cubicBezTo>
                    <a:pt x="233" y="199"/>
                    <a:pt x="233" y="199"/>
                    <a:pt x="233" y="199"/>
                  </a:cubicBezTo>
                  <a:cubicBezTo>
                    <a:pt x="118" y="199"/>
                    <a:pt x="118" y="199"/>
                    <a:pt x="118" y="199"/>
                  </a:cubicBezTo>
                  <a:cubicBezTo>
                    <a:pt x="118" y="187"/>
                    <a:pt x="118" y="187"/>
                    <a:pt x="118" y="187"/>
                  </a:cubicBezTo>
                  <a:cubicBezTo>
                    <a:pt x="193" y="187"/>
                    <a:pt x="193" y="187"/>
                    <a:pt x="193" y="187"/>
                  </a:cubicBezTo>
                  <a:cubicBezTo>
                    <a:pt x="209" y="187"/>
                    <a:pt x="222" y="175"/>
                    <a:pt x="222" y="161"/>
                  </a:cubicBezTo>
                  <a:cubicBezTo>
                    <a:pt x="222" y="34"/>
                    <a:pt x="222" y="34"/>
                    <a:pt x="222" y="34"/>
                  </a:cubicBezTo>
                  <a:cubicBezTo>
                    <a:pt x="222" y="20"/>
                    <a:pt x="209" y="9"/>
                    <a:pt x="193" y="9"/>
                  </a:cubicBezTo>
                  <a:cubicBezTo>
                    <a:pt x="118" y="9"/>
                    <a:pt x="118" y="9"/>
                    <a:pt x="118" y="9"/>
                  </a:cubicBezTo>
                  <a:cubicBezTo>
                    <a:pt x="118" y="0"/>
                    <a:pt x="118" y="0"/>
                    <a:pt x="118" y="0"/>
                  </a:cubicBezTo>
                  <a:close/>
                  <a:moveTo>
                    <a:pt x="137" y="55"/>
                  </a:moveTo>
                  <a:cubicBezTo>
                    <a:pt x="137" y="60"/>
                    <a:pt x="137" y="60"/>
                    <a:pt x="137" y="60"/>
                  </a:cubicBezTo>
                  <a:cubicBezTo>
                    <a:pt x="199" y="60"/>
                    <a:pt x="199" y="60"/>
                    <a:pt x="199" y="60"/>
                  </a:cubicBezTo>
                  <a:cubicBezTo>
                    <a:pt x="199" y="55"/>
                    <a:pt x="199" y="55"/>
                    <a:pt x="199" y="55"/>
                  </a:cubicBezTo>
                  <a:cubicBezTo>
                    <a:pt x="137" y="55"/>
                    <a:pt x="137" y="55"/>
                    <a:pt x="137" y="55"/>
                  </a:cubicBezTo>
                  <a:close/>
                  <a:moveTo>
                    <a:pt x="137" y="77"/>
                  </a:moveTo>
                  <a:cubicBezTo>
                    <a:pt x="137" y="81"/>
                    <a:pt x="137" y="81"/>
                    <a:pt x="137" y="81"/>
                  </a:cubicBezTo>
                  <a:cubicBezTo>
                    <a:pt x="199" y="81"/>
                    <a:pt x="199" y="81"/>
                    <a:pt x="199" y="81"/>
                  </a:cubicBezTo>
                  <a:cubicBezTo>
                    <a:pt x="199" y="77"/>
                    <a:pt x="199" y="77"/>
                    <a:pt x="199" y="77"/>
                  </a:cubicBezTo>
                  <a:cubicBezTo>
                    <a:pt x="137" y="77"/>
                    <a:pt x="137" y="77"/>
                    <a:pt x="137" y="77"/>
                  </a:cubicBezTo>
                  <a:close/>
                  <a:moveTo>
                    <a:pt x="137" y="98"/>
                  </a:moveTo>
                  <a:cubicBezTo>
                    <a:pt x="137" y="102"/>
                    <a:pt x="137" y="102"/>
                    <a:pt x="137" y="102"/>
                  </a:cubicBezTo>
                  <a:cubicBezTo>
                    <a:pt x="199" y="102"/>
                    <a:pt x="199" y="102"/>
                    <a:pt x="199" y="102"/>
                  </a:cubicBezTo>
                  <a:cubicBezTo>
                    <a:pt x="199" y="98"/>
                    <a:pt x="199" y="98"/>
                    <a:pt x="199" y="98"/>
                  </a:cubicBezTo>
                  <a:cubicBezTo>
                    <a:pt x="137" y="98"/>
                    <a:pt x="137" y="98"/>
                    <a:pt x="137" y="98"/>
                  </a:cubicBezTo>
                  <a:close/>
                  <a:moveTo>
                    <a:pt x="137" y="119"/>
                  </a:moveTo>
                  <a:cubicBezTo>
                    <a:pt x="137" y="124"/>
                    <a:pt x="137" y="124"/>
                    <a:pt x="137" y="124"/>
                  </a:cubicBezTo>
                  <a:cubicBezTo>
                    <a:pt x="199" y="124"/>
                    <a:pt x="199" y="124"/>
                    <a:pt x="199" y="124"/>
                  </a:cubicBezTo>
                  <a:cubicBezTo>
                    <a:pt x="199" y="119"/>
                    <a:pt x="199" y="119"/>
                    <a:pt x="199" y="119"/>
                  </a:cubicBezTo>
                  <a:cubicBezTo>
                    <a:pt x="137" y="119"/>
                    <a:pt x="137" y="119"/>
                    <a:pt x="137" y="119"/>
                  </a:cubicBezTo>
                  <a:close/>
                  <a:moveTo>
                    <a:pt x="137" y="140"/>
                  </a:moveTo>
                  <a:cubicBezTo>
                    <a:pt x="137" y="145"/>
                    <a:pt x="137" y="145"/>
                    <a:pt x="137" y="145"/>
                  </a:cubicBezTo>
                  <a:cubicBezTo>
                    <a:pt x="199" y="145"/>
                    <a:pt x="199" y="145"/>
                    <a:pt x="199" y="145"/>
                  </a:cubicBezTo>
                  <a:cubicBezTo>
                    <a:pt x="199" y="140"/>
                    <a:pt x="199" y="140"/>
                    <a:pt x="199" y="140"/>
                  </a:cubicBezTo>
                  <a:cubicBezTo>
                    <a:pt x="137" y="140"/>
                    <a:pt x="137" y="140"/>
                    <a:pt x="137" y="140"/>
                  </a:cubicBezTo>
                  <a:close/>
                  <a:moveTo>
                    <a:pt x="33" y="55"/>
                  </a:moveTo>
                  <a:cubicBezTo>
                    <a:pt x="96" y="55"/>
                    <a:pt x="96" y="55"/>
                    <a:pt x="96" y="55"/>
                  </a:cubicBezTo>
                  <a:cubicBezTo>
                    <a:pt x="96" y="60"/>
                    <a:pt x="96" y="60"/>
                    <a:pt x="96" y="60"/>
                  </a:cubicBezTo>
                  <a:cubicBezTo>
                    <a:pt x="33" y="60"/>
                    <a:pt x="33" y="60"/>
                    <a:pt x="33" y="60"/>
                  </a:cubicBezTo>
                  <a:cubicBezTo>
                    <a:pt x="33" y="55"/>
                    <a:pt x="33" y="55"/>
                    <a:pt x="33" y="55"/>
                  </a:cubicBezTo>
                  <a:close/>
                  <a:moveTo>
                    <a:pt x="33" y="77"/>
                  </a:moveTo>
                  <a:cubicBezTo>
                    <a:pt x="96" y="77"/>
                    <a:pt x="96" y="77"/>
                    <a:pt x="96" y="77"/>
                  </a:cubicBezTo>
                  <a:cubicBezTo>
                    <a:pt x="96" y="81"/>
                    <a:pt x="96" y="81"/>
                    <a:pt x="96" y="81"/>
                  </a:cubicBezTo>
                  <a:cubicBezTo>
                    <a:pt x="33" y="81"/>
                    <a:pt x="33" y="81"/>
                    <a:pt x="33" y="81"/>
                  </a:cubicBezTo>
                  <a:cubicBezTo>
                    <a:pt x="33" y="77"/>
                    <a:pt x="33" y="77"/>
                    <a:pt x="33" y="77"/>
                  </a:cubicBezTo>
                  <a:close/>
                  <a:moveTo>
                    <a:pt x="33" y="98"/>
                  </a:moveTo>
                  <a:cubicBezTo>
                    <a:pt x="96" y="98"/>
                    <a:pt x="96" y="98"/>
                    <a:pt x="96" y="98"/>
                  </a:cubicBezTo>
                  <a:cubicBezTo>
                    <a:pt x="96" y="102"/>
                    <a:pt x="96" y="102"/>
                    <a:pt x="96" y="102"/>
                  </a:cubicBezTo>
                  <a:cubicBezTo>
                    <a:pt x="33" y="102"/>
                    <a:pt x="33" y="102"/>
                    <a:pt x="33" y="102"/>
                  </a:cubicBezTo>
                  <a:cubicBezTo>
                    <a:pt x="33" y="98"/>
                    <a:pt x="33" y="98"/>
                    <a:pt x="33" y="98"/>
                  </a:cubicBezTo>
                  <a:close/>
                  <a:moveTo>
                    <a:pt x="33" y="119"/>
                  </a:moveTo>
                  <a:cubicBezTo>
                    <a:pt x="96" y="119"/>
                    <a:pt x="96" y="119"/>
                    <a:pt x="96" y="119"/>
                  </a:cubicBezTo>
                  <a:cubicBezTo>
                    <a:pt x="96" y="124"/>
                    <a:pt x="96" y="124"/>
                    <a:pt x="96" y="124"/>
                  </a:cubicBezTo>
                  <a:cubicBezTo>
                    <a:pt x="33" y="124"/>
                    <a:pt x="33" y="124"/>
                    <a:pt x="33" y="124"/>
                  </a:cubicBezTo>
                  <a:cubicBezTo>
                    <a:pt x="33" y="119"/>
                    <a:pt x="33" y="119"/>
                    <a:pt x="33" y="119"/>
                  </a:cubicBezTo>
                  <a:close/>
                  <a:moveTo>
                    <a:pt x="33" y="140"/>
                  </a:moveTo>
                  <a:cubicBezTo>
                    <a:pt x="96" y="140"/>
                    <a:pt x="96" y="140"/>
                    <a:pt x="96" y="140"/>
                  </a:cubicBezTo>
                  <a:cubicBezTo>
                    <a:pt x="96" y="145"/>
                    <a:pt x="96" y="145"/>
                    <a:pt x="96" y="145"/>
                  </a:cubicBezTo>
                  <a:cubicBezTo>
                    <a:pt x="33" y="145"/>
                    <a:pt x="33" y="145"/>
                    <a:pt x="33" y="145"/>
                  </a:cubicBezTo>
                  <a:cubicBezTo>
                    <a:pt x="33" y="140"/>
                    <a:pt x="33" y="140"/>
                    <a:pt x="33" y="140"/>
                  </a:cubicBezTo>
                  <a:close/>
                  <a:moveTo>
                    <a:pt x="41" y="12"/>
                  </a:moveTo>
                  <a:cubicBezTo>
                    <a:pt x="29" y="12"/>
                    <a:pt x="16" y="21"/>
                    <a:pt x="16" y="34"/>
                  </a:cubicBezTo>
                  <a:cubicBezTo>
                    <a:pt x="16" y="161"/>
                    <a:pt x="16" y="161"/>
                    <a:pt x="16" y="161"/>
                  </a:cubicBezTo>
                  <a:cubicBezTo>
                    <a:pt x="16" y="174"/>
                    <a:pt x="29" y="183"/>
                    <a:pt x="41" y="183"/>
                  </a:cubicBezTo>
                  <a:cubicBezTo>
                    <a:pt x="114" y="183"/>
                    <a:pt x="114" y="183"/>
                    <a:pt x="114" y="183"/>
                  </a:cubicBezTo>
                  <a:cubicBezTo>
                    <a:pt x="114" y="168"/>
                    <a:pt x="114" y="168"/>
                    <a:pt x="114" y="168"/>
                  </a:cubicBezTo>
                  <a:cubicBezTo>
                    <a:pt x="102" y="168"/>
                    <a:pt x="102" y="168"/>
                    <a:pt x="102" y="168"/>
                  </a:cubicBezTo>
                  <a:cubicBezTo>
                    <a:pt x="102" y="157"/>
                    <a:pt x="102" y="157"/>
                    <a:pt x="102" y="157"/>
                  </a:cubicBezTo>
                  <a:cubicBezTo>
                    <a:pt x="114" y="157"/>
                    <a:pt x="114" y="157"/>
                    <a:pt x="114" y="157"/>
                  </a:cubicBezTo>
                  <a:cubicBezTo>
                    <a:pt x="114" y="48"/>
                    <a:pt x="114" y="48"/>
                    <a:pt x="114" y="48"/>
                  </a:cubicBezTo>
                  <a:cubicBezTo>
                    <a:pt x="102" y="48"/>
                    <a:pt x="102" y="48"/>
                    <a:pt x="102" y="48"/>
                  </a:cubicBezTo>
                  <a:cubicBezTo>
                    <a:pt x="102" y="38"/>
                    <a:pt x="102" y="38"/>
                    <a:pt x="102" y="38"/>
                  </a:cubicBezTo>
                  <a:cubicBezTo>
                    <a:pt x="114" y="38"/>
                    <a:pt x="114" y="38"/>
                    <a:pt x="114" y="38"/>
                  </a:cubicBezTo>
                  <a:cubicBezTo>
                    <a:pt x="114" y="12"/>
                    <a:pt x="114" y="12"/>
                    <a:pt x="114" y="12"/>
                  </a:cubicBezTo>
                  <a:cubicBezTo>
                    <a:pt x="41" y="12"/>
                    <a:pt x="41" y="12"/>
                    <a:pt x="41" y="12"/>
                  </a:cubicBezTo>
                  <a:close/>
                  <a:moveTo>
                    <a:pt x="118" y="183"/>
                  </a:moveTo>
                  <a:cubicBezTo>
                    <a:pt x="191" y="183"/>
                    <a:pt x="191" y="183"/>
                    <a:pt x="191" y="183"/>
                  </a:cubicBezTo>
                  <a:cubicBezTo>
                    <a:pt x="204" y="183"/>
                    <a:pt x="217" y="174"/>
                    <a:pt x="217" y="161"/>
                  </a:cubicBezTo>
                  <a:cubicBezTo>
                    <a:pt x="217" y="34"/>
                    <a:pt x="217" y="34"/>
                    <a:pt x="217" y="34"/>
                  </a:cubicBezTo>
                  <a:cubicBezTo>
                    <a:pt x="217" y="21"/>
                    <a:pt x="204" y="12"/>
                    <a:pt x="191" y="12"/>
                  </a:cubicBezTo>
                  <a:cubicBezTo>
                    <a:pt x="118" y="12"/>
                    <a:pt x="118" y="12"/>
                    <a:pt x="118" y="12"/>
                  </a:cubicBezTo>
                  <a:cubicBezTo>
                    <a:pt x="118" y="38"/>
                    <a:pt x="118" y="38"/>
                    <a:pt x="118" y="38"/>
                  </a:cubicBezTo>
                  <a:cubicBezTo>
                    <a:pt x="131" y="38"/>
                    <a:pt x="131" y="38"/>
                    <a:pt x="131" y="38"/>
                  </a:cubicBezTo>
                  <a:cubicBezTo>
                    <a:pt x="131" y="48"/>
                    <a:pt x="131" y="48"/>
                    <a:pt x="131" y="48"/>
                  </a:cubicBezTo>
                  <a:cubicBezTo>
                    <a:pt x="118" y="48"/>
                    <a:pt x="118" y="48"/>
                    <a:pt x="118" y="48"/>
                  </a:cubicBezTo>
                  <a:cubicBezTo>
                    <a:pt x="118" y="157"/>
                    <a:pt x="118" y="157"/>
                    <a:pt x="118" y="157"/>
                  </a:cubicBezTo>
                  <a:cubicBezTo>
                    <a:pt x="131" y="157"/>
                    <a:pt x="131" y="157"/>
                    <a:pt x="131" y="157"/>
                  </a:cubicBezTo>
                  <a:cubicBezTo>
                    <a:pt x="131" y="168"/>
                    <a:pt x="131" y="168"/>
                    <a:pt x="131" y="168"/>
                  </a:cubicBezTo>
                  <a:cubicBezTo>
                    <a:pt x="118" y="168"/>
                    <a:pt x="118" y="168"/>
                    <a:pt x="118" y="168"/>
                  </a:cubicBezTo>
                  <a:cubicBezTo>
                    <a:pt x="118" y="183"/>
                    <a:pt x="118" y="183"/>
                    <a:pt x="118" y="183"/>
                  </a:cubicBezTo>
                  <a:close/>
                  <a:moveTo>
                    <a:pt x="0" y="0"/>
                  </a:moveTo>
                  <a:cubicBezTo>
                    <a:pt x="0" y="199"/>
                    <a:pt x="0" y="199"/>
                    <a:pt x="0" y="199"/>
                  </a:cubicBezTo>
                  <a:cubicBezTo>
                    <a:pt x="114" y="199"/>
                    <a:pt x="114" y="199"/>
                    <a:pt x="114" y="199"/>
                  </a:cubicBezTo>
                  <a:cubicBezTo>
                    <a:pt x="114" y="187"/>
                    <a:pt x="114" y="187"/>
                    <a:pt x="114" y="187"/>
                  </a:cubicBezTo>
                  <a:cubicBezTo>
                    <a:pt x="114" y="187"/>
                    <a:pt x="114" y="187"/>
                    <a:pt x="114" y="187"/>
                  </a:cubicBezTo>
                  <a:cubicBezTo>
                    <a:pt x="39" y="187"/>
                    <a:pt x="39" y="187"/>
                    <a:pt x="39" y="187"/>
                  </a:cubicBezTo>
                  <a:cubicBezTo>
                    <a:pt x="23" y="187"/>
                    <a:pt x="11" y="175"/>
                    <a:pt x="11" y="161"/>
                  </a:cubicBezTo>
                  <a:cubicBezTo>
                    <a:pt x="11" y="34"/>
                    <a:pt x="11" y="34"/>
                    <a:pt x="11" y="34"/>
                  </a:cubicBezTo>
                  <a:cubicBezTo>
                    <a:pt x="11" y="20"/>
                    <a:pt x="23" y="9"/>
                    <a:pt x="39" y="9"/>
                  </a:cubicBezTo>
                  <a:cubicBezTo>
                    <a:pt x="114" y="9"/>
                    <a:pt x="114" y="9"/>
                    <a:pt x="114" y="9"/>
                  </a:cubicBezTo>
                  <a:cubicBezTo>
                    <a:pt x="114" y="9"/>
                    <a:pt x="114" y="9"/>
                    <a:pt x="114" y="9"/>
                  </a:cubicBezTo>
                  <a:cubicBezTo>
                    <a:pt x="114" y="0"/>
                    <a:pt x="114" y="0"/>
                    <a:pt x="114" y="0"/>
                  </a:cubicBezTo>
                  <a:cubicBezTo>
                    <a:pt x="0" y="0"/>
                    <a:pt x="0" y="0"/>
                    <a:pt x="0" y="0"/>
                  </a:cubicBezTo>
                  <a:close/>
                  <a:moveTo>
                    <a:pt x="114" y="41"/>
                  </a:moveTo>
                  <a:cubicBezTo>
                    <a:pt x="114" y="45"/>
                    <a:pt x="114" y="45"/>
                    <a:pt x="114" y="45"/>
                  </a:cubicBezTo>
                  <a:cubicBezTo>
                    <a:pt x="114" y="45"/>
                    <a:pt x="114" y="45"/>
                    <a:pt x="114" y="45"/>
                  </a:cubicBezTo>
                  <a:cubicBezTo>
                    <a:pt x="104" y="45"/>
                    <a:pt x="104" y="45"/>
                    <a:pt x="104" y="45"/>
                  </a:cubicBezTo>
                  <a:cubicBezTo>
                    <a:pt x="104" y="41"/>
                    <a:pt x="104" y="41"/>
                    <a:pt x="104" y="41"/>
                  </a:cubicBezTo>
                  <a:cubicBezTo>
                    <a:pt x="114" y="41"/>
                    <a:pt x="114" y="41"/>
                    <a:pt x="114" y="41"/>
                  </a:cubicBezTo>
                  <a:cubicBezTo>
                    <a:pt x="114" y="41"/>
                    <a:pt x="114" y="41"/>
                    <a:pt x="114" y="41"/>
                  </a:cubicBezTo>
                  <a:close/>
                  <a:moveTo>
                    <a:pt x="114" y="161"/>
                  </a:moveTo>
                  <a:cubicBezTo>
                    <a:pt x="114" y="165"/>
                    <a:pt x="114" y="165"/>
                    <a:pt x="114" y="165"/>
                  </a:cubicBezTo>
                  <a:cubicBezTo>
                    <a:pt x="114" y="165"/>
                    <a:pt x="114" y="165"/>
                    <a:pt x="114" y="165"/>
                  </a:cubicBezTo>
                  <a:cubicBezTo>
                    <a:pt x="104" y="165"/>
                    <a:pt x="104" y="165"/>
                    <a:pt x="104" y="165"/>
                  </a:cubicBezTo>
                  <a:cubicBezTo>
                    <a:pt x="104" y="161"/>
                    <a:pt x="104" y="161"/>
                    <a:pt x="104" y="161"/>
                  </a:cubicBezTo>
                  <a:cubicBezTo>
                    <a:pt x="114" y="161"/>
                    <a:pt x="114" y="161"/>
                    <a:pt x="114" y="161"/>
                  </a:cubicBezTo>
                  <a:cubicBezTo>
                    <a:pt x="114" y="161"/>
                    <a:pt x="114" y="161"/>
                    <a:pt x="114" y="161"/>
                  </a:cubicBezTo>
                  <a:close/>
                  <a:moveTo>
                    <a:pt x="118" y="165"/>
                  </a:moveTo>
                  <a:cubicBezTo>
                    <a:pt x="129" y="165"/>
                    <a:pt x="129" y="165"/>
                    <a:pt x="129" y="165"/>
                  </a:cubicBezTo>
                  <a:cubicBezTo>
                    <a:pt x="129" y="161"/>
                    <a:pt x="129" y="161"/>
                    <a:pt x="129" y="161"/>
                  </a:cubicBezTo>
                  <a:cubicBezTo>
                    <a:pt x="118" y="161"/>
                    <a:pt x="118" y="161"/>
                    <a:pt x="118" y="161"/>
                  </a:cubicBezTo>
                  <a:cubicBezTo>
                    <a:pt x="118" y="165"/>
                    <a:pt x="118" y="165"/>
                    <a:pt x="118" y="165"/>
                  </a:cubicBezTo>
                  <a:close/>
                  <a:moveTo>
                    <a:pt x="118" y="45"/>
                  </a:moveTo>
                  <a:cubicBezTo>
                    <a:pt x="129" y="45"/>
                    <a:pt x="129" y="45"/>
                    <a:pt x="129" y="45"/>
                  </a:cubicBezTo>
                  <a:cubicBezTo>
                    <a:pt x="129" y="41"/>
                    <a:pt x="129" y="41"/>
                    <a:pt x="129" y="41"/>
                  </a:cubicBezTo>
                  <a:cubicBezTo>
                    <a:pt x="118" y="41"/>
                    <a:pt x="118" y="41"/>
                    <a:pt x="118" y="41"/>
                  </a:cubicBezTo>
                  <a:lnTo>
                    <a:pt x="118" y="4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sp>
        <p:nvSpPr>
          <p:cNvPr id="98" name="文本框 97"/>
          <p:cNvSpPr txBox="1"/>
          <p:nvPr/>
        </p:nvSpPr>
        <p:spPr>
          <a:xfrm>
            <a:off x="4590281" y="5234432"/>
            <a:ext cx="685104" cy="300082"/>
          </a:xfrm>
          <a:prstGeom prst="rect">
            <a:avLst/>
          </a:prstGeom>
          <a:noFill/>
        </p:spPr>
        <p:txBody>
          <a:bodyPr wrap="square" rtlCol="0">
            <a:spAutoFit/>
          </a:bodyPr>
          <a:lstStyle/>
          <a:p>
            <a:pPr algn="ctr"/>
            <a:r>
              <a:rPr lang="en-US" altLang="zh-CN" sz="1350" smtClean="0">
                <a:latin typeface="微软雅黑" panose="020B0503020204020204" pitchFamily="34" charset="-122"/>
                <a:ea typeface="微软雅黑" panose="020B0503020204020204" pitchFamily="34" charset="-122"/>
              </a:rPr>
              <a:t>SEPT</a:t>
            </a:r>
            <a:endParaRPr lang="zh-CN" altLang="en-US" sz="1350" dirty="0">
              <a:latin typeface="微软雅黑" panose="020B0503020204020204" pitchFamily="34" charset="-122"/>
              <a:ea typeface="微软雅黑" panose="020B0503020204020204" pitchFamily="34" charset="-122"/>
            </a:endParaRPr>
          </a:p>
        </p:txBody>
      </p:sp>
      <p:sp>
        <p:nvSpPr>
          <p:cNvPr id="99" name="六边形 98"/>
          <p:cNvSpPr/>
          <p:nvPr/>
        </p:nvSpPr>
        <p:spPr>
          <a:xfrm>
            <a:off x="4804346" y="5027841"/>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0" name="组合 60"/>
          <p:cNvGrpSpPr/>
          <p:nvPr/>
        </p:nvGrpSpPr>
        <p:grpSpPr>
          <a:xfrm>
            <a:off x="4641656" y="4497173"/>
            <a:ext cx="475059" cy="475059"/>
            <a:chOff x="6443478" y="3555940"/>
            <a:chExt cx="633412" cy="633412"/>
          </a:xfrm>
        </p:grpSpPr>
        <p:sp>
          <p:nvSpPr>
            <p:cNvPr id="101" name="椭圆 100"/>
            <p:cNvSpPr/>
            <p:nvPr/>
          </p:nvSpPr>
          <p:spPr>
            <a:xfrm>
              <a:off x="6443478"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Freeform 13"/>
            <p:cNvSpPr>
              <a:spLocks noEditPoints="1"/>
            </p:cNvSpPr>
            <p:nvPr/>
          </p:nvSpPr>
          <p:spPr bwMode="auto">
            <a:xfrm>
              <a:off x="6582884" y="3680358"/>
              <a:ext cx="354600" cy="384576"/>
            </a:xfrm>
            <a:custGeom>
              <a:avLst/>
              <a:gdLst>
                <a:gd name="T0" fmla="*/ 185 w 205"/>
                <a:gd name="T1" fmla="*/ 103 h 222"/>
                <a:gd name="T2" fmla="*/ 150 w 205"/>
                <a:gd name="T3" fmla="*/ 174 h 222"/>
                <a:gd name="T4" fmla="*/ 12 w 205"/>
                <a:gd name="T5" fmla="*/ 96 h 222"/>
                <a:gd name="T6" fmla="*/ 194 w 205"/>
                <a:gd name="T7" fmla="*/ 83 h 222"/>
                <a:gd name="T8" fmla="*/ 12 w 205"/>
                <a:gd name="T9" fmla="*/ 96 h 222"/>
                <a:gd name="T10" fmla="*/ 205 w 205"/>
                <a:gd name="T11" fmla="*/ 222 h 222"/>
                <a:gd name="T12" fmla="*/ 199 w 205"/>
                <a:gd name="T13" fmla="*/ 209 h 222"/>
                <a:gd name="T14" fmla="*/ 192 w 205"/>
                <a:gd name="T15" fmla="*/ 200 h 222"/>
                <a:gd name="T16" fmla="*/ 188 w 205"/>
                <a:gd name="T17" fmla="*/ 189 h 222"/>
                <a:gd name="T18" fmla="*/ 17 w 205"/>
                <a:gd name="T19" fmla="*/ 179 h 222"/>
                <a:gd name="T20" fmla="*/ 13 w 205"/>
                <a:gd name="T21" fmla="*/ 189 h 222"/>
                <a:gd name="T22" fmla="*/ 6 w 205"/>
                <a:gd name="T23" fmla="*/ 200 h 222"/>
                <a:gd name="T24" fmla="*/ 0 w 205"/>
                <a:gd name="T25" fmla="*/ 209 h 222"/>
                <a:gd name="T26" fmla="*/ 9 w 205"/>
                <a:gd name="T27" fmla="*/ 78 h 222"/>
                <a:gd name="T28" fmla="*/ 197 w 205"/>
                <a:gd name="T29" fmla="*/ 63 h 222"/>
                <a:gd name="T30" fmla="*/ 9 w 205"/>
                <a:gd name="T31" fmla="*/ 63 h 222"/>
                <a:gd name="T32" fmla="*/ 19 w 205"/>
                <a:gd name="T33" fmla="*/ 103 h 222"/>
                <a:gd name="T34" fmla="*/ 54 w 205"/>
                <a:gd name="T35" fmla="*/ 174 h 222"/>
                <a:gd name="T36" fmla="*/ 19 w 205"/>
                <a:gd name="T37" fmla="*/ 103 h 222"/>
                <a:gd name="T38" fmla="*/ 25 w 205"/>
                <a:gd name="T39" fmla="*/ 110 h 222"/>
                <a:gd name="T40" fmla="*/ 28 w 205"/>
                <a:gd name="T41" fmla="*/ 170 h 222"/>
                <a:gd name="T42" fmla="*/ 31 w 205"/>
                <a:gd name="T43" fmla="*/ 167 h 222"/>
                <a:gd name="T44" fmla="*/ 28 w 205"/>
                <a:gd name="T45" fmla="*/ 107 h 222"/>
                <a:gd name="T46" fmla="*/ 63 w 205"/>
                <a:gd name="T47" fmla="*/ 103 h 222"/>
                <a:gd name="T48" fmla="*/ 97 w 205"/>
                <a:gd name="T49" fmla="*/ 174 h 222"/>
                <a:gd name="T50" fmla="*/ 63 w 205"/>
                <a:gd name="T51" fmla="*/ 103 h 222"/>
                <a:gd name="T52" fmla="*/ 69 w 205"/>
                <a:gd name="T53" fmla="*/ 110 h 222"/>
                <a:gd name="T54" fmla="*/ 72 w 205"/>
                <a:gd name="T55" fmla="*/ 170 h 222"/>
                <a:gd name="T56" fmla="*/ 74 w 205"/>
                <a:gd name="T57" fmla="*/ 167 h 222"/>
                <a:gd name="T58" fmla="*/ 72 w 205"/>
                <a:gd name="T59" fmla="*/ 107 h 222"/>
                <a:gd name="T60" fmla="*/ 106 w 205"/>
                <a:gd name="T61" fmla="*/ 103 h 222"/>
                <a:gd name="T62" fmla="*/ 141 w 205"/>
                <a:gd name="T63" fmla="*/ 174 h 222"/>
                <a:gd name="T64" fmla="*/ 106 w 205"/>
                <a:gd name="T65" fmla="*/ 103 h 222"/>
                <a:gd name="T66" fmla="*/ 113 w 205"/>
                <a:gd name="T67" fmla="*/ 110 h 222"/>
                <a:gd name="T68" fmla="*/ 115 w 205"/>
                <a:gd name="T69" fmla="*/ 170 h 222"/>
                <a:gd name="T70" fmla="*/ 118 w 205"/>
                <a:gd name="T71" fmla="*/ 167 h 222"/>
                <a:gd name="T72" fmla="*/ 115 w 205"/>
                <a:gd name="T73" fmla="*/ 107 h 222"/>
                <a:gd name="T74" fmla="*/ 159 w 205"/>
                <a:gd name="T75" fmla="*/ 107 h 222"/>
                <a:gd name="T76" fmla="*/ 156 w 205"/>
                <a:gd name="T77" fmla="*/ 167 h 222"/>
                <a:gd name="T78" fmla="*/ 159 w 205"/>
                <a:gd name="T79" fmla="*/ 170 h 222"/>
                <a:gd name="T80" fmla="*/ 162 w 205"/>
                <a:gd name="T81"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222">
                  <a:moveTo>
                    <a:pt x="150" y="103"/>
                  </a:moveTo>
                  <a:cubicBezTo>
                    <a:pt x="185" y="103"/>
                    <a:pt x="185" y="103"/>
                    <a:pt x="185" y="103"/>
                  </a:cubicBezTo>
                  <a:cubicBezTo>
                    <a:pt x="185" y="174"/>
                    <a:pt x="185" y="174"/>
                    <a:pt x="185" y="174"/>
                  </a:cubicBezTo>
                  <a:cubicBezTo>
                    <a:pt x="150" y="174"/>
                    <a:pt x="150" y="174"/>
                    <a:pt x="150" y="174"/>
                  </a:cubicBezTo>
                  <a:cubicBezTo>
                    <a:pt x="150" y="103"/>
                    <a:pt x="150" y="103"/>
                    <a:pt x="150" y="103"/>
                  </a:cubicBezTo>
                  <a:close/>
                  <a:moveTo>
                    <a:pt x="12" y="96"/>
                  </a:moveTo>
                  <a:cubicBezTo>
                    <a:pt x="194" y="96"/>
                    <a:pt x="194" y="96"/>
                    <a:pt x="194" y="96"/>
                  </a:cubicBezTo>
                  <a:cubicBezTo>
                    <a:pt x="194" y="83"/>
                    <a:pt x="194" y="83"/>
                    <a:pt x="194" y="83"/>
                  </a:cubicBezTo>
                  <a:cubicBezTo>
                    <a:pt x="12" y="83"/>
                    <a:pt x="12" y="83"/>
                    <a:pt x="12" y="83"/>
                  </a:cubicBezTo>
                  <a:cubicBezTo>
                    <a:pt x="12" y="96"/>
                    <a:pt x="12" y="96"/>
                    <a:pt x="12" y="96"/>
                  </a:cubicBezTo>
                  <a:close/>
                  <a:moveTo>
                    <a:pt x="0" y="222"/>
                  </a:moveTo>
                  <a:cubicBezTo>
                    <a:pt x="205" y="222"/>
                    <a:pt x="205" y="222"/>
                    <a:pt x="205" y="222"/>
                  </a:cubicBezTo>
                  <a:cubicBezTo>
                    <a:pt x="205" y="209"/>
                    <a:pt x="205" y="209"/>
                    <a:pt x="205" y="209"/>
                  </a:cubicBezTo>
                  <a:cubicBezTo>
                    <a:pt x="199" y="209"/>
                    <a:pt x="199" y="209"/>
                    <a:pt x="199" y="209"/>
                  </a:cubicBezTo>
                  <a:cubicBezTo>
                    <a:pt x="199" y="200"/>
                    <a:pt x="199" y="200"/>
                    <a:pt x="199" y="200"/>
                  </a:cubicBezTo>
                  <a:cubicBezTo>
                    <a:pt x="192" y="200"/>
                    <a:pt x="192" y="200"/>
                    <a:pt x="192" y="200"/>
                  </a:cubicBezTo>
                  <a:cubicBezTo>
                    <a:pt x="192" y="196"/>
                    <a:pt x="192" y="192"/>
                    <a:pt x="192" y="189"/>
                  </a:cubicBezTo>
                  <a:cubicBezTo>
                    <a:pt x="188" y="189"/>
                    <a:pt x="188" y="189"/>
                    <a:pt x="188" y="189"/>
                  </a:cubicBezTo>
                  <a:cubicBezTo>
                    <a:pt x="188" y="179"/>
                    <a:pt x="188" y="179"/>
                    <a:pt x="188" y="179"/>
                  </a:cubicBezTo>
                  <a:cubicBezTo>
                    <a:pt x="17" y="179"/>
                    <a:pt x="17" y="179"/>
                    <a:pt x="17" y="179"/>
                  </a:cubicBezTo>
                  <a:cubicBezTo>
                    <a:pt x="17" y="189"/>
                    <a:pt x="17" y="189"/>
                    <a:pt x="17" y="189"/>
                  </a:cubicBezTo>
                  <a:cubicBezTo>
                    <a:pt x="13" y="189"/>
                    <a:pt x="13" y="189"/>
                    <a:pt x="13" y="189"/>
                  </a:cubicBezTo>
                  <a:cubicBezTo>
                    <a:pt x="13" y="192"/>
                    <a:pt x="13" y="196"/>
                    <a:pt x="13" y="200"/>
                  </a:cubicBezTo>
                  <a:cubicBezTo>
                    <a:pt x="6" y="200"/>
                    <a:pt x="6" y="200"/>
                    <a:pt x="6" y="200"/>
                  </a:cubicBezTo>
                  <a:cubicBezTo>
                    <a:pt x="6" y="209"/>
                    <a:pt x="6" y="209"/>
                    <a:pt x="6" y="209"/>
                  </a:cubicBezTo>
                  <a:cubicBezTo>
                    <a:pt x="0" y="209"/>
                    <a:pt x="0" y="209"/>
                    <a:pt x="0" y="209"/>
                  </a:cubicBezTo>
                  <a:cubicBezTo>
                    <a:pt x="0" y="222"/>
                    <a:pt x="0" y="222"/>
                    <a:pt x="0" y="222"/>
                  </a:cubicBezTo>
                  <a:close/>
                  <a:moveTo>
                    <a:pt x="9" y="78"/>
                  </a:moveTo>
                  <a:cubicBezTo>
                    <a:pt x="197" y="78"/>
                    <a:pt x="197" y="78"/>
                    <a:pt x="197" y="78"/>
                  </a:cubicBezTo>
                  <a:cubicBezTo>
                    <a:pt x="197" y="63"/>
                    <a:pt x="197" y="63"/>
                    <a:pt x="197" y="63"/>
                  </a:cubicBezTo>
                  <a:cubicBezTo>
                    <a:pt x="103" y="0"/>
                    <a:pt x="103" y="0"/>
                    <a:pt x="103" y="0"/>
                  </a:cubicBezTo>
                  <a:cubicBezTo>
                    <a:pt x="9" y="63"/>
                    <a:pt x="9" y="63"/>
                    <a:pt x="9" y="63"/>
                  </a:cubicBezTo>
                  <a:cubicBezTo>
                    <a:pt x="9" y="78"/>
                    <a:pt x="9" y="78"/>
                    <a:pt x="9" y="78"/>
                  </a:cubicBezTo>
                  <a:close/>
                  <a:moveTo>
                    <a:pt x="19" y="103"/>
                  </a:moveTo>
                  <a:cubicBezTo>
                    <a:pt x="54" y="103"/>
                    <a:pt x="54" y="103"/>
                    <a:pt x="54" y="103"/>
                  </a:cubicBezTo>
                  <a:cubicBezTo>
                    <a:pt x="54" y="174"/>
                    <a:pt x="54" y="174"/>
                    <a:pt x="54" y="174"/>
                  </a:cubicBezTo>
                  <a:cubicBezTo>
                    <a:pt x="19" y="174"/>
                    <a:pt x="19" y="174"/>
                    <a:pt x="19" y="174"/>
                  </a:cubicBezTo>
                  <a:cubicBezTo>
                    <a:pt x="19" y="103"/>
                    <a:pt x="19" y="103"/>
                    <a:pt x="19" y="103"/>
                  </a:cubicBezTo>
                  <a:close/>
                  <a:moveTo>
                    <a:pt x="28" y="107"/>
                  </a:moveTo>
                  <a:cubicBezTo>
                    <a:pt x="26" y="107"/>
                    <a:pt x="25" y="108"/>
                    <a:pt x="25" y="110"/>
                  </a:cubicBezTo>
                  <a:cubicBezTo>
                    <a:pt x="25" y="167"/>
                    <a:pt x="25" y="167"/>
                    <a:pt x="25" y="167"/>
                  </a:cubicBezTo>
                  <a:cubicBezTo>
                    <a:pt x="25" y="169"/>
                    <a:pt x="26" y="170"/>
                    <a:pt x="28" y="170"/>
                  </a:cubicBezTo>
                  <a:cubicBezTo>
                    <a:pt x="28" y="170"/>
                    <a:pt x="28" y="170"/>
                    <a:pt x="28" y="170"/>
                  </a:cubicBezTo>
                  <a:cubicBezTo>
                    <a:pt x="29" y="170"/>
                    <a:pt x="31" y="169"/>
                    <a:pt x="31" y="167"/>
                  </a:cubicBezTo>
                  <a:cubicBezTo>
                    <a:pt x="31" y="110"/>
                    <a:pt x="31" y="110"/>
                    <a:pt x="31" y="110"/>
                  </a:cubicBezTo>
                  <a:cubicBezTo>
                    <a:pt x="31" y="108"/>
                    <a:pt x="29" y="107"/>
                    <a:pt x="28" y="107"/>
                  </a:cubicBezTo>
                  <a:cubicBezTo>
                    <a:pt x="28" y="107"/>
                    <a:pt x="28" y="107"/>
                    <a:pt x="28" y="107"/>
                  </a:cubicBezTo>
                  <a:close/>
                  <a:moveTo>
                    <a:pt x="63" y="103"/>
                  </a:moveTo>
                  <a:cubicBezTo>
                    <a:pt x="74" y="103"/>
                    <a:pt x="86" y="103"/>
                    <a:pt x="97" y="103"/>
                  </a:cubicBezTo>
                  <a:cubicBezTo>
                    <a:pt x="97" y="127"/>
                    <a:pt x="97" y="150"/>
                    <a:pt x="97" y="174"/>
                  </a:cubicBezTo>
                  <a:cubicBezTo>
                    <a:pt x="86" y="174"/>
                    <a:pt x="74" y="174"/>
                    <a:pt x="63" y="174"/>
                  </a:cubicBezTo>
                  <a:cubicBezTo>
                    <a:pt x="63" y="150"/>
                    <a:pt x="63" y="127"/>
                    <a:pt x="63" y="103"/>
                  </a:cubicBezTo>
                  <a:close/>
                  <a:moveTo>
                    <a:pt x="72" y="107"/>
                  </a:moveTo>
                  <a:cubicBezTo>
                    <a:pt x="70" y="107"/>
                    <a:pt x="69" y="108"/>
                    <a:pt x="69" y="110"/>
                  </a:cubicBezTo>
                  <a:cubicBezTo>
                    <a:pt x="69" y="167"/>
                    <a:pt x="69" y="167"/>
                    <a:pt x="69" y="167"/>
                  </a:cubicBezTo>
                  <a:cubicBezTo>
                    <a:pt x="69" y="169"/>
                    <a:pt x="70" y="170"/>
                    <a:pt x="72" y="170"/>
                  </a:cubicBezTo>
                  <a:cubicBezTo>
                    <a:pt x="72" y="170"/>
                    <a:pt x="72" y="170"/>
                    <a:pt x="72" y="170"/>
                  </a:cubicBezTo>
                  <a:cubicBezTo>
                    <a:pt x="73" y="170"/>
                    <a:pt x="74" y="169"/>
                    <a:pt x="74" y="167"/>
                  </a:cubicBezTo>
                  <a:cubicBezTo>
                    <a:pt x="74" y="110"/>
                    <a:pt x="74" y="110"/>
                    <a:pt x="74" y="110"/>
                  </a:cubicBezTo>
                  <a:cubicBezTo>
                    <a:pt x="74" y="108"/>
                    <a:pt x="73" y="107"/>
                    <a:pt x="72" y="107"/>
                  </a:cubicBezTo>
                  <a:cubicBezTo>
                    <a:pt x="72" y="107"/>
                    <a:pt x="72" y="107"/>
                    <a:pt x="72" y="107"/>
                  </a:cubicBezTo>
                  <a:close/>
                  <a:moveTo>
                    <a:pt x="106" y="103"/>
                  </a:moveTo>
                  <a:cubicBezTo>
                    <a:pt x="141" y="103"/>
                    <a:pt x="141" y="103"/>
                    <a:pt x="141" y="103"/>
                  </a:cubicBezTo>
                  <a:cubicBezTo>
                    <a:pt x="141" y="174"/>
                    <a:pt x="141" y="174"/>
                    <a:pt x="141" y="174"/>
                  </a:cubicBezTo>
                  <a:cubicBezTo>
                    <a:pt x="106" y="174"/>
                    <a:pt x="106" y="174"/>
                    <a:pt x="106" y="174"/>
                  </a:cubicBezTo>
                  <a:cubicBezTo>
                    <a:pt x="106" y="103"/>
                    <a:pt x="106" y="103"/>
                    <a:pt x="106" y="103"/>
                  </a:cubicBezTo>
                  <a:close/>
                  <a:moveTo>
                    <a:pt x="115" y="107"/>
                  </a:moveTo>
                  <a:cubicBezTo>
                    <a:pt x="114" y="107"/>
                    <a:pt x="113" y="108"/>
                    <a:pt x="113" y="110"/>
                  </a:cubicBezTo>
                  <a:cubicBezTo>
                    <a:pt x="113" y="167"/>
                    <a:pt x="113" y="167"/>
                    <a:pt x="113" y="167"/>
                  </a:cubicBezTo>
                  <a:cubicBezTo>
                    <a:pt x="113" y="169"/>
                    <a:pt x="114" y="170"/>
                    <a:pt x="115" y="170"/>
                  </a:cubicBezTo>
                  <a:cubicBezTo>
                    <a:pt x="115" y="170"/>
                    <a:pt x="115" y="170"/>
                    <a:pt x="115" y="170"/>
                  </a:cubicBezTo>
                  <a:cubicBezTo>
                    <a:pt x="117" y="170"/>
                    <a:pt x="118" y="169"/>
                    <a:pt x="118" y="167"/>
                  </a:cubicBezTo>
                  <a:cubicBezTo>
                    <a:pt x="118" y="110"/>
                    <a:pt x="118" y="110"/>
                    <a:pt x="118" y="110"/>
                  </a:cubicBezTo>
                  <a:cubicBezTo>
                    <a:pt x="118" y="108"/>
                    <a:pt x="117" y="107"/>
                    <a:pt x="115" y="107"/>
                  </a:cubicBezTo>
                  <a:cubicBezTo>
                    <a:pt x="115" y="107"/>
                    <a:pt x="115" y="107"/>
                    <a:pt x="115" y="107"/>
                  </a:cubicBezTo>
                  <a:close/>
                  <a:moveTo>
                    <a:pt x="159" y="107"/>
                  </a:moveTo>
                  <a:cubicBezTo>
                    <a:pt x="158" y="107"/>
                    <a:pt x="156" y="108"/>
                    <a:pt x="156" y="110"/>
                  </a:cubicBezTo>
                  <a:cubicBezTo>
                    <a:pt x="156" y="167"/>
                    <a:pt x="156" y="167"/>
                    <a:pt x="156" y="167"/>
                  </a:cubicBezTo>
                  <a:cubicBezTo>
                    <a:pt x="156" y="169"/>
                    <a:pt x="158" y="170"/>
                    <a:pt x="159" y="170"/>
                  </a:cubicBezTo>
                  <a:cubicBezTo>
                    <a:pt x="159" y="170"/>
                    <a:pt x="159" y="170"/>
                    <a:pt x="159" y="170"/>
                  </a:cubicBezTo>
                  <a:cubicBezTo>
                    <a:pt x="161" y="170"/>
                    <a:pt x="162" y="169"/>
                    <a:pt x="162" y="167"/>
                  </a:cubicBezTo>
                  <a:cubicBezTo>
                    <a:pt x="162" y="110"/>
                    <a:pt x="162" y="110"/>
                    <a:pt x="162" y="110"/>
                  </a:cubicBezTo>
                  <a:cubicBezTo>
                    <a:pt x="162" y="108"/>
                    <a:pt x="161" y="107"/>
                    <a:pt x="159" y="10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sp>
        <p:nvSpPr>
          <p:cNvPr id="103" name="文本框 102"/>
          <p:cNvSpPr txBox="1"/>
          <p:nvPr/>
        </p:nvSpPr>
        <p:spPr>
          <a:xfrm>
            <a:off x="5764975" y="5226218"/>
            <a:ext cx="577808" cy="300082"/>
          </a:xfrm>
          <a:prstGeom prst="rect">
            <a:avLst/>
          </a:prstGeom>
          <a:noFill/>
        </p:spPr>
        <p:txBody>
          <a:bodyPr wrap="square" rtlCol="0">
            <a:spAutoFit/>
          </a:bodyPr>
          <a:lstStyle/>
          <a:p>
            <a:pPr algn="ctr"/>
            <a:r>
              <a:rPr lang="en-US" altLang="zh-CN" sz="1350" dirty="0" smtClean="0">
                <a:latin typeface="微软雅黑" panose="020B0503020204020204" pitchFamily="34" charset="-122"/>
                <a:ea typeface="微软雅黑" panose="020B0503020204020204" pitchFamily="34" charset="-122"/>
              </a:rPr>
              <a:t>OCT</a:t>
            </a:r>
            <a:endParaRPr lang="en-US" altLang="zh-CN" sz="1350" dirty="0">
              <a:latin typeface="微软雅黑" panose="020B0503020204020204" pitchFamily="34" charset="-122"/>
              <a:ea typeface="微软雅黑" panose="020B0503020204020204" pitchFamily="34" charset="-122"/>
            </a:endParaRPr>
          </a:p>
        </p:txBody>
      </p:sp>
      <p:sp>
        <p:nvSpPr>
          <p:cNvPr id="104" name="六边形 103"/>
          <p:cNvSpPr/>
          <p:nvPr/>
        </p:nvSpPr>
        <p:spPr>
          <a:xfrm>
            <a:off x="5979040" y="5027841"/>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5" name="组合 65"/>
          <p:cNvGrpSpPr/>
          <p:nvPr/>
        </p:nvGrpSpPr>
        <p:grpSpPr>
          <a:xfrm>
            <a:off x="5810043" y="4497173"/>
            <a:ext cx="475059" cy="475059"/>
            <a:chOff x="8009736" y="3555940"/>
            <a:chExt cx="633412" cy="633412"/>
          </a:xfrm>
        </p:grpSpPr>
        <p:sp>
          <p:nvSpPr>
            <p:cNvPr id="106" name="椭圆 105"/>
            <p:cNvSpPr/>
            <p:nvPr/>
          </p:nvSpPr>
          <p:spPr>
            <a:xfrm>
              <a:off x="800973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7" name="Freeform 15"/>
            <p:cNvSpPr>
              <a:spLocks noEditPoints="1"/>
            </p:cNvSpPr>
            <p:nvPr/>
          </p:nvSpPr>
          <p:spPr bwMode="auto">
            <a:xfrm>
              <a:off x="8154960" y="3675625"/>
              <a:ext cx="342964" cy="394044"/>
            </a:xfrm>
            <a:custGeom>
              <a:avLst/>
              <a:gdLst>
                <a:gd name="T0" fmla="*/ 25 w 98"/>
                <a:gd name="T1" fmla="*/ 8 h 111"/>
                <a:gd name="T2" fmla="*/ 26 w 98"/>
                <a:gd name="T3" fmla="*/ 14 h 111"/>
                <a:gd name="T4" fmla="*/ 6 w 98"/>
                <a:gd name="T5" fmla="*/ 7 h 111"/>
                <a:gd name="T6" fmla="*/ 1 w 98"/>
                <a:gd name="T7" fmla="*/ 10 h 111"/>
                <a:gd name="T8" fmla="*/ 0 w 98"/>
                <a:gd name="T9" fmla="*/ 26 h 111"/>
                <a:gd name="T10" fmla="*/ 4 w 98"/>
                <a:gd name="T11" fmla="*/ 48 h 111"/>
                <a:gd name="T12" fmla="*/ 21 w 98"/>
                <a:gd name="T13" fmla="*/ 62 h 111"/>
                <a:gd name="T14" fmla="*/ 25 w 98"/>
                <a:gd name="T15" fmla="*/ 62 h 111"/>
                <a:gd name="T16" fmla="*/ 25 w 98"/>
                <a:gd name="T17" fmla="*/ 62 h 111"/>
                <a:gd name="T18" fmla="*/ 39 w 98"/>
                <a:gd name="T19" fmla="*/ 65 h 111"/>
                <a:gd name="T20" fmla="*/ 39 w 98"/>
                <a:gd name="T21" fmla="*/ 80 h 111"/>
                <a:gd name="T22" fmla="*/ 33 w 98"/>
                <a:gd name="T23" fmla="*/ 80 h 111"/>
                <a:gd name="T24" fmla="*/ 33 w 98"/>
                <a:gd name="T25" fmla="*/ 85 h 111"/>
                <a:gd name="T26" fmla="*/ 19 w 98"/>
                <a:gd name="T27" fmla="*/ 85 h 111"/>
                <a:gd name="T28" fmla="*/ 19 w 98"/>
                <a:gd name="T29" fmla="*/ 111 h 111"/>
                <a:gd name="T30" fmla="*/ 80 w 98"/>
                <a:gd name="T31" fmla="*/ 111 h 111"/>
                <a:gd name="T32" fmla="*/ 80 w 98"/>
                <a:gd name="T33" fmla="*/ 85 h 111"/>
                <a:gd name="T34" fmla="*/ 65 w 98"/>
                <a:gd name="T35" fmla="*/ 85 h 111"/>
                <a:gd name="T36" fmla="*/ 65 w 98"/>
                <a:gd name="T37" fmla="*/ 80 h 111"/>
                <a:gd name="T38" fmla="*/ 59 w 98"/>
                <a:gd name="T39" fmla="*/ 80 h 111"/>
                <a:gd name="T40" fmla="*/ 59 w 98"/>
                <a:gd name="T41" fmla="*/ 65 h 111"/>
                <a:gd name="T42" fmla="*/ 73 w 98"/>
                <a:gd name="T43" fmla="*/ 62 h 111"/>
                <a:gd name="T44" fmla="*/ 73 w 98"/>
                <a:gd name="T45" fmla="*/ 62 h 111"/>
                <a:gd name="T46" fmla="*/ 77 w 98"/>
                <a:gd name="T47" fmla="*/ 62 h 111"/>
                <a:gd name="T48" fmla="*/ 93 w 98"/>
                <a:gd name="T49" fmla="*/ 48 h 111"/>
                <a:gd name="T50" fmla="*/ 98 w 98"/>
                <a:gd name="T51" fmla="*/ 26 h 111"/>
                <a:gd name="T52" fmla="*/ 97 w 98"/>
                <a:gd name="T53" fmla="*/ 10 h 111"/>
                <a:gd name="T54" fmla="*/ 91 w 98"/>
                <a:gd name="T55" fmla="*/ 7 h 111"/>
                <a:gd name="T56" fmla="*/ 72 w 98"/>
                <a:gd name="T57" fmla="*/ 14 h 111"/>
                <a:gd name="T58" fmla="*/ 72 w 98"/>
                <a:gd name="T59" fmla="*/ 8 h 111"/>
                <a:gd name="T60" fmla="*/ 75 w 98"/>
                <a:gd name="T61" fmla="*/ 8 h 111"/>
                <a:gd name="T62" fmla="*/ 75 w 98"/>
                <a:gd name="T63" fmla="*/ 0 h 111"/>
                <a:gd name="T64" fmla="*/ 21 w 98"/>
                <a:gd name="T65" fmla="*/ 0 h 111"/>
                <a:gd name="T66" fmla="*/ 21 w 98"/>
                <a:gd name="T67" fmla="*/ 8 h 111"/>
                <a:gd name="T68" fmla="*/ 25 w 98"/>
                <a:gd name="T69" fmla="*/ 8 h 111"/>
                <a:gd name="T70" fmla="*/ 78 w 98"/>
                <a:gd name="T71" fmla="*/ 53 h 111"/>
                <a:gd name="T72" fmla="*/ 73 w 98"/>
                <a:gd name="T73" fmla="*/ 25 h 111"/>
                <a:gd name="T74" fmla="*/ 76 w 98"/>
                <a:gd name="T75" fmla="*/ 28 h 111"/>
                <a:gd name="T76" fmla="*/ 82 w 98"/>
                <a:gd name="T77" fmla="*/ 22 h 111"/>
                <a:gd name="T78" fmla="*/ 80 w 98"/>
                <a:gd name="T79" fmla="*/ 20 h 111"/>
                <a:gd name="T80" fmla="*/ 89 w 98"/>
                <a:gd name="T81" fmla="*/ 17 h 111"/>
                <a:gd name="T82" fmla="*/ 90 w 98"/>
                <a:gd name="T83" fmla="*/ 25 h 111"/>
                <a:gd name="T84" fmla="*/ 86 w 98"/>
                <a:gd name="T85" fmla="*/ 45 h 111"/>
                <a:gd name="T86" fmla="*/ 78 w 98"/>
                <a:gd name="T87" fmla="*/ 53 h 111"/>
                <a:gd name="T88" fmla="*/ 24 w 98"/>
                <a:gd name="T89" fmla="*/ 25 h 111"/>
                <a:gd name="T90" fmla="*/ 19 w 98"/>
                <a:gd name="T91" fmla="*/ 53 h 111"/>
                <a:gd name="T92" fmla="*/ 12 w 98"/>
                <a:gd name="T93" fmla="*/ 45 h 111"/>
                <a:gd name="T94" fmla="*/ 8 w 98"/>
                <a:gd name="T95" fmla="*/ 25 h 111"/>
                <a:gd name="T96" fmla="*/ 8 w 98"/>
                <a:gd name="T97" fmla="*/ 17 h 111"/>
                <a:gd name="T98" fmla="*/ 18 w 98"/>
                <a:gd name="T99" fmla="*/ 20 h 111"/>
                <a:gd name="T100" fmla="*/ 16 w 98"/>
                <a:gd name="T101" fmla="*/ 22 h 111"/>
                <a:gd name="T102" fmla="*/ 21 w 98"/>
                <a:gd name="T103" fmla="*/ 28 h 111"/>
                <a:gd name="T104" fmla="*/ 24 w 98"/>
                <a:gd name="T105" fmla="*/ 25 h 111"/>
                <a:gd name="T106" fmla="*/ 41 w 98"/>
                <a:gd name="T107" fmla="*/ 13 h 111"/>
                <a:gd name="T108" fmla="*/ 41 w 98"/>
                <a:gd name="T109" fmla="*/ 57 h 111"/>
                <a:gd name="T110" fmla="*/ 32 w 98"/>
                <a:gd name="T111" fmla="*/ 52 h 111"/>
                <a:gd name="T112" fmla="*/ 35 w 98"/>
                <a:gd name="T113" fmla="*/ 18 h 111"/>
                <a:gd name="T114" fmla="*/ 35 w 98"/>
                <a:gd name="T115" fmla="*/ 13 h 111"/>
                <a:gd name="T116" fmla="*/ 41 w 98"/>
                <a:gd name="T117"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 h="111">
                  <a:moveTo>
                    <a:pt x="25" y="8"/>
                  </a:moveTo>
                  <a:cubicBezTo>
                    <a:pt x="26" y="10"/>
                    <a:pt x="26" y="12"/>
                    <a:pt x="26" y="14"/>
                  </a:cubicBezTo>
                  <a:cubicBezTo>
                    <a:pt x="6" y="7"/>
                    <a:pt x="6" y="7"/>
                    <a:pt x="6" y="7"/>
                  </a:cubicBezTo>
                  <a:cubicBezTo>
                    <a:pt x="1" y="10"/>
                    <a:pt x="1" y="10"/>
                    <a:pt x="1" y="10"/>
                  </a:cubicBezTo>
                  <a:cubicBezTo>
                    <a:pt x="0" y="14"/>
                    <a:pt x="0" y="20"/>
                    <a:pt x="0" y="26"/>
                  </a:cubicBezTo>
                  <a:cubicBezTo>
                    <a:pt x="0" y="33"/>
                    <a:pt x="1" y="41"/>
                    <a:pt x="4" y="48"/>
                  </a:cubicBezTo>
                  <a:cubicBezTo>
                    <a:pt x="7" y="55"/>
                    <a:pt x="13" y="61"/>
                    <a:pt x="21" y="62"/>
                  </a:cubicBezTo>
                  <a:cubicBezTo>
                    <a:pt x="22" y="62"/>
                    <a:pt x="24" y="62"/>
                    <a:pt x="25" y="62"/>
                  </a:cubicBezTo>
                  <a:cubicBezTo>
                    <a:pt x="25" y="62"/>
                    <a:pt x="25" y="62"/>
                    <a:pt x="25" y="62"/>
                  </a:cubicBezTo>
                  <a:cubicBezTo>
                    <a:pt x="28" y="63"/>
                    <a:pt x="33" y="65"/>
                    <a:pt x="39" y="65"/>
                  </a:cubicBezTo>
                  <a:cubicBezTo>
                    <a:pt x="39" y="80"/>
                    <a:pt x="39" y="80"/>
                    <a:pt x="39" y="80"/>
                  </a:cubicBezTo>
                  <a:cubicBezTo>
                    <a:pt x="33" y="80"/>
                    <a:pt x="33" y="80"/>
                    <a:pt x="33" y="80"/>
                  </a:cubicBezTo>
                  <a:cubicBezTo>
                    <a:pt x="33" y="85"/>
                    <a:pt x="33" y="85"/>
                    <a:pt x="33" y="85"/>
                  </a:cubicBezTo>
                  <a:cubicBezTo>
                    <a:pt x="19" y="85"/>
                    <a:pt x="19" y="85"/>
                    <a:pt x="19" y="85"/>
                  </a:cubicBezTo>
                  <a:cubicBezTo>
                    <a:pt x="19" y="111"/>
                    <a:pt x="19" y="111"/>
                    <a:pt x="19" y="111"/>
                  </a:cubicBezTo>
                  <a:cubicBezTo>
                    <a:pt x="80" y="111"/>
                    <a:pt x="80" y="111"/>
                    <a:pt x="80" y="111"/>
                  </a:cubicBezTo>
                  <a:cubicBezTo>
                    <a:pt x="80" y="85"/>
                    <a:pt x="80" y="85"/>
                    <a:pt x="80" y="85"/>
                  </a:cubicBezTo>
                  <a:cubicBezTo>
                    <a:pt x="65" y="85"/>
                    <a:pt x="65" y="85"/>
                    <a:pt x="65" y="85"/>
                  </a:cubicBezTo>
                  <a:cubicBezTo>
                    <a:pt x="65" y="80"/>
                    <a:pt x="65" y="80"/>
                    <a:pt x="65" y="80"/>
                  </a:cubicBezTo>
                  <a:cubicBezTo>
                    <a:pt x="59" y="80"/>
                    <a:pt x="59" y="80"/>
                    <a:pt x="59" y="80"/>
                  </a:cubicBezTo>
                  <a:cubicBezTo>
                    <a:pt x="59" y="65"/>
                    <a:pt x="59" y="65"/>
                    <a:pt x="59" y="65"/>
                  </a:cubicBezTo>
                  <a:cubicBezTo>
                    <a:pt x="65" y="65"/>
                    <a:pt x="70" y="63"/>
                    <a:pt x="73" y="62"/>
                  </a:cubicBezTo>
                  <a:cubicBezTo>
                    <a:pt x="73" y="62"/>
                    <a:pt x="73" y="62"/>
                    <a:pt x="73" y="62"/>
                  </a:cubicBezTo>
                  <a:cubicBezTo>
                    <a:pt x="74" y="62"/>
                    <a:pt x="76" y="62"/>
                    <a:pt x="77" y="62"/>
                  </a:cubicBezTo>
                  <a:cubicBezTo>
                    <a:pt x="85" y="61"/>
                    <a:pt x="90" y="55"/>
                    <a:pt x="93" y="48"/>
                  </a:cubicBezTo>
                  <a:cubicBezTo>
                    <a:pt x="96" y="41"/>
                    <a:pt x="97" y="33"/>
                    <a:pt x="98" y="26"/>
                  </a:cubicBezTo>
                  <a:cubicBezTo>
                    <a:pt x="98" y="20"/>
                    <a:pt x="97" y="14"/>
                    <a:pt x="97" y="10"/>
                  </a:cubicBezTo>
                  <a:cubicBezTo>
                    <a:pt x="91" y="7"/>
                    <a:pt x="91" y="7"/>
                    <a:pt x="91" y="7"/>
                  </a:cubicBezTo>
                  <a:cubicBezTo>
                    <a:pt x="72" y="14"/>
                    <a:pt x="72" y="14"/>
                    <a:pt x="72" y="14"/>
                  </a:cubicBezTo>
                  <a:cubicBezTo>
                    <a:pt x="72" y="12"/>
                    <a:pt x="72" y="10"/>
                    <a:pt x="72" y="8"/>
                  </a:cubicBezTo>
                  <a:cubicBezTo>
                    <a:pt x="75" y="8"/>
                    <a:pt x="75" y="8"/>
                    <a:pt x="75" y="8"/>
                  </a:cubicBezTo>
                  <a:cubicBezTo>
                    <a:pt x="75" y="0"/>
                    <a:pt x="75" y="0"/>
                    <a:pt x="75" y="0"/>
                  </a:cubicBezTo>
                  <a:cubicBezTo>
                    <a:pt x="21" y="0"/>
                    <a:pt x="21" y="0"/>
                    <a:pt x="21" y="0"/>
                  </a:cubicBezTo>
                  <a:cubicBezTo>
                    <a:pt x="21" y="8"/>
                    <a:pt x="21" y="8"/>
                    <a:pt x="21" y="8"/>
                  </a:cubicBezTo>
                  <a:cubicBezTo>
                    <a:pt x="25" y="8"/>
                    <a:pt x="25" y="8"/>
                    <a:pt x="25" y="8"/>
                  </a:cubicBezTo>
                  <a:close/>
                  <a:moveTo>
                    <a:pt x="78" y="53"/>
                  </a:moveTo>
                  <a:cubicBezTo>
                    <a:pt x="80" y="45"/>
                    <a:pt x="76" y="35"/>
                    <a:pt x="73" y="25"/>
                  </a:cubicBezTo>
                  <a:cubicBezTo>
                    <a:pt x="76" y="28"/>
                    <a:pt x="76" y="28"/>
                    <a:pt x="76" y="28"/>
                  </a:cubicBezTo>
                  <a:cubicBezTo>
                    <a:pt x="82" y="22"/>
                    <a:pt x="82" y="22"/>
                    <a:pt x="82" y="22"/>
                  </a:cubicBezTo>
                  <a:cubicBezTo>
                    <a:pt x="80" y="20"/>
                    <a:pt x="80" y="20"/>
                    <a:pt x="80" y="20"/>
                  </a:cubicBezTo>
                  <a:cubicBezTo>
                    <a:pt x="89" y="17"/>
                    <a:pt x="89" y="17"/>
                    <a:pt x="89" y="17"/>
                  </a:cubicBezTo>
                  <a:cubicBezTo>
                    <a:pt x="90" y="19"/>
                    <a:pt x="90" y="22"/>
                    <a:pt x="90" y="25"/>
                  </a:cubicBezTo>
                  <a:cubicBezTo>
                    <a:pt x="89" y="32"/>
                    <a:pt x="88" y="39"/>
                    <a:pt x="86" y="45"/>
                  </a:cubicBezTo>
                  <a:cubicBezTo>
                    <a:pt x="84" y="48"/>
                    <a:pt x="82" y="52"/>
                    <a:pt x="78" y="53"/>
                  </a:cubicBezTo>
                  <a:close/>
                  <a:moveTo>
                    <a:pt x="24" y="25"/>
                  </a:moveTo>
                  <a:cubicBezTo>
                    <a:pt x="22" y="35"/>
                    <a:pt x="18" y="45"/>
                    <a:pt x="19" y="53"/>
                  </a:cubicBezTo>
                  <a:cubicBezTo>
                    <a:pt x="16" y="52"/>
                    <a:pt x="13" y="48"/>
                    <a:pt x="12" y="45"/>
                  </a:cubicBezTo>
                  <a:cubicBezTo>
                    <a:pt x="9" y="39"/>
                    <a:pt x="8" y="32"/>
                    <a:pt x="8" y="25"/>
                  </a:cubicBezTo>
                  <a:cubicBezTo>
                    <a:pt x="8" y="22"/>
                    <a:pt x="8" y="19"/>
                    <a:pt x="8" y="17"/>
                  </a:cubicBezTo>
                  <a:cubicBezTo>
                    <a:pt x="18" y="20"/>
                    <a:pt x="18" y="20"/>
                    <a:pt x="18" y="20"/>
                  </a:cubicBezTo>
                  <a:cubicBezTo>
                    <a:pt x="16" y="22"/>
                    <a:pt x="16" y="22"/>
                    <a:pt x="16" y="22"/>
                  </a:cubicBezTo>
                  <a:cubicBezTo>
                    <a:pt x="21" y="28"/>
                    <a:pt x="21" y="28"/>
                    <a:pt x="21" y="28"/>
                  </a:cubicBezTo>
                  <a:cubicBezTo>
                    <a:pt x="24" y="25"/>
                    <a:pt x="24" y="25"/>
                    <a:pt x="24" y="25"/>
                  </a:cubicBezTo>
                  <a:close/>
                  <a:moveTo>
                    <a:pt x="41" y="13"/>
                  </a:moveTo>
                  <a:cubicBezTo>
                    <a:pt x="41" y="57"/>
                    <a:pt x="41" y="57"/>
                    <a:pt x="41" y="57"/>
                  </a:cubicBezTo>
                  <a:cubicBezTo>
                    <a:pt x="41" y="57"/>
                    <a:pt x="33" y="57"/>
                    <a:pt x="32" y="52"/>
                  </a:cubicBezTo>
                  <a:cubicBezTo>
                    <a:pt x="30" y="47"/>
                    <a:pt x="35" y="20"/>
                    <a:pt x="35" y="18"/>
                  </a:cubicBezTo>
                  <a:cubicBezTo>
                    <a:pt x="35" y="16"/>
                    <a:pt x="35" y="13"/>
                    <a:pt x="35" y="13"/>
                  </a:cubicBezTo>
                  <a:lnTo>
                    <a:pt x="41" y="1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spTree>
    <p:extLst>
      <p:ext uri="{BB962C8B-B14F-4D97-AF65-F5344CB8AC3E}">
        <p14:creationId xmlns:p14="http://schemas.microsoft.com/office/powerpoint/2010/main" val="1114702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22" presetClass="entr" presetSubtype="8" fill="hold" nodeType="withEffect">
                                  <p:stCondLst>
                                    <p:cond delay="1000"/>
                                  </p:stCondLst>
                                  <p:childTnLst>
                                    <p:set>
                                      <p:cBhvr>
                                        <p:cTn id="19" dur="1" fill="hold">
                                          <p:stCondLst>
                                            <p:cond delay="0"/>
                                          </p:stCondLst>
                                        </p:cTn>
                                        <p:tgtEl>
                                          <p:spTgt spid="69"/>
                                        </p:tgtEl>
                                        <p:attrNameLst>
                                          <p:attrName>style.visibility</p:attrName>
                                        </p:attrNameLst>
                                      </p:cBhvr>
                                      <p:to>
                                        <p:strVal val="visible"/>
                                      </p:to>
                                    </p:set>
                                    <p:animEffect transition="in" filter="wipe(left)">
                                      <p:cBhvr>
                                        <p:cTn id="20" dur="500"/>
                                        <p:tgtEl>
                                          <p:spTgt spid="69"/>
                                        </p:tgtEl>
                                      </p:cBhvr>
                                    </p:animEffect>
                                  </p:childTnLst>
                                </p:cTn>
                              </p:par>
                              <p:par>
                                <p:cTn id="21" presetID="22" presetClass="entr" presetSubtype="1" fill="hold" grpId="0" nodeType="withEffect">
                                  <p:stCondLst>
                                    <p:cond delay="1200"/>
                                  </p:stCondLst>
                                  <p:childTnLst>
                                    <p:set>
                                      <p:cBhvr>
                                        <p:cTn id="22" dur="1" fill="hold">
                                          <p:stCondLst>
                                            <p:cond delay="0"/>
                                          </p:stCondLst>
                                        </p:cTn>
                                        <p:tgtEl>
                                          <p:spTgt spid="72"/>
                                        </p:tgtEl>
                                        <p:attrNameLst>
                                          <p:attrName>style.visibility</p:attrName>
                                        </p:attrNameLst>
                                      </p:cBhvr>
                                      <p:to>
                                        <p:strVal val="visible"/>
                                      </p:to>
                                    </p:set>
                                    <p:animEffect transition="in" filter="wipe(up)">
                                      <p:cBhvr>
                                        <p:cTn id="23" dur="500"/>
                                        <p:tgtEl>
                                          <p:spTgt spid="72"/>
                                        </p:tgtEl>
                                      </p:cBhvr>
                                    </p:animEffect>
                                  </p:childTnLst>
                                </p:cTn>
                              </p:par>
                              <p:par>
                                <p:cTn id="24" presetID="22" presetClass="entr" presetSubtype="8" fill="hold" nodeType="withEffect">
                                  <p:stCondLst>
                                    <p:cond delay="260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par>
                                <p:cTn id="27" presetID="22" presetClass="entr" presetSubtype="8" fill="hold" nodeType="withEffect">
                                  <p:stCondLst>
                                    <p:cond delay="4400"/>
                                  </p:stCondLst>
                                  <p:childTnLst>
                                    <p:set>
                                      <p:cBhvr>
                                        <p:cTn id="28" dur="1" fill="hold">
                                          <p:stCondLst>
                                            <p:cond delay="0"/>
                                          </p:stCondLst>
                                        </p:cTn>
                                        <p:tgtEl>
                                          <p:spTgt spid="109"/>
                                        </p:tgtEl>
                                        <p:attrNameLst>
                                          <p:attrName>style.visibility</p:attrName>
                                        </p:attrNameLst>
                                      </p:cBhvr>
                                      <p:to>
                                        <p:strVal val="visible"/>
                                      </p:to>
                                    </p:set>
                                    <p:animEffect transition="in" filter="wipe(left)">
                                      <p:cBhvr>
                                        <p:cTn id="29" dur="500"/>
                                        <p:tgtEl>
                                          <p:spTgt spid="109"/>
                                        </p:tgtEl>
                                      </p:cBhvr>
                                    </p:animEffect>
                                  </p:childTnLst>
                                </p:cTn>
                              </p:par>
                              <p:par>
                                <p:cTn id="30" presetID="22" presetClass="entr" presetSubtype="1" fill="hold" grpId="0" nodeType="withEffect">
                                  <p:stCondLst>
                                    <p:cond delay="2900"/>
                                  </p:stCondLst>
                                  <p:childTnLst>
                                    <p:set>
                                      <p:cBhvr>
                                        <p:cTn id="31" dur="1" fill="hold">
                                          <p:stCondLst>
                                            <p:cond delay="0"/>
                                          </p:stCondLst>
                                        </p:cTn>
                                        <p:tgtEl>
                                          <p:spTgt spid="88"/>
                                        </p:tgtEl>
                                        <p:attrNameLst>
                                          <p:attrName>style.visibility</p:attrName>
                                        </p:attrNameLst>
                                      </p:cBhvr>
                                      <p:to>
                                        <p:strVal val="visible"/>
                                      </p:to>
                                    </p:set>
                                    <p:animEffect transition="in" filter="wipe(up)">
                                      <p:cBhvr>
                                        <p:cTn id="32" dur="500"/>
                                        <p:tgtEl>
                                          <p:spTgt spid="88"/>
                                        </p:tgtEl>
                                      </p:cBhvr>
                                    </p:animEffect>
                                  </p:childTnLst>
                                </p:cTn>
                              </p:par>
                              <p:par>
                                <p:cTn id="33" presetID="22" presetClass="entr" presetSubtype="1" fill="hold" grpId="0" nodeType="withEffect">
                                  <p:stCondLst>
                                    <p:cond delay="4700"/>
                                  </p:stCondLst>
                                  <p:childTnLst>
                                    <p:set>
                                      <p:cBhvr>
                                        <p:cTn id="34" dur="1" fill="hold">
                                          <p:stCondLst>
                                            <p:cond delay="0"/>
                                          </p:stCondLst>
                                        </p:cTn>
                                        <p:tgtEl>
                                          <p:spTgt spid="112"/>
                                        </p:tgtEl>
                                        <p:attrNameLst>
                                          <p:attrName>style.visibility</p:attrName>
                                        </p:attrNameLst>
                                      </p:cBhvr>
                                      <p:to>
                                        <p:strVal val="visible"/>
                                      </p:to>
                                    </p:set>
                                    <p:animEffect transition="in" filter="wipe(up)">
                                      <p:cBhvr>
                                        <p:cTn id="35" dur="500"/>
                                        <p:tgtEl>
                                          <p:spTgt spid="112"/>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116"/>
                                        </p:tgtEl>
                                        <p:attrNameLst>
                                          <p:attrName>style.visibility</p:attrName>
                                        </p:attrNameLst>
                                      </p:cBhvr>
                                      <p:to>
                                        <p:strVal val="visible"/>
                                      </p:to>
                                    </p:set>
                                    <p:animEffect transition="in" filter="wipe(up)">
                                      <p:cBhvr>
                                        <p:cTn id="38" dur="500"/>
                                        <p:tgtEl>
                                          <p:spTgt spid="116"/>
                                        </p:tgtEl>
                                      </p:cBhvr>
                                    </p:animEffect>
                                  </p:childTnLst>
                                </p:cTn>
                              </p:par>
                              <p:par>
                                <p:cTn id="39" presetID="2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par>
                                <p:cTn id="42" presetID="22" presetClass="entr" presetSubtype="8" fill="hold" nodeType="withEffect">
                                  <p:stCondLst>
                                    <p:cond delay="300"/>
                                  </p:stCondLst>
                                  <p:childTnLst>
                                    <p:set>
                                      <p:cBhvr>
                                        <p:cTn id="43" dur="1" fill="hold">
                                          <p:stCondLst>
                                            <p:cond delay="0"/>
                                          </p:stCondLst>
                                        </p:cTn>
                                        <p:tgtEl>
                                          <p:spTgt spid="73"/>
                                        </p:tgtEl>
                                        <p:attrNameLst>
                                          <p:attrName>style.visibility</p:attrName>
                                        </p:attrNameLst>
                                      </p:cBhvr>
                                      <p:to>
                                        <p:strVal val="visible"/>
                                      </p:to>
                                    </p:set>
                                    <p:animEffect transition="in" filter="wipe(left)">
                                      <p:cBhvr>
                                        <p:cTn id="44" dur="6200"/>
                                        <p:tgtEl>
                                          <p:spTgt spid="73"/>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500"/>
                                        <p:tgtEl>
                                          <p:spTgt spid="75"/>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74"/>
                                        </p:tgtEl>
                                        <p:attrNameLst>
                                          <p:attrName>style.visibility</p:attrName>
                                        </p:attrNameLst>
                                      </p:cBhvr>
                                      <p:to>
                                        <p:strVal val="visible"/>
                                      </p:to>
                                    </p:set>
                                    <p:animEffect transition="in" filter="fade">
                                      <p:cBhvr>
                                        <p:cTn id="50" dur="500"/>
                                        <p:tgtEl>
                                          <p:spTgt spid="74"/>
                                        </p:tgtEl>
                                      </p:cBhvr>
                                    </p:animEffect>
                                  </p:childTnLst>
                                </p:cTn>
                              </p:par>
                              <p:par>
                                <p:cTn id="51" presetID="42" presetClass="entr" presetSubtype="0" fill="hold" nodeType="withEffect">
                                  <p:stCondLst>
                                    <p:cond delay="70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300"/>
                                        <p:tgtEl>
                                          <p:spTgt spid="76"/>
                                        </p:tgtEl>
                                      </p:cBhvr>
                                    </p:animEffect>
                                    <p:anim calcmode="lin" valueType="num">
                                      <p:cBhvr>
                                        <p:cTn id="54" dur="300" fill="hold"/>
                                        <p:tgtEl>
                                          <p:spTgt spid="76"/>
                                        </p:tgtEl>
                                        <p:attrNameLst>
                                          <p:attrName>ppt_x</p:attrName>
                                        </p:attrNameLst>
                                      </p:cBhvr>
                                      <p:tavLst>
                                        <p:tav tm="0">
                                          <p:val>
                                            <p:strVal val="#ppt_x"/>
                                          </p:val>
                                        </p:tav>
                                        <p:tav tm="100000">
                                          <p:val>
                                            <p:strVal val="#ppt_x"/>
                                          </p:val>
                                        </p:tav>
                                      </p:tavLst>
                                    </p:anim>
                                    <p:anim calcmode="lin" valueType="num">
                                      <p:cBhvr>
                                        <p:cTn id="55" dur="300" fill="hold"/>
                                        <p:tgtEl>
                                          <p:spTgt spid="76"/>
                                        </p:tgtEl>
                                        <p:attrNameLst>
                                          <p:attrName>ppt_y</p:attrName>
                                        </p:attrNameLst>
                                      </p:cBhvr>
                                      <p:tavLst>
                                        <p:tav tm="0">
                                          <p:val>
                                            <p:strVal val="#ppt_y+.1"/>
                                          </p:val>
                                        </p:tav>
                                        <p:tav tm="100000">
                                          <p:val>
                                            <p:strVal val="#ppt_y"/>
                                          </p:val>
                                        </p:tav>
                                      </p:tavLst>
                                    </p:anim>
                                  </p:childTnLst>
                                </p:cTn>
                              </p:par>
                              <p:par>
                                <p:cTn id="56" presetID="10" presetClass="entr" presetSubtype="0" fill="hold" grpId="0" nodeType="withEffect">
                                  <p:stCondLst>
                                    <p:cond delay="1700"/>
                                  </p:stCondLst>
                                  <p:childTnLst>
                                    <p:set>
                                      <p:cBhvr>
                                        <p:cTn id="57" dur="1" fill="hold">
                                          <p:stCondLst>
                                            <p:cond delay="0"/>
                                          </p:stCondLst>
                                        </p:cTn>
                                        <p:tgtEl>
                                          <p:spTgt spid="89"/>
                                        </p:tgtEl>
                                        <p:attrNameLst>
                                          <p:attrName>style.visibility</p:attrName>
                                        </p:attrNameLst>
                                      </p:cBhvr>
                                      <p:to>
                                        <p:strVal val="visible"/>
                                      </p:to>
                                    </p:set>
                                    <p:animEffect transition="in" filter="fade">
                                      <p:cBhvr>
                                        <p:cTn id="58" dur="500"/>
                                        <p:tgtEl>
                                          <p:spTgt spid="89"/>
                                        </p:tgtEl>
                                      </p:cBhvr>
                                    </p:animEffect>
                                  </p:childTnLst>
                                </p:cTn>
                              </p:par>
                              <p:par>
                                <p:cTn id="59" presetID="42" presetClass="entr" presetSubtype="0" fill="hold" nodeType="withEffect">
                                  <p:stCondLst>
                                    <p:cond delay="1900"/>
                                  </p:stCondLst>
                                  <p:childTnLst>
                                    <p:set>
                                      <p:cBhvr>
                                        <p:cTn id="60" dur="1" fill="hold">
                                          <p:stCondLst>
                                            <p:cond delay="0"/>
                                          </p:stCondLst>
                                        </p:cTn>
                                        <p:tgtEl>
                                          <p:spTgt spid="90"/>
                                        </p:tgtEl>
                                        <p:attrNameLst>
                                          <p:attrName>style.visibility</p:attrName>
                                        </p:attrNameLst>
                                      </p:cBhvr>
                                      <p:to>
                                        <p:strVal val="visible"/>
                                      </p:to>
                                    </p:set>
                                    <p:animEffect transition="in" filter="fade">
                                      <p:cBhvr>
                                        <p:cTn id="61" dur="300"/>
                                        <p:tgtEl>
                                          <p:spTgt spid="90"/>
                                        </p:tgtEl>
                                      </p:cBhvr>
                                    </p:animEffect>
                                    <p:anim calcmode="lin" valueType="num">
                                      <p:cBhvr>
                                        <p:cTn id="62" dur="300" fill="hold"/>
                                        <p:tgtEl>
                                          <p:spTgt spid="90"/>
                                        </p:tgtEl>
                                        <p:attrNameLst>
                                          <p:attrName>ppt_x</p:attrName>
                                        </p:attrNameLst>
                                      </p:cBhvr>
                                      <p:tavLst>
                                        <p:tav tm="0">
                                          <p:val>
                                            <p:strVal val="#ppt_x"/>
                                          </p:val>
                                        </p:tav>
                                        <p:tav tm="100000">
                                          <p:val>
                                            <p:strVal val="#ppt_x"/>
                                          </p:val>
                                        </p:tav>
                                      </p:tavLst>
                                    </p:anim>
                                    <p:anim calcmode="lin" valueType="num">
                                      <p:cBhvr>
                                        <p:cTn id="63" dur="300" fill="hold"/>
                                        <p:tgtEl>
                                          <p:spTgt spid="90"/>
                                        </p:tgtEl>
                                        <p:attrNameLst>
                                          <p:attrName>ppt_y</p:attrName>
                                        </p:attrNameLst>
                                      </p:cBhvr>
                                      <p:tavLst>
                                        <p:tav tm="0">
                                          <p:val>
                                            <p:strVal val="#ppt_y+.1"/>
                                          </p:val>
                                        </p:tav>
                                        <p:tav tm="100000">
                                          <p:val>
                                            <p:strVal val="#ppt_y"/>
                                          </p:val>
                                        </p:tav>
                                      </p:tavLst>
                                    </p:anim>
                                  </p:childTnLst>
                                </p:cTn>
                              </p:par>
                              <p:par>
                                <p:cTn id="64" presetID="10" presetClass="entr" presetSubtype="0" fill="hold" grpId="0" nodeType="withEffect">
                                  <p:stCondLst>
                                    <p:cond delay="170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childTnLst>
                                </p:cTn>
                              </p:par>
                              <p:par>
                                <p:cTn id="67" presetID="10" presetClass="entr" presetSubtype="0" fill="hold" grpId="0" nodeType="withEffect">
                                  <p:stCondLst>
                                    <p:cond delay="2200"/>
                                  </p:stCondLst>
                                  <p:childTnLst>
                                    <p:set>
                                      <p:cBhvr>
                                        <p:cTn id="68" dur="1" fill="hold">
                                          <p:stCondLst>
                                            <p:cond delay="0"/>
                                          </p:stCondLst>
                                        </p:cTn>
                                        <p:tgtEl>
                                          <p:spTgt spid="94"/>
                                        </p:tgtEl>
                                        <p:attrNameLst>
                                          <p:attrName>style.visibility</p:attrName>
                                        </p:attrNameLst>
                                      </p:cBhvr>
                                      <p:to>
                                        <p:strVal val="visible"/>
                                      </p:to>
                                    </p:set>
                                    <p:animEffect transition="in" filter="fade">
                                      <p:cBhvr>
                                        <p:cTn id="69" dur="500"/>
                                        <p:tgtEl>
                                          <p:spTgt spid="94"/>
                                        </p:tgtEl>
                                      </p:cBhvr>
                                    </p:animEffect>
                                  </p:childTnLst>
                                </p:cTn>
                              </p:par>
                              <p:par>
                                <p:cTn id="70" presetID="42" presetClass="entr" presetSubtype="0" fill="hold" nodeType="withEffect">
                                  <p:stCondLst>
                                    <p:cond delay="2300"/>
                                  </p:stCondLst>
                                  <p:childTnLst>
                                    <p:set>
                                      <p:cBhvr>
                                        <p:cTn id="71" dur="1" fill="hold">
                                          <p:stCondLst>
                                            <p:cond delay="0"/>
                                          </p:stCondLst>
                                        </p:cTn>
                                        <p:tgtEl>
                                          <p:spTgt spid="95"/>
                                        </p:tgtEl>
                                        <p:attrNameLst>
                                          <p:attrName>style.visibility</p:attrName>
                                        </p:attrNameLst>
                                      </p:cBhvr>
                                      <p:to>
                                        <p:strVal val="visible"/>
                                      </p:to>
                                    </p:set>
                                    <p:animEffect transition="in" filter="fade">
                                      <p:cBhvr>
                                        <p:cTn id="72" dur="300"/>
                                        <p:tgtEl>
                                          <p:spTgt spid="95"/>
                                        </p:tgtEl>
                                      </p:cBhvr>
                                    </p:animEffect>
                                    <p:anim calcmode="lin" valueType="num">
                                      <p:cBhvr>
                                        <p:cTn id="73" dur="300" fill="hold"/>
                                        <p:tgtEl>
                                          <p:spTgt spid="95"/>
                                        </p:tgtEl>
                                        <p:attrNameLst>
                                          <p:attrName>ppt_x</p:attrName>
                                        </p:attrNameLst>
                                      </p:cBhvr>
                                      <p:tavLst>
                                        <p:tav tm="0">
                                          <p:val>
                                            <p:strVal val="#ppt_x"/>
                                          </p:val>
                                        </p:tav>
                                        <p:tav tm="100000">
                                          <p:val>
                                            <p:strVal val="#ppt_x"/>
                                          </p:val>
                                        </p:tav>
                                      </p:tavLst>
                                    </p:anim>
                                    <p:anim calcmode="lin" valueType="num">
                                      <p:cBhvr>
                                        <p:cTn id="74" dur="300" fill="hold"/>
                                        <p:tgtEl>
                                          <p:spTgt spid="95"/>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2200"/>
                                  </p:stCondLst>
                                  <p:childTnLst>
                                    <p:set>
                                      <p:cBhvr>
                                        <p:cTn id="76" dur="1" fill="hold">
                                          <p:stCondLst>
                                            <p:cond delay="0"/>
                                          </p:stCondLst>
                                        </p:cTn>
                                        <p:tgtEl>
                                          <p:spTgt spid="93"/>
                                        </p:tgtEl>
                                        <p:attrNameLst>
                                          <p:attrName>style.visibility</p:attrName>
                                        </p:attrNameLst>
                                      </p:cBhvr>
                                      <p:to>
                                        <p:strVal val="visible"/>
                                      </p:to>
                                    </p:set>
                                    <p:animEffect transition="in" filter="fade">
                                      <p:cBhvr>
                                        <p:cTn id="77" dur="500"/>
                                        <p:tgtEl>
                                          <p:spTgt spid="93"/>
                                        </p:tgtEl>
                                      </p:cBhvr>
                                    </p:animEffect>
                                  </p:childTnLst>
                                </p:cTn>
                              </p:par>
                              <p:par>
                                <p:cTn id="78" presetID="10" presetClass="entr" presetSubtype="0" fill="hold" grpId="0" nodeType="withEffect">
                                  <p:stCondLst>
                                    <p:cond delay="3400"/>
                                  </p:stCondLst>
                                  <p:childTnLst>
                                    <p:set>
                                      <p:cBhvr>
                                        <p:cTn id="79" dur="1" fill="hold">
                                          <p:stCondLst>
                                            <p:cond delay="0"/>
                                          </p:stCondLst>
                                        </p:cTn>
                                        <p:tgtEl>
                                          <p:spTgt spid="99"/>
                                        </p:tgtEl>
                                        <p:attrNameLst>
                                          <p:attrName>style.visibility</p:attrName>
                                        </p:attrNameLst>
                                      </p:cBhvr>
                                      <p:to>
                                        <p:strVal val="visible"/>
                                      </p:to>
                                    </p:set>
                                    <p:animEffect transition="in" filter="fade">
                                      <p:cBhvr>
                                        <p:cTn id="80" dur="500"/>
                                        <p:tgtEl>
                                          <p:spTgt spid="99"/>
                                        </p:tgtEl>
                                      </p:cBhvr>
                                    </p:animEffect>
                                  </p:childTnLst>
                                </p:cTn>
                              </p:par>
                              <p:par>
                                <p:cTn id="81" presetID="42" presetClass="entr" presetSubtype="0" fill="hold" nodeType="withEffect">
                                  <p:stCondLst>
                                    <p:cond delay="3600"/>
                                  </p:stCondLst>
                                  <p:childTnLst>
                                    <p:set>
                                      <p:cBhvr>
                                        <p:cTn id="82" dur="1" fill="hold">
                                          <p:stCondLst>
                                            <p:cond delay="0"/>
                                          </p:stCondLst>
                                        </p:cTn>
                                        <p:tgtEl>
                                          <p:spTgt spid="100"/>
                                        </p:tgtEl>
                                        <p:attrNameLst>
                                          <p:attrName>style.visibility</p:attrName>
                                        </p:attrNameLst>
                                      </p:cBhvr>
                                      <p:to>
                                        <p:strVal val="visible"/>
                                      </p:to>
                                    </p:set>
                                    <p:animEffect transition="in" filter="fade">
                                      <p:cBhvr>
                                        <p:cTn id="83" dur="300"/>
                                        <p:tgtEl>
                                          <p:spTgt spid="100"/>
                                        </p:tgtEl>
                                      </p:cBhvr>
                                    </p:animEffect>
                                    <p:anim calcmode="lin" valueType="num">
                                      <p:cBhvr>
                                        <p:cTn id="84" dur="300" fill="hold"/>
                                        <p:tgtEl>
                                          <p:spTgt spid="100"/>
                                        </p:tgtEl>
                                        <p:attrNameLst>
                                          <p:attrName>ppt_x</p:attrName>
                                        </p:attrNameLst>
                                      </p:cBhvr>
                                      <p:tavLst>
                                        <p:tav tm="0">
                                          <p:val>
                                            <p:strVal val="#ppt_x"/>
                                          </p:val>
                                        </p:tav>
                                        <p:tav tm="100000">
                                          <p:val>
                                            <p:strVal val="#ppt_x"/>
                                          </p:val>
                                        </p:tav>
                                      </p:tavLst>
                                    </p:anim>
                                    <p:anim calcmode="lin" valueType="num">
                                      <p:cBhvr>
                                        <p:cTn id="85" dur="300" fill="hold"/>
                                        <p:tgtEl>
                                          <p:spTgt spid="100"/>
                                        </p:tgtEl>
                                        <p:attrNameLst>
                                          <p:attrName>ppt_y</p:attrName>
                                        </p:attrNameLst>
                                      </p:cBhvr>
                                      <p:tavLst>
                                        <p:tav tm="0">
                                          <p:val>
                                            <p:strVal val="#ppt_y+.1"/>
                                          </p:val>
                                        </p:tav>
                                        <p:tav tm="100000">
                                          <p:val>
                                            <p:strVal val="#ppt_y"/>
                                          </p:val>
                                        </p:tav>
                                      </p:tavLst>
                                    </p:anim>
                                  </p:childTnLst>
                                </p:cTn>
                              </p:par>
                              <p:par>
                                <p:cTn id="86" presetID="10" presetClass="entr" presetSubtype="0" fill="hold" grpId="0" nodeType="withEffect">
                                  <p:stCondLst>
                                    <p:cond delay="3400"/>
                                  </p:stCondLst>
                                  <p:childTnLst>
                                    <p:set>
                                      <p:cBhvr>
                                        <p:cTn id="87" dur="1" fill="hold">
                                          <p:stCondLst>
                                            <p:cond delay="0"/>
                                          </p:stCondLst>
                                        </p:cTn>
                                        <p:tgtEl>
                                          <p:spTgt spid="98"/>
                                        </p:tgtEl>
                                        <p:attrNameLst>
                                          <p:attrName>style.visibility</p:attrName>
                                        </p:attrNameLst>
                                      </p:cBhvr>
                                      <p:to>
                                        <p:strVal val="visible"/>
                                      </p:to>
                                    </p:set>
                                    <p:animEffect transition="in" filter="fade">
                                      <p:cBhvr>
                                        <p:cTn id="88" dur="500"/>
                                        <p:tgtEl>
                                          <p:spTgt spid="98"/>
                                        </p:tgtEl>
                                      </p:cBhvr>
                                    </p:animEffect>
                                  </p:childTnLst>
                                </p:cTn>
                              </p:par>
                              <p:par>
                                <p:cTn id="89" presetID="10" presetClass="entr" presetSubtype="0" fill="hold" grpId="0" nodeType="withEffect">
                                  <p:stCondLst>
                                    <p:cond delay="3900"/>
                                  </p:stCondLst>
                                  <p:childTnLst>
                                    <p:set>
                                      <p:cBhvr>
                                        <p:cTn id="90" dur="1" fill="hold">
                                          <p:stCondLst>
                                            <p:cond delay="0"/>
                                          </p:stCondLst>
                                        </p:cTn>
                                        <p:tgtEl>
                                          <p:spTgt spid="104"/>
                                        </p:tgtEl>
                                        <p:attrNameLst>
                                          <p:attrName>style.visibility</p:attrName>
                                        </p:attrNameLst>
                                      </p:cBhvr>
                                      <p:to>
                                        <p:strVal val="visible"/>
                                      </p:to>
                                    </p:set>
                                    <p:animEffect transition="in" filter="fade">
                                      <p:cBhvr>
                                        <p:cTn id="91" dur="500"/>
                                        <p:tgtEl>
                                          <p:spTgt spid="104"/>
                                        </p:tgtEl>
                                      </p:cBhvr>
                                    </p:animEffect>
                                  </p:childTnLst>
                                </p:cTn>
                              </p:par>
                              <p:par>
                                <p:cTn id="92" presetID="42" presetClass="entr" presetSubtype="0" fill="hold" nodeType="withEffect">
                                  <p:stCondLst>
                                    <p:cond delay="4000"/>
                                  </p:stCondLst>
                                  <p:childTnLst>
                                    <p:set>
                                      <p:cBhvr>
                                        <p:cTn id="93" dur="1" fill="hold">
                                          <p:stCondLst>
                                            <p:cond delay="0"/>
                                          </p:stCondLst>
                                        </p:cTn>
                                        <p:tgtEl>
                                          <p:spTgt spid="105"/>
                                        </p:tgtEl>
                                        <p:attrNameLst>
                                          <p:attrName>style.visibility</p:attrName>
                                        </p:attrNameLst>
                                      </p:cBhvr>
                                      <p:to>
                                        <p:strVal val="visible"/>
                                      </p:to>
                                    </p:set>
                                    <p:animEffect transition="in" filter="fade">
                                      <p:cBhvr>
                                        <p:cTn id="94" dur="300"/>
                                        <p:tgtEl>
                                          <p:spTgt spid="105"/>
                                        </p:tgtEl>
                                      </p:cBhvr>
                                    </p:animEffect>
                                    <p:anim calcmode="lin" valueType="num">
                                      <p:cBhvr>
                                        <p:cTn id="95" dur="300" fill="hold"/>
                                        <p:tgtEl>
                                          <p:spTgt spid="105"/>
                                        </p:tgtEl>
                                        <p:attrNameLst>
                                          <p:attrName>ppt_x</p:attrName>
                                        </p:attrNameLst>
                                      </p:cBhvr>
                                      <p:tavLst>
                                        <p:tav tm="0">
                                          <p:val>
                                            <p:strVal val="#ppt_x"/>
                                          </p:val>
                                        </p:tav>
                                        <p:tav tm="100000">
                                          <p:val>
                                            <p:strVal val="#ppt_x"/>
                                          </p:val>
                                        </p:tav>
                                      </p:tavLst>
                                    </p:anim>
                                    <p:anim calcmode="lin" valueType="num">
                                      <p:cBhvr>
                                        <p:cTn id="96" dur="300" fill="hold"/>
                                        <p:tgtEl>
                                          <p:spTgt spid="105"/>
                                        </p:tgtEl>
                                        <p:attrNameLst>
                                          <p:attrName>ppt_y</p:attrName>
                                        </p:attrNameLst>
                                      </p:cBhvr>
                                      <p:tavLst>
                                        <p:tav tm="0">
                                          <p:val>
                                            <p:strVal val="#ppt_y+.1"/>
                                          </p:val>
                                        </p:tav>
                                        <p:tav tm="100000">
                                          <p:val>
                                            <p:strVal val="#ppt_y"/>
                                          </p:val>
                                        </p:tav>
                                      </p:tavLst>
                                    </p:anim>
                                  </p:childTnLst>
                                </p:cTn>
                              </p:par>
                              <p:par>
                                <p:cTn id="97" presetID="10" presetClass="entr" presetSubtype="0" fill="hold" grpId="0" nodeType="withEffect">
                                  <p:stCondLst>
                                    <p:cond delay="400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500"/>
                                        <p:tgtEl>
                                          <p:spTgt spid="103"/>
                                        </p:tgtEl>
                                      </p:cBhvr>
                                    </p:animEffect>
                                  </p:childTnLst>
                                </p:cTn>
                              </p:par>
                              <p:par>
                                <p:cTn id="100" presetID="10" presetClass="entr" presetSubtype="0" fill="hold" grpId="0" nodeType="withEffect">
                                  <p:stCondLst>
                                    <p:cond delay="510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par>
                                <p:cTn id="103" presetID="42" presetClass="entr" presetSubtype="0" fill="hold" nodeType="withEffect">
                                  <p:stCondLst>
                                    <p:cond delay="5300"/>
                                  </p:stCondLst>
                                  <p:childTnLst>
                                    <p:set>
                                      <p:cBhvr>
                                        <p:cTn id="104" dur="1" fill="hold">
                                          <p:stCondLst>
                                            <p:cond delay="0"/>
                                          </p:stCondLst>
                                        </p:cTn>
                                        <p:tgtEl>
                                          <p:spTgt spid="81"/>
                                        </p:tgtEl>
                                        <p:attrNameLst>
                                          <p:attrName>style.visibility</p:attrName>
                                        </p:attrNameLst>
                                      </p:cBhvr>
                                      <p:to>
                                        <p:strVal val="visible"/>
                                      </p:to>
                                    </p:set>
                                    <p:animEffect transition="in" filter="fade">
                                      <p:cBhvr>
                                        <p:cTn id="105" dur="300"/>
                                        <p:tgtEl>
                                          <p:spTgt spid="81"/>
                                        </p:tgtEl>
                                      </p:cBhvr>
                                    </p:animEffect>
                                    <p:anim calcmode="lin" valueType="num">
                                      <p:cBhvr>
                                        <p:cTn id="106" dur="300" fill="hold"/>
                                        <p:tgtEl>
                                          <p:spTgt spid="81"/>
                                        </p:tgtEl>
                                        <p:attrNameLst>
                                          <p:attrName>ppt_x</p:attrName>
                                        </p:attrNameLst>
                                      </p:cBhvr>
                                      <p:tavLst>
                                        <p:tav tm="0">
                                          <p:val>
                                            <p:strVal val="#ppt_x"/>
                                          </p:val>
                                        </p:tav>
                                        <p:tav tm="100000">
                                          <p:val>
                                            <p:strVal val="#ppt_x"/>
                                          </p:val>
                                        </p:tav>
                                      </p:tavLst>
                                    </p:anim>
                                    <p:anim calcmode="lin" valueType="num">
                                      <p:cBhvr>
                                        <p:cTn id="107" dur="300" fill="hold"/>
                                        <p:tgtEl>
                                          <p:spTgt spid="81"/>
                                        </p:tgtEl>
                                        <p:attrNameLst>
                                          <p:attrName>ppt_y</p:attrName>
                                        </p:attrNameLst>
                                      </p:cBhvr>
                                      <p:tavLst>
                                        <p:tav tm="0">
                                          <p:val>
                                            <p:strVal val="#ppt_y+.1"/>
                                          </p:val>
                                        </p:tav>
                                        <p:tav tm="100000">
                                          <p:val>
                                            <p:strVal val="#ppt_y"/>
                                          </p:val>
                                        </p:tav>
                                      </p:tavLst>
                                    </p:anim>
                                  </p:childTnLst>
                                </p:cTn>
                              </p:par>
                              <p:par>
                                <p:cTn id="108" presetID="10" presetClass="entr" presetSubtype="0" fill="hold" grpId="0" nodeType="withEffect">
                                  <p:stCondLst>
                                    <p:cond delay="520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2" grpId="0"/>
      <p:bldP spid="88" grpId="0"/>
      <p:bldP spid="112" grpId="0"/>
      <p:bldP spid="116" grpId="0"/>
      <p:bldP spid="74" grpId="0"/>
      <p:bldP spid="75" grpId="0" animBg="1"/>
      <p:bldP spid="79" grpId="0"/>
      <p:bldP spid="80" grpId="0" animBg="1"/>
      <p:bldP spid="84" grpId="0"/>
      <p:bldP spid="89" grpId="0" animBg="1"/>
      <p:bldP spid="93" grpId="0"/>
      <p:bldP spid="94" grpId="0" animBg="1"/>
      <p:bldP spid="98" grpId="0"/>
      <p:bldP spid="99" grpId="0" animBg="1"/>
      <p:bldP spid="103" grpId="0"/>
      <p:bldP spid="1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145534" y="5588796"/>
            <a:ext cx="619973" cy="411956"/>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9989121" y="10480"/>
              <a:ext cx="586078" cy="430887"/>
            </a:xfrm>
            <a:prstGeom prst="rect">
              <a:avLst/>
            </a:prstGeom>
            <a:noFill/>
          </p:spPr>
          <p:txBody>
            <a:bodyPr wrap="square" rtlCol="0">
              <a:spAutoFit/>
            </a:bodyPr>
            <a:lstStyle/>
            <a:p>
              <a:pPr algn="ctr"/>
              <a:r>
                <a:rPr lang="en-US" altLang="zh-CN" sz="1500" b="1" dirty="0">
                  <a:solidFill>
                    <a:schemeClr val="bg1"/>
                  </a:solidFill>
                  <a:latin typeface="微软雅黑" panose="020B0503020204020204" pitchFamily="34" charset="-122"/>
                  <a:ea typeface="微软雅黑" panose="020B0503020204020204" pitchFamily="34" charset="-122"/>
                </a:rPr>
                <a:t>09</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1143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470119" y="956306"/>
            <a:ext cx="4646596" cy="369332"/>
          </a:xfrm>
          <a:prstGeom prst="rect">
            <a:avLst/>
          </a:prstGeom>
          <a:noFill/>
        </p:spPr>
        <p:txBody>
          <a:bodyPr wrap="square" rtlCol="0">
            <a:spAutoFit/>
          </a:bodyPr>
          <a:lstStyle/>
          <a:p>
            <a:r>
              <a:rPr lang="en-US" altLang="zh-CN" b="1" smtClean="0">
                <a:solidFill>
                  <a:schemeClr val="tx1">
                    <a:lumMod val="95000"/>
                    <a:lumOff val="5000"/>
                  </a:schemeClr>
                </a:solidFill>
                <a:latin typeface="微软雅黑" panose="020B0503020204020204" pitchFamily="34" charset="-122"/>
                <a:ea typeface="微软雅黑" panose="020B0503020204020204" pitchFamily="34" charset="-122"/>
              </a:rPr>
              <a:t>How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Shell makes Tank Physic Forces</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050166" y="1126693"/>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35" name="直接连接符 34"/>
          <p:cNvCxnSpPr/>
          <p:nvPr/>
        </p:nvCxnSpPr>
        <p:spPr>
          <a:xfrm>
            <a:off x="248466" y="4841348"/>
            <a:ext cx="8227319"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2608110" y="5358482"/>
            <a:ext cx="3545874" cy="448925"/>
            <a:chOff x="4243800" y="5791200"/>
            <a:chExt cx="3160300" cy="400110"/>
          </a:xfrm>
        </p:grpSpPr>
        <p:sp>
          <p:nvSpPr>
            <p:cNvPr id="37" name="文本框 36"/>
            <p:cNvSpPr txBox="1"/>
            <p:nvPr/>
          </p:nvSpPr>
          <p:spPr>
            <a:xfrm>
              <a:off x="4787900" y="5836956"/>
              <a:ext cx="2616200" cy="329172"/>
            </a:xfrm>
            <a:prstGeom prst="rect">
              <a:avLst/>
            </a:prstGeom>
            <a:noFill/>
          </p:spPr>
          <p:txBody>
            <a:bodyPr wrap="square" rtlCol="0">
              <a:spAutoFit/>
            </a:bodyPr>
            <a:lstStyle/>
            <a:p>
              <a:pPr algn="ctr"/>
              <a:r>
                <a:rPr lang="en-US" altLang="zh-CN" b="1" dirty="0">
                  <a:solidFill>
                    <a:srgbClr val="0070C0"/>
                  </a:solidFill>
                  <a:latin typeface="微软雅黑" panose="020B0503020204020204" pitchFamily="34" charset="-122"/>
                  <a:ea typeface="微软雅黑" panose="020B0503020204020204" pitchFamily="34" charset="-122"/>
                </a:rPr>
                <a:t>RECENT  MONTHS</a:t>
              </a:r>
            </a:p>
          </p:txBody>
        </p:sp>
        <p:sp>
          <p:nvSpPr>
            <p:cNvPr id="38" name="Freeform 26"/>
            <p:cNvSpPr>
              <a:spLocks noEditPoints="1"/>
            </p:cNvSpPr>
            <p:nvPr/>
          </p:nvSpPr>
          <p:spPr bwMode="auto">
            <a:xfrm>
              <a:off x="4243800" y="5791200"/>
              <a:ext cx="399310" cy="400110"/>
            </a:xfrm>
            <a:custGeom>
              <a:avLst/>
              <a:gdLst>
                <a:gd name="T0" fmla="*/ 105 w 211"/>
                <a:gd name="T1" fmla="*/ 0 h 211"/>
                <a:gd name="T2" fmla="*/ 211 w 211"/>
                <a:gd name="T3" fmla="*/ 106 h 211"/>
                <a:gd name="T4" fmla="*/ 105 w 211"/>
                <a:gd name="T5" fmla="*/ 211 h 211"/>
                <a:gd name="T6" fmla="*/ 0 w 211"/>
                <a:gd name="T7" fmla="*/ 106 h 211"/>
                <a:gd name="T8" fmla="*/ 105 w 211"/>
                <a:gd name="T9" fmla="*/ 0 h 211"/>
                <a:gd name="T10" fmla="*/ 105 w 211"/>
                <a:gd name="T11" fmla="*/ 122 h 211"/>
                <a:gd name="T12" fmla="*/ 115 w 211"/>
                <a:gd name="T13" fmla="*/ 111 h 211"/>
                <a:gd name="T14" fmla="*/ 154 w 211"/>
                <a:gd name="T15" fmla="*/ 65 h 211"/>
                <a:gd name="T16" fmla="*/ 153 w 211"/>
                <a:gd name="T17" fmla="*/ 55 h 211"/>
                <a:gd name="T18" fmla="*/ 153 w 211"/>
                <a:gd name="T19" fmla="*/ 55 h 211"/>
                <a:gd name="T20" fmla="*/ 142 w 211"/>
                <a:gd name="T21" fmla="*/ 56 h 211"/>
                <a:gd name="T22" fmla="*/ 104 w 211"/>
                <a:gd name="T23" fmla="*/ 101 h 211"/>
                <a:gd name="T24" fmla="*/ 80 w 211"/>
                <a:gd name="T25" fmla="*/ 81 h 211"/>
                <a:gd name="T26" fmla="*/ 70 w 211"/>
                <a:gd name="T27" fmla="*/ 82 h 211"/>
                <a:gd name="T28" fmla="*/ 70 w 211"/>
                <a:gd name="T29" fmla="*/ 82 h 211"/>
                <a:gd name="T30" fmla="*/ 71 w 211"/>
                <a:gd name="T31" fmla="*/ 92 h 211"/>
                <a:gd name="T32" fmla="*/ 94 w 211"/>
                <a:gd name="T33" fmla="*/ 112 h 211"/>
                <a:gd name="T34" fmla="*/ 105 w 211"/>
                <a:gd name="T35" fmla="*/ 122 h 211"/>
                <a:gd name="T36" fmla="*/ 30 w 211"/>
                <a:gd name="T37" fmla="*/ 111 h 211"/>
                <a:gd name="T38" fmla="*/ 51 w 211"/>
                <a:gd name="T39" fmla="*/ 111 h 211"/>
                <a:gd name="T40" fmla="*/ 51 w 211"/>
                <a:gd name="T41" fmla="*/ 100 h 211"/>
                <a:gd name="T42" fmla="*/ 30 w 211"/>
                <a:gd name="T43" fmla="*/ 100 h 211"/>
                <a:gd name="T44" fmla="*/ 30 w 211"/>
                <a:gd name="T45" fmla="*/ 111 h 211"/>
                <a:gd name="T46" fmla="*/ 159 w 211"/>
                <a:gd name="T47" fmla="*/ 111 h 211"/>
                <a:gd name="T48" fmla="*/ 180 w 211"/>
                <a:gd name="T49" fmla="*/ 111 h 211"/>
                <a:gd name="T50" fmla="*/ 180 w 211"/>
                <a:gd name="T51" fmla="*/ 100 h 211"/>
                <a:gd name="T52" fmla="*/ 159 w 211"/>
                <a:gd name="T53" fmla="*/ 100 h 211"/>
                <a:gd name="T54" fmla="*/ 159 w 211"/>
                <a:gd name="T55" fmla="*/ 111 h 211"/>
                <a:gd name="T56" fmla="*/ 100 w 211"/>
                <a:gd name="T57" fmla="*/ 31 h 211"/>
                <a:gd name="T58" fmla="*/ 100 w 211"/>
                <a:gd name="T59" fmla="*/ 52 h 211"/>
                <a:gd name="T60" fmla="*/ 111 w 211"/>
                <a:gd name="T61" fmla="*/ 52 h 211"/>
                <a:gd name="T62" fmla="*/ 111 w 211"/>
                <a:gd name="T63" fmla="*/ 31 h 211"/>
                <a:gd name="T64" fmla="*/ 100 w 211"/>
                <a:gd name="T65" fmla="*/ 31 h 211"/>
                <a:gd name="T66" fmla="*/ 100 w 211"/>
                <a:gd name="T67" fmla="*/ 160 h 211"/>
                <a:gd name="T68" fmla="*/ 100 w 211"/>
                <a:gd name="T69" fmla="*/ 181 h 211"/>
                <a:gd name="T70" fmla="*/ 111 w 211"/>
                <a:gd name="T71" fmla="*/ 181 h 211"/>
                <a:gd name="T72" fmla="*/ 111 w 211"/>
                <a:gd name="T73" fmla="*/ 160 h 211"/>
                <a:gd name="T74" fmla="*/ 100 w 211"/>
                <a:gd name="T75" fmla="*/ 160 h 211"/>
                <a:gd name="T76" fmla="*/ 105 w 211"/>
                <a:gd name="T77" fmla="*/ 20 h 211"/>
                <a:gd name="T78" fmla="*/ 20 w 211"/>
                <a:gd name="T79" fmla="*/ 106 h 211"/>
                <a:gd name="T80" fmla="*/ 105 w 211"/>
                <a:gd name="T81" fmla="*/ 191 h 211"/>
                <a:gd name="T82" fmla="*/ 191 w 211"/>
                <a:gd name="T83" fmla="*/ 106 h 211"/>
                <a:gd name="T84" fmla="*/ 105 w 211"/>
                <a:gd name="T85" fmla="*/ 2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1" h="211">
                  <a:moveTo>
                    <a:pt x="105" y="0"/>
                  </a:moveTo>
                  <a:cubicBezTo>
                    <a:pt x="164" y="0"/>
                    <a:pt x="211" y="47"/>
                    <a:pt x="211" y="106"/>
                  </a:cubicBezTo>
                  <a:cubicBezTo>
                    <a:pt x="211" y="164"/>
                    <a:pt x="164" y="211"/>
                    <a:pt x="105" y="211"/>
                  </a:cubicBezTo>
                  <a:cubicBezTo>
                    <a:pt x="47" y="211"/>
                    <a:pt x="0" y="164"/>
                    <a:pt x="0" y="106"/>
                  </a:cubicBezTo>
                  <a:cubicBezTo>
                    <a:pt x="0" y="47"/>
                    <a:pt x="47" y="0"/>
                    <a:pt x="105" y="0"/>
                  </a:cubicBezTo>
                  <a:close/>
                  <a:moveTo>
                    <a:pt x="105" y="122"/>
                  </a:moveTo>
                  <a:cubicBezTo>
                    <a:pt x="115" y="111"/>
                    <a:pt x="115" y="111"/>
                    <a:pt x="115" y="111"/>
                  </a:cubicBezTo>
                  <a:cubicBezTo>
                    <a:pt x="154" y="65"/>
                    <a:pt x="154" y="65"/>
                    <a:pt x="154" y="65"/>
                  </a:cubicBezTo>
                  <a:cubicBezTo>
                    <a:pt x="156" y="62"/>
                    <a:pt x="156" y="57"/>
                    <a:pt x="153" y="55"/>
                  </a:cubicBezTo>
                  <a:cubicBezTo>
                    <a:pt x="153" y="55"/>
                    <a:pt x="153" y="55"/>
                    <a:pt x="153" y="55"/>
                  </a:cubicBezTo>
                  <a:cubicBezTo>
                    <a:pt x="150" y="52"/>
                    <a:pt x="145" y="53"/>
                    <a:pt x="142" y="56"/>
                  </a:cubicBezTo>
                  <a:cubicBezTo>
                    <a:pt x="104" y="101"/>
                    <a:pt x="104" y="101"/>
                    <a:pt x="104" y="101"/>
                  </a:cubicBezTo>
                  <a:cubicBezTo>
                    <a:pt x="80" y="81"/>
                    <a:pt x="80" y="81"/>
                    <a:pt x="80" y="81"/>
                  </a:cubicBezTo>
                  <a:cubicBezTo>
                    <a:pt x="77" y="79"/>
                    <a:pt x="73" y="79"/>
                    <a:pt x="70" y="82"/>
                  </a:cubicBezTo>
                  <a:cubicBezTo>
                    <a:pt x="70" y="82"/>
                    <a:pt x="70" y="82"/>
                    <a:pt x="70" y="82"/>
                  </a:cubicBezTo>
                  <a:cubicBezTo>
                    <a:pt x="68" y="85"/>
                    <a:pt x="68" y="90"/>
                    <a:pt x="71" y="92"/>
                  </a:cubicBezTo>
                  <a:cubicBezTo>
                    <a:pt x="94" y="112"/>
                    <a:pt x="94" y="112"/>
                    <a:pt x="94" y="112"/>
                  </a:cubicBezTo>
                  <a:cubicBezTo>
                    <a:pt x="105" y="122"/>
                    <a:pt x="105" y="122"/>
                    <a:pt x="105" y="122"/>
                  </a:cubicBezTo>
                  <a:close/>
                  <a:moveTo>
                    <a:pt x="30" y="111"/>
                  </a:moveTo>
                  <a:cubicBezTo>
                    <a:pt x="51" y="111"/>
                    <a:pt x="51" y="111"/>
                    <a:pt x="51" y="111"/>
                  </a:cubicBezTo>
                  <a:cubicBezTo>
                    <a:pt x="51" y="100"/>
                    <a:pt x="51" y="100"/>
                    <a:pt x="51" y="100"/>
                  </a:cubicBezTo>
                  <a:cubicBezTo>
                    <a:pt x="30" y="100"/>
                    <a:pt x="30" y="100"/>
                    <a:pt x="30" y="100"/>
                  </a:cubicBezTo>
                  <a:cubicBezTo>
                    <a:pt x="30" y="111"/>
                    <a:pt x="30" y="111"/>
                    <a:pt x="30" y="111"/>
                  </a:cubicBezTo>
                  <a:close/>
                  <a:moveTo>
                    <a:pt x="159" y="111"/>
                  </a:moveTo>
                  <a:cubicBezTo>
                    <a:pt x="180" y="111"/>
                    <a:pt x="180" y="111"/>
                    <a:pt x="180" y="111"/>
                  </a:cubicBezTo>
                  <a:cubicBezTo>
                    <a:pt x="180" y="100"/>
                    <a:pt x="180" y="100"/>
                    <a:pt x="180" y="100"/>
                  </a:cubicBezTo>
                  <a:cubicBezTo>
                    <a:pt x="159" y="100"/>
                    <a:pt x="159" y="100"/>
                    <a:pt x="159" y="100"/>
                  </a:cubicBezTo>
                  <a:cubicBezTo>
                    <a:pt x="159" y="111"/>
                    <a:pt x="159" y="111"/>
                    <a:pt x="159" y="111"/>
                  </a:cubicBezTo>
                  <a:close/>
                  <a:moveTo>
                    <a:pt x="100" y="31"/>
                  </a:moveTo>
                  <a:cubicBezTo>
                    <a:pt x="100" y="52"/>
                    <a:pt x="100" y="52"/>
                    <a:pt x="100" y="52"/>
                  </a:cubicBezTo>
                  <a:cubicBezTo>
                    <a:pt x="111" y="52"/>
                    <a:pt x="111" y="52"/>
                    <a:pt x="111" y="52"/>
                  </a:cubicBezTo>
                  <a:cubicBezTo>
                    <a:pt x="111" y="31"/>
                    <a:pt x="111" y="31"/>
                    <a:pt x="111" y="31"/>
                  </a:cubicBezTo>
                  <a:cubicBezTo>
                    <a:pt x="100" y="31"/>
                    <a:pt x="100" y="31"/>
                    <a:pt x="100" y="31"/>
                  </a:cubicBezTo>
                  <a:close/>
                  <a:moveTo>
                    <a:pt x="100" y="160"/>
                  </a:moveTo>
                  <a:cubicBezTo>
                    <a:pt x="100" y="181"/>
                    <a:pt x="100" y="181"/>
                    <a:pt x="100" y="181"/>
                  </a:cubicBezTo>
                  <a:cubicBezTo>
                    <a:pt x="111" y="181"/>
                    <a:pt x="111" y="181"/>
                    <a:pt x="111" y="181"/>
                  </a:cubicBezTo>
                  <a:cubicBezTo>
                    <a:pt x="111" y="160"/>
                    <a:pt x="111" y="160"/>
                    <a:pt x="111" y="160"/>
                  </a:cubicBezTo>
                  <a:cubicBezTo>
                    <a:pt x="100" y="160"/>
                    <a:pt x="100" y="160"/>
                    <a:pt x="100" y="160"/>
                  </a:cubicBezTo>
                  <a:close/>
                  <a:moveTo>
                    <a:pt x="105" y="20"/>
                  </a:moveTo>
                  <a:cubicBezTo>
                    <a:pt x="58" y="20"/>
                    <a:pt x="20" y="58"/>
                    <a:pt x="20" y="106"/>
                  </a:cubicBezTo>
                  <a:cubicBezTo>
                    <a:pt x="20" y="153"/>
                    <a:pt x="58" y="191"/>
                    <a:pt x="105" y="191"/>
                  </a:cubicBezTo>
                  <a:cubicBezTo>
                    <a:pt x="153" y="191"/>
                    <a:pt x="191" y="153"/>
                    <a:pt x="191" y="106"/>
                  </a:cubicBezTo>
                  <a:cubicBezTo>
                    <a:pt x="191" y="58"/>
                    <a:pt x="153" y="20"/>
                    <a:pt x="105" y="20"/>
                  </a:cubicBezTo>
                  <a:close/>
                </a:path>
              </a:pathLst>
            </a:custGeom>
            <a:solidFill>
              <a:srgbClr val="0070C0"/>
            </a:solidFill>
            <a:ln>
              <a:noFill/>
            </a:ln>
          </p:spPr>
          <p:txBody>
            <a:bodyPr vert="horz" wrap="square" lIns="68580" tIns="34290" rIns="68580" bIns="34290" numCol="1" anchor="t" anchorCtr="0" compatLnSpc="1">
              <a:prstTxWarp prst="textNoShape">
                <a:avLst/>
              </a:prstTxWarp>
            </a:bodyPr>
            <a:lstStyle/>
            <a:p>
              <a:endParaRPr lang="zh-CN" altLang="en-US" sz="1500"/>
            </a:p>
          </p:txBody>
        </p:sp>
      </p:grpSp>
      <p:sp>
        <p:nvSpPr>
          <p:cNvPr id="39" name="文本框 38"/>
          <p:cNvSpPr txBox="1"/>
          <p:nvPr/>
        </p:nvSpPr>
        <p:spPr>
          <a:xfrm>
            <a:off x="1066202" y="4975209"/>
            <a:ext cx="577808" cy="300082"/>
          </a:xfrm>
          <a:prstGeom prst="rect">
            <a:avLst/>
          </a:prstGeom>
          <a:noFill/>
        </p:spPr>
        <p:txBody>
          <a:bodyPr wrap="square" rtlCol="0">
            <a:spAutoFit/>
          </a:bodyPr>
          <a:lstStyle/>
          <a:p>
            <a:pPr algn="ctr"/>
            <a:r>
              <a:rPr lang="en-US" altLang="zh-CN" sz="1350" dirty="0" smtClean="0">
                <a:latin typeface="微软雅黑" panose="020B0503020204020204" pitchFamily="34" charset="-122"/>
                <a:ea typeface="微软雅黑" panose="020B0503020204020204" pitchFamily="34" charset="-122"/>
              </a:rPr>
              <a:t>JUN</a:t>
            </a:r>
            <a:endParaRPr lang="zh-CN" altLang="en-US" sz="1350" dirty="0">
              <a:latin typeface="微软雅黑" panose="020B0503020204020204" pitchFamily="34" charset="-122"/>
              <a:ea typeface="微软雅黑" panose="020B0503020204020204" pitchFamily="34" charset="-122"/>
            </a:endParaRPr>
          </a:p>
        </p:txBody>
      </p:sp>
      <p:sp>
        <p:nvSpPr>
          <p:cNvPr id="40" name="六边形 39"/>
          <p:cNvSpPr/>
          <p:nvPr/>
        </p:nvSpPr>
        <p:spPr>
          <a:xfrm>
            <a:off x="1280267" y="4776832"/>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1" name="组合 40"/>
          <p:cNvGrpSpPr/>
          <p:nvPr/>
        </p:nvGrpSpPr>
        <p:grpSpPr>
          <a:xfrm>
            <a:off x="1123892" y="4246164"/>
            <a:ext cx="475059" cy="475059"/>
            <a:chOff x="1744706" y="3555940"/>
            <a:chExt cx="633412" cy="633412"/>
          </a:xfrm>
        </p:grpSpPr>
        <p:sp>
          <p:nvSpPr>
            <p:cNvPr id="42" name="椭圆 41"/>
            <p:cNvSpPr/>
            <p:nvPr/>
          </p:nvSpPr>
          <p:spPr>
            <a:xfrm>
              <a:off x="174470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Freeform 14"/>
            <p:cNvSpPr>
              <a:spLocks noEditPoints="1"/>
            </p:cNvSpPr>
            <p:nvPr/>
          </p:nvSpPr>
          <p:spPr bwMode="auto">
            <a:xfrm>
              <a:off x="1923652" y="3670080"/>
              <a:ext cx="275520" cy="405132"/>
            </a:xfrm>
            <a:custGeom>
              <a:avLst/>
              <a:gdLst>
                <a:gd name="T0" fmla="*/ 110 w 157"/>
                <a:gd name="T1" fmla="*/ 3 h 231"/>
                <a:gd name="T2" fmla="*/ 13 w 157"/>
                <a:gd name="T3" fmla="*/ 36 h 231"/>
                <a:gd name="T4" fmla="*/ 3 w 157"/>
                <a:gd name="T5" fmla="*/ 75 h 231"/>
                <a:gd name="T6" fmla="*/ 5 w 157"/>
                <a:gd name="T7" fmla="*/ 201 h 231"/>
                <a:gd name="T8" fmla="*/ 42 w 157"/>
                <a:gd name="T9" fmla="*/ 229 h 231"/>
                <a:gd name="T10" fmla="*/ 52 w 157"/>
                <a:gd name="T11" fmla="*/ 229 h 231"/>
                <a:gd name="T12" fmla="*/ 150 w 157"/>
                <a:gd name="T13" fmla="*/ 193 h 231"/>
                <a:gd name="T14" fmla="*/ 156 w 157"/>
                <a:gd name="T15" fmla="*/ 170 h 231"/>
                <a:gd name="T16" fmla="*/ 155 w 157"/>
                <a:gd name="T17" fmla="*/ 29 h 231"/>
                <a:gd name="T18" fmla="*/ 152 w 157"/>
                <a:gd name="T19" fmla="*/ 27 h 231"/>
                <a:gd name="T20" fmla="*/ 150 w 157"/>
                <a:gd name="T21" fmla="*/ 27 h 231"/>
                <a:gd name="T22" fmla="*/ 88 w 157"/>
                <a:gd name="T23" fmla="*/ 51 h 231"/>
                <a:gd name="T24" fmla="*/ 87 w 157"/>
                <a:gd name="T25" fmla="*/ 51 h 231"/>
                <a:gd name="T26" fmla="*/ 53 w 157"/>
                <a:gd name="T27" fmla="*/ 64 h 231"/>
                <a:gd name="T28" fmla="*/ 51 w 157"/>
                <a:gd name="T29" fmla="*/ 65 h 231"/>
                <a:gd name="T30" fmla="*/ 87 w 157"/>
                <a:gd name="T31" fmla="*/ 51 h 231"/>
                <a:gd name="T32" fmla="*/ 150 w 157"/>
                <a:gd name="T33" fmla="*/ 27 h 231"/>
                <a:gd name="T34" fmla="*/ 145 w 157"/>
                <a:gd name="T35" fmla="*/ 24 h 231"/>
                <a:gd name="T36" fmla="*/ 40 w 157"/>
                <a:gd name="T37" fmla="*/ 64 h 231"/>
                <a:gd name="T38" fmla="*/ 43 w 157"/>
                <a:gd name="T39" fmla="*/ 65 h 231"/>
                <a:gd name="T40" fmla="*/ 42 w 157"/>
                <a:gd name="T41" fmla="*/ 65 h 231"/>
                <a:gd name="T42" fmla="*/ 36 w 157"/>
                <a:gd name="T43" fmla="*/ 62 h 231"/>
                <a:gd name="T44" fmla="*/ 142 w 157"/>
                <a:gd name="T45" fmla="*/ 22 h 231"/>
                <a:gd name="T46" fmla="*/ 137 w 157"/>
                <a:gd name="T47" fmla="*/ 19 h 231"/>
                <a:gd name="T48" fmla="*/ 31 w 157"/>
                <a:gd name="T49" fmla="*/ 59 h 231"/>
                <a:gd name="T50" fmla="*/ 27 w 157"/>
                <a:gd name="T51" fmla="*/ 57 h 231"/>
                <a:gd name="T52" fmla="*/ 134 w 157"/>
                <a:gd name="T53" fmla="*/ 17 h 231"/>
                <a:gd name="T54" fmla="*/ 130 w 157"/>
                <a:gd name="T55" fmla="*/ 15 h 231"/>
                <a:gd name="T56" fmla="*/ 23 w 157"/>
                <a:gd name="T57" fmla="*/ 55 h 231"/>
                <a:gd name="T58" fmla="*/ 21 w 157"/>
                <a:gd name="T59" fmla="*/ 53 h 231"/>
                <a:gd name="T60" fmla="*/ 127 w 157"/>
                <a:gd name="T61" fmla="*/ 13 h 231"/>
                <a:gd name="T62" fmla="*/ 123 w 157"/>
                <a:gd name="T63" fmla="*/ 10 h 231"/>
                <a:gd name="T64" fmla="*/ 17 w 157"/>
                <a:gd name="T65" fmla="*/ 50 h 231"/>
                <a:gd name="T66" fmla="*/ 26 w 157"/>
                <a:gd name="T67" fmla="*/ 42 h 231"/>
                <a:gd name="T68" fmla="*/ 120 w 157"/>
                <a:gd name="T69" fmla="*/ 9 h 231"/>
                <a:gd name="T70" fmla="*/ 110 w 157"/>
                <a:gd name="T71" fmla="*/ 3 h 231"/>
                <a:gd name="T72" fmla="*/ 27 w 157"/>
                <a:gd name="T73" fmla="*/ 57 h 231"/>
                <a:gd name="T74" fmla="*/ 23 w 157"/>
                <a:gd name="T75" fmla="*/ 55 h 231"/>
                <a:gd name="T76" fmla="*/ 27 w 157"/>
                <a:gd name="T77" fmla="*/ 57 h 231"/>
                <a:gd name="T78" fmla="*/ 18 w 157"/>
                <a:gd name="T79" fmla="*/ 51 h 231"/>
                <a:gd name="T80" fmla="*/ 17 w 157"/>
                <a:gd name="T81" fmla="*/ 50 h 231"/>
                <a:gd name="T82" fmla="*/ 18 w 157"/>
                <a:gd name="T83" fmla="*/ 51 h 231"/>
                <a:gd name="T84" fmla="*/ 70 w 157"/>
                <a:gd name="T85" fmla="*/ 108 h 231"/>
                <a:gd name="T86" fmla="*/ 67 w 157"/>
                <a:gd name="T87" fmla="*/ 105 h 231"/>
                <a:gd name="T88" fmla="*/ 68 w 157"/>
                <a:gd name="T89" fmla="*/ 88 h 231"/>
                <a:gd name="T90" fmla="*/ 71 w 157"/>
                <a:gd name="T91" fmla="*/ 83 h 231"/>
                <a:gd name="T92" fmla="*/ 142 w 157"/>
                <a:gd name="T93" fmla="*/ 60 h 231"/>
                <a:gd name="T94" fmla="*/ 145 w 157"/>
                <a:gd name="T95" fmla="*/ 63 h 231"/>
                <a:gd name="T96" fmla="*/ 145 w 157"/>
                <a:gd name="T97" fmla="*/ 80 h 231"/>
                <a:gd name="T98" fmla="*/ 142 w 157"/>
                <a:gd name="T99" fmla="*/ 85 h 231"/>
                <a:gd name="T100" fmla="*/ 70 w 157"/>
                <a:gd name="T101" fmla="*/ 10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231">
                  <a:moveTo>
                    <a:pt x="110" y="3"/>
                  </a:moveTo>
                  <a:cubicBezTo>
                    <a:pt x="78" y="14"/>
                    <a:pt x="45" y="25"/>
                    <a:pt x="13" y="36"/>
                  </a:cubicBezTo>
                  <a:cubicBezTo>
                    <a:pt x="0" y="42"/>
                    <a:pt x="5" y="57"/>
                    <a:pt x="3" y="75"/>
                  </a:cubicBezTo>
                  <a:cubicBezTo>
                    <a:pt x="4" y="117"/>
                    <a:pt x="4" y="159"/>
                    <a:pt x="5" y="201"/>
                  </a:cubicBezTo>
                  <a:cubicBezTo>
                    <a:pt x="5" y="214"/>
                    <a:pt x="24" y="225"/>
                    <a:pt x="42" y="229"/>
                  </a:cubicBezTo>
                  <a:cubicBezTo>
                    <a:pt x="46" y="231"/>
                    <a:pt x="49" y="230"/>
                    <a:pt x="52" y="229"/>
                  </a:cubicBezTo>
                  <a:cubicBezTo>
                    <a:pt x="150" y="193"/>
                    <a:pt x="150" y="193"/>
                    <a:pt x="150" y="193"/>
                  </a:cubicBezTo>
                  <a:cubicBezTo>
                    <a:pt x="157" y="190"/>
                    <a:pt x="156" y="183"/>
                    <a:pt x="156" y="170"/>
                  </a:cubicBezTo>
                  <a:cubicBezTo>
                    <a:pt x="155" y="123"/>
                    <a:pt x="155" y="76"/>
                    <a:pt x="155" y="29"/>
                  </a:cubicBezTo>
                  <a:cubicBezTo>
                    <a:pt x="155" y="27"/>
                    <a:pt x="153" y="26"/>
                    <a:pt x="152" y="27"/>
                  </a:cubicBezTo>
                  <a:cubicBezTo>
                    <a:pt x="150" y="27"/>
                    <a:pt x="150" y="27"/>
                    <a:pt x="150" y="27"/>
                  </a:cubicBezTo>
                  <a:cubicBezTo>
                    <a:pt x="88" y="51"/>
                    <a:pt x="88" y="51"/>
                    <a:pt x="88" y="51"/>
                  </a:cubicBezTo>
                  <a:cubicBezTo>
                    <a:pt x="87" y="51"/>
                    <a:pt x="87" y="51"/>
                    <a:pt x="87" y="51"/>
                  </a:cubicBezTo>
                  <a:cubicBezTo>
                    <a:pt x="53" y="64"/>
                    <a:pt x="53" y="64"/>
                    <a:pt x="53" y="64"/>
                  </a:cubicBezTo>
                  <a:cubicBezTo>
                    <a:pt x="52" y="64"/>
                    <a:pt x="51" y="65"/>
                    <a:pt x="51" y="65"/>
                  </a:cubicBezTo>
                  <a:cubicBezTo>
                    <a:pt x="87" y="51"/>
                    <a:pt x="87" y="51"/>
                    <a:pt x="87" y="51"/>
                  </a:cubicBezTo>
                  <a:cubicBezTo>
                    <a:pt x="150" y="27"/>
                    <a:pt x="150" y="27"/>
                    <a:pt x="150" y="27"/>
                  </a:cubicBezTo>
                  <a:cubicBezTo>
                    <a:pt x="145" y="24"/>
                    <a:pt x="145" y="24"/>
                    <a:pt x="145" y="24"/>
                  </a:cubicBezTo>
                  <a:cubicBezTo>
                    <a:pt x="40" y="64"/>
                    <a:pt x="40" y="64"/>
                    <a:pt x="40" y="64"/>
                  </a:cubicBezTo>
                  <a:cubicBezTo>
                    <a:pt x="43" y="65"/>
                    <a:pt x="43" y="65"/>
                    <a:pt x="43" y="65"/>
                  </a:cubicBezTo>
                  <a:cubicBezTo>
                    <a:pt x="43" y="65"/>
                    <a:pt x="42" y="65"/>
                    <a:pt x="42" y="65"/>
                  </a:cubicBezTo>
                  <a:cubicBezTo>
                    <a:pt x="40" y="64"/>
                    <a:pt x="38" y="63"/>
                    <a:pt x="36" y="62"/>
                  </a:cubicBezTo>
                  <a:cubicBezTo>
                    <a:pt x="142" y="22"/>
                    <a:pt x="142" y="22"/>
                    <a:pt x="142" y="22"/>
                  </a:cubicBezTo>
                  <a:cubicBezTo>
                    <a:pt x="137" y="19"/>
                    <a:pt x="137" y="19"/>
                    <a:pt x="137" y="19"/>
                  </a:cubicBezTo>
                  <a:cubicBezTo>
                    <a:pt x="31" y="59"/>
                    <a:pt x="31" y="59"/>
                    <a:pt x="31" y="59"/>
                  </a:cubicBezTo>
                  <a:cubicBezTo>
                    <a:pt x="30" y="59"/>
                    <a:pt x="29" y="58"/>
                    <a:pt x="27" y="57"/>
                  </a:cubicBezTo>
                  <a:cubicBezTo>
                    <a:pt x="134" y="17"/>
                    <a:pt x="134" y="17"/>
                    <a:pt x="134" y="17"/>
                  </a:cubicBezTo>
                  <a:cubicBezTo>
                    <a:pt x="130" y="15"/>
                    <a:pt x="130" y="15"/>
                    <a:pt x="130" y="15"/>
                  </a:cubicBezTo>
                  <a:cubicBezTo>
                    <a:pt x="23" y="55"/>
                    <a:pt x="23" y="55"/>
                    <a:pt x="23" y="55"/>
                  </a:cubicBezTo>
                  <a:cubicBezTo>
                    <a:pt x="21" y="53"/>
                    <a:pt x="21" y="53"/>
                    <a:pt x="21" y="53"/>
                  </a:cubicBezTo>
                  <a:cubicBezTo>
                    <a:pt x="127" y="13"/>
                    <a:pt x="127" y="13"/>
                    <a:pt x="127" y="13"/>
                  </a:cubicBezTo>
                  <a:cubicBezTo>
                    <a:pt x="123" y="10"/>
                    <a:pt x="123" y="10"/>
                    <a:pt x="123" y="10"/>
                  </a:cubicBezTo>
                  <a:cubicBezTo>
                    <a:pt x="17" y="50"/>
                    <a:pt x="17" y="50"/>
                    <a:pt x="17" y="50"/>
                  </a:cubicBezTo>
                  <a:cubicBezTo>
                    <a:pt x="14" y="48"/>
                    <a:pt x="16" y="45"/>
                    <a:pt x="26" y="42"/>
                  </a:cubicBezTo>
                  <a:cubicBezTo>
                    <a:pt x="58" y="31"/>
                    <a:pt x="89" y="20"/>
                    <a:pt x="120" y="9"/>
                  </a:cubicBezTo>
                  <a:cubicBezTo>
                    <a:pt x="124" y="7"/>
                    <a:pt x="119" y="0"/>
                    <a:pt x="110" y="3"/>
                  </a:cubicBezTo>
                  <a:close/>
                  <a:moveTo>
                    <a:pt x="27" y="57"/>
                  </a:moveTo>
                  <a:cubicBezTo>
                    <a:pt x="26" y="56"/>
                    <a:pt x="25" y="55"/>
                    <a:pt x="23" y="55"/>
                  </a:cubicBezTo>
                  <a:cubicBezTo>
                    <a:pt x="27" y="57"/>
                    <a:pt x="27" y="57"/>
                    <a:pt x="27" y="57"/>
                  </a:cubicBezTo>
                  <a:close/>
                  <a:moveTo>
                    <a:pt x="18" y="51"/>
                  </a:moveTo>
                  <a:cubicBezTo>
                    <a:pt x="17" y="50"/>
                    <a:pt x="17" y="50"/>
                    <a:pt x="17" y="50"/>
                  </a:cubicBezTo>
                  <a:cubicBezTo>
                    <a:pt x="18" y="51"/>
                    <a:pt x="18" y="51"/>
                    <a:pt x="18" y="51"/>
                  </a:cubicBezTo>
                  <a:close/>
                  <a:moveTo>
                    <a:pt x="70" y="108"/>
                  </a:moveTo>
                  <a:cubicBezTo>
                    <a:pt x="69" y="108"/>
                    <a:pt x="67" y="107"/>
                    <a:pt x="67" y="105"/>
                  </a:cubicBezTo>
                  <a:cubicBezTo>
                    <a:pt x="68" y="88"/>
                    <a:pt x="68" y="88"/>
                    <a:pt x="68" y="88"/>
                  </a:cubicBezTo>
                  <a:cubicBezTo>
                    <a:pt x="68" y="86"/>
                    <a:pt x="69" y="84"/>
                    <a:pt x="71" y="83"/>
                  </a:cubicBezTo>
                  <a:cubicBezTo>
                    <a:pt x="142" y="60"/>
                    <a:pt x="142" y="60"/>
                    <a:pt x="142" y="60"/>
                  </a:cubicBezTo>
                  <a:cubicBezTo>
                    <a:pt x="144" y="60"/>
                    <a:pt x="145" y="61"/>
                    <a:pt x="145" y="63"/>
                  </a:cubicBezTo>
                  <a:cubicBezTo>
                    <a:pt x="145" y="80"/>
                    <a:pt x="145" y="80"/>
                    <a:pt x="145" y="80"/>
                  </a:cubicBezTo>
                  <a:cubicBezTo>
                    <a:pt x="145" y="82"/>
                    <a:pt x="143" y="84"/>
                    <a:pt x="142" y="85"/>
                  </a:cubicBezTo>
                  <a:lnTo>
                    <a:pt x="70" y="10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sp>
        <p:nvSpPr>
          <p:cNvPr id="44" name="文本框 43"/>
          <p:cNvSpPr txBox="1"/>
          <p:nvPr/>
        </p:nvSpPr>
        <p:spPr>
          <a:xfrm>
            <a:off x="7029121" y="4983423"/>
            <a:ext cx="648695" cy="300082"/>
          </a:xfrm>
          <a:prstGeom prst="rect">
            <a:avLst/>
          </a:prstGeom>
          <a:noFill/>
        </p:spPr>
        <p:txBody>
          <a:bodyPr wrap="square" rtlCol="0">
            <a:spAutoFit/>
          </a:bodyPr>
          <a:lstStyle/>
          <a:p>
            <a:pPr algn="ctr"/>
            <a:r>
              <a:rPr lang="en-US" altLang="zh-CN" sz="1350" dirty="0">
                <a:latin typeface="微软雅黑" panose="020B0503020204020204" pitchFamily="34" charset="-122"/>
                <a:ea typeface="微软雅黑" panose="020B0503020204020204" pitchFamily="34" charset="-122"/>
              </a:rPr>
              <a:t>NOW</a:t>
            </a:r>
          </a:p>
        </p:txBody>
      </p:sp>
      <p:sp>
        <p:nvSpPr>
          <p:cNvPr id="45" name="六边形 44"/>
          <p:cNvSpPr/>
          <p:nvPr/>
        </p:nvSpPr>
        <p:spPr>
          <a:xfrm>
            <a:off x="7278630" y="4776832"/>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6" name="组合 45"/>
          <p:cNvGrpSpPr/>
          <p:nvPr/>
        </p:nvGrpSpPr>
        <p:grpSpPr>
          <a:xfrm>
            <a:off x="7115939" y="4235707"/>
            <a:ext cx="475059" cy="475059"/>
            <a:chOff x="9659536" y="3844113"/>
            <a:chExt cx="633412" cy="633412"/>
          </a:xfrm>
        </p:grpSpPr>
        <p:sp>
          <p:nvSpPr>
            <p:cNvPr id="47" name="椭圆 46"/>
            <p:cNvSpPr/>
            <p:nvPr/>
          </p:nvSpPr>
          <p:spPr>
            <a:xfrm>
              <a:off x="9659536" y="3844113"/>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Freeform 9"/>
            <p:cNvSpPr>
              <a:spLocks noEditPoints="1"/>
            </p:cNvSpPr>
            <p:nvPr/>
          </p:nvSpPr>
          <p:spPr bwMode="auto">
            <a:xfrm>
              <a:off x="9784672" y="3955514"/>
              <a:ext cx="383140" cy="410610"/>
            </a:xfrm>
            <a:custGeom>
              <a:avLst/>
              <a:gdLst>
                <a:gd name="T0" fmla="*/ 109 w 109"/>
                <a:gd name="T1" fmla="*/ 109 h 117"/>
                <a:gd name="T2" fmla="*/ 101 w 109"/>
                <a:gd name="T3" fmla="*/ 86 h 117"/>
                <a:gd name="T4" fmla="*/ 102 w 109"/>
                <a:gd name="T5" fmla="*/ 61 h 117"/>
                <a:gd name="T6" fmla="*/ 82 w 109"/>
                <a:gd name="T7" fmla="*/ 38 h 117"/>
                <a:gd name="T8" fmla="*/ 74 w 109"/>
                <a:gd name="T9" fmla="*/ 60 h 117"/>
                <a:gd name="T10" fmla="*/ 85 w 109"/>
                <a:gd name="T11" fmla="*/ 86 h 117"/>
                <a:gd name="T12" fmla="*/ 70 w 109"/>
                <a:gd name="T13" fmla="*/ 109 h 117"/>
                <a:gd name="T14" fmla="*/ 66 w 109"/>
                <a:gd name="T15" fmla="*/ 46 h 117"/>
                <a:gd name="T16" fmla="*/ 68 w 109"/>
                <a:gd name="T17" fmla="*/ 46 h 117"/>
                <a:gd name="T18" fmla="*/ 68 w 109"/>
                <a:gd name="T19" fmla="*/ 21 h 117"/>
                <a:gd name="T20" fmla="*/ 39 w 109"/>
                <a:gd name="T21" fmla="*/ 10 h 117"/>
                <a:gd name="T22" fmla="*/ 49 w 109"/>
                <a:gd name="T23" fmla="*/ 34 h 117"/>
                <a:gd name="T24" fmla="*/ 41 w 109"/>
                <a:gd name="T25" fmla="*/ 70 h 117"/>
                <a:gd name="T26" fmla="*/ 33 w 109"/>
                <a:gd name="T27" fmla="*/ 76 h 117"/>
                <a:gd name="T28" fmla="*/ 28 w 109"/>
                <a:gd name="T29" fmla="*/ 44 h 117"/>
                <a:gd name="T30" fmla="*/ 28 w 109"/>
                <a:gd name="T31" fmla="*/ 29 h 117"/>
                <a:gd name="T32" fmla="*/ 3 w 109"/>
                <a:gd name="T33" fmla="*/ 48 h 117"/>
                <a:gd name="T34" fmla="*/ 9 w 109"/>
                <a:gd name="T35" fmla="*/ 76 h 117"/>
                <a:gd name="T36" fmla="*/ 0 w 109"/>
                <a:gd name="T37" fmla="*/ 109 h 117"/>
                <a:gd name="T38" fmla="*/ 90 w 109"/>
                <a:gd name="T39" fmla="*/ 86 h 117"/>
                <a:gd name="T40" fmla="*/ 97 w 109"/>
                <a:gd name="T41" fmla="*/ 86 h 117"/>
                <a:gd name="T42" fmla="*/ 87 w 109"/>
                <a:gd name="T43" fmla="*/ 33 h 117"/>
                <a:gd name="T44" fmla="*/ 20 w 109"/>
                <a:gd name="T45" fmla="*/ 76 h 117"/>
                <a:gd name="T46" fmla="*/ 20 w 109"/>
                <a:gd name="T47" fmla="*/ 55 h 117"/>
                <a:gd name="T48" fmla="*/ 26 w 109"/>
                <a:gd name="T49" fmla="*/ 13 h 117"/>
                <a:gd name="T50" fmla="*/ 15 w 109"/>
                <a:gd name="T51" fmla="*/ 11 h 117"/>
                <a:gd name="T52" fmla="*/ 56 w 109"/>
                <a:gd name="T53" fmla="*/ 48 h 117"/>
                <a:gd name="T54" fmla="*/ 61 w 109"/>
                <a:gd name="T55" fmla="*/ 3 h 117"/>
                <a:gd name="T56" fmla="*/ 50 w 109"/>
                <a:gd name="T57" fmla="*/ 5 h 117"/>
                <a:gd name="T58" fmla="*/ 90 w 109"/>
                <a:gd name="T59" fmla="*/ 99 h 117"/>
                <a:gd name="T60" fmla="*/ 91 w 109"/>
                <a:gd name="T61" fmla="*/ 104 h 117"/>
                <a:gd name="T62" fmla="*/ 89 w 109"/>
                <a:gd name="T63" fmla="*/ 98 h 117"/>
                <a:gd name="T64" fmla="*/ 91 w 109"/>
                <a:gd name="T65" fmla="*/ 92 h 117"/>
                <a:gd name="T66" fmla="*/ 90 w 109"/>
                <a:gd name="T67" fmla="*/ 95 h 117"/>
                <a:gd name="T68" fmla="*/ 91 w 109"/>
                <a:gd name="T69" fmla="*/ 89 h 117"/>
                <a:gd name="T70" fmla="*/ 95 w 109"/>
                <a:gd name="T71" fmla="*/ 94 h 117"/>
                <a:gd name="T72" fmla="*/ 95 w 109"/>
                <a:gd name="T73" fmla="*/ 103 h 117"/>
                <a:gd name="T74" fmla="*/ 86 w 109"/>
                <a:gd name="T75" fmla="*/ 99 h 117"/>
                <a:gd name="T76" fmla="*/ 13 w 109"/>
                <a:gd name="T77" fmla="*/ 103 h 117"/>
                <a:gd name="T78" fmla="*/ 18 w 109"/>
                <a:gd name="T79" fmla="*/ 86 h 117"/>
                <a:gd name="T80" fmla="*/ 13 w 109"/>
                <a:gd name="T81" fmla="*/ 91 h 117"/>
                <a:gd name="T82" fmla="*/ 23 w 109"/>
                <a:gd name="T83" fmla="*/ 84 h 117"/>
                <a:gd name="T84" fmla="*/ 18 w 109"/>
                <a:gd name="T85" fmla="*/ 103 h 117"/>
                <a:gd name="T86" fmla="*/ 59 w 109"/>
                <a:gd name="T87" fmla="*/ 105 h 117"/>
                <a:gd name="T88" fmla="*/ 50 w 109"/>
                <a:gd name="T89" fmla="*/ 84 h 117"/>
                <a:gd name="T90" fmla="*/ 54 w 109"/>
                <a:gd name="T91" fmla="*/ 7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17">
                  <a:moveTo>
                    <a:pt x="0" y="117"/>
                  </a:moveTo>
                  <a:cubicBezTo>
                    <a:pt x="109" y="117"/>
                    <a:pt x="109" y="117"/>
                    <a:pt x="109" y="117"/>
                  </a:cubicBezTo>
                  <a:cubicBezTo>
                    <a:pt x="109" y="109"/>
                    <a:pt x="109" y="109"/>
                    <a:pt x="109" y="109"/>
                  </a:cubicBezTo>
                  <a:cubicBezTo>
                    <a:pt x="105" y="109"/>
                    <a:pt x="105" y="109"/>
                    <a:pt x="105" y="109"/>
                  </a:cubicBezTo>
                  <a:cubicBezTo>
                    <a:pt x="105" y="86"/>
                    <a:pt x="105" y="86"/>
                    <a:pt x="105" y="86"/>
                  </a:cubicBezTo>
                  <a:cubicBezTo>
                    <a:pt x="101" y="86"/>
                    <a:pt x="101" y="86"/>
                    <a:pt x="101" y="86"/>
                  </a:cubicBezTo>
                  <a:cubicBezTo>
                    <a:pt x="100" y="63"/>
                    <a:pt x="100" y="63"/>
                    <a:pt x="100" y="63"/>
                  </a:cubicBezTo>
                  <a:cubicBezTo>
                    <a:pt x="100" y="54"/>
                    <a:pt x="100" y="54"/>
                    <a:pt x="100" y="54"/>
                  </a:cubicBezTo>
                  <a:cubicBezTo>
                    <a:pt x="102" y="61"/>
                    <a:pt x="102" y="61"/>
                    <a:pt x="102" y="61"/>
                  </a:cubicBezTo>
                  <a:cubicBezTo>
                    <a:pt x="107" y="58"/>
                    <a:pt x="107" y="58"/>
                    <a:pt x="107" y="58"/>
                  </a:cubicBezTo>
                  <a:cubicBezTo>
                    <a:pt x="100" y="38"/>
                    <a:pt x="100" y="38"/>
                    <a:pt x="100" y="38"/>
                  </a:cubicBezTo>
                  <a:cubicBezTo>
                    <a:pt x="82" y="38"/>
                    <a:pt x="82" y="38"/>
                    <a:pt x="82" y="38"/>
                  </a:cubicBezTo>
                  <a:cubicBezTo>
                    <a:pt x="78" y="48"/>
                    <a:pt x="78" y="48"/>
                    <a:pt x="78" y="48"/>
                  </a:cubicBezTo>
                  <a:cubicBezTo>
                    <a:pt x="71" y="57"/>
                    <a:pt x="71" y="57"/>
                    <a:pt x="71" y="57"/>
                  </a:cubicBezTo>
                  <a:cubicBezTo>
                    <a:pt x="74" y="60"/>
                    <a:pt x="74" y="60"/>
                    <a:pt x="74" y="60"/>
                  </a:cubicBezTo>
                  <a:cubicBezTo>
                    <a:pt x="82" y="53"/>
                    <a:pt x="82" y="53"/>
                    <a:pt x="82" y="53"/>
                  </a:cubicBezTo>
                  <a:cubicBezTo>
                    <a:pt x="82" y="63"/>
                    <a:pt x="82" y="63"/>
                    <a:pt x="82" y="63"/>
                  </a:cubicBezTo>
                  <a:cubicBezTo>
                    <a:pt x="85" y="86"/>
                    <a:pt x="85" y="86"/>
                    <a:pt x="85" y="86"/>
                  </a:cubicBezTo>
                  <a:cubicBezTo>
                    <a:pt x="76" y="86"/>
                    <a:pt x="76" y="86"/>
                    <a:pt x="76" y="86"/>
                  </a:cubicBezTo>
                  <a:cubicBezTo>
                    <a:pt x="76" y="109"/>
                    <a:pt x="76" y="109"/>
                    <a:pt x="76" y="109"/>
                  </a:cubicBezTo>
                  <a:cubicBezTo>
                    <a:pt x="70" y="109"/>
                    <a:pt x="70" y="109"/>
                    <a:pt x="70" y="109"/>
                  </a:cubicBezTo>
                  <a:cubicBezTo>
                    <a:pt x="70" y="70"/>
                    <a:pt x="70" y="70"/>
                    <a:pt x="70" y="70"/>
                  </a:cubicBezTo>
                  <a:cubicBezTo>
                    <a:pt x="63" y="70"/>
                    <a:pt x="63" y="70"/>
                    <a:pt x="63" y="70"/>
                  </a:cubicBezTo>
                  <a:cubicBezTo>
                    <a:pt x="66" y="46"/>
                    <a:pt x="66" y="46"/>
                    <a:pt x="66" y="46"/>
                  </a:cubicBezTo>
                  <a:cubicBezTo>
                    <a:pt x="67" y="33"/>
                    <a:pt x="67" y="33"/>
                    <a:pt x="67" y="33"/>
                  </a:cubicBezTo>
                  <a:cubicBezTo>
                    <a:pt x="69" y="38"/>
                    <a:pt x="69" y="38"/>
                    <a:pt x="69" y="38"/>
                  </a:cubicBezTo>
                  <a:cubicBezTo>
                    <a:pt x="68" y="46"/>
                    <a:pt x="68" y="46"/>
                    <a:pt x="68" y="46"/>
                  </a:cubicBezTo>
                  <a:cubicBezTo>
                    <a:pt x="71" y="46"/>
                    <a:pt x="71" y="46"/>
                    <a:pt x="71" y="46"/>
                  </a:cubicBezTo>
                  <a:cubicBezTo>
                    <a:pt x="74" y="37"/>
                    <a:pt x="74" y="37"/>
                    <a:pt x="74" y="37"/>
                  </a:cubicBezTo>
                  <a:cubicBezTo>
                    <a:pt x="68" y="21"/>
                    <a:pt x="68" y="21"/>
                    <a:pt x="68" y="21"/>
                  </a:cubicBezTo>
                  <a:cubicBezTo>
                    <a:pt x="49" y="21"/>
                    <a:pt x="49" y="21"/>
                    <a:pt x="49" y="21"/>
                  </a:cubicBezTo>
                  <a:cubicBezTo>
                    <a:pt x="43" y="18"/>
                    <a:pt x="43" y="18"/>
                    <a:pt x="43" y="18"/>
                  </a:cubicBezTo>
                  <a:cubicBezTo>
                    <a:pt x="39" y="10"/>
                    <a:pt x="39" y="10"/>
                    <a:pt x="39" y="10"/>
                  </a:cubicBezTo>
                  <a:cubicBezTo>
                    <a:pt x="37" y="11"/>
                    <a:pt x="35" y="11"/>
                    <a:pt x="34" y="12"/>
                  </a:cubicBezTo>
                  <a:cubicBezTo>
                    <a:pt x="38" y="22"/>
                    <a:pt x="38" y="22"/>
                    <a:pt x="38" y="22"/>
                  </a:cubicBezTo>
                  <a:cubicBezTo>
                    <a:pt x="49" y="34"/>
                    <a:pt x="49" y="34"/>
                    <a:pt x="49" y="34"/>
                  </a:cubicBezTo>
                  <a:cubicBezTo>
                    <a:pt x="49" y="46"/>
                    <a:pt x="49" y="46"/>
                    <a:pt x="49" y="46"/>
                  </a:cubicBezTo>
                  <a:cubicBezTo>
                    <a:pt x="47" y="70"/>
                    <a:pt x="47" y="70"/>
                    <a:pt x="47" y="70"/>
                  </a:cubicBezTo>
                  <a:cubicBezTo>
                    <a:pt x="41" y="70"/>
                    <a:pt x="41" y="70"/>
                    <a:pt x="41" y="70"/>
                  </a:cubicBezTo>
                  <a:cubicBezTo>
                    <a:pt x="41" y="109"/>
                    <a:pt x="41" y="109"/>
                    <a:pt x="41" y="109"/>
                  </a:cubicBezTo>
                  <a:cubicBezTo>
                    <a:pt x="33" y="109"/>
                    <a:pt x="33" y="109"/>
                    <a:pt x="33" y="109"/>
                  </a:cubicBezTo>
                  <a:cubicBezTo>
                    <a:pt x="33" y="76"/>
                    <a:pt x="33" y="76"/>
                    <a:pt x="33" y="76"/>
                  </a:cubicBezTo>
                  <a:cubicBezTo>
                    <a:pt x="25" y="76"/>
                    <a:pt x="25" y="76"/>
                    <a:pt x="25" y="76"/>
                  </a:cubicBezTo>
                  <a:cubicBezTo>
                    <a:pt x="28" y="53"/>
                    <a:pt x="28" y="53"/>
                    <a:pt x="28" y="53"/>
                  </a:cubicBezTo>
                  <a:cubicBezTo>
                    <a:pt x="28" y="44"/>
                    <a:pt x="28" y="44"/>
                    <a:pt x="28" y="44"/>
                  </a:cubicBezTo>
                  <a:cubicBezTo>
                    <a:pt x="34" y="51"/>
                    <a:pt x="34" y="51"/>
                    <a:pt x="34" y="51"/>
                  </a:cubicBezTo>
                  <a:cubicBezTo>
                    <a:pt x="38" y="49"/>
                    <a:pt x="38" y="49"/>
                    <a:pt x="38" y="49"/>
                  </a:cubicBezTo>
                  <a:cubicBezTo>
                    <a:pt x="28" y="29"/>
                    <a:pt x="28" y="29"/>
                    <a:pt x="28" y="29"/>
                  </a:cubicBezTo>
                  <a:cubicBezTo>
                    <a:pt x="10" y="29"/>
                    <a:pt x="10" y="29"/>
                    <a:pt x="10" y="29"/>
                  </a:cubicBezTo>
                  <a:cubicBezTo>
                    <a:pt x="0" y="44"/>
                    <a:pt x="0" y="44"/>
                    <a:pt x="0" y="44"/>
                  </a:cubicBezTo>
                  <a:cubicBezTo>
                    <a:pt x="3" y="48"/>
                    <a:pt x="3" y="48"/>
                    <a:pt x="3" y="48"/>
                  </a:cubicBezTo>
                  <a:cubicBezTo>
                    <a:pt x="11" y="38"/>
                    <a:pt x="11" y="38"/>
                    <a:pt x="11" y="38"/>
                  </a:cubicBezTo>
                  <a:cubicBezTo>
                    <a:pt x="11" y="53"/>
                    <a:pt x="11" y="53"/>
                    <a:pt x="11" y="53"/>
                  </a:cubicBezTo>
                  <a:cubicBezTo>
                    <a:pt x="9" y="76"/>
                    <a:pt x="9" y="76"/>
                    <a:pt x="9" y="76"/>
                  </a:cubicBezTo>
                  <a:cubicBezTo>
                    <a:pt x="4" y="76"/>
                    <a:pt x="4" y="76"/>
                    <a:pt x="4" y="76"/>
                  </a:cubicBezTo>
                  <a:cubicBezTo>
                    <a:pt x="4" y="109"/>
                    <a:pt x="4" y="109"/>
                    <a:pt x="4" y="109"/>
                  </a:cubicBezTo>
                  <a:cubicBezTo>
                    <a:pt x="0" y="109"/>
                    <a:pt x="0" y="109"/>
                    <a:pt x="0" y="109"/>
                  </a:cubicBezTo>
                  <a:cubicBezTo>
                    <a:pt x="0" y="117"/>
                    <a:pt x="0" y="117"/>
                    <a:pt x="0" y="117"/>
                  </a:cubicBezTo>
                  <a:close/>
                  <a:moveTo>
                    <a:pt x="97" y="86"/>
                  </a:moveTo>
                  <a:cubicBezTo>
                    <a:pt x="90" y="86"/>
                    <a:pt x="90" y="86"/>
                    <a:pt x="90" y="86"/>
                  </a:cubicBezTo>
                  <a:cubicBezTo>
                    <a:pt x="90" y="65"/>
                    <a:pt x="90" y="65"/>
                    <a:pt x="90" y="65"/>
                  </a:cubicBezTo>
                  <a:cubicBezTo>
                    <a:pt x="92" y="65"/>
                    <a:pt x="92" y="65"/>
                    <a:pt x="92" y="65"/>
                  </a:cubicBezTo>
                  <a:cubicBezTo>
                    <a:pt x="97" y="86"/>
                    <a:pt x="97" y="86"/>
                    <a:pt x="97" y="86"/>
                  </a:cubicBezTo>
                  <a:close/>
                  <a:moveTo>
                    <a:pt x="96" y="19"/>
                  </a:moveTo>
                  <a:cubicBezTo>
                    <a:pt x="99" y="22"/>
                    <a:pt x="101" y="27"/>
                    <a:pt x="98" y="31"/>
                  </a:cubicBezTo>
                  <a:cubicBezTo>
                    <a:pt x="96" y="35"/>
                    <a:pt x="91" y="36"/>
                    <a:pt x="87" y="33"/>
                  </a:cubicBezTo>
                  <a:cubicBezTo>
                    <a:pt x="83" y="31"/>
                    <a:pt x="82" y="26"/>
                    <a:pt x="84" y="22"/>
                  </a:cubicBezTo>
                  <a:cubicBezTo>
                    <a:pt x="87" y="18"/>
                    <a:pt x="92" y="17"/>
                    <a:pt x="96" y="19"/>
                  </a:cubicBezTo>
                  <a:close/>
                  <a:moveTo>
                    <a:pt x="20" y="76"/>
                  </a:moveTo>
                  <a:cubicBezTo>
                    <a:pt x="14" y="76"/>
                    <a:pt x="14" y="76"/>
                    <a:pt x="14" y="76"/>
                  </a:cubicBezTo>
                  <a:cubicBezTo>
                    <a:pt x="18" y="55"/>
                    <a:pt x="18" y="55"/>
                    <a:pt x="18" y="55"/>
                  </a:cubicBezTo>
                  <a:cubicBezTo>
                    <a:pt x="20" y="55"/>
                    <a:pt x="20" y="55"/>
                    <a:pt x="20" y="55"/>
                  </a:cubicBezTo>
                  <a:cubicBezTo>
                    <a:pt x="20" y="76"/>
                    <a:pt x="20" y="76"/>
                    <a:pt x="20" y="76"/>
                  </a:cubicBezTo>
                  <a:close/>
                  <a:moveTo>
                    <a:pt x="15" y="11"/>
                  </a:moveTo>
                  <a:cubicBezTo>
                    <a:pt x="19" y="8"/>
                    <a:pt x="24" y="10"/>
                    <a:pt x="26" y="13"/>
                  </a:cubicBezTo>
                  <a:cubicBezTo>
                    <a:pt x="28" y="17"/>
                    <a:pt x="27" y="22"/>
                    <a:pt x="23" y="24"/>
                  </a:cubicBezTo>
                  <a:cubicBezTo>
                    <a:pt x="19" y="26"/>
                    <a:pt x="14" y="25"/>
                    <a:pt x="12" y="22"/>
                  </a:cubicBezTo>
                  <a:cubicBezTo>
                    <a:pt x="10" y="18"/>
                    <a:pt x="11" y="13"/>
                    <a:pt x="15" y="11"/>
                  </a:cubicBezTo>
                  <a:close/>
                  <a:moveTo>
                    <a:pt x="59" y="70"/>
                  </a:moveTo>
                  <a:cubicBezTo>
                    <a:pt x="52" y="70"/>
                    <a:pt x="52" y="70"/>
                    <a:pt x="52" y="70"/>
                  </a:cubicBezTo>
                  <a:cubicBezTo>
                    <a:pt x="56" y="48"/>
                    <a:pt x="56" y="48"/>
                    <a:pt x="56" y="48"/>
                  </a:cubicBezTo>
                  <a:cubicBezTo>
                    <a:pt x="59" y="48"/>
                    <a:pt x="59" y="48"/>
                    <a:pt x="59" y="48"/>
                  </a:cubicBezTo>
                  <a:cubicBezTo>
                    <a:pt x="59" y="70"/>
                    <a:pt x="59" y="70"/>
                    <a:pt x="59" y="70"/>
                  </a:cubicBezTo>
                  <a:close/>
                  <a:moveTo>
                    <a:pt x="61" y="3"/>
                  </a:moveTo>
                  <a:cubicBezTo>
                    <a:pt x="65" y="5"/>
                    <a:pt x="66" y="10"/>
                    <a:pt x="64" y="14"/>
                  </a:cubicBezTo>
                  <a:cubicBezTo>
                    <a:pt x="61" y="18"/>
                    <a:pt x="56" y="19"/>
                    <a:pt x="52" y="17"/>
                  </a:cubicBezTo>
                  <a:cubicBezTo>
                    <a:pt x="49" y="14"/>
                    <a:pt x="47" y="9"/>
                    <a:pt x="50" y="5"/>
                  </a:cubicBezTo>
                  <a:cubicBezTo>
                    <a:pt x="52" y="2"/>
                    <a:pt x="57" y="0"/>
                    <a:pt x="61" y="3"/>
                  </a:cubicBezTo>
                  <a:close/>
                  <a:moveTo>
                    <a:pt x="86" y="99"/>
                  </a:moveTo>
                  <a:cubicBezTo>
                    <a:pt x="90" y="99"/>
                    <a:pt x="90" y="99"/>
                    <a:pt x="90" y="99"/>
                  </a:cubicBezTo>
                  <a:cubicBezTo>
                    <a:pt x="90" y="104"/>
                    <a:pt x="90" y="104"/>
                    <a:pt x="90" y="104"/>
                  </a:cubicBezTo>
                  <a:cubicBezTo>
                    <a:pt x="90" y="104"/>
                    <a:pt x="90" y="104"/>
                    <a:pt x="90" y="104"/>
                  </a:cubicBezTo>
                  <a:cubicBezTo>
                    <a:pt x="91" y="104"/>
                    <a:pt x="91" y="104"/>
                    <a:pt x="91" y="104"/>
                  </a:cubicBezTo>
                  <a:cubicBezTo>
                    <a:pt x="91" y="100"/>
                    <a:pt x="91" y="100"/>
                    <a:pt x="91" y="100"/>
                  </a:cubicBezTo>
                  <a:cubicBezTo>
                    <a:pt x="91" y="99"/>
                    <a:pt x="91" y="99"/>
                    <a:pt x="91" y="99"/>
                  </a:cubicBezTo>
                  <a:cubicBezTo>
                    <a:pt x="91" y="98"/>
                    <a:pt x="90" y="98"/>
                    <a:pt x="89" y="98"/>
                  </a:cubicBezTo>
                  <a:cubicBezTo>
                    <a:pt x="89" y="96"/>
                    <a:pt x="89" y="96"/>
                    <a:pt x="89" y="96"/>
                  </a:cubicBezTo>
                  <a:cubicBezTo>
                    <a:pt x="91" y="96"/>
                    <a:pt x="91" y="96"/>
                    <a:pt x="91" y="95"/>
                  </a:cubicBezTo>
                  <a:cubicBezTo>
                    <a:pt x="91" y="92"/>
                    <a:pt x="91" y="92"/>
                    <a:pt x="91" y="92"/>
                  </a:cubicBezTo>
                  <a:cubicBezTo>
                    <a:pt x="91" y="92"/>
                    <a:pt x="91" y="91"/>
                    <a:pt x="90" y="91"/>
                  </a:cubicBezTo>
                  <a:cubicBezTo>
                    <a:pt x="90" y="91"/>
                    <a:pt x="90" y="92"/>
                    <a:pt x="90" y="92"/>
                  </a:cubicBezTo>
                  <a:cubicBezTo>
                    <a:pt x="90" y="95"/>
                    <a:pt x="90" y="95"/>
                    <a:pt x="90" y="95"/>
                  </a:cubicBezTo>
                  <a:cubicBezTo>
                    <a:pt x="86" y="95"/>
                    <a:pt x="86" y="95"/>
                    <a:pt x="86" y="95"/>
                  </a:cubicBezTo>
                  <a:cubicBezTo>
                    <a:pt x="86" y="92"/>
                    <a:pt x="86" y="92"/>
                    <a:pt x="86" y="92"/>
                  </a:cubicBezTo>
                  <a:cubicBezTo>
                    <a:pt x="86" y="90"/>
                    <a:pt x="88" y="89"/>
                    <a:pt x="91" y="89"/>
                  </a:cubicBezTo>
                  <a:cubicBezTo>
                    <a:pt x="92" y="89"/>
                    <a:pt x="93" y="89"/>
                    <a:pt x="94" y="90"/>
                  </a:cubicBezTo>
                  <a:cubicBezTo>
                    <a:pt x="95" y="90"/>
                    <a:pt x="95" y="91"/>
                    <a:pt x="95" y="92"/>
                  </a:cubicBezTo>
                  <a:cubicBezTo>
                    <a:pt x="95" y="94"/>
                    <a:pt x="95" y="94"/>
                    <a:pt x="95" y="94"/>
                  </a:cubicBezTo>
                  <a:cubicBezTo>
                    <a:pt x="95" y="96"/>
                    <a:pt x="94" y="97"/>
                    <a:pt x="93" y="97"/>
                  </a:cubicBezTo>
                  <a:cubicBezTo>
                    <a:pt x="94" y="98"/>
                    <a:pt x="95" y="99"/>
                    <a:pt x="95" y="101"/>
                  </a:cubicBezTo>
                  <a:cubicBezTo>
                    <a:pt x="95" y="103"/>
                    <a:pt x="95" y="103"/>
                    <a:pt x="95" y="103"/>
                  </a:cubicBezTo>
                  <a:cubicBezTo>
                    <a:pt x="95" y="106"/>
                    <a:pt x="94" y="107"/>
                    <a:pt x="91" y="107"/>
                  </a:cubicBezTo>
                  <a:cubicBezTo>
                    <a:pt x="88" y="107"/>
                    <a:pt x="86" y="106"/>
                    <a:pt x="86" y="104"/>
                  </a:cubicBezTo>
                  <a:cubicBezTo>
                    <a:pt x="86" y="99"/>
                    <a:pt x="86" y="99"/>
                    <a:pt x="86" y="99"/>
                  </a:cubicBezTo>
                  <a:close/>
                  <a:moveTo>
                    <a:pt x="24" y="106"/>
                  </a:moveTo>
                  <a:cubicBezTo>
                    <a:pt x="13" y="106"/>
                    <a:pt x="13" y="106"/>
                    <a:pt x="13" y="106"/>
                  </a:cubicBezTo>
                  <a:cubicBezTo>
                    <a:pt x="13" y="103"/>
                    <a:pt x="13" y="103"/>
                    <a:pt x="13" y="103"/>
                  </a:cubicBezTo>
                  <a:cubicBezTo>
                    <a:pt x="18" y="93"/>
                    <a:pt x="18" y="93"/>
                    <a:pt x="18" y="93"/>
                  </a:cubicBezTo>
                  <a:cubicBezTo>
                    <a:pt x="19" y="91"/>
                    <a:pt x="19" y="90"/>
                    <a:pt x="19" y="88"/>
                  </a:cubicBezTo>
                  <a:cubicBezTo>
                    <a:pt x="19" y="87"/>
                    <a:pt x="19" y="86"/>
                    <a:pt x="18" y="86"/>
                  </a:cubicBezTo>
                  <a:cubicBezTo>
                    <a:pt x="18" y="86"/>
                    <a:pt x="17" y="87"/>
                    <a:pt x="17" y="87"/>
                  </a:cubicBezTo>
                  <a:cubicBezTo>
                    <a:pt x="17" y="91"/>
                    <a:pt x="17" y="91"/>
                    <a:pt x="17" y="91"/>
                  </a:cubicBezTo>
                  <a:cubicBezTo>
                    <a:pt x="13" y="91"/>
                    <a:pt x="13" y="91"/>
                    <a:pt x="13" y="91"/>
                  </a:cubicBezTo>
                  <a:cubicBezTo>
                    <a:pt x="13" y="87"/>
                    <a:pt x="13" y="87"/>
                    <a:pt x="13" y="87"/>
                  </a:cubicBezTo>
                  <a:cubicBezTo>
                    <a:pt x="13" y="84"/>
                    <a:pt x="15" y="83"/>
                    <a:pt x="18" y="83"/>
                  </a:cubicBezTo>
                  <a:cubicBezTo>
                    <a:pt x="21" y="83"/>
                    <a:pt x="22" y="83"/>
                    <a:pt x="23" y="84"/>
                  </a:cubicBezTo>
                  <a:cubicBezTo>
                    <a:pt x="24" y="85"/>
                    <a:pt x="24" y="87"/>
                    <a:pt x="24" y="90"/>
                  </a:cubicBezTo>
                  <a:cubicBezTo>
                    <a:pt x="24" y="91"/>
                    <a:pt x="24" y="92"/>
                    <a:pt x="24" y="92"/>
                  </a:cubicBezTo>
                  <a:cubicBezTo>
                    <a:pt x="18" y="103"/>
                    <a:pt x="18" y="103"/>
                    <a:pt x="18" y="103"/>
                  </a:cubicBezTo>
                  <a:cubicBezTo>
                    <a:pt x="24" y="103"/>
                    <a:pt x="24" y="103"/>
                    <a:pt x="24" y="103"/>
                  </a:cubicBezTo>
                  <a:cubicBezTo>
                    <a:pt x="24" y="106"/>
                    <a:pt x="24" y="106"/>
                    <a:pt x="24" y="106"/>
                  </a:cubicBezTo>
                  <a:close/>
                  <a:moveTo>
                    <a:pt x="59" y="105"/>
                  </a:moveTo>
                  <a:cubicBezTo>
                    <a:pt x="53" y="105"/>
                    <a:pt x="53" y="105"/>
                    <a:pt x="53" y="105"/>
                  </a:cubicBezTo>
                  <a:cubicBezTo>
                    <a:pt x="53" y="84"/>
                    <a:pt x="53" y="84"/>
                    <a:pt x="53" y="84"/>
                  </a:cubicBezTo>
                  <a:cubicBezTo>
                    <a:pt x="50" y="84"/>
                    <a:pt x="50" y="84"/>
                    <a:pt x="50" y="84"/>
                  </a:cubicBezTo>
                  <a:cubicBezTo>
                    <a:pt x="50" y="80"/>
                    <a:pt x="50" y="80"/>
                    <a:pt x="50" y="80"/>
                  </a:cubicBezTo>
                  <a:cubicBezTo>
                    <a:pt x="51" y="80"/>
                    <a:pt x="52" y="79"/>
                    <a:pt x="53" y="79"/>
                  </a:cubicBezTo>
                  <a:cubicBezTo>
                    <a:pt x="53" y="78"/>
                    <a:pt x="54" y="77"/>
                    <a:pt x="54" y="76"/>
                  </a:cubicBezTo>
                  <a:cubicBezTo>
                    <a:pt x="59" y="76"/>
                    <a:pt x="59" y="76"/>
                    <a:pt x="59" y="76"/>
                  </a:cubicBezTo>
                  <a:lnTo>
                    <a:pt x="59" y="1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sp>
        <p:nvSpPr>
          <p:cNvPr id="49" name="文本框 48"/>
          <p:cNvSpPr txBox="1"/>
          <p:nvPr/>
        </p:nvSpPr>
        <p:spPr>
          <a:xfrm>
            <a:off x="2181260" y="4979201"/>
            <a:ext cx="577808" cy="300082"/>
          </a:xfrm>
          <a:prstGeom prst="rect">
            <a:avLst/>
          </a:prstGeom>
          <a:noFill/>
        </p:spPr>
        <p:txBody>
          <a:bodyPr wrap="square" rtlCol="0">
            <a:spAutoFit/>
          </a:bodyPr>
          <a:lstStyle/>
          <a:p>
            <a:pPr algn="ctr"/>
            <a:r>
              <a:rPr lang="en-US" altLang="zh-CN" sz="1350" dirty="0" smtClean="0">
                <a:latin typeface="微软雅黑" panose="020B0503020204020204" pitchFamily="34" charset="-122"/>
                <a:ea typeface="微软雅黑" panose="020B0503020204020204" pitchFamily="34" charset="-122"/>
              </a:rPr>
              <a:t>JUL</a:t>
            </a:r>
            <a:endParaRPr lang="zh-CN" altLang="en-US" sz="1350" dirty="0">
              <a:latin typeface="微软雅黑" panose="020B0503020204020204" pitchFamily="34" charset="-122"/>
              <a:ea typeface="微软雅黑" panose="020B0503020204020204" pitchFamily="34" charset="-122"/>
            </a:endParaRPr>
          </a:p>
        </p:txBody>
      </p:sp>
      <p:sp>
        <p:nvSpPr>
          <p:cNvPr id="50" name="六边形 49"/>
          <p:cNvSpPr/>
          <p:nvPr/>
        </p:nvSpPr>
        <p:spPr>
          <a:xfrm>
            <a:off x="2395325" y="4776832"/>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1" name="组合 50"/>
          <p:cNvGrpSpPr/>
          <p:nvPr/>
        </p:nvGrpSpPr>
        <p:grpSpPr>
          <a:xfrm>
            <a:off x="2232635" y="4246164"/>
            <a:ext cx="475059" cy="475059"/>
            <a:chOff x="3231450" y="3555940"/>
            <a:chExt cx="633412" cy="633412"/>
          </a:xfrm>
        </p:grpSpPr>
        <p:sp>
          <p:nvSpPr>
            <p:cNvPr id="52" name="椭圆 51"/>
            <p:cNvSpPr/>
            <p:nvPr/>
          </p:nvSpPr>
          <p:spPr>
            <a:xfrm>
              <a:off x="3231450"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Freeform 29"/>
            <p:cNvSpPr>
              <a:spLocks noEditPoints="1"/>
            </p:cNvSpPr>
            <p:nvPr/>
          </p:nvSpPr>
          <p:spPr bwMode="auto">
            <a:xfrm>
              <a:off x="3410691" y="3702149"/>
              <a:ext cx="274930" cy="340994"/>
            </a:xfrm>
            <a:custGeom>
              <a:avLst/>
              <a:gdLst>
                <a:gd name="T0" fmla="*/ 108 w 174"/>
                <a:gd name="T1" fmla="*/ 18 h 216"/>
                <a:gd name="T2" fmla="*/ 108 w 174"/>
                <a:gd name="T3" fmla="*/ 89 h 216"/>
                <a:gd name="T4" fmla="*/ 134 w 174"/>
                <a:gd name="T5" fmla="*/ 134 h 216"/>
                <a:gd name="T6" fmla="*/ 169 w 174"/>
                <a:gd name="T7" fmla="*/ 194 h 216"/>
                <a:gd name="T8" fmla="*/ 157 w 174"/>
                <a:gd name="T9" fmla="*/ 215 h 216"/>
                <a:gd name="T10" fmla="*/ 87 w 174"/>
                <a:gd name="T11" fmla="*/ 215 h 216"/>
                <a:gd name="T12" fmla="*/ 20 w 174"/>
                <a:gd name="T13" fmla="*/ 215 h 216"/>
                <a:gd name="T14" fmla="*/ 6 w 174"/>
                <a:gd name="T15" fmla="*/ 193 h 216"/>
                <a:gd name="T16" fmla="*/ 41 w 174"/>
                <a:gd name="T17" fmla="*/ 134 h 216"/>
                <a:gd name="T18" fmla="*/ 66 w 174"/>
                <a:gd name="T19" fmla="*/ 89 h 216"/>
                <a:gd name="T20" fmla="*/ 66 w 174"/>
                <a:gd name="T21" fmla="*/ 18 h 216"/>
                <a:gd name="T22" fmla="*/ 49 w 174"/>
                <a:gd name="T23" fmla="*/ 18 h 216"/>
                <a:gd name="T24" fmla="*/ 49 w 174"/>
                <a:gd name="T25" fmla="*/ 0 h 216"/>
                <a:gd name="T26" fmla="*/ 126 w 174"/>
                <a:gd name="T27" fmla="*/ 0 h 216"/>
                <a:gd name="T28" fmla="*/ 126 w 174"/>
                <a:gd name="T29" fmla="*/ 18 h 216"/>
                <a:gd name="T30" fmla="*/ 108 w 174"/>
                <a:gd name="T31" fmla="*/ 18 h 216"/>
                <a:gd name="T32" fmla="*/ 73 w 174"/>
                <a:gd name="T33" fmla="*/ 156 h 216"/>
                <a:gd name="T34" fmla="*/ 66 w 174"/>
                <a:gd name="T35" fmla="*/ 163 h 216"/>
                <a:gd name="T36" fmla="*/ 73 w 174"/>
                <a:gd name="T37" fmla="*/ 170 h 216"/>
                <a:gd name="T38" fmla="*/ 80 w 174"/>
                <a:gd name="T39" fmla="*/ 163 h 216"/>
                <a:gd name="T40" fmla="*/ 73 w 174"/>
                <a:gd name="T41" fmla="*/ 156 h 216"/>
                <a:gd name="T42" fmla="*/ 105 w 174"/>
                <a:gd name="T43" fmla="*/ 161 h 216"/>
                <a:gd name="T44" fmla="*/ 91 w 174"/>
                <a:gd name="T45" fmla="*/ 175 h 216"/>
                <a:gd name="T46" fmla="*/ 105 w 174"/>
                <a:gd name="T47" fmla="*/ 189 h 216"/>
                <a:gd name="T48" fmla="*/ 119 w 174"/>
                <a:gd name="T49" fmla="*/ 175 h 216"/>
                <a:gd name="T50" fmla="*/ 105 w 174"/>
                <a:gd name="T51" fmla="*/ 161 h 216"/>
                <a:gd name="T52" fmla="*/ 73 w 174"/>
                <a:gd name="T53" fmla="*/ 133 h 216"/>
                <a:gd name="T54" fmla="*/ 67 w 174"/>
                <a:gd name="T55" fmla="*/ 139 h 216"/>
                <a:gd name="T56" fmla="*/ 73 w 174"/>
                <a:gd name="T57" fmla="*/ 145 h 216"/>
                <a:gd name="T58" fmla="*/ 80 w 174"/>
                <a:gd name="T59" fmla="*/ 139 h 216"/>
                <a:gd name="T60" fmla="*/ 73 w 174"/>
                <a:gd name="T61" fmla="*/ 133 h 216"/>
                <a:gd name="T62" fmla="*/ 91 w 174"/>
                <a:gd name="T63" fmla="*/ 120 h 216"/>
                <a:gd name="T64" fmla="*/ 86 w 174"/>
                <a:gd name="T65" fmla="*/ 124 h 216"/>
                <a:gd name="T66" fmla="*/ 91 w 174"/>
                <a:gd name="T67" fmla="*/ 129 h 216"/>
                <a:gd name="T68" fmla="*/ 95 w 174"/>
                <a:gd name="T69" fmla="*/ 124 h 216"/>
                <a:gd name="T70" fmla="*/ 91 w 174"/>
                <a:gd name="T71" fmla="*/ 120 h 216"/>
                <a:gd name="T72" fmla="*/ 96 w 174"/>
                <a:gd name="T73" fmla="*/ 18 h 216"/>
                <a:gd name="T74" fmla="*/ 78 w 174"/>
                <a:gd name="T75" fmla="*/ 18 h 216"/>
                <a:gd name="T76" fmla="*/ 78 w 174"/>
                <a:gd name="T77" fmla="*/ 92 h 216"/>
                <a:gd name="T78" fmla="*/ 45 w 174"/>
                <a:gd name="T79" fmla="*/ 151 h 216"/>
                <a:gd name="T80" fmla="*/ 130 w 174"/>
                <a:gd name="T81" fmla="*/ 151 h 216"/>
                <a:gd name="T82" fmla="*/ 159 w 174"/>
                <a:gd name="T83" fmla="*/ 200 h 216"/>
                <a:gd name="T84" fmla="*/ 96 w 174"/>
                <a:gd name="T85" fmla="*/ 92 h 216"/>
                <a:gd name="T86" fmla="*/ 96 w 174"/>
                <a:gd name="T87" fmla="*/ 1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4" h="216">
                  <a:moveTo>
                    <a:pt x="108" y="18"/>
                  </a:moveTo>
                  <a:cubicBezTo>
                    <a:pt x="108" y="89"/>
                    <a:pt x="108" y="89"/>
                    <a:pt x="108" y="89"/>
                  </a:cubicBezTo>
                  <a:cubicBezTo>
                    <a:pt x="134" y="134"/>
                    <a:pt x="134" y="134"/>
                    <a:pt x="134" y="134"/>
                  </a:cubicBezTo>
                  <a:cubicBezTo>
                    <a:pt x="169" y="194"/>
                    <a:pt x="169" y="194"/>
                    <a:pt x="169" y="194"/>
                  </a:cubicBezTo>
                  <a:cubicBezTo>
                    <a:pt x="174" y="205"/>
                    <a:pt x="167" y="216"/>
                    <a:pt x="157" y="215"/>
                  </a:cubicBezTo>
                  <a:cubicBezTo>
                    <a:pt x="87" y="215"/>
                    <a:pt x="87" y="215"/>
                    <a:pt x="87" y="215"/>
                  </a:cubicBezTo>
                  <a:cubicBezTo>
                    <a:pt x="20" y="215"/>
                    <a:pt x="20" y="215"/>
                    <a:pt x="20" y="215"/>
                  </a:cubicBezTo>
                  <a:cubicBezTo>
                    <a:pt x="8" y="216"/>
                    <a:pt x="0" y="204"/>
                    <a:pt x="6" y="193"/>
                  </a:cubicBezTo>
                  <a:cubicBezTo>
                    <a:pt x="41" y="134"/>
                    <a:pt x="41" y="134"/>
                    <a:pt x="41" y="134"/>
                  </a:cubicBezTo>
                  <a:cubicBezTo>
                    <a:pt x="66" y="89"/>
                    <a:pt x="66" y="89"/>
                    <a:pt x="66" y="89"/>
                  </a:cubicBezTo>
                  <a:cubicBezTo>
                    <a:pt x="66" y="18"/>
                    <a:pt x="66" y="18"/>
                    <a:pt x="66" y="18"/>
                  </a:cubicBezTo>
                  <a:cubicBezTo>
                    <a:pt x="49" y="18"/>
                    <a:pt x="49" y="18"/>
                    <a:pt x="49" y="18"/>
                  </a:cubicBezTo>
                  <a:cubicBezTo>
                    <a:pt x="49" y="0"/>
                    <a:pt x="49" y="0"/>
                    <a:pt x="49" y="0"/>
                  </a:cubicBezTo>
                  <a:cubicBezTo>
                    <a:pt x="126" y="0"/>
                    <a:pt x="126" y="0"/>
                    <a:pt x="126" y="0"/>
                  </a:cubicBezTo>
                  <a:cubicBezTo>
                    <a:pt x="126" y="18"/>
                    <a:pt x="126" y="18"/>
                    <a:pt x="126" y="18"/>
                  </a:cubicBezTo>
                  <a:cubicBezTo>
                    <a:pt x="108" y="18"/>
                    <a:pt x="108" y="18"/>
                    <a:pt x="108" y="18"/>
                  </a:cubicBezTo>
                  <a:close/>
                  <a:moveTo>
                    <a:pt x="73" y="156"/>
                  </a:moveTo>
                  <a:cubicBezTo>
                    <a:pt x="69" y="156"/>
                    <a:pt x="66" y="159"/>
                    <a:pt x="66" y="163"/>
                  </a:cubicBezTo>
                  <a:cubicBezTo>
                    <a:pt x="66" y="167"/>
                    <a:pt x="69" y="170"/>
                    <a:pt x="73" y="170"/>
                  </a:cubicBezTo>
                  <a:cubicBezTo>
                    <a:pt x="77" y="170"/>
                    <a:pt x="80" y="167"/>
                    <a:pt x="80" y="163"/>
                  </a:cubicBezTo>
                  <a:cubicBezTo>
                    <a:pt x="80" y="159"/>
                    <a:pt x="77" y="156"/>
                    <a:pt x="73" y="156"/>
                  </a:cubicBezTo>
                  <a:close/>
                  <a:moveTo>
                    <a:pt x="105" y="161"/>
                  </a:moveTo>
                  <a:cubicBezTo>
                    <a:pt x="97" y="161"/>
                    <a:pt x="91" y="167"/>
                    <a:pt x="91" y="175"/>
                  </a:cubicBezTo>
                  <a:cubicBezTo>
                    <a:pt x="91" y="183"/>
                    <a:pt x="97" y="189"/>
                    <a:pt x="105" y="189"/>
                  </a:cubicBezTo>
                  <a:cubicBezTo>
                    <a:pt x="113" y="189"/>
                    <a:pt x="119" y="183"/>
                    <a:pt x="119" y="175"/>
                  </a:cubicBezTo>
                  <a:cubicBezTo>
                    <a:pt x="119" y="167"/>
                    <a:pt x="113" y="161"/>
                    <a:pt x="105" y="161"/>
                  </a:cubicBezTo>
                  <a:close/>
                  <a:moveTo>
                    <a:pt x="73" y="133"/>
                  </a:moveTo>
                  <a:cubicBezTo>
                    <a:pt x="70" y="133"/>
                    <a:pt x="67" y="136"/>
                    <a:pt x="67" y="139"/>
                  </a:cubicBezTo>
                  <a:cubicBezTo>
                    <a:pt x="67" y="143"/>
                    <a:pt x="70" y="145"/>
                    <a:pt x="73" y="145"/>
                  </a:cubicBezTo>
                  <a:cubicBezTo>
                    <a:pt x="77" y="145"/>
                    <a:pt x="80" y="143"/>
                    <a:pt x="80" y="139"/>
                  </a:cubicBezTo>
                  <a:cubicBezTo>
                    <a:pt x="80" y="136"/>
                    <a:pt x="77" y="133"/>
                    <a:pt x="73" y="133"/>
                  </a:cubicBezTo>
                  <a:close/>
                  <a:moveTo>
                    <a:pt x="91" y="120"/>
                  </a:moveTo>
                  <a:cubicBezTo>
                    <a:pt x="88" y="120"/>
                    <a:pt x="86" y="122"/>
                    <a:pt x="86" y="124"/>
                  </a:cubicBezTo>
                  <a:cubicBezTo>
                    <a:pt x="86" y="127"/>
                    <a:pt x="88" y="129"/>
                    <a:pt x="91" y="129"/>
                  </a:cubicBezTo>
                  <a:cubicBezTo>
                    <a:pt x="93" y="129"/>
                    <a:pt x="95" y="127"/>
                    <a:pt x="95" y="124"/>
                  </a:cubicBezTo>
                  <a:cubicBezTo>
                    <a:pt x="95" y="122"/>
                    <a:pt x="93" y="120"/>
                    <a:pt x="91" y="120"/>
                  </a:cubicBezTo>
                  <a:close/>
                  <a:moveTo>
                    <a:pt x="96" y="18"/>
                  </a:moveTo>
                  <a:cubicBezTo>
                    <a:pt x="78" y="18"/>
                    <a:pt x="78" y="18"/>
                    <a:pt x="78" y="18"/>
                  </a:cubicBezTo>
                  <a:cubicBezTo>
                    <a:pt x="78" y="92"/>
                    <a:pt x="78" y="92"/>
                    <a:pt x="78" y="92"/>
                  </a:cubicBezTo>
                  <a:cubicBezTo>
                    <a:pt x="45" y="151"/>
                    <a:pt x="45" y="151"/>
                    <a:pt x="45" y="151"/>
                  </a:cubicBezTo>
                  <a:cubicBezTo>
                    <a:pt x="130" y="151"/>
                    <a:pt x="130" y="151"/>
                    <a:pt x="130" y="151"/>
                  </a:cubicBezTo>
                  <a:cubicBezTo>
                    <a:pt x="159" y="200"/>
                    <a:pt x="159" y="200"/>
                    <a:pt x="159" y="200"/>
                  </a:cubicBezTo>
                  <a:cubicBezTo>
                    <a:pt x="96" y="92"/>
                    <a:pt x="96" y="92"/>
                    <a:pt x="96" y="92"/>
                  </a:cubicBezTo>
                  <a:lnTo>
                    <a:pt x="96" y="1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sp>
        <p:nvSpPr>
          <p:cNvPr id="54" name="文本框 53"/>
          <p:cNvSpPr txBox="1"/>
          <p:nvPr/>
        </p:nvSpPr>
        <p:spPr>
          <a:xfrm>
            <a:off x="3445405" y="4983423"/>
            <a:ext cx="577808" cy="300082"/>
          </a:xfrm>
          <a:prstGeom prst="rect">
            <a:avLst/>
          </a:prstGeom>
          <a:noFill/>
        </p:spPr>
        <p:txBody>
          <a:bodyPr wrap="square" rtlCol="0">
            <a:spAutoFit/>
          </a:bodyPr>
          <a:lstStyle/>
          <a:p>
            <a:pPr algn="ctr"/>
            <a:r>
              <a:rPr lang="en-US" altLang="zh-CN" sz="1350" dirty="0" smtClean="0">
                <a:latin typeface="微软雅黑" panose="020B0503020204020204" pitchFamily="34" charset="-122"/>
                <a:ea typeface="微软雅黑" panose="020B0503020204020204" pitchFamily="34" charset="-122"/>
              </a:rPr>
              <a:t>AUG</a:t>
            </a:r>
            <a:endParaRPr lang="en-US" altLang="zh-CN" sz="1350" dirty="0">
              <a:latin typeface="微软雅黑" panose="020B0503020204020204" pitchFamily="34" charset="-122"/>
              <a:ea typeface="微软雅黑" panose="020B0503020204020204" pitchFamily="34" charset="-122"/>
            </a:endParaRPr>
          </a:p>
        </p:txBody>
      </p:sp>
      <p:sp>
        <p:nvSpPr>
          <p:cNvPr id="55" name="六边形 54"/>
          <p:cNvSpPr/>
          <p:nvPr/>
        </p:nvSpPr>
        <p:spPr>
          <a:xfrm>
            <a:off x="3659470" y="4776832"/>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6" name="组合 55"/>
          <p:cNvGrpSpPr/>
          <p:nvPr/>
        </p:nvGrpSpPr>
        <p:grpSpPr>
          <a:xfrm>
            <a:off x="3496780" y="4246164"/>
            <a:ext cx="475059" cy="475059"/>
            <a:chOff x="4916977" y="3555940"/>
            <a:chExt cx="633412" cy="633412"/>
          </a:xfrm>
        </p:grpSpPr>
        <p:sp>
          <p:nvSpPr>
            <p:cNvPr id="57" name="椭圆 56"/>
            <p:cNvSpPr/>
            <p:nvPr/>
          </p:nvSpPr>
          <p:spPr>
            <a:xfrm>
              <a:off x="4916977"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Freeform 24"/>
            <p:cNvSpPr>
              <a:spLocks noEditPoints="1"/>
            </p:cNvSpPr>
            <p:nvPr/>
          </p:nvSpPr>
          <p:spPr bwMode="auto">
            <a:xfrm>
              <a:off x="5068142" y="3730839"/>
              <a:ext cx="331082" cy="283614"/>
            </a:xfrm>
            <a:custGeom>
              <a:avLst/>
              <a:gdLst>
                <a:gd name="T0" fmla="*/ 233 w 233"/>
                <a:gd name="T1" fmla="*/ 199 h 199"/>
                <a:gd name="T2" fmla="*/ 193 w 233"/>
                <a:gd name="T3" fmla="*/ 187 h 199"/>
                <a:gd name="T4" fmla="*/ 193 w 233"/>
                <a:gd name="T5" fmla="*/ 9 h 199"/>
                <a:gd name="T6" fmla="*/ 137 w 233"/>
                <a:gd name="T7" fmla="*/ 55 h 199"/>
                <a:gd name="T8" fmla="*/ 199 w 233"/>
                <a:gd name="T9" fmla="*/ 55 h 199"/>
                <a:gd name="T10" fmla="*/ 137 w 233"/>
                <a:gd name="T11" fmla="*/ 81 h 199"/>
                <a:gd name="T12" fmla="*/ 137 w 233"/>
                <a:gd name="T13" fmla="*/ 77 h 199"/>
                <a:gd name="T14" fmla="*/ 199 w 233"/>
                <a:gd name="T15" fmla="*/ 102 h 199"/>
                <a:gd name="T16" fmla="*/ 137 w 233"/>
                <a:gd name="T17" fmla="*/ 119 h 199"/>
                <a:gd name="T18" fmla="*/ 199 w 233"/>
                <a:gd name="T19" fmla="*/ 119 h 199"/>
                <a:gd name="T20" fmla="*/ 137 w 233"/>
                <a:gd name="T21" fmla="*/ 145 h 199"/>
                <a:gd name="T22" fmla="*/ 137 w 233"/>
                <a:gd name="T23" fmla="*/ 140 h 199"/>
                <a:gd name="T24" fmla="*/ 96 w 233"/>
                <a:gd name="T25" fmla="*/ 60 h 199"/>
                <a:gd name="T26" fmla="*/ 33 w 233"/>
                <a:gd name="T27" fmla="*/ 77 h 199"/>
                <a:gd name="T28" fmla="*/ 33 w 233"/>
                <a:gd name="T29" fmla="*/ 81 h 199"/>
                <a:gd name="T30" fmla="*/ 96 w 233"/>
                <a:gd name="T31" fmla="*/ 98 h 199"/>
                <a:gd name="T32" fmla="*/ 33 w 233"/>
                <a:gd name="T33" fmla="*/ 98 h 199"/>
                <a:gd name="T34" fmla="*/ 96 w 233"/>
                <a:gd name="T35" fmla="*/ 124 h 199"/>
                <a:gd name="T36" fmla="*/ 33 w 233"/>
                <a:gd name="T37" fmla="*/ 140 h 199"/>
                <a:gd name="T38" fmla="*/ 33 w 233"/>
                <a:gd name="T39" fmla="*/ 145 h 199"/>
                <a:gd name="T40" fmla="*/ 16 w 233"/>
                <a:gd name="T41" fmla="*/ 34 h 199"/>
                <a:gd name="T42" fmla="*/ 114 w 233"/>
                <a:gd name="T43" fmla="*/ 183 h 199"/>
                <a:gd name="T44" fmla="*/ 102 w 233"/>
                <a:gd name="T45" fmla="*/ 157 h 199"/>
                <a:gd name="T46" fmla="*/ 102 w 233"/>
                <a:gd name="T47" fmla="*/ 48 h 199"/>
                <a:gd name="T48" fmla="*/ 114 w 233"/>
                <a:gd name="T49" fmla="*/ 12 h 199"/>
                <a:gd name="T50" fmla="*/ 191 w 233"/>
                <a:gd name="T51" fmla="*/ 183 h 199"/>
                <a:gd name="T52" fmla="*/ 191 w 233"/>
                <a:gd name="T53" fmla="*/ 12 h 199"/>
                <a:gd name="T54" fmla="*/ 131 w 233"/>
                <a:gd name="T55" fmla="*/ 38 h 199"/>
                <a:gd name="T56" fmla="*/ 118 w 233"/>
                <a:gd name="T57" fmla="*/ 157 h 199"/>
                <a:gd name="T58" fmla="*/ 118 w 233"/>
                <a:gd name="T59" fmla="*/ 168 h 199"/>
                <a:gd name="T60" fmla="*/ 0 w 233"/>
                <a:gd name="T61" fmla="*/ 199 h 199"/>
                <a:gd name="T62" fmla="*/ 114 w 233"/>
                <a:gd name="T63" fmla="*/ 187 h 199"/>
                <a:gd name="T64" fmla="*/ 11 w 233"/>
                <a:gd name="T65" fmla="*/ 34 h 199"/>
                <a:gd name="T66" fmla="*/ 114 w 233"/>
                <a:gd name="T67" fmla="*/ 9 h 199"/>
                <a:gd name="T68" fmla="*/ 114 w 233"/>
                <a:gd name="T69" fmla="*/ 41 h 199"/>
                <a:gd name="T70" fmla="*/ 104 w 233"/>
                <a:gd name="T71" fmla="*/ 45 h 199"/>
                <a:gd name="T72" fmla="*/ 114 w 233"/>
                <a:gd name="T73" fmla="*/ 41 h 199"/>
                <a:gd name="T74" fmla="*/ 114 w 233"/>
                <a:gd name="T75" fmla="*/ 165 h 199"/>
                <a:gd name="T76" fmla="*/ 114 w 233"/>
                <a:gd name="T77" fmla="*/ 161 h 199"/>
                <a:gd name="T78" fmla="*/ 129 w 233"/>
                <a:gd name="T79" fmla="*/ 165 h 199"/>
                <a:gd name="T80" fmla="*/ 118 w 233"/>
                <a:gd name="T81" fmla="*/ 165 h 199"/>
                <a:gd name="T82" fmla="*/ 129 w 233"/>
                <a:gd name="T83" fmla="*/ 4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199">
                  <a:moveTo>
                    <a:pt x="118" y="0"/>
                  </a:moveTo>
                  <a:cubicBezTo>
                    <a:pt x="233" y="0"/>
                    <a:pt x="233" y="0"/>
                    <a:pt x="233" y="0"/>
                  </a:cubicBezTo>
                  <a:cubicBezTo>
                    <a:pt x="233" y="199"/>
                    <a:pt x="233" y="199"/>
                    <a:pt x="233" y="199"/>
                  </a:cubicBezTo>
                  <a:cubicBezTo>
                    <a:pt x="118" y="199"/>
                    <a:pt x="118" y="199"/>
                    <a:pt x="118" y="199"/>
                  </a:cubicBezTo>
                  <a:cubicBezTo>
                    <a:pt x="118" y="187"/>
                    <a:pt x="118" y="187"/>
                    <a:pt x="118" y="187"/>
                  </a:cubicBezTo>
                  <a:cubicBezTo>
                    <a:pt x="193" y="187"/>
                    <a:pt x="193" y="187"/>
                    <a:pt x="193" y="187"/>
                  </a:cubicBezTo>
                  <a:cubicBezTo>
                    <a:pt x="209" y="187"/>
                    <a:pt x="222" y="175"/>
                    <a:pt x="222" y="161"/>
                  </a:cubicBezTo>
                  <a:cubicBezTo>
                    <a:pt x="222" y="34"/>
                    <a:pt x="222" y="34"/>
                    <a:pt x="222" y="34"/>
                  </a:cubicBezTo>
                  <a:cubicBezTo>
                    <a:pt x="222" y="20"/>
                    <a:pt x="209" y="9"/>
                    <a:pt x="193" y="9"/>
                  </a:cubicBezTo>
                  <a:cubicBezTo>
                    <a:pt x="118" y="9"/>
                    <a:pt x="118" y="9"/>
                    <a:pt x="118" y="9"/>
                  </a:cubicBezTo>
                  <a:cubicBezTo>
                    <a:pt x="118" y="0"/>
                    <a:pt x="118" y="0"/>
                    <a:pt x="118" y="0"/>
                  </a:cubicBezTo>
                  <a:close/>
                  <a:moveTo>
                    <a:pt x="137" y="55"/>
                  </a:moveTo>
                  <a:cubicBezTo>
                    <a:pt x="137" y="60"/>
                    <a:pt x="137" y="60"/>
                    <a:pt x="137" y="60"/>
                  </a:cubicBezTo>
                  <a:cubicBezTo>
                    <a:pt x="199" y="60"/>
                    <a:pt x="199" y="60"/>
                    <a:pt x="199" y="60"/>
                  </a:cubicBezTo>
                  <a:cubicBezTo>
                    <a:pt x="199" y="55"/>
                    <a:pt x="199" y="55"/>
                    <a:pt x="199" y="55"/>
                  </a:cubicBezTo>
                  <a:cubicBezTo>
                    <a:pt x="137" y="55"/>
                    <a:pt x="137" y="55"/>
                    <a:pt x="137" y="55"/>
                  </a:cubicBezTo>
                  <a:close/>
                  <a:moveTo>
                    <a:pt x="137" y="77"/>
                  </a:moveTo>
                  <a:cubicBezTo>
                    <a:pt x="137" y="81"/>
                    <a:pt x="137" y="81"/>
                    <a:pt x="137" y="81"/>
                  </a:cubicBezTo>
                  <a:cubicBezTo>
                    <a:pt x="199" y="81"/>
                    <a:pt x="199" y="81"/>
                    <a:pt x="199" y="81"/>
                  </a:cubicBezTo>
                  <a:cubicBezTo>
                    <a:pt x="199" y="77"/>
                    <a:pt x="199" y="77"/>
                    <a:pt x="199" y="77"/>
                  </a:cubicBezTo>
                  <a:cubicBezTo>
                    <a:pt x="137" y="77"/>
                    <a:pt x="137" y="77"/>
                    <a:pt x="137" y="77"/>
                  </a:cubicBezTo>
                  <a:close/>
                  <a:moveTo>
                    <a:pt x="137" y="98"/>
                  </a:moveTo>
                  <a:cubicBezTo>
                    <a:pt x="137" y="102"/>
                    <a:pt x="137" y="102"/>
                    <a:pt x="137" y="102"/>
                  </a:cubicBezTo>
                  <a:cubicBezTo>
                    <a:pt x="199" y="102"/>
                    <a:pt x="199" y="102"/>
                    <a:pt x="199" y="102"/>
                  </a:cubicBezTo>
                  <a:cubicBezTo>
                    <a:pt x="199" y="98"/>
                    <a:pt x="199" y="98"/>
                    <a:pt x="199" y="98"/>
                  </a:cubicBezTo>
                  <a:cubicBezTo>
                    <a:pt x="137" y="98"/>
                    <a:pt x="137" y="98"/>
                    <a:pt x="137" y="98"/>
                  </a:cubicBezTo>
                  <a:close/>
                  <a:moveTo>
                    <a:pt x="137" y="119"/>
                  </a:moveTo>
                  <a:cubicBezTo>
                    <a:pt x="137" y="124"/>
                    <a:pt x="137" y="124"/>
                    <a:pt x="137" y="124"/>
                  </a:cubicBezTo>
                  <a:cubicBezTo>
                    <a:pt x="199" y="124"/>
                    <a:pt x="199" y="124"/>
                    <a:pt x="199" y="124"/>
                  </a:cubicBezTo>
                  <a:cubicBezTo>
                    <a:pt x="199" y="119"/>
                    <a:pt x="199" y="119"/>
                    <a:pt x="199" y="119"/>
                  </a:cubicBezTo>
                  <a:cubicBezTo>
                    <a:pt x="137" y="119"/>
                    <a:pt x="137" y="119"/>
                    <a:pt x="137" y="119"/>
                  </a:cubicBezTo>
                  <a:close/>
                  <a:moveTo>
                    <a:pt x="137" y="140"/>
                  </a:moveTo>
                  <a:cubicBezTo>
                    <a:pt x="137" y="145"/>
                    <a:pt x="137" y="145"/>
                    <a:pt x="137" y="145"/>
                  </a:cubicBezTo>
                  <a:cubicBezTo>
                    <a:pt x="199" y="145"/>
                    <a:pt x="199" y="145"/>
                    <a:pt x="199" y="145"/>
                  </a:cubicBezTo>
                  <a:cubicBezTo>
                    <a:pt x="199" y="140"/>
                    <a:pt x="199" y="140"/>
                    <a:pt x="199" y="140"/>
                  </a:cubicBezTo>
                  <a:cubicBezTo>
                    <a:pt x="137" y="140"/>
                    <a:pt x="137" y="140"/>
                    <a:pt x="137" y="140"/>
                  </a:cubicBezTo>
                  <a:close/>
                  <a:moveTo>
                    <a:pt x="33" y="55"/>
                  </a:moveTo>
                  <a:cubicBezTo>
                    <a:pt x="96" y="55"/>
                    <a:pt x="96" y="55"/>
                    <a:pt x="96" y="55"/>
                  </a:cubicBezTo>
                  <a:cubicBezTo>
                    <a:pt x="96" y="60"/>
                    <a:pt x="96" y="60"/>
                    <a:pt x="96" y="60"/>
                  </a:cubicBezTo>
                  <a:cubicBezTo>
                    <a:pt x="33" y="60"/>
                    <a:pt x="33" y="60"/>
                    <a:pt x="33" y="60"/>
                  </a:cubicBezTo>
                  <a:cubicBezTo>
                    <a:pt x="33" y="55"/>
                    <a:pt x="33" y="55"/>
                    <a:pt x="33" y="55"/>
                  </a:cubicBezTo>
                  <a:close/>
                  <a:moveTo>
                    <a:pt x="33" y="77"/>
                  </a:moveTo>
                  <a:cubicBezTo>
                    <a:pt x="96" y="77"/>
                    <a:pt x="96" y="77"/>
                    <a:pt x="96" y="77"/>
                  </a:cubicBezTo>
                  <a:cubicBezTo>
                    <a:pt x="96" y="81"/>
                    <a:pt x="96" y="81"/>
                    <a:pt x="96" y="81"/>
                  </a:cubicBezTo>
                  <a:cubicBezTo>
                    <a:pt x="33" y="81"/>
                    <a:pt x="33" y="81"/>
                    <a:pt x="33" y="81"/>
                  </a:cubicBezTo>
                  <a:cubicBezTo>
                    <a:pt x="33" y="77"/>
                    <a:pt x="33" y="77"/>
                    <a:pt x="33" y="77"/>
                  </a:cubicBezTo>
                  <a:close/>
                  <a:moveTo>
                    <a:pt x="33" y="98"/>
                  </a:moveTo>
                  <a:cubicBezTo>
                    <a:pt x="96" y="98"/>
                    <a:pt x="96" y="98"/>
                    <a:pt x="96" y="98"/>
                  </a:cubicBezTo>
                  <a:cubicBezTo>
                    <a:pt x="96" y="102"/>
                    <a:pt x="96" y="102"/>
                    <a:pt x="96" y="102"/>
                  </a:cubicBezTo>
                  <a:cubicBezTo>
                    <a:pt x="33" y="102"/>
                    <a:pt x="33" y="102"/>
                    <a:pt x="33" y="102"/>
                  </a:cubicBezTo>
                  <a:cubicBezTo>
                    <a:pt x="33" y="98"/>
                    <a:pt x="33" y="98"/>
                    <a:pt x="33" y="98"/>
                  </a:cubicBezTo>
                  <a:close/>
                  <a:moveTo>
                    <a:pt x="33" y="119"/>
                  </a:moveTo>
                  <a:cubicBezTo>
                    <a:pt x="96" y="119"/>
                    <a:pt x="96" y="119"/>
                    <a:pt x="96" y="119"/>
                  </a:cubicBezTo>
                  <a:cubicBezTo>
                    <a:pt x="96" y="124"/>
                    <a:pt x="96" y="124"/>
                    <a:pt x="96" y="124"/>
                  </a:cubicBezTo>
                  <a:cubicBezTo>
                    <a:pt x="33" y="124"/>
                    <a:pt x="33" y="124"/>
                    <a:pt x="33" y="124"/>
                  </a:cubicBezTo>
                  <a:cubicBezTo>
                    <a:pt x="33" y="119"/>
                    <a:pt x="33" y="119"/>
                    <a:pt x="33" y="119"/>
                  </a:cubicBezTo>
                  <a:close/>
                  <a:moveTo>
                    <a:pt x="33" y="140"/>
                  </a:moveTo>
                  <a:cubicBezTo>
                    <a:pt x="96" y="140"/>
                    <a:pt x="96" y="140"/>
                    <a:pt x="96" y="140"/>
                  </a:cubicBezTo>
                  <a:cubicBezTo>
                    <a:pt x="96" y="145"/>
                    <a:pt x="96" y="145"/>
                    <a:pt x="96" y="145"/>
                  </a:cubicBezTo>
                  <a:cubicBezTo>
                    <a:pt x="33" y="145"/>
                    <a:pt x="33" y="145"/>
                    <a:pt x="33" y="145"/>
                  </a:cubicBezTo>
                  <a:cubicBezTo>
                    <a:pt x="33" y="140"/>
                    <a:pt x="33" y="140"/>
                    <a:pt x="33" y="140"/>
                  </a:cubicBezTo>
                  <a:close/>
                  <a:moveTo>
                    <a:pt x="41" y="12"/>
                  </a:moveTo>
                  <a:cubicBezTo>
                    <a:pt x="29" y="12"/>
                    <a:pt x="16" y="21"/>
                    <a:pt x="16" y="34"/>
                  </a:cubicBezTo>
                  <a:cubicBezTo>
                    <a:pt x="16" y="161"/>
                    <a:pt x="16" y="161"/>
                    <a:pt x="16" y="161"/>
                  </a:cubicBezTo>
                  <a:cubicBezTo>
                    <a:pt x="16" y="174"/>
                    <a:pt x="29" y="183"/>
                    <a:pt x="41" y="183"/>
                  </a:cubicBezTo>
                  <a:cubicBezTo>
                    <a:pt x="114" y="183"/>
                    <a:pt x="114" y="183"/>
                    <a:pt x="114" y="183"/>
                  </a:cubicBezTo>
                  <a:cubicBezTo>
                    <a:pt x="114" y="168"/>
                    <a:pt x="114" y="168"/>
                    <a:pt x="114" y="168"/>
                  </a:cubicBezTo>
                  <a:cubicBezTo>
                    <a:pt x="102" y="168"/>
                    <a:pt x="102" y="168"/>
                    <a:pt x="102" y="168"/>
                  </a:cubicBezTo>
                  <a:cubicBezTo>
                    <a:pt x="102" y="157"/>
                    <a:pt x="102" y="157"/>
                    <a:pt x="102" y="157"/>
                  </a:cubicBezTo>
                  <a:cubicBezTo>
                    <a:pt x="114" y="157"/>
                    <a:pt x="114" y="157"/>
                    <a:pt x="114" y="157"/>
                  </a:cubicBezTo>
                  <a:cubicBezTo>
                    <a:pt x="114" y="48"/>
                    <a:pt x="114" y="48"/>
                    <a:pt x="114" y="48"/>
                  </a:cubicBezTo>
                  <a:cubicBezTo>
                    <a:pt x="102" y="48"/>
                    <a:pt x="102" y="48"/>
                    <a:pt x="102" y="48"/>
                  </a:cubicBezTo>
                  <a:cubicBezTo>
                    <a:pt x="102" y="38"/>
                    <a:pt x="102" y="38"/>
                    <a:pt x="102" y="38"/>
                  </a:cubicBezTo>
                  <a:cubicBezTo>
                    <a:pt x="114" y="38"/>
                    <a:pt x="114" y="38"/>
                    <a:pt x="114" y="38"/>
                  </a:cubicBezTo>
                  <a:cubicBezTo>
                    <a:pt x="114" y="12"/>
                    <a:pt x="114" y="12"/>
                    <a:pt x="114" y="12"/>
                  </a:cubicBezTo>
                  <a:cubicBezTo>
                    <a:pt x="41" y="12"/>
                    <a:pt x="41" y="12"/>
                    <a:pt x="41" y="12"/>
                  </a:cubicBezTo>
                  <a:close/>
                  <a:moveTo>
                    <a:pt x="118" y="183"/>
                  </a:moveTo>
                  <a:cubicBezTo>
                    <a:pt x="191" y="183"/>
                    <a:pt x="191" y="183"/>
                    <a:pt x="191" y="183"/>
                  </a:cubicBezTo>
                  <a:cubicBezTo>
                    <a:pt x="204" y="183"/>
                    <a:pt x="217" y="174"/>
                    <a:pt x="217" y="161"/>
                  </a:cubicBezTo>
                  <a:cubicBezTo>
                    <a:pt x="217" y="34"/>
                    <a:pt x="217" y="34"/>
                    <a:pt x="217" y="34"/>
                  </a:cubicBezTo>
                  <a:cubicBezTo>
                    <a:pt x="217" y="21"/>
                    <a:pt x="204" y="12"/>
                    <a:pt x="191" y="12"/>
                  </a:cubicBezTo>
                  <a:cubicBezTo>
                    <a:pt x="118" y="12"/>
                    <a:pt x="118" y="12"/>
                    <a:pt x="118" y="12"/>
                  </a:cubicBezTo>
                  <a:cubicBezTo>
                    <a:pt x="118" y="38"/>
                    <a:pt x="118" y="38"/>
                    <a:pt x="118" y="38"/>
                  </a:cubicBezTo>
                  <a:cubicBezTo>
                    <a:pt x="131" y="38"/>
                    <a:pt x="131" y="38"/>
                    <a:pt x="131" y="38"/>
                  </a:cubicBezTo>
                  <a:cubicBezTo>
                    <a:pt x="131" y="48"/>
                    <a:pt x="131" y="48"/>
                    <a:pt x="131" y="48"/>
                  </a:cubicBezTo>
                  <a:cubicBezTo>
                    <a:pt x="118" y="48"/>
                    <a:pt x="118" y="48"/>
                    <a:pt x="118" y="48"/>
                  </a:cubicBezTo>
                  <a:cubicBezTo>
                    <a:pt x="118" y="157"/>
                    <a:pt x="118" y="157"/>
                    <a:pt x="118" y="157"/>
                  </a:cubicBezTo>
                  <a:cubicBezTo>
                    <a:pt x="131" y="157"/>
                    <a:pt x="131" y="157"/>
                    <a:pt x="131" y="157"/>
                  </a:cubicBezTo>
                  <a:cubicBezTo>
                    <a:pt x="131" y="168"/>
                    <a:pt x="131" y="168"/>
                    <a:pt x="131" y="168"/>
                  </a:cubicBezTo>
                  <a:cubicBezTo>
                    <a:pt x="118" y="168"/>
                    <a:pt x="118" y="168"/>
                    <a:pt x="118" y="168"/>
                  </a:cubicBezTo>
                  <a:cubicBezTo>
                    <a:pt x="118" y="183"/>
                    <a:pt x="118" y="183"/>
                    <a:pt x="118" y="183"/>
                  </a:cubicBezTo>
                  <a:close/>
                  <a:moveTo>
                    <a:pt x="0" y="0"/>
                  </a:moveTo>
                  <a:cubicBezTo>
                    <a:pt x="0" y="199"/>
                    <a:pt x="0" y="199"/>
                    <a:pt x="0" y="199"/>
                  </a:cubicBezTo>
                  <a:cubicBezTo>
                    <a:pt x="114" y="199"/>
                    <a:pt x="114" y="199"/>
                    <a:pt x="114" y="199"/>
                  </a:cubicBezTo>
                  <a:cubicBezTo>
                    <a:pt x="114" y="187"/>
                    <a:pt x="114" y="187"/>
                    <a:pt x="114" y="187"/>
                  </a:cubicBezTo>
                  <a:cubicBezTo>
                    <a:pt x="114" y="187"/>
                    <a:pt x="114" y="187"/>
                    <a:pt x="114" y="187"/>
                  </a:cubicBezTo>
                  <a:cubicBezTo>
                    <a:pt x="39" y="187"/>
                    <a:pt x="39" y="187"/>
                    <a:pt x="39" y="187"/>
                  </a:cubicBezTo>
                  <a:cubicBezTo>
                    <a:pt x="23" y="187"/>
                    <a:pt x="11" y="175"/>
                    <a:pt x="11" y="161"/>
                  </a:cubicBezTo>
                  <a:cubicBezTo>
                    <a:pt x="11" y="34"/>
                    <a:pt x="11" y="34"/>
                    <a:pt x="11" y="34"/>
                  </a:cubicBezTo>
                  <a:cubicBezTo>
                    <a:pt x="11" y="20"/>
                    <a:pt x="23" y="9"/>
                    <a:pt x="39" y="9"/>
                  </a:cubicBezTo>
                  <a:cubicBezTo>
                    <a:pt x="114" y="9"/>
                    <a:pt x="114" y="9"/>
                    <a:pt x="114" y="9"/>
                  </a:cubicBezTo>
                  <a:cubicBezTo>
                    <a:pt x="114" y="9"/>
                    <a:pt x="114" y="9"/>
                    <a:pt x="114" y="9"/>
                  </a:cubicBezTo>
                  <a:cubicBezTo>
                    <a:pt x="114" y="0"/>
                    <a:pt x="114" y="0"/>
                    <a:pt x="114" y="0"/>
                  </a:cubicBezTo>
                  <a:cubicBezTo>
                    <a:pt x="0" y="0"/>
                    <a:pt x="0" y="0"/>
                    <a:pt x="0" y="0"/>
                  </a:cubicBezTo>
                  <a:close/>
                  <a:moveTo>
                    <a:pt x="114" y="41"/>
                  </a:moveTo>
                  <a:cubicBezTo>
                    <a:pt x="114" y="45"/>
                    <a:pt x="114" y="45"/>
                    <a:pt x="114" y="45"/>
                  </a:cubicBezTo>
                  <a:cubicBezTo>
                    <a:pt x="114" y="45"/>
                    <a:pt x="114" y="45"/>
                    <a:pt x="114" y="45"/>
                  </a:cubicBezTo>
                  <a:cubicBezTo>
                    <a:pt x="104" y="45"/>
                    <a:pt x="104" y="45"/>
                    <a:pt x="104" y="45"/>
                  </a:cubicBezTo>
                  <a:cubicBezTo>
                    <a:pt x="104" y="41"/>
                    <a:pt x="104" y="41"/>
                    <a:pt x="104" y="41"/>
                  </a:cubicBezTo>
                  <a:cubicBezTo>
                    <a:pt x="114" y="41"/>
                    <a:pt x="114" y="41"/>
                    <a:pt x="114" y="41"/>
                  </a:cubicBezTo>
                  <a:cubicBezTo>
                    <a:pt x="114" y="41"/>
                    <a:pt x="114" y="41"/>
                    <a:pt x="114" y="41"/>
                  </a:cubicBezTo>
                  <a:close/>
                  <a:moveTo>
                    <a:pt x="114" y="161"/>
                  </a:moveTo>
                  <a:cubicBezTo>
                    <a:pt x="114" y="165"/>
                    <a:pt x="114" y="165"/>
                    <a:pt x="114" y="165"/>
                  </a:cubicBezTo>
                  <a:cubicBezTo>
                    <a:pt x="114" y="165"/>
                    <a:pt x="114" y="165"/>
                    <a:pt x="114" y="165"/>
                  </a:cubicBezTo>
                  <a:cubicBezTo>
                    <a:pt x="104" y="165"/>
                    <a:pt x="104" y="165"/>
                    <a:pt x="104" y="165"/>
                  </a:cubicBezTo>
                  <a:cubicBezTo>
                    <a:pt x="104" y="161"/>
                    <a:pt x="104" y="161"/>
                    <a:pt x="104" y="161"/>
                  </a:cubicBezTo>
                  <a:cubicBezTo>
                    <a:pt x="114" y="161"/>
                    <a:pt x="114" y="161"/>
                    <a:pt x="114" y="161"/>
                  </a:cubicBezTo>
                  <a:cubicBezTo>
                    <a:pt x="114" y="161"/>
                    <a:pt x="114" y="161"/>
                    <a:pt x="114" y="161"/>
                  </a:cubicBezTo>
                  <a:close/>
                  <a:moveTo>
                    <a:pt x="118" y="165"/>
                  </a:moveTo>
                  <a:cubicBezTo>
                    <a:pt x="129" y="165"/>
                    <a:pt x="129" y="165"/>
                    <a:pt x="129" y="165"/>
                  </a:cubicBezTo>
                  <a:cubicBezTo>
                    <a:pt x="129" y="161"/>
                    <a:pt x="129" y="161"/>
                    <a:pt x="129" y="161"/>
                  </a:cubicBezTo>
                  <a:cubicBezTo>
                    <a:pt x="118" y="161"/>
                    <a:pt x="118" y="161"/>
                    <a:pt x="118" y="161"/>
                  </a:cubicBezTo>
                  <a:cubicBezTo>
                    <a:pt x="118" y="165"/>
                    <a:pt x="118" y="165"/>
                    <a:pt x="118" y="165"/>
                  </a:cubicBezTo>
                  <a:close/>
                  <a:moveTo>
                    <a:pt x="118" y="45"/>
                  </a:moveTo>
                  <a:cubicBezTo>
                    <a:pt x="129" y="45"/>
                    <a:pt x="129" y="45"/>
                    <a:pt x="129" y="45"/>
                  </a:cubicBezTo>
                  <a:cubicBezTo>
                    <a:pt x="129" y="41"/>
                    <a:pt x="129" y="41"/>
                    <a:pt x="129" y="41"/>
                  </a:cubicBezTo>
                  <a:cubicBezTo>
                    <a:pt x="118" y="41"/>
                    <a:pt x="118" y="41"/>
                    <a:pt x="118" y="41"/>
                  </a:cubicBezTo>
                  <a:lnTo>
                    <a:pt x="118" y="4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sp>
        <p:nvSpPr>
          <p:cNvPr id="59" name="文本框 58"/>
          <p:cNvSpPr txBox="1"/>
          <p:nvPr/>
        </p:nvSpPr>
        <p:spPr>
          <a:xfrm>
            <a:off x="4590281" y="4983423"/>
            <a:ext cx="685104" cy="300082"/>
          </a:xfrm>
          <a:prstGeom prst="rect">
            <a:avLst/>
          </a:prstGeom>
          <a:noFill/>
        </p:spPr>
        <p:txBody>
          <a:bodyPr wrap="square" rtlCol="0">
            <a:spAutoFit/>
          </a:bodyPr>
          <a:lstStyle/>
          <a:p>
            <a:pPr algn="ctr"/>
            <a:r>
              <a:rPr lang="en-US" altLang="zh-CN" sz="1350" smtClean="0">
                <a:latin typeface="微软雅黑" panose="020B0503020204020204" pitchFamily="34" charset="-122"/>
                <a:ea typeface="微软雅黑" panose="020B0503020204020204" pitchFamily="34" charset="-122"/>
              </a:rPr>
              <a:t>SEPT</a:t>
            </a:r>
            <a:endParaRPr lang="zh-CN" altLang="en-US" sz="1350" dirty="0">
              <a:latin typeface="微软雅黑" panose="020B0503020204020204" pitchFamily="34" charset="-122"/>
              <a:ea typeface="微软雅黑" panose="020B0503020204020204" pitchFamily="34" charset="-122"/>
            </a:endParaRPr>
          </a:p>
        </p:txBody>
      </p:sp>
      <p:sp>
        <p:nvSpPr>
          <p:cNvPr id="60" name="六边形 59"/>
          <p:cNvSpPr/>
          <p:nvPr/>
        </p:nvSpPr>
        <p:spPr>
          <a:xfrm>
            <a:off x="4804346" y="4776832"/>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1" name="组合 60"/>
          <p:cNvGrpSpPr/>
          <p:nvPr/>
        </p:nvGrpSpPr>
        <p:grpSpPr>
          <a:xfrm>
            <a:off x="4641656" y="4246164"/>
            <a:ext cx="475059" cy="475059"/>
            <a:chOff x="6443478" y="3555940"/>
            <a:chExt cx="633412" cy="633412"/>
          </a:xfrm>
        </p:grpSpPr>
        <p:sp>
          <p:nvSpPr>
            <p:cNvPr id="62" name="椭圆 61"/>
            <p:cNvSpPr/>
            <p:nvPr/>
          </p:nvSpPr>
          <p:spPr>
            <a:xfrm>
              <a:off x="6443478"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Freeform 13"/>
            <p:cNvSpPr>
              <a:spLocks noEditPoints="1"/>
            </p:cNvSpPr>
            <p:nvPr/>
          </p:nvSpPr>
          <p:spPr bwMode="auto">
            <a:xfrm>
              <a:off x="6582884" y="3680358"/>
              <a:ext cx="354600" cy="384576"/>
            </a:xfrm>
            <a:custGeom>
              <a:avLst/>
              <a:gdLst>
                <a:gd name="T0" fmla="*/ 185 w 205"/>
                <a:gd name="T1" fmla="*/ 103 h 222"/>
                <a:gd name="T2" fmla="*/ 150 w 205"/>
                <a:gd name="T3" fmla="*/ 174 h 222"/>
                <a:gd name="T4" fmla="*/ 12 w 205"/>
                <a:gd name="T5" fmla="*/ 96 h 222"/>
                <a:gd name="T6" fmla="*/ 194 w 205"/>
                <a:gd name="T7" fmla="*/ 83 h 222"/>
                <a:gd name="T8" fmla="*/ 12 w 205"/>
                <a:gd name="T9" fmla="*/ 96 h 222"/>
                <a:gd name="T10" fmla="*/ 205 w 205"/>
                <a:gd name="T11" fmla="*/ 222 h 222"/>
                <a:gd name="T12" fmla="*/ 199 w 205"/>
                <a:gd name="T13" fmla="*/ 209 h 222"/>
                <a:gd name="T14" fmla="*/ 192 w 205"/>
                <a:gd name="T15" fmla="*/ 200 h 222"/>
                <a:gd name="T16" fmla="*/ 188 w 205"/>
                <a:gd name="T17" fmla="*/ 189 h 222"/>
                <a:gd name="T18" fmla="*/ 17 w 205"/>
                <a:gd name="T19" fmla="*/ 179 h 222"/>
                <a:gd name="T20" fmla="*/ 13 w 205"/>
                <a:gd name="T21" fmla="*/ 189 h 222"/>
                <a:gd name="T22" fmla="*/ 6 w 205"/>
                <a:gd name="T23" fmla="*/ 200 h 222"/>
                <a:gd name="T24" fmla="*/ 0 w 205"/>
                <a:gd name="T25" fmla="*/ 209 h 222"/>
                <a:gd name="T26" fmla="*/ 9 w 205"/>
                <a:gd name="T27" fmla="*/ 78 h 222"/>
                <a:gd name="T28" fmla="*/ 197 w 205"/>
                <a:gd name="T29" fmla="*/ 63 h 222"/>
                <a:gd name="T30" fmla="*/ 9 w 205"/>
                <a:gd name="T31" fmla="*/ 63 h 222"/>
                <a:gd name="T32" fmla="*/ 19 w 205"/>
                <a:gd name="T33" fmla="*/ 103 h 222"/>
                <a:gd name="T34" fmla="*/ 54 w 205"/>
                <a:gd name="T35" fmla="*/ 174 h 222"/>
                <a:gd name="T36" fmla="*/ 19 w 205"/>
                <a:gd name="T37" fmla="*/ 103 h 222"/>
                <a:gd name="T38" fmla="*/ 25 w 205"/>
                <a:gd name="T39" fmla="*/ 110 h 222"/>
                <a:gd name="T40" fmla="*/ 28 w 205"/>
                <a:gd name="T41" fmla="*/ 170 h 222"/>
                <a:gd name="T42" fmla="*/ 31 w 205"/>
                <a:gd name="T43" fmla="*/ 167 h 222"/>
                <a:gd name="T44" fmla="*/ 28 w 205"/>
                <a:gd name="T45" fmla="*/ 107 h 222"/>
                <a:gd name="T46" fmla="*/ 63 w 205"/>
                <a:gd name="T47" fmla="*/ 103 h 222"/>
                <a:gd name="T48" fmla="*/ 97 w 205"/>
                <a:gd name="T49" fmla="*/ 174 h 222"/>
                <a:gd name="T50" fmla="*/ 63 w 205"/>
                <a:gd name="T51" fmla="*/ 103 h 222"/>
                <a:gd name="T52" fmla="*/ 69 w 205"/>
                <a:gd name="T53" fmla="*/ 110 h 222"/>
                <a:gd name="T54" fmla="*/ 72 w 205"/>
                <a:gd name="T55" fmla="*/ 170 h 222"/>
                <a:gd name="T56" fmla="*/ 74 w 205"/>
                <a:gd name="T57" fmla="*/ 167 h 222"/>
                <a:gd name="T58" fmla="*/ 72 w 205"/>
                <a:gd name="T59" fmla="*/ 107 h 222"/>
                <a:gd name="T60" fmla="*/ 106 w 205"/>
                <a:gd name="T61" fmla="*/ 103 h 222"/>
                <a:gd name="T62" fmla="*/ 141 w 205"/>
                <a:gd name="T63" fmla="*/ 174 h 222"/>
                <a:gd name="T64" fmla="*/ 106 w 205"/>
                <a:gd name="T65" fmla="*/ 103 h 222"/>
                <a:gd name="T66" fmla="*/ 113 w 205"/>
                <a:gd name="T67" fmla="*/ 110 h 222"/>
                <a:gd name="T68" fmla="*/ 115 w 205"/>
                <a:gd name="T69" fmla="*/ 170 h 222"/>
                <a:gd name="T70" fmla="*/ 118 w 205"/>
                <a:gd name="T71" fmla="*/ 167 h 222"/>
                <a:gd name="T72" fmla="*/ 115 w 205"/>
                <a:gd name="T73" fmla="*/ 107 h 222"/>
                <a:gd name="T74" fmla="*/ 159 w 205"/>
                <a:gd name="T75" fmla="*/ 107 h 222"/>
                <a:gd name="T76" fmla="*/ 156 w 205"/>
                <a:gd name="T77" fmla="*/ 167 h 222"/>
                <a:gd name="T78" fmla="*/ 159 w 205"/>
                <a:gd name="T79" fmla="*/ 170 h 222"/>
                <a:gd name="T80" fmla="*/ 162 w 205"/>
                <a:gd name="T81"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222">
                  <a:moveTo>
                    <a:pt x="150" y="103"/>
                  </a:moveTo>
                  <a:cubicBezTo>
                    <a:pt x="185" y="103"/>
                    <a:pt x="185" y="103"/>
                    <a:pt x="185" y="103"/>
                  </a:cubicBezTo>
                  <a:cubicBezTo>
                    <a:pt x="185" y="174"/>
                    <a:pt x="185" y="174"/>
                    <a:pt x="185" y="174"/>
                  </a:cubicBezTo>
                  <a:cubicBezTo>
                    <a:pt x="150" y="174"/>
                    <a:pt x="150" y="174"/>
                    <a:pt x="150" y="174"/>
                  </a:cubicBezTo>
                  <a:cubicBezTo>
                    <a:pt x="150" y="103"/>
                    <a:pt x="150" y="103"/>
                    <a:pt x="150" y="103"/>
                  </a:cubicBezTo>
                  <a:close/>
                  <a:moveTo>
                    <a:pt x="12" y="96"/>
                  </a:moveTo>
                  <a:cubicBezTo>
                    <a:pt x="194" y="96"/>
                    <a:pt x="194" y="96"/>
                    <a:pt x="194" y="96"/>
                  </a:cubicBezTo>
                  <a:cubicBezTo>
                    <a:pt x="194" y="83"/>
                    <a:pt x="194" y="83"/>
                    <a:pt x="194" y="83"/>
                  </a:cubicBezTo>
                  <a:cubicBezTo>
                    <a:pt x="12" y="83"/>
                    <a:pt x="12" y="83"/>
                    <a:pt x="12" y="83"/>
                  </a:cubicBezTo>
                  <a:cubicBezTo>
                    <a:pt x="12" y="96"/>
                    <a:pt x="12" y="96"/>
                    <a:pt x="12" y="96"/>
                  </a:cubicBezTo>
                  <a:close/>
                  <a:moveTo>
                    <a:pt x="0" y="222"/>
                  </a:moveTo>
                  <a:cubicBezTo>
                    <a:pt x="205" y="222"/>
                    <a:pt x="205" y="222"/>
                    <a:pt x="205" y="222"/>
                  </a:cubicBezTo>
                  <a:cubicBezTo>
                    <a:pt x="205" y="209"/>
                    <a:pt x="205" y="209"/>
                    <a:pt x="205" y="209"/>
                  </a:cubicBezTo>
                  <a:cubicBezTo>
                    <a:pt x="199" y="209"/>
                    <a:pt x="199" y="209"/>
                    <a:pt x="199" y="209"/>
                  </a:cubicBezTo>
                  <a:cubicBezTo>
                    <a:pt x="199" y="200"/>
                    <a:pt x="199" y="200"/>
                    <a:pt x="199" y="200"/>
                  </a:cubicBezTo>
                  <a:cubicBezTo>
                    <a:pt x="192" y="200"/>
                    <a:pt x="192" y="200"/>
                    <a:pt x="192" y="200"/>
                  </a:cubicBezTo>
                  <a:cubicBezTo>
                    <a:pt x="192" y="196"/>
                    <a:pt x="192" y="192"/>
                    <a:pt x="192" y="189"/>
                  </a:cubicBezTo>
                  <a:cubicBezTo>
                    <a:pt x="188" y="189"/>
                    <a:pt x="188" y="189"/>
                    <a:pt x="188" y="189"/>
                  </a:cubicBezTo>
                  <a:cubicBezTo>
                    <a:pt x="188" y="179"/>
                    <a:pt x="188" y="179"/>
                    <a:pt x="188" y="179"/>
                  </a:cubicBezTo>
                  <a:cubicBezTo>
                    <a:pt x="17" y="179"/>
                    <a:pt x="17" y="179"/>
                    <a:pt x="17" y="179"/>
                  </a:cubicBezTo>
                  <a:cubicBezTo>
                    <a:pt x="17" y="189"/>
                    <a:pt x="17" y="189"/>
                    <a:pt x="17" y="189"/>
                  </a:cubicBezTo>
                  <a:cubicBezTo>
                    <a:pt x="13" y="189"/>
                    <a:pt x="13" y="189"/>
                    <a:pt x="13" y="189"/>
                  </a:cubicBezTo>
                  <a:cubicBezTo>
                    <a:pt x="13" y="192"/>
                    <a:pt x="13" y="196"/>
                    <a:pt x="13" y="200"/>
                  </a:cubicBezTo>
                  <a:cubicBezTo>
                    <a:pt x="6" y="200"/>
                    <a:pt x="6" y="200"/>
                    <a:pt x="6" y="200"/>
                  </a:cubicBezTo>
                  <a:cubicBezTo>
                    <a:pt x="6" y="209"/>
                    <a:pt x="6" y="209"/>
                    <a:pt x="6" y="209"/>
                  </a:cubicBezTo>
                  <a:cubicBezTo>
                    <a:pt x="0" y="209"/>
                    <a:pt x="0" y="209"/>
                    <a:pt x="0" y="209"/>
                  </a:cubicBezTo>
                  <a:cubicBezTo>
                    <a:pt x="0" y="222"/>
                    <a:pt x="0" y="222"/>
                    <a:pt x="0" y="222"/>
                  </a:cubicBezTo>
                  <a:close/>
                  <a:moveTo>
                    <a:pt x="9" y="78"/>
                  </a:moveTo>
                  <a:cubicBezTo>
                    <a:pt x="197" y="78"/>
                    <a:pt x="197" y="78"/>
                    <a:pt x="197" y="78"/>
                  </a:cubicBezTo>
                  <a:cubicBezTo>
                    <a:pt x="197" y="63"/>
                    <a:pt x="197" y="63"/>
                    <a:pt x="197" y="63"/>
                  </a:cubicBezTo>
                  <a:cubicBezTo>
                    <a:pt x="103" y="0"/>
                    <a:pt x="103" y="0"/>
                    <a:pt x="103" y="0"/>
                  </a:cubicBezTo>
                  <a:cubicBezTo>
                    <a:pt x="9" y="63"/>
                    <a:pt x="9" y="63"/>
                    <a:pt x="9" y="63"/>
                  </a:cubicBezTo>
                  <a:cubicBezTo>
                    <a:pt x="9" y="78"/>
                    <a:pt x="9" y="78"/>
                    <a:pt x="9" y="78"/>
                  </a:cubicBezTo>
                  <a:close/>
                  <a:moveTo>
                    <a:pt x="19" y="103"/>
                  </a:moveTo>
                  <a:cubicBezTo>
                    <a:pt x="54" y="103"/>
                    <a:pt x="54" y="103"/>
                    <a:pt x="54" y="103"/>
                  </a:cubicBezTo>
                  <a:cubicBezTo>
                    <a:pt x="54" y="174"/>
                    <a:pt x="54" y="174"/>
                    <a:pt x="54" y="174"/>
                  </a:cubicBezTo>
                  <a:cubicBezTo>
                    <a:pt x="19" y="174"/>
                    <a:pt x="19" y="174"/>
                    <a:pt x="19" y="174"/>
                  </a:cubicBezTo>
                  <a:cubicBezTo>
                    <a:pt x="19" y="103"/>
                    <a:pt x="19" y="103"/>
                    <a:pt x="19" y="103"/>
                  </a:cubicBezTo>
                  <a:close/>
                  <a:moveTo>
                    <a:pt x="28" y="107"/>
                  </a:moveTo>
                  <a:cubicBezTo>
                    <a:pt x="26" y="107"/>
                    <a:pt x="25" y="108"/>
                    <a:pt x="25" y="110"/>
                  </a:cubicBezTo>
                  <a:cubicBezTo>
                    <a:pt x="25" y="167"/>
                    <a:pt x="25" y="167"/>
                    <a:pt x="25" y="167"/>
                  </a:cubicBezTo>
                  <a:cubicBezTo>
                    <a:pt x="25" y="169"/>
                    <a:pt x="26" y="170"/>
                    <a:pt x="28" y="170"/>
                  </a:cubicBezTo>
                  <a:cubicBezTo>
                    <a:pt x="28" y="170"/>
                    <a:pt x="28" y="170"/>
                    <a:pt x="28" y="170"/>
                  </a:cubicBezTo>
                  <a:cubicBezTo>
                    <a:pt x="29" y="170"/>
                    <a:pt x="31" y="169"/>
                    <a:pt x="31" y="167"/>
                  </a:cubicBezTo>
                  <a:cubicBezTo>
                    <a:pt x="31" y="110"/>
                    <a:pt x="31" y="110"/>
                    <a:pt x="31" y="110"/>
                  </a:cubicBezTo>
                  <a:cubicBezTo>
                    <a:pt x="31" y="108"/>
                    <a:pt x="29" y="107"/>
                    <a:pt x="28" y="107"/>
                  </a:cubicBezTo>
                  <a:cubicBezTo>
                    <a:pt x="28" y="107"/>
                    <a:pt x="28" y="107"/>
                    <a:pt x="28" y="107"/>
                  </a:cubicBezTo>
                  <a:close/>
                  <a:moveTo>
                    <a:pt x="63" y="103"/>
                  </a:moveTo>
                  <a:cubicBezTo>
                    <a:pt x="74" y="103"/>
                    <a:pt x="86" y="103"/>
                    <a:pt x="97" y="103"/>
                  </a:cubicBezTo>
                  <a:cubicBezTo>
                    <a:pt x="97" y="127"/>
                    <a:pt x="97" y="150"/>
                    <a:pt x="97" y="174"/>
                  </a:cubicBezTo>
                  <a:cubicBezTo>
                    <a:pt x="86" y="174"/>
                    <a:pt x="74" y="174"/>
                    <a:pt x="63" y="174"/>
                  </a:cubicBezTo>
                  <a:cubicBezTo>
                    <a:pt x="63" y="150"/>
                    <a:pt x="63" y="127"/>
                    <a:pt x="63" y="103"/>
                  </a:cubicBezTo>
                  <a:close/>
                  <a:moveTo>
                    <a:pt x="72" y="107"/>
                  </a:moveTo>
                  <a:cubicBezTo>
                    <a:pt x="70" y="107"/>
                    <a:pt x="69" y="108"/>
                    <a:pt x="69" y="110"/>
                  </a:cubicBezTo>
                  <a:cubicBezTo>
                    <a:pt x="69" y="167"/>
                    <a:pt x="69" y="167"/>
                    <a:pt x="69" y="167"/>
                  </a:cubicBezTo>
                  <a:cubicBezTo>
                    <a:pt x="69" y="169"/>
                    <a:pt x="70" y="170"/>
                    <a:pt x="72" y="170"/>
                  </a:cubicBezTo>
                  <a:cubicBezTo>
                    <a:pt x="72" y="170"/>
                    <a:pt x="72" y="170"/>
                    <a:pt x="72" y="170"/>
                  </a:cubicBezTo>
                  <a:cubicBezTo>
                    <a:pt x="73" y="170"/>
                    <a:pt x="74" y="169"/>
                    <a:pt x="74" y="167"/>
                  </a:cubicBezTo>
                  <a:cubicBezTo>
                    <a:pt x="74" y="110"/>
                    <a:pt x="74" y="110"/>
                    <a:pt x="74" y="110"/>
                  </a:cubicBezTo>
                  <a:cubicBezTo>
                    <a:pt x="74" y="108"/>
                    <a:pt x="73" y="107"/>
                    <a:pt x="72" y="107"/>
                  </a:cubicBezTo>
                  <a:cubicBezTo>
                    <a:pt x="72" y="107"/>
                    <a:pt x="72" y="107"/>
                    <a:pt x="72" y="107"/>
                  </a:cubicBezTo>
                  <a:close/>
                  <a:moveTo>
                    <a:pt x="106" y="103"/>
                  </a:moveTo>
                  <a:cubicBezTo>
                    <a:pt x="141" y="103"/>
                    <a:pt x="141" y="103"/>
                    <a:pt x="141" y="103"/>
                  </a:cubicBezTo>
                  <a:cubicBezTo>
                    <a:pt x="141" y="174"/>
                    <a:pt x="141" y="174"/>
                    <a:pt x="141" y="174"/>
                  </a:cubicBezTo>
                  <a:cubicBezTo>
                    <a:pt x="106" y="174"/>
                    <a:pt x="106" y="174"/>
                    <a:pt x="106" y="174"/>
                  </a:cubicBezTo>
                  <a:cubicBezTo>
                    <a:pt x="106" y="103"/>
                    <a:pt x="106" y="103"/>
                    <a:pt x="106" y="103"/>
                  </a:cubicBezTo>
                  <a:close/>
                  <a:moveTo>
                    <a:pt x="115" y="107"/>
                  </a:moveTo>
                  <a:cubicBezTo>
                    <a:pt x="114" y="107"/>
                    <a:pt x="113" y="108"/>
                    <a:pt x="113" y="110"/>
                  </a:cubicBezTo>
                  <a:cubicBezTo>
                    <a:pt x="113" y="167"/>
                    <a:pt x="113" y="167"/>
                    <a:pt x="113" y="167"/>
                  </a:cubicBezTo>
                  <a:cubicBezTo>
                    <a:pt x="113" y="169"/>
                    <a:pt x="114" y="170"/>
                    <a:pt x="115" y="170"/>
                  </a:cubicBezTo>
                  <a:cubicBezTo>
                    <a:pt x="115" y="170"/>
                    <a:pt x="115" y="170"/>
                    <a:pt x="115" y="170"/>
                  </a:cubicBezTo>
                  <a:cubicBezTo>
                    <a:pt x="117" y="170"/>
                    <a:pt x="118" y="169"/>
                    <a:pt x="118" y="167"/>
                  </a:cubicBezTo>
                  <a:cubicBezTo>
                    <a:pt x="118" y="110"/>
                    <a:pt x="118" y="110"/>
                    <a:pt x="118" y="110"/>
                  </a:cubicBezTo>
                  <a:cubicBezTo>
                    <a:pt x="118" y="108"/>
                    <a:pt x="117" y="107"/>
                    <a:pt x="115" y="107"/>
                  </a:cubicBezTo>
                  <a:cubicBezTo>
                    <a:pt x="115" y="107"/>
                    <a:pt x="115" y="107"/>
                    <a:pt x="115" y="107"/>
                  </a:cubicBezTo>
                  <a:close/>
                  <a:moveTo>
                    <a:pt x="159" y="107"/>
                  </a:moveTo>
                  <a:cubicBezTo>
                    <a:pt x="158" y="107"/>
                    <a:pt x="156" y="108"/>
                    <a:pt x="156" y="110"/>
                  </a:cubicBezTo>
                  <a:cubicBezTo>
                    <a:pt x="156" y="167"/>
                    <a:pt x="156" y="167"/>
                    <a:pt x="156" y="167"/>
                  </a:cubicBezTo>
                  <a:cubicBezTo>
                    <a:pt x="156" y="169"/>
                    <a:pt x="158" y="170"/>
                    <a:pt x="159" y="170"/>
                  </a:cubicBezTo>
                  <a:cubicBezTo>
                    <a:pt x="159" y="170"/>
                    <a:pt x="159" y="170"/>
                    <a:pt x="159" y="170"/>
                  </a:cubicBezTo>
                  <a:cubicBezTo>
                    <a:pt x="161" y="170"/>
                    <a:pt x="162" y="169"/>
                    <a:pt x="162" y="167"/>
                  </a:cubicBezTo>
                  <a:cubicBezTo>
                    <a:pt x="162" y="110"/>
                    <a:pt x="162" y="110"/>
                    <a:pt x="162" y="110"/>
                  </a:cubicBezTo>
                  <a:cubicBezTo>
                    <a:pt x="162" y="108"/>
                    <a:pt x="161" y="107"/>
                    <a:pt x="159" y="10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sp>
        <p:nvSpPr>
          <p:cNvPr id="64" name="文本框 63"/>
          <p:cNvSpPr txBox="1"/>
          <p:nvPr/>
        </p:nvSpPr>
        <p:spPr>
          <a:xfrm>
            <a:off x="5764975" y="4975209"/>
            <a:ext cx="577808" cy="300082"/>
          </a:xfrm>
          <a:prstGeom prst="rect">
            <a:avLst/>
          </a:prstGeom>
          <a:noFill/>
        </p:spPr>
        <p:txBody>
          <a:bodyPr wrap="square" rtlCol="0">
            <a:spAutoFit/>
          </a:bodyPr>
          <a:lstStyle/>
          <a:p>
            <a:pPr algn="ctr"/>
            <a:r>
              <a:rPr lang="en-US" altLang="zh-CN" sz="1350" dirty="0" smtClean="0">
                <a:latin typeface="微软雅黑" panose="020B0503020204020204" pitchFamily="34" charset="-122"/>
                <a:ea typeface="微软雅黑" panose="020B0503020204020204" pitchFamily="34" charset="-122"/>
              </a:rPr>
              <a:t>OCT</a:t>
            </a:r>
            <a:endParaRPr lang="en-US" altLang="zh-CN" sz="1350" dirty="0">
              <a:latin typeface="微软雅黑" panose="020B0503020204020204" pitchFamily="34" charset="-122"/>
              <a:ea typeface="微软雅黑" panose="020B0503020204020204" pitchFamily="34" charset="-122"/>
            </a:endParaRPr>
          </a:p>
        </p:txBody>
      </p:sp>
      <p:sp>
        <p:nvSpPr>
          <p:cNvPr id="65" name="六边形 64"/>
          <p:cNvSpPr/>
          <p:nvPr/>
        </p:nvSpPr>
        <p:spPr>
          <a:xfrm>
            <a:off x="5979040" y="4776832"/>
            <a:ext cx="149678" cy="12903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6" name="组合 65"/>
          <p:cNvGrpSpPr/>
          <p:nvPr/>
        </p:nvGrpSpPr>
        <p:grpSpPr>
          <a:xfrm>
            <a:off x="5810043" y="4246164"/>
            <a:ext cx="475059" cy="475059"/>
            <a:chOff x="8009736" y="3555940"/>
            <a:chExt cx="633412" cy="633412"/>
          </a:xfrm>
        </p:grpSpPr>
        <p:sp>
          <p:nvSpPr>
            <p:cNvPr id="67" name="椭圆 66"/>
            <p:cNvSpPr/>
            <p:nvPr/>
          </p:nvSpPr>
          <p:spPr>
            <a:xfrm>
              <a:off x="800973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Freeform 15"/>
            <p:cNvSpPr>
              <a:spLocks noEditPoints="1"/>
            </p:cNvSpPr>
            <p:nvPr/>
          </p:nvSpPr>
          <p:spPr bwMode="auto">
            <a:xfrm>
              <a:off x="8154960" y="3675625"/>
              <a:ext cx="342964" cy="394044"/>
            </a:xfrm>
            <a:custGeom>
              <a:avLst/>
              <a:gdLst>
                <a:gd name="T0" fmla="*/ 25 w 98"/>
                <a:gd name="T1" fmla="*/ 8 h 111"/>
                <a:gd name="T2" fmla="*/ 26 w 98"/>
                <a:gd name="T3" fmla="*/ 14 h 111"/>
                <a:gd name="T4" fmla="*/ 6 w 98"/>
                <a:gd name="T5" fmla="*/ 7 h 111"/>
                <a:gd name="T6" fmla="*/ 1 w 98"/>
                <a:gd name="T7" fmla="*/ 10 h 111"/>
                <a:gd name="T8" fmla="*/ 0 w 98"/>
                <a:gd name="T9" fmla="*/ 26 h 111"/>
                <a:gd name="T10" fmla="*/ 4 w 98"/>
                <a:gd name="T11" fmla="*/ 48 h 111"/>
                <a:gd name="T12" fmla="*/ 21 w 98"/>
                <a:gd name="T13" fmla="*/ 62 h 111"/>
                <a:gd name="T14" fmla="*/ 25 w 98"/>
                <a:gd name="T15" fmla="*/ 62 h 111"/>
                <a:gd name="T16" fmla="*/ 25 w 98"/>
                <a:gd name="T17" fmla="*/ 62 h 111"/>
                <a:gd name="T18" fmla="*/ 39 w 98"/>
                <a:gd name="T19" fmla="*/ 65 h 111"/>
                <a:gd name="T20" fmla="*/ 39 w 98"/>
                <a:gd name="T21" fmla="*/ 80 h 111"/>
                <a:gd name="T22" fmla="*/ 33 w 98"/>
                <a:gd name="T23" fmla="*/ 80 h 111"/>
                <a:gd name="T24" fmla="*/ 33 w 98"/>
                <a:gd name="T25" fmla="*/ 85 h 111"/>
                <a:gd name="T26" fmla="*/ 19 w 98"/>
                <a:gd name="T27" fmla="*/ 85 h 111"/>
                <a:gd name="T28" fmla="*/ 19 w 98"/>
                <a:gd name="T29" fmla="*/ 111 h 111"/>
                <a:gd name="T30" fmla="*/ 80 w 98"/>
                <a:gd name="T31" fmla="*/ 111 h 111"/>
                <a:gd name="T32" fmla="*/ 80 w 98"/>
                <a:gd name="T33" fmla="*/ 85 h 111"/>
                <a:gd name="T34" fmla="*/ 65 w 98"/>
                <a:gd name="T35" fmla="*/ 85 h 111"/>
                <a:gd name="T36" fmla="*/ 65 w 98"/>
                <a:gd name="T37" fmla="*/ 80 h 111"/>
                <a:gd name="T38" fmla="*/ 59 w 98"/>
                <a:gd name="T39" fmla="*/ 80 h 111"/>
                <a:gd name="T40" fmla="*/ 59 w 98"/>
                <a:gd name="T41" fmla="*/ 65 h 111"/>
                <a:gd name="T42" fmla="*/ 73 w 98"/>
                <a:gd name="T43" fmla="*/ 62 h 111"/>
                <a:gd name="T44" fmla="*/ 73 w 98"/>
                <a:gd name="T45" fmla="*/ 62 h 111"/>
                <a:gd name="T46" fmla="*/ 77 w 98"/>
                <a:gd name="T47" fmla="*/ 62 h 111"/>
                <a:gd name="T48" fmla="*/ 93 w 98"/>
                <a:gd name="T49" fmla="*/ 48 h 111"/>
                <a:gd name="T50" fmla="*/ 98 w 98"/>
                <a:gd name="T51" fmla="*/ 26 h 111"/>
                <a:gd name="T52" fmla="*/ 97 w 98"/>
                <a:gd name="T53" fmla="*/ 10 h 111"/>
                <a:gd name="T54" fmla="*/ 91 w 98"/>
                <a:gd name="T55" fmla="*/ 7 h 111"/>
                <a:gd name="T56" fmla="*/ 72 w 98"/>
                <a:gd name="T57" fmla="*/ 14 h 111"/>
                <a:gd name="T58" fmla="*/ 72 w 98"/>
                <a:gd name="T59" fmla="*/ 8 h 111"/>
                <a:gd name="T60" fmla="*/ 75 w 98"/>
                <a:gd name="T61" fmla="*/ 8 h 111"/>
                <a:gd name="T62" fmla="*/ 75 w 98"/>
                <a:gd name="T63" fmla="*/ 0 h 111"/>
                <a:gd name="T64" fmla="*/ 21 w 98"/>
                <a:gd name="T65" fmla="*/ 0 h 111"/>
                <a:gd name="T66" fmla="*/ 21 w 98"/>
                <a:gd name="T67" fmla="*/ 8 h 111"/>
                <a:gd name="T68" fmla="*/ 25 w 98"/>
                <a:gd name="T69" fmla="*/ 8 h 111"/>
                <a:gd name="T70" fmla="*/ 78 w 98"/>
                <a:gd name="T71" fmla="*/ 53 h 111"/>
                <a:gd name="T72" fmla="*/ 73 w 98"/>
                <a:gd name="T73" fmla="*/ 25 h 111"/>
                <a:gd name="T74" fmla="*/ 76 w 98"/>
                <a:gd name="T75" fmla="*/ 28 h 111"/>
                <a:gd name="T76" fmla="*/ 82 w 98"/>
                <a:gd name="T77" fmla="*/ 22 h 111"/>
                <a:gd name="T78" fmla="*/ 80 w 98"/>
                <a:gd name="T79" fmla="*/ 20 h 111"/>
                <a:gd name="T80" fmla="*/ 89 w 98"/>
                <a:gd name="T81" fmla="*/ 17 h 111"/>
                <a:gd name="T82" fmla="*/ 90 w 98"/>
                <a:gd name="T83" fmla="*/ 25 h 111"/>
                <a:gd name="T84" fmla="*/ 86 w 98"/>
                <a:gd name="T85" fmla="*/ 45 h 111"/>
                <a:gd name="T86" fmla="*/ 78 w 98"/>
                <a:gd name="T87" fmla="*/ 53 h 111"/>
                <a:gd name="T88" fmla="*/ 24 w 98"/>
                <a:gd name="T89" fmla="*/ 25 h 111"/>
                <a:gd name="T90" fmla="*/ 19 w 98"/>
                <a:gd name="T91" fmla="*/ 53 h 111"/>
                <a:gd name="T92" fmla="*/ 12 w 98"/>
                <a:gd name="T93" fmla="*/ 45 h 111"/>
                <a:gd name="T94" fmla="*/ 8 w 98"/>
                <a:gd name="T95" fmla="*/ 25 h 111"/>
                <a:gd name="T96" fmla="*/ 8 w 98"/>
                <a:gd name="T97" fmla="*/ 17 h 111"/>
                <a:gd name="T98" fmla="*/ 18 w 98"/>
                <a:gd name="T99" fmla="*/ 20 h 111"/>
                <a:gd name="T100" fmla="*/ 16 w 98"/>
                <a:gd name="T101" fmla="*/ 22 h 111"/>
                <a:gd name="T102" fmla="*/ 21 w 98"/>
                <a:gd name="T103" fmla="*/ 28 h 111"/>
                <a:gd name="T104" fmla="*/ 24 w 98"/>
                <a:gd name="T105" fmla="*/ 25 h 111"/>
                <a:gd name="T106" fmla="*/ 41 w 98"/>
                <a:gd name="T107" fmla="*/ 13 h 111"/>
                <a:gd name="T108" fmla="*/ 41 w 98"/>
                <a:gd name="T109" fmla="*/ 57 h 111"/>
                <a:gd name="T110" fmla="*/ 32 w 98"/>
                <a:gd name="T111" fmla="*/ 52 h 111"/>
                <a:gd name="T112" fmla="*/ 35 w 98"/>
                <a:gd name="T113" fmla="*/ 18 h 111"/>
                <a:gd name="T114" fmla="*/ 35 w 98"/>
                <a:gd name="T115" fmla="*/ 13 h 111"/>
                <a:gd name="T116" fmla="*/ 41 w 98"/>
                <a:gd name="T117"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 h="111">
                  <a:moveTo>
                    <a:pt x="25" y="8"/>
                  </a:moveTo>
                  <a:cubicBezTo>
                    <a:pt x="26" y="10"/>
                    <a:pt x="26" y="12"/>
                    <a:pt x="26" y="14"/>
                  </a:cubicBezTo>
                  <a:cubicBezTo>
                    <a:pt x="6" y="7"/>
                    <a:pt x="6" y="7"/>
                    <a:pt x="6" y="7"/>
                  </a:cubicBezTo>
                  <a:cubicBezTo>
                    <a:pt x="1" y="10"/>
                    <a:pt x="1" y="10"/>
                    <a:pt x="1" y="10"/>
                  </a:cubicBezTo>
                  <a:cubicBezTo>
                    <a:pt x="0" y="14"/>
                    <a:pt x="0" y="20"/>
                    <a:pt x="0" y="26"/>
                  </a:cubicBezTo>
                  <a:cubicBezTo>
                    <a:pt x="0" y="33"/>
                    <a:pt x="1" y="41"/>
                    <a:pt x="4" y="48"/>
                  </a:cubicBezTo>
                  <a:cubicBezTo>
                    <a:pt x="7" y="55"/>
                    <a:pt x="13" y="61"/>
                    <a:pt x="21" y="62"/>
                  </a:cubicBezTo>
                  <a:cubicBezTo>
                    <a:pt x="22" y="62"/>
                    <a:pt x="24" y="62"/>
                    <a:pt x="25" y="62"/>
                  </a:cubicBezTo>
                  <a:cubicBezTo>
                    <a:pt x="25" y="62"/>
                    <a:pt x="25" y="62"/>
                    <a:pt x="25" y="62"/>
                  </a:cubicBezTo>
                  <a:cubicBezTo>
                    <a:pt x="28" y="63"/>
                    <a:pt x="33" y="65"/>
                    <a:pt x="39" y="65"/>
                  </a:cubicBezTo>
                  <a:cubicBezTo>
                    <a:pt x="39" y="80"/>
                    <a:pt x="39" y="80"/>
                    <a:pt x="39" y="80"/>
                  </a:cubicBezTo>
                  <a:cubicBezTo>
                    <a:pt x="33" y="80"/>
                    <a:pt x="33" y="80"/>
                    <a:pt x="33" y="80"/>
                  </a:cubicBezTo>
                  <a:cubicBezTo>
                    <a:pt x="33" y="85"/>
                    <a:pt x="33" y="85"/>
                    <a:pt x="33" y="85"/>
                  </a:cubicBezTo>
                  <a:cubicBezTo>
                    <a:pt x="19" y="85"/>
                    <a:pt x="19" y="85"/>
                    <a:pt x="19" y="85"/>
                  </a:cubicBezTo>
                  <a:cubicBezTo>
                    <a:pt x="19" y="111"/>
                    <a:pt x="19" y="111"/>
                    <a:pt x="19" y="111"/>
                  </a:cubicBezTo>
                  <a:cubicBezTo>
                    <a:pt x="80" y="111"/>
                    <a:pt x="80" y="111"/>
                    <a:pt x="80" y="111"/>
                  </a:cubicBezTo>
                  <a:cubicBezTo>
                    <a:pt x="80" y="85"/>
                    <a:pt x="80" y="85"/>
                    <a:pt x="80" y="85"/>
                  </a:cubicBezTo>
                  <a:cubicBezTo>
                    <a:pt x="65" y="85"/>
                    <a:pt x="65" y="85"/>
                    <a:pt x="65" y="85"/>
                  </a:cubicBezTo>
                  <a:cubicBezTo>
                    <a:pt x="65" y="80"/>
                    <a:pt x="65" y="80"/>
                    <a:pt x="65" y="80"/>
                  </a:cubicBezTo>
                  <a:cubicBezTo>
                    <a:pt x="59" y="80"/>
                    <a:pt x="59" y="80"/>
                    <a:pt x="59" y="80"/>
                  </a:cubicBezTo>
                  <a:cubicBezTo>
                    <a:pt x="59" y="65"/>
                    <a:pt x="59" y="65"/>
                    <a:pt x="59" y="65"/>
                  </a:cubicBezTo>
                  <a:cubicBezTo>
                    <a:pt x="65" y="65"/>
                    <a:pt x="70" y="63"/>
                    <a:pt x="73" y="62"/>
                  </a:cubicBezTo>
                  <a:cubicBezTo>
                    <a:pt x="73" y="62"/>
                    <a:pt x="73" y="62"/>
                    <a:pt x="73" y="62"/>
                  </a:cubicBezTo>
                  <a:cubicBezTo>
                    <a:pt x="74" y="62"/>
                    <a:pt x="76" y="62"/>
                    <a:pt x="77" y="62"/>
                  </a:cubicBezTo>
                  <a:cubicBezTo>
                    <a:pt x="85" y="61"/>
                    <a:pt x="90" y="55"/>
                    <a:pt x="93" y="48"/>
                  </a:cubicBezTo>
                  <a:cubicBezTo>
                    <a:pt x="96" y="41"/>
                    <a:pt x="97" y="33"/>
                    <a:pt x="98" y="26"/>
                  </a:cubicBezTo>
                  <a:cubicBezTo>
                    <a:pt x="98" y="20"/>
                    <a:pt x="97" y="14"/>
                    <a:pt x="97" y="10"/>
                  </a:cubicBezTo>
                  <a:cubicBezTo>
                    <a:pt x="91" y="7"/>
                    <a:pt x="91" y="7"/>
                    <a:pt x="91" y="7"/>
                  </a:cubicBezTo>
                  <a:cubicBezTo>
                    <a:pt x="72" y="14"/>
                    <a:pt x="72" y="14"/>
                    <a:pt x="72" y="14"/>
                  </a:cubicBezTo>
                  <a:cubicBezTo>
                    <a:pt x="72" y="12"/>
                    <a:pt x="72" y="10"/>
                    <a:pt x="72" y="8"/>
                  </a:cubicBezTo>
                  <a:cubicBezTo>
                    <a:pt x="75" y="8"/>
                    <a:pt x="75" y="8"/>
                    <a:pt x="75" y="8"/>
                  </a:cubicBezTo>
                  <a:cubicBezTo>
                    <a:pt x="75" y="0"/>
                    <a:pt x="75" y="0"/>
                    <a:pt x="75" y="0"/>
                  </a:cubicBezTo>
                  <a:cubicBezTo>
                    <a:pt x="21" y="0"/>
                    <a:pt x="21" y="0"/>
                    <a:pt x="21" y="0"/>
                  </a:cubicBezTo>
                  <a:cubicBezTo>
                    <a:pt x="21" y="8"/>
                    <a:pt x="21" y="8"/>
                    <a:pt x="21" y="8"/>
                  </a:cubicBezTo>
                  <a:cubicBezTo>
                    <a:pt x="25" y="8"/>
                    <a:pt x="25" y="8"/>
                    <a:pt x="25" y="8"/>
                  </a:cubicBezTo>
                  <a:close/>
                  <a:moveTo>
                    <a:pt x="78" y="53"/>
                  </a:moveTo>
                  <a:cubicBezTo>
                    <a:pt x="80" y="45"/>
                    <a:pt x="76" y="35"/>
                    <a:pt x="73" y="25"/>
                  </a:cubicBezTo>
                  <a:cubicBezTo>
                    <a:pt x="76" y="28"/>
                    <a:pt x="76" y="28"/>
                    <a:pt x="76" y="28"/>
                  </a:cubicBezTo>
                  <a:cubicBezTo>
                    <a:pt x="82" y="22"/>
                    <a:pt x="82" y="22"/>
                    <a:pt x="82" y="22"/>
                  </a:cubicBezTo>
                  <a:cubicBezTo>
                    <a:pt x="80" y="20"/>
                    <a:pt x="80" y="20"/>
                    <a:pt x="80" y="20"/>
                  </a:cubicBezTo>
                  <a:cubicBezTo>
                    <a:pt x="89" y="17"/>
                    <a:pt x="89" y="17"/>
                    <a:pt x="89" y="17"/>
                  </a:cubicBezTo>
                  <a:cubicBezTo>
                    <a:pt x="90" y="19"/>
                    <a:pt x="90" y="22"/>
                    <a:pt x="90" y="25"/>
                  </a:cubicBezTo>
                  <a:cubicBezTo>
                    <a:pt x="89" y="32"/>
                    <a:pt x="88" y="39"/>
                    <a:pt x="86" y="45"/>
                  </a:cubicBezTo>
                  <a:cubicBezTo>
                    <a:pt x="84" y="48"/>
                    <a:pt x="82" y="52"/>
                    <a:pt x="78" y="53"/>
                  </a:cubicBezTo>
                  <a:close/>
                  <a:moveTo>
                    <a:pt x="24" y="25"/>
                  </a:moveTo>
                  <a:cubicBezTo>
                    <a:pt x="22" y="35"/>
                    <a:pt x="18" y="45"/>
                    <a:pt x="19" y="53"/>
                  </a:cubicBezTo>
                  <a:cubicBezTo>
                    <a:pt x="16" y="52"/>
                    <a:pt x="13" y="48"/>
                    <a:pt x="12" y="45"/>
                  </a:cubicBezTo>
                  <a:cubicBezTo>
                    <a:pt x="9" y="39"/>
                    <a:pt x="8" y="32"/>
                    <a:pt x="8" y="25"/>
                  </a:cubicBezTo>
                  <a:cubicBezTo>
                    <a:pt x="8" y="22"/>
                    <a:pt x="8" y="19"/>
                    <a:pt x="8" y="17"/>
                  </a:cubicBezTo>
                  <a:cubicBezTo>
                    <a:pt x="18" y="20"/>
                    <a:pt x="18" y="20"/>
                    <a:pt x="18" y="20"/>
                  </a:cubicBezTo>
                  <a:cubicBezTo>
                    <a:pt x="16" y="22"/>
                    <a:pt x="16" y="22"/>
                    <a:pt x="16" y="22"/>
                  </a:cubicBezTo>
                  <a:cubicBezTo>
                    <a:pt x="21" y="28"/>
                    <a:pt x="21" y="28"/>
                    <a:pt x="21" y="28"/>
                  </a:cubicBezTo>
                  <a:cubicBezTo>
                    <a:pt x="24" y="25"/>
                    <a:pt x="24" y="25"/>
                    <a:pt x="24" y="25"/>
                  </a:cubicBezTo>
                  <a:close/>
                  <a:moveTo>
                    <a:pt x="41" y="13"/>
                  </a:moveTo>
                  <a:cubicBezTo>
                    <a:pt x="41" y="57"/>
                    <a:pt x="41" y="57"/>
                    <a:pt x="41" y="57"/>
                  </a:cubicBezTo>
                  <a:cubicBezTo>
                    <a:pt x="41" y="57"/>
                    <a:pt x="33" y="57"/>
                    <a:pt x="32" y="52"/>
                  </a:cubicBezTo>
                  <a:cubicBezTo>
                    <a:pt x="30" y="47"/>
                    <a:pt x="35" y="20"/>
                    <a:pt x="35" y="18"/>
                  </a:cubicBezTo>
                  <a:cubicBezTo>
                    <a:pt x="35" y="16"/>
                    <a:pt x="35" y="13"/>
                    <a:pt x="35" y="13"/>
                  </a:cubicBezTo>
                  <a:lnTo>
                    <a:pt x="41" y="1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grpSp>
      <p:grpSp>
        <p:nvGrpSpPr>
          <p:cNvPr id="69" name="组合 68"/>
          <p:cNvGrpSpPr/>
          <p:nvPr/>
        </p:nvGrpSpPr>
        <p:grpSpPr>
          <a:xfrm>
            <a:off x="594470" y="1529051"/>
            <a:ext cx="2641610" cy="553998"/>
            <a:chOff x="1494776" y="2063833"/>
            <a:chExt cx="1070445" cy="738663"/>
          </a:xfrm>
        </p:grpSpPr>
        <p:sp>
          <p:nvSpPr>
            <p:cNvPr id="70" name="文本框 69"/>
            <p:cNvSpPr txBox="1"/>
            <p:nvPr/>
          </p:nvSpPr>
          <p:spPr>
            <a:xfrm>
              <a:off x="1515531" y="2063833"/>
              <a:ext cx="1049690" cy="738663"/>
            </a:xfrm>
            <a:prstGeom prst="rect">
              <a:avLst/>
            </a:prstGeom>
            <a:noFill/>
          </p:spPr>
          <p:txBody>
            <a:bodyPr wrap="square" rtlCol="0">
              <a:spAutoFit/>
            </a:bodyPr>
            <a:lstStyle/>
            <a:p>
              <a:pPr marL="0" lvl="2" algn="ctr"/>
              <a:r>
                <a:rPr lang="en-US" altLang="zh-CN" sz="1500" b="1" dirty="0" smtClean="0">
                  <a:solidFill>
                    <a:schemeClr val="accent1"/>
                  </a:solidFill>
                  <a:latin typeface="微软雅黑" panose="020B0503020204020204" pitchFamily="34" charset="-122"/>
                  <a:ea typeface="微软雅黑" panose="020B0503020204020204" pitchFamily="34" charset="-122"/>
                </a:rPr>
                <a:t>   Find </a:t>
              </a:r>
              <a:r>
                <a:rPr lang="en-US" altLang="zh-CN" sz="1500" b="1" dirty="0">
                  <a:solidFill>
                    <a:schemeClr val="accent1"/>
                  </a:solidFill>
                  <a:latin typeface="微软雅黑" panose="020B0503020204020204" pitchFamily="34" charset="-122"/>
                  <a:ea typeface="微软雅黑" panose="020B0503020204020204" pitchFamily="34" charset="-122"/>
                </a:rPr>
                <a:t>the shell explosion point</a:t>
              </a:r>
            </a:p>
          </p:txBody>
        </p:sp>
        <p:sp>
          <p:nvSpPr>
            <p:cNvPr id="71" name="矩形 70"/>
            <p:cNvSpPr/>
            <p:nvPr/>
          </p:nvSpPr>
          <p:spPr>
            <a:xfrm>
              <a:off x="1494776" y="2155657"/>
              <a:ext cx="11798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grpSp>
        <p:nvGrpSpPr>
          <p:cNvPr id="85" name="组合 84"/>
          <p:cNvGrpSpPr/>
          <p:nvPr/>
        </p:nvGrpSpPr>
        <p:grpSpPr>
          <a:xfrm>
            <a:off x="3056138" y="1511141"/>
            <a:ext cx="3007180" cy="553998"/>
            <a:chOff x="1494776" y="2063873"/>
            <a:chExt cx="1148344" cy="738663"/>
          </a:xfrm>
        </p:grpSpPr>
        <p:sp>
          <p:nvSpPr>
            <p:cNvPr id="86" name="文本框 85"/>
            <p:cNvSpPr txBox="1"/>
            <p:nvPr/>
          </p:nvSpPr>
          <p:spPr>
            <a:xfrm>
              <a:off x="1593430" y="2063873"/>
              <a:ext cx="1049690" cy="738663"/>
            </a:xfrm>
            <a:prstGeom prst="rect">
              <a:avLst/>
            </a:prstGeom>
            <a:noFill/>
          </p:spPr>
          <p:txBody>
            <a:bodyPr wrap="square" rtlCol="0">
              <a:spAutoFit/>
            </a:bodyPr>
            <a:lstStyle/>
            <a:p>
              <a:pPr algn="ctr"/>
              <a:r>
                <a:rPr lang="en-US" altLang="zh-CN" sz="1500" b="1" dirty="0" smtClean="0">
                  <a:solidFill>
                    <a:schemeClr val="accent1"/>
                  </a:solidFill>
                  <a:latin typeface="微软雅黑" panose="020B0503020204020204" pitchFamily="34" charset="-122"/>
                  <a:ea typeface="微软雅黑" panose="020B0503020204020204" pitchFamily="34" charset="-122"/>
                </a:rPr>
                <a:t>How</a:t>
              </a:r>
              <a:r>
                <a:rPr lang="zh-CN" altLang="en-US" sz="1500" b="1" dirty="0" smtClean="0">
                  <a:solidFill>
                    <a:schemeClr val="accent1"/>
                  </a:solidFill>
                  <a:latin typeface="微软雅黑" panose="020B0503020204020204" pitchFamily="34" charset="-122"/>
                  <a:ea typeface="微软雅黑" panose="020B0503020204020204" pitchFamily="34" charset="-122"/>
                </a:rPr>
                <a:t> </a:t>
              </a:r>
              <a:r>
                <a:rPr lang="en-US" altLang="zh-CN" sz="1500" b="1" dirty="0" smtClean="0">
                  <a:solidFill>
                    <a:schemeClr val="accent1"/>
                  </a:solidFill>
                  <a:latin typeface="微软雅黑" panose="020B0503020204020204" pitchFamily="34" charset="-122"/>
                  <a:ea typeface="微软雅黑" panose="020B0503020204020204" pitchFamily="34" charset="-122"/>
                </a:rPr>
                <a:t>to deal with the Physic Forces</a:t>
              </a:r>
              <a:endParaRPr lang="zh-CN" altLang="en-US" sz="1500" b="1" dirty="0">
                <a:solidFill>
                  <a:schemeClr val="accent1"/>
                </a:solidFill>
                <a:latin typeface="微软雅黑" panose="020B0503020204020204" pitchFamily="34" charset="-122"/>
                <a:ea typeface="微软雅黑" panose="020B0503020204020204" pitchFamily="34" charset="-122"/>
              </a:endParaRPr>
            </a:p>
          </p:txBody>
        </p:sp>
        <p:sp>
          <p:nvSpPr>
            <p:cNvPr id="87" name="矩形 86"/>
            <p:cNvSpPr/>
            <p:nvPr/>
          </p:nvSpPr>
          <p:spPr>
            <a:xfrm>
              <a:off x="1494776" y="2155657"/>
              <a:ext cx="11798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88" name="文本框 87"/>
          <p:cNvSpPr txBox="1"/>
          <p:nvPr/>
        </p:nvSpPr>
        <p:spPr>
          <a:xfrm>
            <a:off x="3312491" y="2300734"/>
            <a:ext cx="3118927" cy="1938992"/>
          </a:xfrm>
          <a:prstGeom prst="rect">
            <a:avLst/>
          </a:prstGeom>
          <a:noFill/>
        </p:spPr>
        <p:txBody>
          <a:bodyPr wrap="square" rtlCol="0">
            <a:spAutoFit/>
          </a:bodyPr>
          <a:lstStyle/>
          <a:p>
            <a:pPr>
              <a:lnSpc>
                <a:spcPct val="125000"/>
              </a:lnSpc>
            </a:pPr>
            <a:r>
              <a:rPr lang="en-US" altLang="zh-CN" sz="1350" dirty="0" smtClean="0">
                <a:solidFill>
                  <a:schemeClr val="tx1">
                    <a:lumMod val="95000"/>
                    <a:lumOff val="5000"/>
                  </a:schemeClr>
                </a:solidFill>
                <a:latin typeface="微软雅黑" panose="020B0503020204020204" pitchFamily="34" charset="-122"/>
                <a:ea typeface="微软雅黑" panose="020B0503020204020204" pitchFamily="34" charset="-122"/>
              </a:rPr>
              <a:t>Create </a:t>
            </a:r>
            <a:r>
              <a:rPr lang="en-US" altLang="zh-CN" sz="1350" dirty="0">
                <a:solidFill>
                  <a:schemeClr val="tx1">
                    <a:lumMod val="95000"/>
                    <a:lumOff val="5000"/>
                  </a:schemeClr>
                </a:solidFill>
                <a:latin typeface="微软雅黑" panose="020B0503020204020204" pitchFamily="34" charset="-122"/>
                <a:ea typeface="微软雅黑" panose="020B0503020204020204" pitchFamily="34" charset="-122"/>
              </a:rPr>
              <a:t>a vector from shell to </a:t>
            </a:r>
            <a:r>
              <a:rPr lang="en-US" altLang="zh-CN" sz="1350" dirty="0" smtClean="0">
                <a:solidFill>
                  <a:schemeClr val="tx1">
                    <a:lumMod val="95000"/>
                    <a:lumOff val="5000"/>
                  </a:schemeClr>
                </a:solidFill>
                <a:latin typeface="微软雅黑" panose="020B0503020204020204" pitchFamily="34" charset="-122"/>
                <a:ea typeface="微软雅黑" panose="020B0503020204020204" pitchFamily="34" charset="-122"/>
              </a:rPr>
              <a:t>tank, </a:t>
            </a:r>
            <a:r>
              <a:rPr lang="en-US" altLang="zh-CN" sz="1350" dirty="0">
                <a:solidFill>
                  <a:schemeClr val="tx1">
                    <a:lumMod val="95000"/>
                    <a:lumOff val="5000"/>
                  </a:schemeClr>
                </a:solidFill>
                <a:latin typeface="微软雅黑" panose="020B0503020204020204" pitchFamily="34" charset="-122"/>
                <a:ea typeface="微软雅黑" panose="020B0503020204020204" pitchFamily="34" charset="-122"/>
              </a:rPr>
              <a:t>calculate the distance from the shell to the </a:t>
            </a:r>
            <a:r>
              <a:rPr lang="en-US" altLang="zh-CN" sz="1350" dirty="0" smtClean="0">
                <a:solidFill>
                  <a:schemeClr val="tx1">
                    <a:lumMod val="95000"/>
                    <a:lumOff val="5000"/>
                  </a:schemeClr>
                </a:solidFill>
                <a:latin typeface="微软雅黑" panose="020B0503020204020204" pitchFamily="34" charset="-122"/>
                <a:ea typeface="微软雅黑" panose="020B0503020204020204" pitchFamily="34" charset="-122"/>
              </a:rPr>
              <a:t>tank.</a:t>
            </a:r>
          </a:p>
          <a:p>
            <a:pPr>
              <a:lnSpc>
                <a:spcPct val="125000"/>
              </a:lnSpc>
            </a:pPr>
            <a:r>
              <a:rPr lang="en-US" altLang="zh-CN" sz="1400" dirty="0"/>
              <a:t>Calculate the Physic Forces</a:t>
            </a:r>
            <a:r>
              <a:rPr lang="zh-CN" altLang="en-US" sz="1400" dirty="0"/>
              <a:t> </a:t>
            </a:r>
            <a:r>
              <a:rPr lang="en-US" altLang="zh-CN" sz="1400" dirty="0"/>
              <a:t>speed</a:t>
            </a:r>
            <a:r>
              <a:rPr lang="en-US" altLang="zh-CN" sz="1400" dirty="0" smtClean="0"/>
              <a:t> </a:t>
            </a:r>
            <a:r>
              <a:rPr lang="en-US" altLang="zh-CN" sz="1400" dirty="0"/>
              <a:t>at the point according to the </a:t>
            </a:r>
            <a:r>
              <a:rPr lang="en-US" altLang="zh-CN" sz="1400" dirty="0" smtClean="0"/>
              <a:t>distance, </a:t>
            </a:r>
            <a:r>
              <a:rPr lang="en-US" altLang="zh-CN" sz="1400" dirty="0"/>
              <a:t>tank Mass</a:t>
            </a:r>
          </a:p>
          <a:p>
            <a:pPr>
              <a:lnSpc>
                <a:spcPct val="125000"/>
              </a:lnSpc>
            </a:pPr>
            <a:endParaRPr lang="en-US" altLang="zh-CN" sz="135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09" name="组合 108"/>
          <p:cNvGrpSpPr/>
          <p:nvPr/>
        </p:nvGrpSpPr>
        <p:grpSpPr>
          <a:xfrm>
            <a:off x="6278611" y="1536038"/>
            <a:ext cx="2197174" cy="553998"/>
            <a:chOff x="1494776" y="2063873"/>
            <a:chExt cx="1148344" cy="738663"/>
          </a:xfrm>
        </p:grpSpPr>
        <p:sp>
          <p:nvSpPr>
            <p:cNvPr id="110" name="文本框 109"/>
            <p:cNvSpPr txBox="1"/>
            <p:nvPr/>
          </p:nvSpPr>
          <p:spPr>
            <a:xfrm>
              <a:off x="1593430" y="2063873"/>
              <a:ext cx="1049690" cy="738663"/>
            </a:xfrm>
            <a:prstGeom prst="rect">
              <a:avLst/>
            </a:prstGeom>
            <a:noFill/>
          </p:spPr>
          <p:txBody>
            <a:bodyPr wrap="square" rtlCol="0">
              <a:spAutoFit/>
            </a:bodyPr>
            <a:lstStyle/>
            <a:p>
              <a:pPr algn="ctr"/>
              <a:r>
                <a:rPr lang="en-US" altLang="zh-CN" sz="1500" b="1" dirty="0" smtClean="0">
                  <a:solidFill>
                    <a:schemeClr val="accent1"/>
                  </a:solidFill>
                  <a:latin typeface="微软雅黑" panose="020B0503020204020204" pitchFamily="34" charset="-122"/>
                  <a:ea typeface="微软雅黑" panose="020B0503020204020204" pitchFamily="34" charset="-122"/>
                </a:rPr>
                <a:t>Other detail</a:t>
              </a:r>
            </a:p>
          </p:txBody>
        </p:sp>
        <p:sp>
          <p:nvSpPr>
            <p:cNvPr id="111" name="矩形 110"/>
            <p:cNvSpPr/>
            <p:nvPr/>
          </p:nvSpPr>
          <p:spPr>
            <a:xfrm>
              <a:off x="1494776" y="2155657"/>
              <a:ext cx="11798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112" name="文本框 111"/>
          <p:cNvSpPr txBox="1"/>
          <p:nvPr/>
        </p:nvSpPr>
        <p:spPr>
          <a:xfrm>
            <a:off x="6698546" y="2069678"/>
            <a:ext cx="1470269" cy="738664"/>
          </a:xfrm>
          <a:prstGeom prst="rect">
            <a:avLst/>
          </a:prstGeom>
          <a:noFill/>
        </p:spPr>
        <p:txBody>
          <a:bodyPr wrap="square" rtlCol="0">
            <a:spAutoFit/>
          </a:bodyPr>
          <a:lstStyle/>
          <a:p>
            <a:r>
              <a:rPr lang="en-US" altLang="zh-CN" sz="1400" dirty="0"/>
              <a:t>Minimum is always </a:t>
            </a:r>
            <a:r>
              <a:rPr lang="en-US" altLang="zh-CN" sz="1400" dirty="0" smtClean="0"/>
              <a:t>0. Physic forces can stop.</a:t>
            </a:r>
            <a:endParaRPr lang="en-US" altLang="zh-CN" sz="1400" dirty="0"/>
          </a:p>
        </p:txBody>
      </p:sp>
      <p:sp>
        <p:nvSpPr>
          <p:cNvPr id="116" name="文本框 115"/>
          <p:cNvSpPr txBox="1"/>
          <p:nvPr/>
        </p:nvSpPr>
        <p:spPr>
          <a:xfrm>
            <a:off x="6698546" y="2932626"/>
            <a:ext cx="1459432" cy="954107"/>
          </a:xfrm>
          <a:prstGeom prst="rect">
            <a:avLst/>
          </a:prstGeom>
          <a:noFill/>
        </p:spPr>
        <p:txBody>
          <a:bodyPr wrap="square" rtlCol="0">
            <a:spAutoFit/>
          </a:bodyPr>
          <a:lstStyle/>
          <a:p>
            <a:r>
              <a:rPr lang="en-US" altLang="zh-CN" sz="1400" dirty="0"/>
              <a:t>Physic Forces direction </a:t>
            </a:r>
            <a:r>
              <a:rPr lang="zh-CN" altLang="en-US" sz="1400" dirty="0"/>
              <a:t>（</a:t>
            </a:r>
            <a:r>
              <a:rPr lang="en-US" altLang="zh-CN" sz="1400" dirty="0"/>
              <a:t>far from </a:t>
            </a:r>
            <a:r>
              <a:rPr lang="en-US" altLang="zh-CN" sz="1400" b="1" dirty="0"/>
              <a:t>shell explosion point</a:t>
            </a:r>
            <a:r>
              <a:rPr lang="zh-CN" altLang="en-US" sz="1400" dirty="0"/>
              <a:t>）</a:t>
            </a:r>
            <a:endParaRPr lang="en-US" altLang="zh-CN" sz="1400" dirty="0"/>
          </a:p>
        </p:txBody>
      </p:sp>
    </p:spTree>
    <p:extLst>
      <p:ext uri="{BB962C8B-B14F-4D97-AF65-F5344CB8AC3E}">
        <p14:creationId xmlns:p14="http://schemas.microsoft.com/office/powerpoint/2010/main" val="1504484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22" presetClass="entr" presetSubtype="8" fill="hold" nodeType="withEffect">
                                  <p:stCondLst>
                                    <p:cond delay="30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6200"/>
                                        <p:tgtEl>
                                          <p:spTgt spid="35"/>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42" presetClass="entr" presetSubtype="0" fill="hold" nodeType="withEffect">
                                  <p:stCondLst>
                                    <p:cond delay="70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300"/>
                                        <p:tgtEl>
                                          <p:spTgt spid="41"/>
                                        </p:tgtEl>
                                      </p:cBhvr>
                                    </p:animEffect>
                                    <p:anim calcmode="lin" valueType="num">
                                      <p:cBhvr>
                                        <p:cTn id="30" dur="300" fill="hold"/>
                                        <p:tgtEl>
                                          <p:spTgt spid="41"/>
                                        </p:tgtEl>
                                        <p:attrNameLst>
                                          <p:attrName>ppt_x</p:attrName>
                                        </p:attrNameLst>
                                      </p:cBhvr>
                                      <p:tavLst>
                                        <p:tav tm="0">
                                          <p:val>
                                            <p:strVal val="#ppt_x"/>
                                          </p:val>
                                        </p:tav>
                                        <p:tav tm="100000">
                                          <p:val>
                                            <p:strVal val="#ppt_x"/>
                                          </p:val>
                                        </p:tav>
                                      </p:tavLst>
                                    </p:anim>
                                    <p:anim calcmode="lin" valueType="num">
                                      <p:cBhvr>
                                        <p:cTn id="31" dur="300" fill="hold"/>
                                        <p:tgtEl>
                                          <p:spTgt spid="41"/>
                                        </p:tgtEl>
                                        <p:attrNameLst>
                                          <p:attrName>ppt_y</p:attrName>
                                        </p:attrNameLst>
                                      </p:cBhvr>
                                      <p:tavLst>
                                        <p:tav tm="0">
                                          <p:val>
                                            <p:strVal val="#ppt_y+.1"/>
                                          </p:val>
                                        </p:tav>
                                        <p:tav tm="100000">
                                          <p:val>
                                            <p:strVal val="#ppt_y"/>
                                          </p:val>
                                        </p:tav>
                                      </p:tavLst>
                                    </p:anim>
                                  </p:childTnLst>
                                </p:cTn>
                              </p:par>
                              <p:par>
                                <p:cTn id="32" presetID="22" presetClass="entr" presetSubtype="8" fill="hold" nodeType="withEffect">
                                  <p:stCondLst>
                                    <p:cond delay="1000"/>
                                  </p:stCondLst>
                                  <p:childTnLst>
                                    <p:set>
                                      <p:cBhvr>
                                        <p:cTn id="33" dur="1" fill="hold">
                                          <p:stCondLst>
                                            <p:cond delay="0"/>
                                          </p:stCondLst>
                                        </p:cTn>
                                        <p:tgtEl>
                                          <p:spTgt spid="69"/>
                                        </p:tgtEl>
                                        <p:attrNameLst>
                                          <p:attrName>style.visibility</p:attrName>
                                        </p:attrNameLst>
                                      </p:cBhvr>
                                      <p:to>
                                        <p:strVal val="visible"/>
                                      </p:to>
                                    </p:set>
                                    <p:animEffect transition="in" filter="wipe(left)">
                                      <p:cBhvr>
                                        <p:cTn id="34" dur="500"/>
                                        <p:tgtEl>
                                          <p:spTgt spid="69"/>
                                        </p:tgtEl>
                                      </p:cBhvr>
                                    </p:animEffect>
                                  </p:childTnLst>
                                </p:cTn>
                              </p:par>
                              <p:par>
                                <p:cTn id="35" presetID="10" presetClass="entr" presetSubtype="0" fill="hold" grpId="0" nodeType="withEffect">
                                  <p:stCondLst>
                                    <p:cond delay="170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42" presetClass="entr" presetSubtype="0" fill="hold" nodeType="withEffect">
                                  <p:stCondLst>
                                    <p:cond delay="190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300"/>
                                        <p:tgtEl>
                                          <p:spTgt spid="51"/>
                                        </p:tgtEl>
                                      </p:cBhvr>
                                    </p:animEffect>
                                    <p:anim calcmode="lin" valueType="num">
                                      <p:cBhvr>
                                        <p:cTn id="41" dur="300" fill="hold"/>
                                        <p:tgtEl>
                                          <p:spTgt spid="51"/>
                                        </p:tgtEl>
                                        <p:attrNameLst>
                                          <p:attrName>ppt_x</p:attrName>
                                        </p:attrNameLst>
                                      </p:cBhvr>
                                      <p:tavLst>
                                        <p:tav tm="0">
                                          <p:val>
                                            <p:strVal val="#ppt_x"/>
                                          </p:val>
                                        </p:tav>
                                        <p:tav tm="100000">
                                          <p:val>
                                            <p:strVal val="#ppt_x"/>
                                          </p:val>
                                        </p:tav>
                                      </p:tavLst>
                                    </p:anim>
                                    <p:anim calcmode="lin" valueType="num">
                                      <p:cBhvr>
                                        <p:cTn id="42" dur="300" fill="hold"/>
                                        <p:tgtEl>
                                          <p:spTgt spid="51"/>
                                        </p:tgtEl>
                                        <p:attrNameLst>
                                          <p:attrName>ppt_y</p:attrName>
                                        </p:attrNameLst>
                                      </p:cBhvr>
                                      <p:tavLst>
                                        <p:tav tm="0">
                                          <p:val>
                                            <p:strVal val="#ppt_y+.1"/>
                                          </p:val>
                                        </p:tav>
                                        <p:tav tm="100000">
                                          <p:val>
                                            <p:strVal val="#ppt_y"/>
                                          </p:val>
                                        </p:tav>
                                      </p:tavLst>
                                    </p:anim>
                                  </p:childTnLst>
                                </p:cTn>
                              </p:par>
                              <p:par>
                                <p:cTn id="43" presetID="10" presetClass="entr" presetSubtype="0" fill="hold" grpId="0" nodeType="withEffect">
                                  <p:stCondLst>
                                    <p:cond delay="170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10" presetClass="entr" presetSubtype="0" fill="hold" grpId="0" nodeType="withEffect">
                                  <p:stCondLst>
                                    <p:cond delay="220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42" presetClass="entr" presetSubtype="0" fill="hold" nodeType="withEffect">
                                  <p:stCondLst>
                                    <p:cond delay="230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300"/>
                                        <p:tgtEl>
                                          <p:spTgt spid="56"/>
                                        </p:tgtEl>
                                      </p:cBhvr>
                                    </p:animEffect>
                                    <p:anim calcmode="lin" valueType="num">
                                      <p:cBhvr>
                                        <p:cTn id="52" dur="300" fill="hold"/>
                                        <p:tgtEl>
                                          <p:spTgt spid="56"/>
                                        </p:tgtEl>
                                        <p:attrNameLst>
                                          <p:attrName>ppt_x</p:attrName>
                                        </p:attrNameLst>
                                      </p:cBhvr>
                                      <p:tavLst>
                                        <p:tav tm="0">
                                          <p:val>
                                            <p:strVal val="#ppt_x"/>
                                          </p:val>
                                        </p:tav>
                                        <p:tav tm="100000">
                                          <p:val>
                                            <p:strVal val="#ppt_x"/>
                                          </p:val>
                                        </p:tav>
                                      </p:tavLst>
                                    </p:anim>
                                    <p:anim calcmode="lin" valueType="num">
                                      <p:cBhvr>
                                        <p:cTn id="53" dur="300" fill="hold"/>
                                        <p:tgtEl>
                                          <p:spTgt spid="56"/>
                                        </p:tgtEl>
                                        <p:attrNameLst>
                                          <p:attrName>ppt_y</p:attrName>
                                        </p:attrNameLst>
                                      </p:cBhvr>
                                      <p:tavLst>
                                        <p:tav tm="0">
                                          <p:val>
                                            <p:strVal val="#ppt_y+.1"/>
                                          </p:val>
                                        </p:tav>
                                        <p:tav tm="100000">
                                          <p:val>
                                            <p:strVal val="#ppt_y"/>
                                          </p:val>
                                        </p:tav>
                                      </p:tavLst>
                                    </p:anim>
                                  </p:childTnLst>
                                </p:cTn>
                              </p:par>
                              <p:par>
                                <p:cTn id="54" presetID="10" presetClass="entr" presetSubtype="0" fill="hold" grpId="0" nodeType="withEffect">
                                  <p:stCondLst>
                                    <p:cond delay="220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grpId="0" nodeType="withEffect">
                                  <p:stCondLst>
                                    <p:cond delay="340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42" presetClass="entr" presetSubtype="0" fill="hold" nodeType="withEffect">
                                  <p:stCondLst>
                                    <p:cond delay="360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300"/>
                                        <p:tgtEl>
                                          <p:spTgt spid="61"/>
                                        </p:tgtEl>
                                      </p:cBhvr>
                                    </p:animEffect>
                                    <p:anim calcmode="lin" valueType="num">
                                      <p:cBhvr>
                                        <p:cTn id="63" dur="300" fill="hold"/>
                                        <p:tgtEl>
                                          <p:spTgt spid="61"/>
                                        </p:tgtEl>
                                        <p:attrNameLst>
                                          <p:attrName>ppt_x</p:attrName>
                                        </p:attrNameLst>
                                      </p:cBhvr>
                                      <p:tavLst>
                                        <p:tav tm="0">
                                          <p:val>
                                            <p:strVal val="#ppt_x"/>
                                          </p:val>
                                        </p:tav>
                                        <p:tav tm="100000">
                                          <p:val>
                                            <p:strVal val="#ppt_x"/>
                                          </p:val>
                                        </p:tav>
                                      </p:tavLst>
                                    </p:anim>
                                    <p:anim calcmode="lin" valueType="num">
                                      <p:cBhvr>
                                        <p:cTn id="64" dur="300" fill="hold"/>
                                        <p:tgtEl>
                                          <p:spTgt spid="61"/>
                                        </p:tgtEl>
                                        <p:attrNameLst>
                                          <p:attrName>ppt_y</p:attrName>
                                        </p:attrNameLst>
                                      </p:cBhvr>
                                      <p:tavLst>
                                        <p:tav tm="0">
                                          <p:val>
                                            <p:strVal val="#ppt_y+.1"/>
                                          </p:val>
                                        </p:tav>
                                        <p:tav tm="100000">
                                          <p:val>
                                            <p:strVal val="#ppt_y"/>
                                          </p:val>
                                        </p:tav>
                                      </p:tavLst>
                                    </p:anim>
                                  </p:childTnLst>
                                </p:cTn>
                              </p:par>
                              <p:par>
                                <p:cTn id="65" presetID="10" presetClass="entr" presetSubtype="0" fill="hold" grpId="0" nodeType="withEffect">
                                  <p:stCondLst>
                                    <p:cond delay="340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grpId="0" nodeType="withEffect">
                                  <p:stCondLst>
                                    <p:cond delay="390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500"/>
                                        <p:tgtEl>
                                          <p:spTgt spid="65"/>
                                        </p:tgtEl>
                                      </p:cBhvr>
                                    </p:animEffect>
                                  </p:childTnLst>
                                </p:cTn>
                              </p:par>
                              <p:par>
                                <p:cTn id="71" presetID="42" presetClass="entr" presetSubtype="0" fill="hold" nodeType="withEffect">
                                  <p:stCondLst>
                                    <p:cond delay="400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300"/>
                                        <p:tgtEl>
                                          <p:spTgt spid="66"/>
                                        </p:tgtEl>
                                      </p:cBhvr>
                                    </p:animEffect>
                                    <p:anim calcmode="lin" valueType="num">
                                      <p:cBhvr>
                                        <p:cTn id="74" dur="300" fill="hold"/>
                                        <p:tgtEl>
                                          <p:spTgt spid="66"/>
                                        </p:tgtEl>
                                        <p:attrNameLst>
                                          <p:attrName>ppt_x</p:attrName>
                                        </p:attrNameLst>
                                      </p:cBhvr>
                                      <p:tavLst>
                                        <p:tav tm="0">
                                          <p:val>
                                            <p:strVal val="#ppt_x"/>
                                          </p:val>
                                        </p:tav>
                                        <p:tav tm="100000">
                                          <p:val>
                                            <p:strVal val="#ppt_x"/>
                                          </p:val>
                                        </p:tav>
                                      </p:tavLst>
                                    </p:anim>
                                    <p:anim calcmode="lin" valueType="num">
                                      <p:cBhvr>
                                        <p:cTn id="75" dur="300" fill="hold"/>
                                        <p:tgtEl>
                                          <p:spTgt spid="66"/>
                                        </p:tgtEl>
                                        <p:attrNameLst>
                                          <p:attrName>ppt_y</p:attrName>
                                        </p:attrNameLst>
                                      </p:cBhvr>
                                      <p:tavLst>
                                        <p:tav tm="0">
                                          <p:val>
                                            <p:strVal val="#ppt_y+.1"/>
                                          </p:val>
                                        </p:tav>
                                        <p:tav tm="100000">
                                          <p:val>
                                            <p:strVal val="#ppt_y"/>
                                          </p:val>
                                        </p:tav>
                                      </p:tavLst>
                                    </p:anim>
                                  </p:childTnLst>
                                </p:cTn>
                              </p:par>
                              <p:par>
                                <p:cTn id="76" presetID="10" presetClass="entr" presetSubtype="0" fill="hold" grpId="0" nodeType="withEffect">
                                  <p:stCondLst>
                                    <p:cond delay="400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500"/>
                                        <p:tgtEl>
                                          <p:spTgt spid="64"/>
                                        </p:tgtEl>
                                      </p:cBhvr>
                                    </p:animEffect>
                                  </p:childTnLst>
                                </p:cTn>
                              </p:par>
                              <p:par>
                                <p:cTn id="79" presetID="10" presetClass="entr" presetSubtype="0" fill="hold" grpId="0" nodeType="withEffect">
                                  <p:stCondLst>
                                    <p:cond delay="510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par>
                                <p:cTn id="82" presetID="42" presetClass="entr" presetSubtype="0" fill="hold" nodeType="withEffect">
                                  <p:stCondLst>
                                    <p:cond delay="530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300"/>
                                        <p:tgtEl>
                                          <p:spTgt spid="46"/>
                                        </p:tgtEl>
                                      </p:cBhvr>
                                    </p:animEffect>
                                    <p:anim calcmode="lin" valueType="num">
                                      <p:cBhvr>
                                        <p:cTn id="85" dur="300" fill="hold"/>
                                        <p:tgtEl>
                                          <p:spTgt spid="46"/>
                                        </p:tgtEl>
                                        <p:attrNameLst>
                                          <p:attrName>ppt_x</p:attrName>
                                        </p:attrNameLst>
                                      </p:cBhvr>
                                      <p:tavLst>
                                        <p:tav tm="0">
                                          <p:val>
                                            <p:strVal val="#ppt_x"/>
                                          </p:val>
                                        </p:tav>
                                        <p:tav tm="100000">
                                          <p:val>
                                            <p:strVal val="#ppt_x"/>
                                          </p:val>
                                        </p:tav>
                                      </p:tavLst>
                                    </p:anim>
                                    <p:anim calcmode="lin" valueType="num">
                                      <p:cBhvr>
                                        <p:cTn id="86" dur="300" fill="hold"/>
                                        <p:tgtEl>
                                          <p:spTgt spid="46"/>
                                        </p:tgtEl>
                                        <p:attrNameLst>
                                          <p:attrName>ppt_y</p:attrName>
                                        </p:attrNameLst>
                                      </p:cBhvr>
                                      <p:tavLst>
                                        <p:tav tm="0">
                                          <p:val>
                                            <p:strVal val="#ppt_y+.1"/>
                                          </p:val>
                                        </p:tav>
                                        <p:tav tm="100000">
                                          <p:val>
                                            <p:strVal val="#ppt_y"/>
                                          </p:val>
                                        </p:tav>
                                      </p:tavLst>
                                    </p:anim>
                                  </p:childTnLst>
                                </p:cTn>
                              </p:par>
                              <p:par>
                                <p:cTn id="87" presetID="10" presetClass="entr" presetSubtype="0" fill="hold" grpId="0" nodeType="withEffect">
                                  <p:stCondLst>
                                    <p:cond delay="520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500"/>
                                        <p:tgtEl>
                                          <p:spTgt spid="44"/>
                                        </p:tgtEl>
                                      </p:cBhvr>
                                    </p:animEffect>
                                  </p:childTnLst>
                                </p:cTn>
                              </p:par>
                              <p:par>
                                <p:cTn id="90" presetID="22" presetClass="entr" presetSubtype="8" fill="hold" nodeType="withEffect">
                                  <p:stCondLst>
                                    <p:cond delay="2600"/>
                                  </p:stCondLst>
                                  <p:childTnLst>
                                    <p:set>
                                      <p:cBhvr>
                                        <p:cTn id="91" dur="1" fill="hold">
                                          <p:stCondLst>
                                            <p:cond delay="0"/>
                                          </p:stCondLst>
                                        </p:cTn>
                                        <p:tgtEl>
                                          <p:spTgt spid="85"/>
                                        </p:tgtEl>
                                        <p:attrNameLst>
                                          <p:attrName>style.visibility</p:attrName>
                                        </p:attrNameLst>
                                      </p:cBhvr>
                                      <p:to>
                                        <p:strVal val="visible"/>
                                      </p:to>
                                    </p:set>
                                    <p:animEffect transition="in" filter="wipe(left)">
                                      <p:cBhvr>
                                        <p:cTn id="92" dur="500"/>
                                        <p:tgtEl>
                                          <p:spTgt spid="85"/>
                                        </p:tgtEl>
                                      </p:cBhvr>
                                    </p:animEffect>
                                  </p:childTnLst>
                                </p:cTn>
                              </p:par>
                              <p:par>
                                <p:cTn id="93" presetID="22" presetClass="entr" presetSubtype="8" fill="hold" nodeType="withEffect">
                                  <p:stCondLst>
                                    <p:cond delay="4400"/>
                                  </p:stCondLst>
                                  <p:childTnLst>
                                    <p:set>
                                      <p:cBhvr>
                                        <p:cTn id="94" dur="1" fill="hold">
                                          <p:stCondLst>
                                            <p:cond delay="0"/>
                                          </p:stCondLst>
                                        </p:cTn>
                                        <p:tgtEl>
                                          <p:spTgt spid="109"/>
                                        </p:tgtEl>
                                        <p:attrNameLst>
                                          <p:attrName>style.visibility</p:attrName>
                                        </p:attrNameLst>
                                      </p:cBhvr>
                                      <p:to>
                                        <p:strVal val="visible"/>
                                      </p:to>
                                    </p:set>
                                    <p:animEffect transition="in" filter="wipe(left)">
                                      <p:cBhvr>
                                        <p:cTn id="95" dur="500"/>
                                        <p:tgtEl>
                                          <p:spTgt spid="109"/>
                                        </p:tgtEl>
                                      </p:cBhvr>
                                    </p:animEffect>
                                  </p:childTnLst>
                                </p:cTn>
                              </p:par>
                              <p:par>
                                <p:cTn id="96" presetID="22" presetClass="entr" presetSubtype="1" fill="hold" grpId="0" nodeType="withEffect">
                                  <p:stCondLst>
                                    <p:cond delay="2900"/>
                                  </p:stCondLst>
                                  <p:childTnLst>
                                    <p:set>
                                      <p:cBhvr>
                                        <p:cTn id="97" dur="1" fill="hold">
                                          <p:stCondLst>
                                            <p:cond delay="0"/>
                                          </p:stCondLst>
                                        </p:cTn>
                                        <p:tgtEl>
                                          <p:spTgt spid="88"/>
                                        </p:tgtEl>
                                        <p:attrNameLst>
                                          <p:attrName>style.visibility</p:attrName>
                                        </p:attrNameLst>
                                      </p:cBhvr>
                                      <p:to>
                                        <p:strVal val="visible"/>
                                      </p:to>
                                    </p:set>
                                    <p:animEffect transition="in" filter="wipe(up)">
                                      <p:cBhvr>
                                        <p:cTn id="98" dur="500"/>
                                        <p:tgtEl>
                                          <p:spTgt spid="88"/>
                                        </p:tgtEl>
                                      </p:cBhvr>
                                    </p:animEffect>
                                  </p:childTnLst>
                                </p:cTn>
                              </p:par>
                              <p:par>
                                <p:cTn id="99" presetID="22" presetClass="entr" presetSubtype="1" fill="hold" grpId="0" nodeType="withEffect">
                                  <p:stCondLst>
                                    <p:cond delay="4700"/>
                                  </p:stCondLst>
                                  <p:childTnLst>
                                    <p:set>
                                      <p:cBhvr>
                                        <p:cTn id="100" dur="1" fill="hold">
                                          <p:stCondLst>
                                            <p:cond delay="0"/>
                                          </p:stCondLst>
                                        </p:cTn>
                                        <p:tgtEl>
                                          <p:spTgt spid="112"/>
                                        </p:tgtEl>
                                        <p:attrNameLst>
                                          <p:attrName>style.visibility</p:attrName>
                                        </p:attrNameLst>
                                      </p:cBhvr>
                                      <p:to>
                                        <p:strVal val="visible"/>
                                      </p:to>
                                    </p:set>
                                    <p:animEffect transition="in" filter="wipe(up)">
                                      <p:cBhvr>
                                        <p:cTn id="101" dur="500"/>
                                        <p:tgtEl>
                                          <p:spTgt spid="112"/>
                                        </p:tgtEl>
                                      </p:cBhvr>
                                    </p:animEffect>
                                  </p:childTnLst>
                                </p:cTn>
                              </p:par>
                              <p:par>
                                <p:cTn id="102" presetID="22" presetClass="entr" presetSubtype="1" fill="hold" grpId="0" nodeType="withEffect">
                                  <p:stCondLst>
                                    <p:cond delay="6000"/>
                                  </p:stCondLst>
                                  <p:childTnLst>
                                    <p:set>
                                      <p:cBhvr>
                                        <p:cTn id="103" dur="1" fill="hold">
                                          <p:stCondLst>
                                            <p:cond delay="0"/>
                                          </p:stCondLst>
                                        </p:cTn>
                                        <p:tgtEl>
                                          <p:spTgt spid="116"/>
                                        </p:tgtEl>
                                        <p:attrNameLst>
                                          <p:attrName>style.visibility</p:attrName>
                                        </p:attrNameLst>
                                      </p:cBhvr>
                                      <p:to>
                                        <p:strVal val="visible"/>
                                      </p:to>
                                    </p:set>
                                    <p:animEffect transition="in" filter="wipe(up)">
                                      <p:cBhvr>
                                        <p:cTn id="104" dur="500"/>
                                        <p:tgtEl>
                                          <p:spTgt spid="116"/>
                                        </p:tgtEl>
                                      </p:cBhvr>
                                    </p:animEffect>
                                  </p:childTnLst>
                                </p:cTn>
                              </p:par>
                              <p:par>
                                <p:cTn id="105" presetID="22" presetClass="entr" presetSubtype="4" fill="hold" nodeType="with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wipe(down)">
                                      <p:cBhvr>
                                        <p:cTn id="10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9" grpId="0"/>
      <p:bldP spid="40" grpId="0" animBg="1"/>
      <p:bldP spid="44" grpId="0"/>
      <p:bldP spid="45" grpId="0" animBg="1"/>
      <p:bldP spid="49" grpId="0"/>
      <p:bldP spid="50" grpId="0" animBg="1"/>
      <p:bldP spid="54" grpId="0"/>
      <p:bldP spid="55" grpId="0" animBg="1"/>
      <p:bldP spid="59" grpId="0"/>
      <p:bldP spid="60" grpId="0" animBg="1"/>
      <p:bldP spid="64" grpId="0"/>
      <p:bldP spid="65" grpId="0" animBg="1"/>
      <p:bldP spid="88" grpId="0"/>
      <p:bldP spid="112" grpId="0"/>
      <p:bldP spid="1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08000" y="1066800"/>
            <a:ext cx="7670800" cy="3378200"/>
          </a:xfrm>
          <a:prstGeom prst="rect">
            <a:avLst/>
          </a:prstGeom>
        </p:spPr>
      </p:pic>
      <p:sp>
        <p:nvSpPr>
          <p:cNvPr id="6" name="矩形 5"/>
          <p:cNvSpPr/>
          <p:nvPr/>
        </p:nvSpPr>
        <p:spPr>
          <a:xfrm>
            <a:off x="508000" y="4991933"/>
            <a:ext cx="4572000" cy="1200329"/>
          </a:xfrm>
          <a:prstGeom prst="rect">
            <a:avLst/>
          </a:prstGeom>
        </p:spPr>
        <p:txBody>
          <a:bodyPr>
            <a:spAutoFit/>
          </a:bodyPr>
          <a:lstStyle/>
          <a:p>
            <a:r>
              <a:rPr kumimoji="1" lang="en-US" altLang="zh-CN" dirty="0" smtClean="0"/>
              <a:t>Create </a:t>
            </a:r>
            <a:r>
              <a:rPr kumimoji="1" lang="en-US" altLang="zh-CN" dirty="0"/>
              <a:t>a vector in joystick, read</a:t>
            </a:r>
            <a:r>
              <a:rPr kumimoji="1" lang="zh-CN" altLang="en-US" dirty="0"/>
              <a:t> </a:t>
            </a:r>
            <a:r>
              <a:rPr kumimoji="1" lang="en-US" altLang="zh-CN" dirty="0"/>
              <a:t>the distance</a:t>
            </a:r>
            <a:r>
              <a:rPr kumimoji="1" lang="zh-CN" altLang="en-US" dirty="0"/>
              <a:t> </a:t>
            </a:r>
            <a:r>
              <a:rPr kumimoji="1" lang="en-US" altLang="zh-CN" dirty="0"/>
              <a:t>between joystick to the center, according to this, linear judgment of the tank moving direction</a:t>
            </a:r>
            <a:r>
              <a:rPr kumimoji="1" lang="en-US" altLang="zh-CN" dirty="0" smtClean="0"/>
              <a:t>.</a:t>
            </a:r>
          </a:p>
        </p:txBody>
      </p:sp>
      <p:sp>
        <p:nvSpPr>
          <p:cNvPr id="7" name="文本框 6"/>
          <p:cNvSpPr txBox="1"/>
          <p:nvPr/>
        </p:nvSpPr>
        <p:spPr>
          <a:xfrm>
            <a:off x="508000" y="645130"/>
            <a:ext cx="4646596" cy="369332"/>
          </a:xfrm>
          <a:prstGeom prst="rect">
            <a:avLst/>
          </a:prstGeom>
          <a:noFill/>
        </p:spPr>
        <p:txBody>
          <a:bodyPr wrap="square" rtlCol="0">
            <a:spAutoFit/>
          </a:bodyPr>
          <a:lstStyle/>
          <a:p>
            <a:r>
              <a:rPr lang="en-US" altLang="zh-CN" b="1" smtClean="0">
                <a:solidFill>
                  <a:schemeClr val="tx1">
                    <a:lumMod val="95000"/>
                    <a:lumOff val="5000"/>
                  </a:schemeClr>
                </a:solidFill>
                <a:latin typeface="微软雅黑" panose="020B0503020204020204" pitchFamily="34" charset="-122"/>
                <a:ea typeface="微软雅黑" panose="020B0503020204020204" pitchFamily="34" charset="-122"/>
              </a:rPr>
              <a:t>Joysticks</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5080000" y="4883135"/>
            <a:ext cx="3921369" cy="923330"/>
          </a:xfrm>
          <a:prstGeom prst="rect">
            <a:avLst/>
          </a:prstGeom>
        </p:spPr>
        <p:txBody>
          <a:bodyPr wrap="square">
            <a:spAutoFit/>
          </a:bodyPr>
          <a:lstStyle/>
          <a:p>
            <a:endParaRPr kumimoji="1" lang="en-US" altLang="zh-CN" dirty="0"/>
          </a:p>
          <a:p>
            <a:r>
              <a:rPr kumimoji="1" lang="en-US" altLang="zh-CN" dirty="0" smtClean="0"/>
              <a:t>Read </a:t>
            </a:r>
            <a:r>
              <a:rPr kumimoji="1" lang="en-US" altLang="zh-CN" dirty="0"/>
              <a:t>to the round angle, control the direction of shell</a:t>
            </a:r>
            <a:endParaRPr kumimoji="1" lang="zh-CN" altLang="en-US" dirty="0"/>
          </a:p>
        </p:txBody>
      </p:sp>
      <p:grpSp>
        <p:nvGrpSpPr>
          <p:cNvPr id="10" name="组合 68"/>
          <p:cNvGrpSpPr/>
          <p:nvPr/>
        </p:nvGrpSpPr>
        <p:grpSpPr>
          <a:xfrm>
            <a:off x="648258" y="4497338"/>
            <a:ext cx="3816166" cy="553998"/>
            <a:chOff x="1494776" y="2063833"/>
            <a:chExt cx="1070445" cy="738663"/>
          </a:xfrm>
        </p:grpSpPr>
        <p:sp>
          <p:nvSpPr>
            <p:cNvPr id="11" name="文本框 10"/>
            <p:cNvSpPr txBox="1"/>
            <p:nvPr/>
          </p:nvSpPr>
          <p:spPr>
            <a:xfrm>
              <a:off x="1515531" y="2063833"/>
              <a:ext cx="1049690" cy="738663"/>
            </a:xfrm>
            <a:prstGeom prst="rect">
              <a:avLst/>
            </a:prstGeom>
            <a:noFill/>
          </p:spPr>
          <p:txBody>
            <a:bodyPr wrap="square" rtlCol="0">
              <a:spAutoFit/>
            </a:bodyPr>
            <a:lstStyle/>
            <a:p>
              <a:pPr marL="0" lvl="2"/>
              <a:r>
                <a:rPr lang="en-US" altLang="zh-CN" sz="1500" b="1" dirty="0">
                  <a:solidFill>
                    <a:schemeClr val="accent1"/>
                  </a:solidFill>
                  <a:latin typeface="微软雅黑" panose="020B0503020204020204" pitchFamily="34" charset="-122"/>
                  <a:ea typeface="微软雅黑" panose="020B0503020204020204" pitchFamily="34" charset="-122"/>
                </a:rPr>
                <a:t> </a:t>
              </a:r>
              <a:r>
                <a:rPr lang="en-US" altLang="zh-CN" sz="1500" b="1" dirty="0" smtClean="0">
                  <a:solidFill>
                    <a:schemeClr val="accent1"/>
                  </a:solidFill>
                  <a:latin typeface="微软雅黑" panose="020B0503020204020204" pitchFamily="34" charset="-122"/>
                  <a:ea typeface="微软雅黑" panose="020B0503020204020204" pitchFamily="34" charset="-122"/>
                </a:rPr>
                <a:t>      Movement</a:t>
              </a:r>
              <a:endParaRPr lang="en-US" altLang="zh-CN" sz="1500" b="1" dirty="0">
                <a:solidFill>
                  <a:schemeClr val="accent1"/>
                </a:solidFill>
                <a:latin typeface="微软雅黑" panose="020B0503020204020204" pitchFamily="34" charset="-122"/>
                <a:ea typeface="微软雅黑" panose="020B0503020204020204" pitchFamily="34" charset="-122"/>
              </a:endParaRPr>
            </a:p>
            <a:p>
              <a:pPr marL="0" lvl="2" algn="ctr"/>
              <a:endParaRPr lang="en-US" altLang="zh-CN" sz="1500" b="1" dirty="0">
                <a:solidFill>
                  <a:schemeClr val="accent1"/>
                </a:solidFill>
                <a:latin typeface="微软雅黑" panose="020B0503020204020204" pitchFamily="34" charset="-122"/>
                <a:ea typeface="微软雅黑" panose="020B0503020204020204" pitchFamily="34" charset="-122"/>
              </a:endParaRPr>
            </a:p>
          </p:txBody>
        </p:sp>
        <p:sp>
          <p:nvSpPr>
            <p:cNvPr id="12" name="矩形 11"/>
            <p:cNvSpPr/>
            <p:nvPr/>
          </p:nvSpPr>
          <p:spPr>
            <a:xfrm>
              <a:off x="1494776" y="2155657"/>
              <a:ext cx="11798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grpSp>
        <p:nvGrpSpPr>
          <p:cNvPr id="13" name="组合 68"/>
          <p:cNvGrpSpPr/>
          <p:nvPr/>
        </p:nvGrpSpPr>
        <p:grpSpPr>
          <a:xfrm>
            <a:off x="4870634" y="4497338"/>
            <a:ext cx="3816166" cy="553998"/>
            <a:chOff x="1494776" y="2063833"/>
            <a:chExt cx="1070445" cy="738663"/>
          </a:xfrm>
        </p:grpSpPr>
        <p:sp>
          <p:nvSpPr>
            <p:cNvPr id="14" name="文本框 13"/>
            <p:cNvSpPr txBox="1"/>
            <p:nvPr/>
          </p:nvSpPr>
          <p:spPr>
            <a:xfrm>
              <a:off x="1515531" y="2063833"/>
              <a:ext cx="1049690" cy="738663"/>
            </a:xfrm>
            <a:prstGeom prst="rect">
              <a:avLst/>
            </a:prstGeom>
            <a:noFill/>
          </p:spPr>
          <p:txBody>
            <a:bodyPr wrap="square" rtlCol="0">
              <a:spAutoFit/>
            </a:bodyPr>
            <a:lstStyle/>
            <a:p>
              <a:pPr marL="0" lvl="2"/>
              <a:r>
                <a:rPr lang="en-US" altLang="zh-CN" sz="1500" b="1" dirty="0">
                  <a:solidFill>
                    <a:schemeClr val="accent1"/>
                  </a:solidFill>
                  <a:latin typeface="微软雅黑" panose="020B0503020204020204" pitchFamily="34" charset="-122"/>
                  <a:ea typeface="微软雅黑" panose="020B0503020204020204" pitchFamily="34" charset="-122"/>
                </a:rPr>
                <a:t>       Shooting</a:t>
              </a:r>
            </a:p>
            <a:p>
              <a:pPr marL="0" lvl="2" algn="ctr"/>
              <a:endParaRPr lang="en-US" altLang="zh-CN" sz="1500" b="1" dirty="0">
                <a:solidFill>
                  <a:schemeClr val="accent1"/>
                </a:solidFill>
                <a:latin typeface="微软雅黑" panose="020B0503020204020204" pitchFamily="34" charset="-122"/>
                <a:ea typeface="微软雅黑" panose="020B0503020204020204" pitchFamily="34" charset="-122"/>
              </a:endParaRPr>
            </a:p>
          </p:txBody>
        </p:sp>
        <p:sp>
          <p:nvSpPr>
            <p:cNvPr id="15" name="矩形 14"/>
            <p:cNvSpPr/>
            <p:nvPr/>
          </p:nvSpPr>
          <p:spPr>
            <a:xfrm>
              <a:off x="1494776" y="2155657"/>
              <a:ext cx="117986" cy="21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Tree>
    <p:extLst>
      <p:ext uri="{BB962C8B-B14F-4D97-AF65-F5344CB8AC3E}">
        <p14:creationId xmlns:p14="http://schemas.microsoft.com/office/powerpoint/2010/main" val="11913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2500"/>
                                  </p:iterate>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7"/>
                                        </p:tgtEl>
                                        <p:attrNameLst>
                                          <p:attrName>ppt_y</p:attrName>
                                        </p:attrNameLst>
                                      </p:cBhvr>
                                      <p:tavLst>
                                        <p:tav tm="0">
                                          <p:val>
                                            <p:strVal val="#ppt_y"/>
                                          </p:val>
                                        </p:tav>
                                        <p:tav tm="100000">
                                          <p:val>
                                            <p:strVal val="#ppt_y"/>
                                          </p:val>
                                        </p:tav>
                                      </p:tavLst>
                                    </p:anim>
                                    <p:anim calcmode="lin" valueType="num">
                                      <p:cBhvr>
                                        <p:cTn id="9" dur="3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7"/>
                                        </p:tgtEl>
                                      </p:cBhvr>
                                    </p:animEffect>
                                  </p:childTnLst>
                                </p:cTn>
                              </p:par>
                              <p:par>
                                <p:cTn id="12" presetID="22" presetClass="entr" presetSubtype="8" fill="hold" nodeType="with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222000" y="1514475"/>
            <a:ext cx="2700000" cy="27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文本框 5"/>
          <p:cNvSpPr txBox="1"/>
          <p:nvPr/>
        </p:nvSpPr>
        <p:spPr>
          <a:xfrm>
            <a:off x="2528888" y="4591142"/>
            <a:ext cx="4086225" cy="507831"/>
          </a:xfrm>
          <a:prstGeom prst="rect">
            <a:avLst/>
          </a:prstGeom>
          <a:noFill/>
        </p:spPr>
        <p:txBody>
          <a:bodyPr wrap="square" rtlCol="0">
            <a:spAutoFit/>
          </a:bodyPr>
          <a:lstStyle/>
          <a:p>
            <a:pPr algn="ctr"/>
            <a:r>
              <a:rPr lang="en-US" altLang="zh-CN" sz="2700" b="1" dirty="0" smtClean="0">
                <a:solidFill>
                  <a:schemeClr val="accent1"/>
                </a:solidFill>
                <a:latin typeface="微软雅黑" panose="020B0503020204020204" pitchFamily="34" charset="-122"/>
                <a:ea typeface="微软雅黑" panose="020B0503020204020204" pitchFamily="34" charset="-122"/>
              </a:rPr>
              <a:t>Problem </a:t>
            </a:r>
            <a:r>
              <a:rPr lang="en-US" altLang="zh-CN" sz="2700" b="1" dirty="0">
                <a:solidFill>
                  <a:schemeClr val="accent1"/>
                </a:solidFill>
                <a:latin typeface="微软雅黑" panose="020B0503020204020204" pitchFamily="34" charset="-122"/>
                <a:ea typeface="微软雅黑" panose="020B0503020204020204" pitchFamily="34" charset="-122"/>
              </a:rPr>
              <a:t>Discussion</a:t>
            </a:r>
          </a:p>
        </p:txBody>
      </p:sp>
      <p:sp>
        <p:nvSpPr>
          <p:cNvPr id="10" name="文本框 9"/>
          <p:cNvSpPr txBox="1"/>
          <p:nvPr/>
        </p:nvSpPr>
        <p:spPr>
          <a:xfrm>
            <a:off x="3157538" y="2275853"/>
            <a:ext cx="2828924" cy="1200329"/>
          </a:xfrm>
          <a:prstGeom prst="rect">
            <a:avLst/>
          </a:prstGeom>
          <a:noFill/>
        </p:spPr>
        <p:txBody>
          <a:bodyPr wrap="square" rtlCol="0">
            <a:spAutoFit/>
          </a:bodyPr>
          <a:lstStyle/>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3157538" y="2946752"/>
            <a:ext cx="1350000" cy="135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9116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145534" y="5588796"/>
            <a:ext cx="619973" cy="411956"/>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9989121" y="10480"/>
              <a:ext cx="586078" cy="430887"/>
            </a:xfrm>
            <a:prstGeom prst="rect">
              <a:avLst/>
            </a:prstGeom>
            <a:noFill/>
          </p:spPr>
          <p:txBody>
            <a:bodyPr wrap="square" rtlCol="0">
              <a:spAutoFit/>
            </a:bodyPr>
            <a:lstStyle/>
            <a:p>
              <a:pPr algn="ctr"/>
              <a:r>
                <a:rPr lang="en-US" altLang="zh-CN" sz="1500" b="1" dirty="0">
                  <a:solidFill>
                    <a:schemeClr val="bg1"/>
                  </a:solidFill>
                  <a:latin typeface="微软雅黑" panose="020B0503020204020204" pitchFamily="34" charset="-122"/>
                  <a:ea typeface="微软雅黑" panose="020B0503020204020204" pitchFamily="34" charset="-122"/>
                </a:rPr>
                <a:t>04</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1143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363232" y="368902"/>
            <a:ext cx="3670797" cy="923330"/>
          </a:xfrm>
          <a:prstGeom prst="rect">
            <a:avLst/>
          </a:prstGeom>
          <a:noFill/>
        </p:spPr>
        <p:txBody>
          <a:bodyPr wrap="squar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Database</a:t>
            </a:r>
          </a:p>
          <a:p>
            <a:pPr marL="0" lvl="3"/>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a:t>What’s saved on the server?</a:t>
            </a:r>
          </a:p>
          <a:p>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 name="泪滴形 14"/>
          <p:cNvSpPr/>
          <p:nvPr/>
        </p:nvSpPr>
        <p:spPr>
          <a:xfrm>
            <a:off x="3145593" y="3461618"/>
            <a:ext cx="1208096" cy="1208096"/>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泪滴形 39"/>
          <p:cNvSpPr/>
          <p:nvPr/>
        </p:nvSpPr>
        <p:spPr>
          <a:xfrm rot="5400000">
            <a:off x="3145593" y="2220816"/>
            <a:ext cx="1208096" cy="1208096"/>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泪滴形 40"/>
          <p:cNvSpPr/>
          <p:nvPr/>
        </p:nvSpPr>
        <p:spPr>
          <a:xfrm rot="16200000">
            <a:off x="4386224" y="3461618"/>
            <a:ext cx="1208096" cy="1208096"/>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泪滴形 41"/>
          <p:cNvSpPr/>
          <p:nvPr/>
        </p:nvSpPr>
        <p:spPr>
          <a:xfrm rot="10800000">
            <a:off x="4383843" y="1826209"/>
            <a:ext cx="1605425" cy="160542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Freeform 5"/>
          <p:cNvSpPr>
            <a:spLocks noEditPoints="1"/>
          </p:cNvSpPr>
          <p:nvPr/>
        </p:nvSpPr>
        <p:spPr bwMode="auto">
          <a:xfrm>
            <a:off x="3445208" y="2582765"/>
            <a:ext cx="615705" cy="484197"/>
          </a:xfrm>
          <a:custGeom>
            <a:avLst/>
            <a:gdLst>
              <a:gd name="T0" fmla="*/ 54 w 128"/>
              <a:gd name="T1" fmla="*/ 30 h 100"/>
              <a:gd name="T2" fmla="*/ 59 w 128"/>
              <a:gd name="T3" fmla="*/ 26 h 100"/>
              <a:gd name="T4" fmla="*/ 54 w 128"/>
              <a:gd name="T5" fmla="*/ 19 h 100"/>
              <a:gd name="T6" fmla="*/ 54 w 128"/>
              <a:gd name="T7" fmla="*/ 15 h 100"/>
              <a:gd name="T8" fmla="*/ 54 w 128"/>
              <a:gd name="T9" fmla="*/ 14 h 100"/>
              <a:gd name="T10" fmla="*/ 73 w 128"/>
              <a:gd name="T11" fmla="*/ 3 h 100"/>
              <a:gd name="T12" fmla="*/ 77 w 128"/>
              <a:gd name="T13" fmla="*/ 15 h 100"/>
              <a:gd name="T14" fmla="*/ 77 w 128"/>
              <a:gd name="T15" fmla="*/ 15 h 100"/>
              <a:gd name="T16" fmla="*/ 75 w 128"/>
              <a:gd name="T17" fmla="*/ 21 h 100"/>
              <a:gd name="T18" fmla="*/ 74 w 128"/>
              <a:gd name="T19" fmla="*/ 30 h 100"/>
              <a:gd name="T20" fmla="*/ 82 w 128"/>
              <a:gd name="T21" fmla="*/ 30 h 100"/>
              <a:gd name="T22" fmla="*/ 43 w 128"/>
              <a:gd name="T23" fmla="*/ 50 h 100"/>
              <a:gd name="T24" fmla="*/ 51 w 128"/>
              <a:gd name="T25" fmla="*/ 90 h 100"/>
              <a:gd name="T26" fmla="*/ 66 w 128"/>
              <a:gd name="T27" fmla="*/ 72 h 100"/>
              <a:gd name="T28" fmla="*/ 79 w 128"/>
              <a:gd name="T29" fmla="*/ 75 h 100"/>
              <a:gd name="T30" fmla="*/ 84 w 128"/>
              <a:gd name="T31" fmla="*/ 72 h 100"/>
              <a:gd name="T32" fmla="*/ 55 w 128"/>
              <a:gd name="T33" fmla="*/ 85 h 100"/>
              <a:gd name="T34" fmla="*/ 33 w 128"/>
              <a:gd name="T35" fmla="*/ 6 h 100"/>
              <a:gd name="T36" fmla="*/ 18 w 128"/>
              <a:gd name="T37" fmla="*/ 31 h 100"/>
              <a:gd name="T38" fmla="*/ 24 w 128"/>
              <a:gd name="T39" fmla="*/ 40 h 100"/>
              <a:gd name="T40" fmla="*/ 34 w 128"/>
              <a:gd name="T41" fmla="*/ 22 h 100"/>
              <a:gd name="T42" fmla="*/ 49 w 128"/>
              <a:gd name="T43" fmla="*/ 16 h 100"/>
              <a:gd name="T44" fmla="*/ 118 w 128"/>
              <a:gd name="T45" fmla="*/ 24 h 100"/>
              <a:gd name="T46" fmla="*/ 93 w 128"/>
              <a:gd name="T47" fmla="*/ 9 h 100"/>
              <a:gd name="T48" fmla="*/ 84 w 128"/>
              <a:gd name="T49" fmla="*/ 15 h 100"/>
              <a:gd name="T50" fmla="*/ 102 w 128"/>
              <a:gd name="T51" fmla="*/ 25 h 100"/>
              <a:gd name="T52" fmla="*/ 108 w 128"/>
              <a:gd name="T53" fmla="*/ 40 h 100"/>
              <a:gd name="T54" fmla="*/ 30 w 128"/>
              <a:gd name="T55" fmla="*/ 70 h 100"/>
              <a:gd name="T56" fmla="*/ 27 w 128"/>
              <a:gd name="T57" fmla="*/ 80 h 100"/>
              <a:gd name="T58" fmla="*/ 41 w 128"/>
              <a:gd name="T59" fmla="*/ 96 h 100"/>
              <a:gd name="T60" fmla="*/ 4 w 128"/>
              <a:gd name="T61" fmla="*/ 82 h 100"/>
              <a:gd name="T62" fmla="*/ 15 w 128"/>
              <a:gd name="T63" fmla="*/ 76 h 100"/>
              <a:gd name="T64" fmla="*/ 7 w 128"/>
              <a:gd name="T65" fmla="*/ 70 h 100"/>
              <a:gd name="T66" fmla="*/ 30 w 128"/>
              <a:gd name="T67" fmla="*/ 49 h 100"/>
              <a:gd name="T68" fmla="*/ 30 w 128"/>
              <a:gd name="T69" fmla="*/ 70 h 100"/>
              <a:gd name="T70" fmla="*/ 121 w 128"/>
              <a:gd name="T71" fmla="*/ 68 h 100"/>
              <a:gd name="T72" fmla="*/ 97 w 128"/>
              <a:gd name="T73" fmla="*/ 48 h 100"/>
              <a:gd name="T74" fmla="*/ 98 w 128"/>
              <a:gd name="T75" fmla="*/ 69 h 100"/>
              <a:gd name="T76" fmla="*/ 101 w 128"/>
              <a:gd name="T77" fmla="*/ 78 h 100"/>
              <a:gd name="T78" fmla="*/ 87 w 128"/>
              <a:gd name="T79" fmla="*/ 94 h 100"/>
              <a:gd name="T80" fmla="*/ 124 w 128"/>
              <a:gd name="T81" fmla="*/ 80 h 100"/>
              <a:gd name="T82" fmla="*/ 112 w 128"/>
              <a:gd name="T83"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00">
                <a:moveTo>
                  <a:pt x="49" y="30"/>
                </a:moveTo>
                <a:cubicBezTo>
                  <a:pt x="51" y="30"/>
                  <a:pt x="53" y="30"/>
                  <a:pt x="54" y="30"/>
                </a:cubicBezTo>
                <a:cubicBezTo>
                  <a:pt x="56" y="31"/>
                  <a:pt x="57" y="30"/>
                  <a:pt x="57" y="29"/>
                </a:cubicBezTo>
                <a:cubicBezTo>
                  <a:pt x="58" y="28"/>
                  <a:pt x="59" y="27"/>
                  <a:pt x="59" y="26"/>
                </a:cubicBezTo>
                <a:cubicBezTo>
                  <a:pt x="58" y="24"/>
                  <a:pt x="57" y="23"/>
                  <a:pt x="56" y="21"/>
                </a:cubicBezTo>
                <a:cubicBezTo>
                  <a:pt x="55" y="20"/>
                  <a:pt x="55" y="20"/>
                  <a:pt x="54" y="19"/>
                </a:cubicBezTo>
                <a:cubicBezTo>
                  <a:pt x="54" y="18"/>
                  <a:pt x="54" y="17"/>
                  <a:pt x="54" y="15"/>
                </a:cubicBezTo>
                <a:cubicBezTo>
                  <a:pt x="54" y="15"/>
                  <a:pt x="54" y="15"/>
                  <a:pt x="54" y="15"/>
                </a:cubicBezTo>
                <a:cubicBezTo>
                  <a:pt x="54" y="15"/>
                  <a:pt x="54" y="15"/>
                  <a:pt x="54" y="15"/>
                </a:cubicBezTo>
                <a:cubicBezTo>
                  <a:pt x="54" y="14"/>
                  <a:pt x="54" y="14"/>
                  <a:pt x="54" y="14"/>
                </a:cubicBezTo>
                <a:cubicBezTo>
                  <a:pt x="54" y="8"/>
                  <a:pt x="54" y="5"/>
                  <a:pt x="57" y="3"/>
                </a:cubicBezTo>
                <a:cubicBezTo>
                  <a:pt x="61" y="0"/>
                  <a:pt x="69" y="0"/>
                  <a:pt x="73" y="3"/>
                </a:cubicBezTo>
                <a:cubicBezTo>
                  <a:pt x="76" y="5"/>
                  <a:pt x="77" y="9"/>
                  <a:pt x="76" y="14"/>
                </a:cubicBezTo>
                <a:cubicBezTo>
                  <a:pt x="77" y="14"/>
                  <a:pt x="77" y="14"/>
                  <a:pt x="77" y="15"/>
                </a:cubicBezTo>
                <a:cubicBezTo>
                  <a:pt x="77" y="15"/>
                  <a:pt x="77" y="15"/>
                  <a:pt x="77" y="15"/>
                </a:cubicBezTo>
                <a:cubicBezTo>
                  <a:pt x="77" y="15"/>
                  <a:pt x="77" y="15"/>
                  <a:pt x="77" y="15"/>
                </a:cubicBezTo>
                <a:cubicBezTo>
                  <a:pt x="77" y="17"/>
                  <a:pt x="77" y="18"/>
                  <a:pt x="77" y="19"/>
                </a:cubicBezTo>
                <a:cubicBezTo>
                  <a:pt x="76" y="20"/>
                  <a:pt x="76" y="20"/>
                  <a:pt x="75" y="21"/>
                </a:cubicBezTo>
                <a:cubicBezTo>
                  <a:pt x="75" y="22"/>
                  <a:pt x="74" y="24"/>
                  <a:pt x="73" y="25"/>
                </a:cubicBezTo>
                <a:cubicBezTo>
                  <a:pt x="73" y="27"/>
                  <a:pt x="73" y="29"/>
                  <a:pt x="74" y="30"/>
                </a:cubicBezTo>
                <a:cubicBezTo>
                  <a:pt x="75" y="30"/>
                  <a:pt x="76" y="30"/>
                  <a:pt x="77" y="30"/>
                </a:cubicBezTo>
                <a:cubicBezTo>
                  <a:pt x="79" y="30"/>
                  <a:pt x="80" y="30"/>
                  <a:pt x="82" y="30"/>
                </a:cubicBezTo>
                <a:cubicBezTo>
                  <a:pt x="86" y="34"/>
                  <a:pt x="89" y="44"/>
                  <a:pt x="88" y="50"/>
                </a:cubicBezTo>
                <a:cubicBezTo>
                  <a:pt x="81" y="55"/>
                  <a:pt x="48" y="55"/>
                  <a:pt x="43" y="50"/>
                </a:cubicBezTo>
                <a:cubicBezTo>
                  <a:pt x="43" y="44"/>
                  <a:pt x="44" y="35"/>
                  <a:pt x="49" y="30"/>
                </a:cubicBezTo>
                <a:close/>
                <a:moveTo>
                  <a:pt x="51" y="90"/>
                </a:moveTo>
                <a:cubicBezTo>
                  <a:pt x="47" y="72"/>
                  <a:pt x="47" y="72"/>
                  <a:pt x="47" y="72"/>
                </a:cubicBezTo>
                <a:cubicBezTo>
                  <a:pt x="66" y="72"/>
                  <a:pt x="66" y="72"/>
                  <a:pt x="66" y="72"/>
                </a:cubicBezTo>
                <a:cubicBezTo>
                  <a:pt x="62" y="77"/>
                  <a:pt x="62" y="77"/>
                  <a:pt x="62" y="77"/>
                </a:cubicBezTo>
                <a:cubicBezTo>
                  <a:pt x="67" y="81"/>
                  <a:pt x="75" y="80"/>
                  <a:pt x="79" y="75"/>
                </a:cubicBezTo>
                <a:cubicBezTo>
                  <a:pt x="80" y="74"/>
                  <a:pt x="81" y="72"/>
                  <a:pt x="81" y="71"/>
                </a:cubicBezTo>
                <a:cubicBezTo>
                  <a:pt x="84" y="72"/>
                  <a:pt x="84" y="72"/>
                  <a:pt x="84" y="72"/>
                </a:cubicBezTo>
                <a:cubicBezTo>
                  <a:pt x="84" y="76"/>
                  <a:pt x="82" y="79"/>
                  <a:pt x="80" y="82"/>
                </a:cubicBezTo>
                <a:cubicBezTo>
                  <a:pt x="74" y="89"/>
                  <a:pt x="63" y="91"/>
                  <a:pt x="55" y="85"/>
                </a:cubicBezTo>
                <a:cubicBezTo>
                  <a:pt x="51" y="90"/>
                  <a:pt x="51" y="90"/>
                  <a:pt x="51" y="90"/>
                </a:cubicBezTo>
                <a:close/>
                <a:moveTo>
                  <a:pt x="33" y="6"/>
                </a:moveTo>
                <a:cubicBezTo>
                  <a:pt x="33" y="12"/>
                  <a:pt x="33" y="12"/>
                  <a:pt x="33" y="12"/>
                </a:cubicBezTo>
                <a:cubicBezTo>
                  <a:pt x="24" y="13"/>
                  <a:pt x="17" y="22"/>
                  <a:pt x="18" y="31"/>
                </a:cubicBezTo>
                <a:cubicBezTo>
                  <a:pt x="18" y="35"/>
                  <a:pt x="20" y="39"/>
                  <a:pt x="22" y="41"/>
                </a:cubicBezTo>
                <a:cubicBezTo>
                  <a:pt x="24" y="40"/>
                  <a:pt x="24" y="40"/>
                  <a:pt x="24" y="40"/>
                </a:cubicBezTo>
                <a:cubicBezTo>
                  <a:pt x="24" y="39"/>
                  <a:pt x="24" y="38"/>
                  <a:pt x="23" y="36"/>
                </a:cubicBezTo>
                <a:cubicBezTo>
                  <a:pt x="23" y="29"/>
                  <a:pt x="28" y="24"/>
                  <a:pt x="34" y="22"/>
                </a:cubicBezTo>
                <a:cubicBezTo>
                  <a:pt x="35" y="29"/>
                  <a:pt x="35" y="29"/>
                  <a:pt x="35" y="29"/>
                </a:cubicBezTo>
                <a:cubicBezTo>
                  <a:pt x="49" y="16"/>
                  <a:pt x="49" y="16"/>
                  <a:pt x="49" y="16"/>
                </a:cubicBezTo>
                <a:cubicBezTo>
                  <a:pt x="33" y="6"/>
                  <a:pt x="33" y="6"/>
                  <a:pt x="33" y="6"/>
                </a:cubicBezTo>
                <a:close/>
                <a:moveTo>
                  <a:pt x="118" y="24"/>
                </a:moveTo>
                <a:cubicBezTo>
                  <a:pt x="112" y="24"/>
                  <a:pt x="112" y="24"/>
                  <a:pt x="112" y="24"/>
                </a:cubicBezTo>
                <a:cubicBezTo>
                  <a:pt x="111" y="15"/>
                  <a:pt x="102" y="8"/>
                  <a:pt x="93" y="9"/>
                </a:cubicBezTo>
                <a:cubicBezTo>
                  <a:pt x="89" y="9"/>
                  <a:pt x="86" y="10"/>
                  <a:pt x="83" y="13"/>
                </a:cubicBezTo>
                <a:cubicBezTo>
                  <a:pt x="84" y="15"/>
                  <a:pt x="84" y="15"/>
                  <a:pt x="84" y="15"/>
                </a:cubicBezTo>
                <a:cubicBezTo>
                  <a:pt x="85" y="15"/>
                  <a:pt x="87" y="14"/>
                  <a:pt x="88" y="14"/>
                </a:cubicBezTo>
                <a:cubicBezTo>
                  <a:pt x="95" y="14"/>
                  <a:pt x="101" y="19"/>
                  <a:pt x="102" y="25"/>
                </a:cubicBezTo>
                <a:cubicBezTo>
                  <a:pt x="95" y="25"/>
                  <a:pt x="95" y="25"/>
                  <a:pt x="95" y="25"/>
                </a:cubicBezTo>
                <a:cubicBezTo>
                  <a:pt x="108" y="40"/>
                  <a:pt x="108" y="40"/>
                  <a:pt x="108" y="40"/>
                </a:cubicBezTo>
                <a:cubicBezTo>
                  <a:pt x="118" y="24"/>
                  <a:pt x="118" y="24"/>
                  <a:pt x="118" y="24"/>
                </a:cubicBezTo>
                <a:close/>
                <a:moveTo>
                  <a:pt x="30" y="70"/>
                </a:moveTo>
                <a:cubicBezTo>
                  <a:pt x="29" y="72"/>
                  <a:pt x="28" y="74"/>
                  <a:pt x="26" y="76"/>
                </a:cubicBezTo>
                <a:cubicBezTo>
                  <a:pt x="26" y="78"/>
                  <a:pt x="27" y="79"/>
                  <a:pt x="27" y="80"/>
                </a:cubicBezTo>
                <a:cubicBezTo>
                  <a:pt x="28" y="80"/>
                  <a:pt x="37" y="80"/>
                  <a:pt x="38" y="82"/>
                </a:cubicBezTo>
                <a:cubicBezTo>
                  <a:pt x="41" y="86"/>
                  <a:pt x="41" y="92"/>
                  <a:pt x="41" y="96"/>
                </a:cubicBezTo>
                <a:cubicBezTo>
                  <a:pt x="31" y="100"/>
                  <a:pt x="10" y="100"/>
                  <a:pt x="1" y="96"/>
                </a:cubicBezTo>
                <a:cubicBezTo>
                  <a:pt x="0" y="92"/>
                  <a:pt x="0" y="86"/>
                  <a:pt x="4" y="82"/>
                </a:cubicBezTo>
                <a:cubicBezTo>
                  <a:pt x="4" y="80"/>
                  <a:pt x="13" y="80"/>
                  <a:pt x="14" y="80"/>
                </a:cubicBezTo>
                <a:cubicBezTo>
                  <a:pt x="15" y="78"/>
                  <a:pt x="15" y="77"/>
                  <a:pt x="15" y="76"/>
                </a:cubicBezTo>
                <a:cubicBezTo>
                  <a:pt x="13" y="74"/>
                  <a:pt x="12" y="72"/>
                  <a:pt x="11" y="70"/>
                </a:cubicBezTo>
                <a:cubicBezTo>
                  <a:pt x="10" y="70"/>
                  <a:pt x="8" y="70"/>
                  <a:pt x="7" y="70"/>
                </a:cubicBezTo>
                <a:cubicBezTo>
                  <a:pt x="6" y="63"/>
                  <a:pt x="7" y="52"/>
                  <a:pt x="10" y="49"/>
                </a:cubicBezTo>
                <a:cubicBezTo>
                  <a:pt x="15" y="45"/>
                  <a:pt x="26" y="45"/>
                  <a:pt x="30" y="49"/>
                </a:cubicBezTo>
                <a:cubicBezTo>
                  <a:pt x="34" y="51"/>
                  <a:pt x="36" y="63"/>
                  <a:pt x="35" y="70"/>
                </a:cubicBezTo>
                <a:cubicBezTo>
                  <a:pt x="34" y="70"/>
                  <a:pt x="31" y="70"/>
                  <a:pt x="30" y="70"/>
                </a:cubicBezTo>
                <a:close/>
                <a:moveTo>
                  <a:pt x="117" y="69"/>
                </a:moveTo>
                <a:cubicBezTo>
                  <a:pt x="117" y="68"/>
                  <a:pt x="121" y="68"/>
                  <a:pt x="121" y="68"/>
                </a:cubicBezTo>
                <a:cubicBezTo>
                  <a:pt x="122" y="61"/>
                  <a:pt x="120" y="50"/>
                  <a:pt x="117" y="47"/>
                </a:cubicBezTo>
                <a:cubicBezTo>
                  <a:pt x="112" y="44"/>
                  <a:pt x="101" y="44"/>
                  <a:pt x="97" y="48"/>
                </a:cubicBezTo>
                <a:cubicBezTo>
                  <a:pt x="94" y="50"/>
                  <a:pt x="92" y="61"/>
                  <a:pt x="93" y="68"/>
                </a:cubicBezTo>
                <a:cubicBezTo>
                  <a:pt x="94" y="69"/>
                  <a:pt x="97" y="68"/>
                  <a:pt x="98" y="69"/>
                </a:cubicBezTo>
                <a:cubicBezTo>
                  <a:pt x="98" y="71"/>
                  <a:pt x="100" y="73"/>
                  <a:pt x="102" y="74"/>
                </a:cubicBezTo>
                <a:cubicBezTo>
                  <a:pt x="102" y="76"/>
                  <a:pt x="101" y="77"/>
                  <a:pt x="101" y="78"/>
                </a:cubicBezTo>
                <a:cubicBezTo>
                  <a:pt x="100" y="78"/>
                  <a:pt x="91" y="79"/>
                  <a:pt x="90" y="80"/>
                </a:cubicBezTo>
                <a:cubicBezTo>
                  <a:pt x="87" y="84"/>
                  <a:pt x="87" y="91"/>
                  <a:pt x="87" y="94"/>
                </a:cubicBezTo>
                <a:cubicBezTo>
                  <a:pt x="97" y="98"/>
                  <a:pt x="118" y="98"/>
                  <a:pt x="127" y="94"/>
                </a:cubicBezTo>
                <a:cubicBezTo>
                  <a:pt x="128" y="91"/>
                  <a:pt x="127" y="84"/>
                  <a:pt x="124" y="80"/>
                </a:cubicBezTo>
                <a:cubicBezTo>
                  <a:pt x="124" y="79"/>
                  <a:pt x="115" y="78"/>
                  <a:pt x="114" y="78"/>
                </a:cubicBezTo>
                <a:cubicBezTo>
                  <a:pt x="113" y="77"/>
                  <a:pt x="113" y="76"/>
                  <a:pt x="112" y="74"/>
                </a:cubicBezTo>
                <a:cubicBezTo>
                  <a:pt x="114" y="73"/>
                  <a:pt x="116" y="71"/>
                  <a:pt x="117" y="6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3" name="Freeform 9"/>
          <p:cNvSpPr>
            <a:spLocks noEditPoints="1"/>
          </p:cNvSpPr>
          <p:nvPr/>
        </p:nvSpPr>
        <p:spPr bwMode="auto">
          <a:xfrm>
            <a:off x="3465251" y="3800920"/>
            <a:ext cx="568779" cy="52949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53" name="Freeform 19"/>
          <p:cNvSpPr>
            <a:spLocks noEditPoints="1"/>
          </p:cNvSpPr>
          <p:nvPr/>
        </p:nvSpPr>
        <p:spPr bwMode="auto">
          <a:xfrm>
            <a:off x="4673347" y="3800921"/>
            <a:ext cx="563531" cy="49987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22"/>
          <p:cNvSpPr>
            <a:spLocks noEditPoints="1"/>
          </p:cNvSpPr>
          <p:nvPr/>
        </p:nvSpPr>
        <p:spPr bwMode="auto">
          <a:xfrm>
            <a:off x="4620095" y="2234740"/>
            <a:ext cx="1132920" cy="788363"/>
          </a:xfrm>
          <a:custGeom>
            <a:avLst/>
            <a:gdLst>
              <a:gd name="T0" fmla="*/ 204 w 256"/>
              <a:gd name="T1" fmla="*/ 149 h 178"/>
              <a:gd name="T2" fmla="*/ 129 w 256"/>
              <a:gd name="T3" fmla="*/ 174 h 178"/>
              <a:gd name="T4" fmla="*/ 51 w 256"/>
              <a:gd name="T5" fmla="*/ 146 h 178"/>
              <a:gd name="T6" fmla="*/ 51 w 256"/>
              <a:gd name="T7" fmla="*/ 83 h 178"/>
              <a:gd name="T8" fmla="*/ 128 w 256"/>
              <a:gd name="T9" fmla="*/ 119 h 178"/>
              <a:gd name="T10" fmla="*/ 64 w 256"/>
              <a:gd name="T11" fmla="*/ 89 h 178"/>
              <a:gd name="T12" fmla="*/ 28 w 256"/>
              <a:gd name="T13" fmla="*/ 72 h 178"/>
              <a:gd name="T14" fmla="*/ 22 w 256"/>
              <a:gd name="T15" fmla="*/ 70 h 178"/>
              <a:gd name="T16" fmla="*/ 21 w 256"/>
              <a:gd name="T17" fmla="*/ 69 h 178"/>
              <a:gd name="T18" fmla="*/ 18 w 256"/>
              <a:gd name="T19" fmla="*/ 75 h 178"/>
              <a:gd name="T20" fmla="*/ 18 w 256"/>
              <a:gd name="T21" fmla="*/ 137 h 178"/>
              <a:gd name="T22" fmla="*/ 18 w 256"/>
              <a:gd name="T23" fmla="*/ 137 h 178"/>
              <a:gd name="T24" fmla="*/ 25 w 256"/>
              <a:gd name="T25" fmla="*/ 148 h 178"/>
              <a:gd name="T26" fmla="*/ 22 w 256"/>
              <a:gd name="T27" fmla="*/ 157 h 178"/>
              <a:gd name="T28" fmla="*/ 22 w 256"/>
              <a:gd name="T29" fmla="*/ 178 h 178"/>
              <a:gd name="T30" fmla="*/ 21 w 256"/>
              <a:gd name="T31" fmla="*/ 178 h 178"/>
              <a:gd name="T32" fmla="*/ 21 w 256"/>
              <a:gd name="T33" fmla="*/ 158 h 178"/>
              <a:gd name="T34" fmla="*/ 19 w 256"/>
              <a:gd name="T35" fmla="*/ 159 h 178"/>
              <a:gd name="T36" fmla="*/ 19 w 256"/>
              <a:gd name="T37" fmla="*/ 178 h 178"/>
              <a:gd name="T38" fmla="*/ 18 w 256"/>
              <a:gd name="T39" fmla="*/ 178 h 178"/>
              <a:gd name="T40" fmla="*/ 18 w 256"/>
              <a:gd name="T41" fmla="*/ 159 h 178"/>
              <a:gd name="T42" fmla="*/ 16 w 256"/>
              <a:gd name="T43" fmla="*/ 160 h 178"/>
              <a:gd name="T44" fmla="*/ 16 w 256"/>
              <a:gd name="T45" fmla="*/ 178 h 178"/>
              <a:gd name="T46" fmla="*/ 15 w 256"/>
              <a:gd name="T47" fmla="*/ 178 h 178"/>
              <a:gd name="T48" fmla="*/ 15 w 256"/>
              <a:gd name="T49" fmla="*/ 160 h 178"/>
              <a:gd name="T50" fmla="*/ 13 w 256"/>
              <a:gd name="T51" fmla="*/ 159 h 178"/>
              <a:gd name="T52" fmla="*/ 13 w 256"/>
              <a:gd name="T53" fmla="*/ 178 h 178"/>
              <a:gd name="T54" fmla="*/ 11 w 256"/>
              <a:gd name="T55" fmla="*/ 178 h 178"/>
              <a:gd name="T56" fmla="*/ 11 w 256"/>
              <a:gd name="T57" fmla="*/ 159 h 178"/>
              <a:gd name="T58" fmla="*/ 10 w 256"/>
              <a:gd name="T59" fmla="*/ 158 h 178"/>
              <a:gd name="T60" fmla="*/ 10 w 256"/>
              <a:gd name="T61" fmla="*/ 178 h 178"/>
              <a:gd name="T62" fmla="*/ 8 w 256"/>
              <a:gd name="T63" fmla="*/ 178 h 178"/>
              <a:gd name="T64" fmla="*/ 8 w 256"/>
              <a:gd name="T65" fmla="*/ 157 h 178"/>
              <a:gd name="T66" fmla="*/ 5 w 256"/>
              <a:gd name="T67" fmla="*/ 148 h 178"/>
              <a:gd name="T68" fmla="*/ 12 w 256"/>
              <a:gd name="T69" fmla="*/ 137 h 178"/>
              <a:gd name="T70" fmla="*/ 13 w 256"/>
              <a:gd name="T71" fmla="*/ 72 h 178"/>
              <a:gd name="T72" fmla="*/ 15 w 256"/>
              <a:gd name="T73" fmla="*/ 66 h 178"/>
              <a:gd name="T74" fmla="*/ 0 w 256"/>
              <a:gd name="T75" fmla="*/ 59 h 178"/>
              <a:gd name="T76" fmla="*/ 64 w 256"/>
              <a:gd name="T77" fmla="*/ 29 h 178"/>
              <a:gd name="T78" fmla="*/ 128 w 256"/>
              <a:gd name="T79" fmla="*/ 0 h 178"/>
              <a:gd name="T80" fmla="*/ 192 w 256"/>
              <a:gd name="T81" fmla="*/ 29 h 178"/>
              <a:gd name="T82" fmla="*/ 256 w 256"/>
              <a:gd name="T83" fmla="*/ 59 h 178"/>
              <a:gd name="T84" fmla="*/ 192 w 256"/>
              <a:gd name="T85" fmla="*/ 89 h 178"/>
              <a:gd name="T86" fmla="*/ 128 w 256"/>
              <a:gd name="T87" fmla="*/ 119 h 178"/>
              <a:gd name="T88" fmla="*/ 202 w 256"/>
              <a:gd name="T89" fmla="*/ 84 h 178"/>
              <a:gd name="T90" fmla="*/ 204 w 256"/>
              <a:gd name="T91" fmla="*/ 149 h 178"/>
              <a:gd name="T92" fmla="*/ 21 w 256"/>
              <a:gd name="T93" fmla="*/ 69 h 178"/>
              <a:gd name="T94" fmla="*/ 107 w 256"/>
              <a:gd name="T95" fmla="*/ 53 h 178"/>
              <a:gd name="T96" fmla="*/ 104 w 256"/>
              <a:gd name="T97" fmla="*/ 57 h 178"/>
              <a:gd name="T98" fmla="*/ 113 w 256"/>
              <a:gd name="T99" fmla="*/ 61 h 178"/>
              <a:gd name="T100" fmla="*/ 123 w 256"/>
              <a:gd name="T101" fmla="*/ 57 h 178"/>
              <a:gd name="T102" fmla="*/ 119 w 256"/>
              <a:gd name="T103" fmla="*/ 53 h 178"/>
              <a:gd name="T104" fmla="*/ 116 w 256"/>
              <a:gd name="T105" fmla="*/ 52 h 178"/>
              <a:gd name="T106" fmla="*/ 15 w 256"/>
              <a:gd name="T107" fmla="*/ 66 h 178"/>
              <a:gd name="T108" fmla="*/ 21 w 256"/>
              <a:gd name="T109"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6" h="178">
                <a:moveTo>
                  <a:pt x="204" y="149"/>
                </a:moveTo>
                <a:cubicBezTo>
                  <a:pt x="186" y="164"/>
                  <a:pt x="160" y="174"/>
                  <a:pt x="129" y="174"/>
                </a:cubicBezTo>
                <a:cubicBezTo>
                  <a:pt x="99" y="174"/>
                  <a:pt x="70" y="163"/>
                  <a:pt x="51" y="146"/>
                </a:cubicBezTo>
                <a:cubicBezTo>
                  <a:pt x="51" y="83"/>
                  <a:pt x="51" y="83"/>
                  <a:pt x="51" y="83"/>
                </a:cubicBezTo>
                <a:cubicBezTo>
                  <a:pt x="128" y="119"/>
                  <a:pt x="128" y="119"/>
                  <a:pt x="128" y="119"/>
                </a:cubicBezTo>
                <a:cubicBezTo>
                  <a:pt x="64" y="89"/>
                  <a:pt x="64" y="89"/>
                  <a:pt x="64" y="89"/>
                </a:cubicBezTo>
                <a:cubicBezTo>
                  <a:pt x="28" y="72"/>
                  <a:pt x="28" y="72"/>
                  <a:pt x="28" y="72"/>
                </a:cubicBezTo>
                <a:cubicBezTo>
                  <a:pt x="22" y="70"/>
                  <a:pt x="22" y="70"/>
                  <a:pt x="22" y="70"/>
                </a:cubicBezTo>
                <a:cubicBezTo>
                  <a:pt x="21" y="69"/>
                  <a:pt x="21" y="69"/>
                  <a:pt x="21" y="69"/>
                </a:cubicBezTo>
                <a:cubicBezTo>
                  <a:pt x="21" y="69"/>
                  <a:pt x="18" y="72"/>
                  <a:pt x="18" y="75"/>
                </a:cubicBezTo>
                <a:cubicBezTo>
                  <a:pt x="18" y="137"/>
                  <a:pt x="18" y="137"/>
                  <a:pt x="18" y="137"/>
                </a:cubicBezTo>
                <a:cubicBezTo>
                  <a:pt x="18" y="137"/>
                  <a:pt x="18" y="137"/>
                  <a:pt x="18" y="137"/>
                </a:cubicBezTo>
                <a:cubicBezTo>
                  <a:pt x="22" y="139"/>
                  <a:pt x="25" y="143"/>
                  <a:pt x="25" y="148"/>
                </a:cubicBezTo>
                <a:cubicBezTo>
                  <a:pt x="25" y="152"/>
                  <a:pt x="24" y="154"/>
                  <a:pt x="22" y="157"/>
                </a:cubicBezTo>
                <a:cubicBezTo>
                  <a:pt x="22" y="178"/>
                  <a:pt x="22" y="178"/>
                  <a:pt x="22" y="178"/>
                </a:cubicBezTo>
                <a:cubicBezTo>
                  <a:pt x="21" y="178"/>
                  <a:pt x="21" y="178"/>
                  <a:pt x="21" y="178"/>
                </a:cubicBezTo>
                <a:cubicBezTo>
                  <a:pt x="21" y="158"/>
                  <a:pt x="21" y="158"/>
                  <a:pt x="21" y="158"/>
                </a:cubicBezTo>
                <a:cubicBezTo>
                  <a:pt x="20" y="158"/>
                  <a:pt x="20" y="159"/>
                  <a:pt x="19" y="159"/>
                </a:cubicBezTo>
                <a:cubicBezTo>
                  <a:pt x="19" y="178"/>
                  <a:pt x="19" y="178"/>
                  <a:pt x="19" y="178"/>
                </a:cubicBezTo>
                <a:cubicBezTo>
                  <a:pt x="18" y="178"/>
                  <a:pt x="18" y="178"/>
                  <a:pt x="18" y="178"/>
                </a:cubicBezTo>
                <a:cubicBezTo>
                  <a:pt x="18" y="159"/>
                  <a:pt x="18" y="159"/>
                  <a:pt x="18" y="159"/>
                </a:cubicBezTo>
                <a:cubicBezTo>
                  <a:pt x="17" y="159"/>
                  <a:pt x="17" y="160"/>
                  <a:pt x="16" y="160"/>
                </a:cubicBezTo>
                <a:cubicBezTo>
                  <a:pt x="16" y="178"/>
                  <a:pt x="16" y="178"/>
                  <a:pt x="16" y="178"/>
                </a:cubicBezTo>
                <a:cubicBezTo>
                  <a:pt x="15" y="178"/>
                  <a:pt x="15" y="178"/>
                  <a:pt x="15" y="178"/>
                </a:cubicBezTo>
                <a:cubicBezTo>
                  <a:pt x="15" y="160"/>
                  <a:pt x="15" y="160"/>
                  <a:pt x="15" y="160"/>
                </a:cubicBezTo>
                <a:cubicBezTo>
                  <a:pt x="14" y="160"/>
                  <a:pt x="14" y="159"/>
                  <a:pt x="13" y="159"/>
                </a:cubicBezTo>
                <a:cubicBezTo>
                  <a:pt x="13" y="178"/>
                  <a:pt x="13" y="178"/>
                  <a:pt x="13" y="178"/>
                </a:cubicBezTo>
                <a:cubicBezTo>
                  <a:pt x="11" y="178"/>
                  <a:pt x="11" y="178"/>
                  <a:pt x="11" y="178"/>
                </a:cubicBezTo>
                <a:cubicBezTo>
                  <a:pt x="11" y="159"/>
                  <a:pt x="11" y="159"/>
                  <a:pt x="11" y="159"/>
                </a:cubicBezTo>
                <a:cubicBezTo>
                  <a:pt x="11" y="159"/>
                  <a:pt x="10" y="158"/>
                  <a:pt x="10" y="158"/>
                </a:cubicBezTo>
                <a:cubicBezTo>
                  <a:pt x="10" y="178"/>
                  <a:pt x="10" y="178"/>
                  <a:pt x="10" y="178"/>
                </a:cubicBezTo>
                <a:cubicBezTo>
                  <a:pt x="8" y="178"/>
                  <a:pt x="8" y="178"/>
                  <a:pt x="8" y="178"/>
                </a:cubicBezTo>
                <a:cubicBezTo>
                  <a:pt x="8" y="157"/>
                  <a:pt x="8" y="157"/>
                  <a:pt x="8" y="157"/>
                </a:cubicBezTo>
                <a:cubicBezTo>
                  <a:pt x="6" y="154"/>
                  <a:pt x="5" y="152"/>
                  <a:pt x="5" y="148"/>
                </a:cubicBezTo>
                <a:cubicBezTo>
                  <a:pt x="5" y="143"/>
                  <a:pt x="8" y="139"/>
                  <a:pt x="12" y="137"/>
                </a:cubicBezTo>
                <a:cubicBezTo>
                  <a:pt x="13" y="72"/>
                  <a:pt x="13" y="72"/>
                  <a:pt x="13" y="72"/>
                </a:cubicBezTo>
                <a:cubicBezTo>
                  <a:pt x="12" y="70"/>
                  <a:pt x="13" y="68"/>
                  <a:pt x="15" y="66"/>
                </a:cubicBezTo>
                <a:cubicBezTo>
                  <a:pt x="0" y="59"/>
                  <a:pt x="0" y="59"/>
                  <a:pt x="0" y="59"/>
                </a:cubicBezTo>
                <a:cubicBezTo>
                  <a:pt x="64" y="29"/>
                  <a:pt x="64" y="29"/>
                  <a:pt x="64" y="29"/>
                </a:cubicBezTo>
                <a:cubicBezTo>
                  <a:pt x="128" y="0"/>
                  <a:pt x="128" y="0"/>
                  <a:pt x="128" y="0"/>
                </a:cubicBezTo>
                <a:cubicBezTo>
                  <a:pt x="192" y="29"/>
                  <a:pt x="192" y="29"/>
                  <a:pt x="192" y="29"/>
                </a:cubicBezTo>
                <a:cubicBezTo>
                  <a:pt x="256" y="59"/>
                  <a:pt x="256" y="59"/>
                  <a:pt x="256" y="59"/>
                </a:cubicBezTo>
                <a:cubicBezTo>
                  <a:pt x="192" y="89"/>
                  <a:pt x="192" y="89"/>
                  <a:pt x="192" y="89"/>
                </a:cubicBezTo>
                <a:cubicBezTo>
                  <a:pt x="128" y="119"/>
                  <a:pt x="128" y="119"/>
                  <a:pt x="128" y="119"/>
                </a:cubicBezTo>
                <a:cubicBezTo>
                  <a:pt x="202" y="84"/>
                  <a:pt x="202" y="84"/>
                  <a:pt x="202" y="84"/>
                </a:cubicBezTo>
                <a:cubicBezTo>
                  <a:pt x="204" y="149"/>
                  <a:pt x="204" y="149"/>
                  <a:pt x="204" y="149"/>
                </a:cubicBezTo>
                <a:close/>
                <a:moveTo>
                  <a:pt x="21" y="69"/>
                </a:moveTo>
                <a:cubicBezTo>
                  <a:pt x="36" y="57"/>
                  <a:pt x="93" y="44"/>
                  <a:pt x="107" y="53"/>
                </a:cubicBezTo>
                <a:cubicBezTo>
                  <a:pt x="105" y="54"/>
                  <a:pt x="104" y="55"/>
                  <a:pt x="104" y="57"/>
                </a:cubicBezTo>
                <a:cubicBezTo>
                  <a:pt x="104" y="59"/>
                  <a:pt x="108" y="61"/>
                  <a:pt x="113" y="61"/>
                </a:cubicBezTo>
                <a:cubicBezTo>
                  <a:pt x="119" y="61"/>
                  <a:pt x="123" y="59"/>
                  <a:pt x="123" y="57"/>
                </a:cubicBezTo>
                <a:cubicBezTo>
                  <a:pt x="123" y="55"/>
                  <a:pt x="121" y="54"/>
                  <a:pt x="119" y="53"/>
                </a:cubicBezTo>
                <a:cubicBezTo>
                  <a:pt x="118" y="52"/>
                  <a:pt x="117" y="52"/>
                  <a:pt x="116" y="52"/>
                </a:cubicBezTo>
                <a:cubicBezTo>
                  <a:pt x="105" y="36"/>
                  <a:pt x="29" y="50"/>
                  <a:pt x="15" y="66"/>
                </a:cubicBezTo>
                <a:lnTo>
                  <a:pt x="21" y="6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74" name="文本框 73"/>
          <p:cNvSpPr txBox="1"/>
          <p:nvPr/>
        </p:nvSpPr>
        <p:spPr>
          <a:xfrm>
            <a:off x="4955112" y="653527"/>
            <a:ext cx="2380946" cy="923330"/>
          </a:xfrm>
          <a:prstGeom prst="rect">
            <a:avLst/>
          </a:prstGeom>
          <a:noFill/>
        </p:spPr>
        <p:txBody>
          <a:bodyPr wrap="square" rtlCol="0">
            <a:spAutoFit/>
          </a:bodyPr>
          <a:lstStyle/>
          <a:p>
            <a:pPr marL="0" lvl="3" algn="r"/>
            <a:r>
              <a:rPr lang="fr-FR" altLang="zh-CN" b="1" dirty="0" smtClean="0">
                <a:solidFill>
                  <a:srgbClr val="0070C0"/>
                </a:solidFill>
                <a:latin typeface="微软雅黑" panose="020B0503020204020204" pitchFamily="34" charset="-122"/>
                <a:ea typeface="微软雅黑" panose="020B0503020204020204" pitchFamily="34" charset="-122"/>
              </a:rPr>
              <a:t>HP</a:t>
            </a:r>
            <a:r>
              <a:rPr lang="fr-FR" altLang="zh-CN" b="1" dirty="0">
                <a:solidFill>
                  <a:srgbClr val="0070C0"/>
                </a:solidFill>
                <a:latin typeface="微软雅黑" panose="020B0503020204020204" pitchFamily="34" charset="-122"/>
                <a:ea typeface="微软雅黑" panose="020B0503020204020204" pitchFamily="34" charset="-122"/>
              </a:rPr>
              <a:t>, Position, angle,… (</a:t>
            </a:r>
            <a:r>
              <a:rPr lang="fr-FR" altLang="zh-CN" b="1" dirty="0" err="1">
                <a:solidFill>
                  <a:srgbClr val="0070C0"/>
                </a:solidFill>
                <a:latin typeface="微软雅黑" panose="020B0503020204020204" pitchFamily="34" charset="-122"/>
                <a:ea typeface="微软雅黑" panose="020B0503020204020204" pitchFamily="34" charset="-122"/>
              </a:rPr>
              <a:t>sync</a:t>
            </a:r>
            <a:r>
              <a:rPr lang="fr-FR" altLang="zh-CN" b="1" dirty="0" smtClean="0">
                <a:solidFill>
                  <a:srgbClr val="0070C0"/>
                </a:solidFill>
                <a:latin typeface="微软雅黑" panose="020B0503020204020204" pitchFamily="34" charset="-122"/>
                <a:ea typeface="微软雅黑" panose="020B0503020204020204" pitchFamily="34" charset="-122"/>
              </a:rPr>
              <a:t>)???</a:t>
            </a:r>
            <a:endParaRPr lang="fr-FR" altLang="zh-CN" b="1" dirty="0">
              <a:solidFill>
                <a:srgbClr val="0070C0"/>
              </a:solidFill>
              <a:latin typeface="微软雅黑" panose="020B0503020204020204" pitchFamily="34" charset="-122"/>
              <a:ea typeface="微软雅黑" panose="020B0503020204020204" pitchFamily="34" charset="-122"/>
            </a:endParaRPr>
          </a:p>
          <a:p>
            <a:pPr marL="0" lvl="3" algn="r"/>
            <a:endParaRPr lang="zh-CN" altLang="en-US" b="1" dirty="0">
              <a:solidFill>
                <a:srgbClr val="0070C0"/>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050166" y="1126693"/>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329336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10" presetClass="entr" presetSubtype="0" fill="hold" grpId="0" nodeType="withEffect">
                                  <p:stCondLst>
                                    <p:cond delay="60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140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22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22" presetClass="entr" presetSubtype="2" fill="hold" grpId="0" nodeType="withEffect">
                                  <p:stCondLst>
                                    <p:cond delay="2600"/>
                                  </p:stCondLst>
                                  <p:childTnLst>
                                    <p:set>
                                      <p:cBhvr>
                                        <p:cTn id="31" dur="1" fill="hold">
                                          <p:stCondLst>
                                            <p:cond delay="0"/>
                                          </p:stCondLst>
                                        </p:cTn>
                                        <p:tgtEl>
                                          <p:spTgt spid="74"/>
                                        </p:tgtEl>
                                        <p:attrNameLst>
                                          <p:attrName>style.visibility</p:attrName>
                                        </p:attrNameLst>
                                      </p:cBhvr>
                                      <p:to>
                                        <p:strVal val="visible"/>
                                      </p:to>
                                    </p:set>
                                    <p:animEffect transition="in" filter="wipe(right)">
                                      <p:cBhvr>
                                        <p:cTn id="32" dur="500"/>
                                        <p:tgtEl>
                                          <p:spTgt spid="74"/>
                                        </p:tgtEl>
                                      </p:cBhvr>
                                    </p:animEffect>
                                  </p:childTnLst>
                                </p:cTn>
                              </p:par>
                              <p:par>
                                <p:cTn id="33" presetID="10" presetClass="entr" presetSubtype="0" fill="hold" grpId="0" nodeType="withEffect">
                                  <p:stCondLst>
                                    <p:cond delay="310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par>
                                <p:cTn id="36" presetID="10" presetClass="entr" presetSubtype="0" fill="hold" grpId="0" nodeType="withEffect">
                                  <p:stCondLst>
                                    <p:cond delay="400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grpId="0" nodeType="withEffect">
                                  <p:stCondLst>
                                    <p:cond delay="48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22" presetClass="entr" presetSubtype="4"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40" grpId="0" animBg="1"/>
      <p:bldP spid="41" grpId="0" animBg="1"/>
      <p:bldP spid="42" grpId="0" animBg="1"/>
      <p:bldP spid="20" grpId="0" animBg="1"/>
      <p:bldP spid="43" grpId="0" animBg="1"/>
      <p:bldP spid="53" grpId="0" animBg="1"/>
      <p:bldP spid="56" grpId="0" animBg="1"/>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a:off x="3429311" y="1446726"/>
            <a:ext cx="5184348" cy="4554025"/>
          </a:xfrm>
          <a:custGeom>
            <a:avLst/>
            <a:gdLst>
              <a:gd name="connsiteX0" fmla="*/ 3367134 w 6912464"/>
              <a:gd name="connsiteY0" fmla="*/ 0 h 6072033"/>
              <a:gd name="connsiteX1" fmla="*/ 6909205 w 6912464"/>
              <a:gd name="connsiteY1" fmla="*/ 10447 h 6072033"/>
              <a:gd name="connsiteX2" fmla="*/ 6912464 w 6912464"/>
              <a:gd name="connsiteY2" fmla="*/ 6072033 h 6072033"/>
              <a:gd name="connsiteX3" fmla="*/ 0 w 6912464"/>
              <a:gd name="connsiteY3" fmla="*/ 6072033 h 6072033"/>
            </a:gdLst>
            <a:ahLst/>
            <a:cxnLst>
              <a:cxn ang="0">
                <a:pos x="connsiteX0" y="connsiteY0"/>
              </a:cxn>
              <a:cxn ang="0">
                <a:pos x="connsiteX1" y="connsiteY1"/>
              </a:cxn>
              <a:cxn ang="0">
                <a:pos x="connsiteX2" y="connsiteY2"/>
              </a:cxn>
              <a:cxn ang="0">
                <a:pos x="connsiteX3" y="connsiteY3"/>
              </a:cxn>
            </a:cxnLst>
            <a:rect l="l" t="t" r="r" b="b"/>
            <a:pathLst>
              <a:path w="6912464" h="6072033">
                <a:moveTo>
                  <a:pt x="3367134" y="0"/>
                </a:moveTo>
                <a:lnTo>
                  <a:pt x="6909205" y="10447"/>
                </a:lnTo>
                <a:lnTo>
                  <a:pt x="6912464" y="6072033"/>
                </a:lnTo>
                <a:lnTo>
                  <a:pt x="0" y="60720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文本框 24"/>
          <p:cNvSpPr txBox="1"/>
          <p:nvPr/>
        </p:nvSpPr>
        <p:spPr>
          <a:xfrm>
            <a:off x="114654" y="1144905"/>
            <a:ext cx="2971655" cy="715581"/>
          </a:xfrm>
          <a:prstGeom prst="rect">
            <a:avLst/>
          </a:prstGeom>
          <a:noFill/>
        </p:spPr>
        <p:txBody>
          <a:bodyPr wrap="square" rtlCol="0">
            <a:spAutoFit/>
          </a:bodyPr>
          <a:lstStyle/>
          <a:p>
            <a:pPr algn="ctr"/>
            <a:r>
              <a:rPr lang="en-US" altLang="zh-CN"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CONTENT</a:t>
            </a:r>
            <a:endParaRPr lang="zh-CN" altLang="en-US"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p:cNvSpPr txBox="1"/>
          <p:nvPr/>
        </p:nvSpPr>
        <p:spPr>
          <a:xfrm>
            <a:off x="2632844" y="1961318"/>
            <a:ext cx="2751984" cy="369332"/>
          </a:xfrm>
          <a:prstGeom prst="rect">
            <a:avLst/>
          </a:prstGeom>
          <a:noFill/>
        </p:spPr>
        <p:txBody>
          <a:bodyPr wrap="squar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Introduction</a:t>
            </a:r>
            <a:endParaRPr lang="da-DK" altLang="zh-CN" sz="15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1871378" y="1845900"/>
            <a:ext cx="761466" cy="715581"/>
          </a:xfrm>
          <a:prstGeom prst="rect">
            <a:avLst/>
          </a:prstGeom>
          <a:noFill/>
        </p:spPr>
        <p:txBody>
          <a:bodyPr wrap="square" rtlCol="0">
            <a:spAutoFit/>
          </a:bodyPr>
          <a:lstStyle/>
          <a:p>
            <a:pPr algn="ctr"/>
            <a:r>
              <a:rPr lang="en-US" altLang="zh-CN"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39"/>
          <p:cNvSpPr txBox="1"/>
          <p:nvPr/>
        </p:nvSpPr>
        <p:spPr>
          <a:xfrm>
            <a:off x="2047268" y="2992399"/>
            <a:ext cx="2751984" cy="369332"/>
          </a:xfrm>
          <a:prstGeom prst="rect">
            <a:avLst/>
          </a:prstGeom>
          <a:noFill/>
        </p:spPr>
        <p:txBody>
          <a:bodyPr wrap="squar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Software Design</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285803" y="2876981"/>
            <a:ext cx="761466" cy="715581"/>
          </a:xfrm>
          <a:prstGeom prst="rect">
            <a:avLst/>
          </a:prstGeom>
          <a:noFill/>
        </p:spPr>
        <p:txBody>
          <a:bodyPr wrap="square" rtlCol="0">
            <a:spAutoFit/>
          </a:bodyPr>
          <a:lstStyle/>
          <a:p>
            <a:pPr algn="ctr"/>
            <a:r>
              <a:rPr lang="en-US" altLang="zh-CN"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1461694" y="4023480"/>
            <a:ext cx="2751984" cy="369332"/>
          </a:xfrm>
          <a:prstGeom prst="rect">
            <a:avLst/>
          </a:prstGeom>
          <a:noFill/>
        </p:spPr>
        <p:txBody>
          <a:bodyPr wrap="squar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Problem Discussion</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700229" y="3908062"/>
            <a:ext cx="761466" cy="715581"/>
          </a:xfrm>
          <a:prstGeom prst="rect">
            <a:avLst/>
          </a:prstGeom>
          <a:noFill/>
        </p:spPr>
        <p:txBody>
          <a:bodyPr wrap="square" rtlCol="0">
            <a:spAutoFit/>
          </a:bodyPr>
          <a:lstStyle/>
          <a:p>
            <a:pPr algn="ctr"/>
            <a:r>
              <a:rPr lang="en-US" altLang="zh-CN"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文本框 45"/>
          <p:cNvSpPr txBox="1"/>
          <p:nvPr/>
        </p:nvSpPr>
        <p:spPr>
          <a:xfrm>
            <a:off x="1069511" y="5012115"/>
            <a:ext cx="2751984" cy="369332"/>
          </a:xfrm>
          <a:prstGeom prst="rect">
            <a:avLst/>
          </a:prstGeom>
          <a:noFill/>
        </p:spPr>
        <p:txBody>
          <a:bodyPr wrap="squar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Demo</a:t>
            </a:r>
            <a:endParaRPr lang="da-DK" altLang="zh-CN" sz="15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7" name="文本框 46"/>
          <p:cNvSpPr txBox="1"/>
          <p:nvPr/>
        </p:nvSpPr>
        <p:spPr>
          <a:xfrm>
            <a:off x="114654" y="4881437"/>
            <a:ext cx="761466" cy="715581"/>
          </a:xfrm>
          <a:prstGeom prst="rect">
            <a:avLst/>
          </a:prstGeom>
          <a:noFill/>
        </p:spPr>
        <p:txBody>
          <a:bodyPr wrap="square" rtlCol="0">
            <a:spAutoFit/>
          </a:bodyPr>
          <a:lstStyle/>
          <a:p>
            <a:pPr algn="ctr"/>
            <a:r>
              <a:rPr lang="en-US" altLang="zh-CN"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4" name="直接连接符 13"/>
          <p:cNvCxnSpPr/>
          <p:nvPr/>
        </p:nvCxnSpPr>
        <p:spPr>
          <a:xfrm>
            <a:off x="2597074" y="2330650"/>
            <a:ext cx="2448841"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3"/>
          <p:cNvCxnSpPr/>
          <p:nvPr/>
        </p:nvCxnSpPr>
        <p:spPr>
          <a:xfrm>
            <a:off x="2047268" y="3361731"/>
            <a:ext cx="2448841"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3"/>
          <p:cNvCxnSpPr/>
          <p:nvPr/>
        </p:nvCxnSpPr>
        <p:spPr>
          <a:xfrm>
            <a:off x="1578788" y="4404534"/>
            <a:ext cx="2448841"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3"/>
          <p:cNvCxnSpPr/>
          <p:nvPr/>
        </p:nvCxnSpPr>
        <p:spPr>
          <a:xfrm>
            <a:off x="975584" y="5381447"/>
            <a:ext cx="2448841"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8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22" presetClass="entr" presetSubtype="8" fill="hold" grpId="0" nodeType="withEffect">
                                  <p:stCondLst>
                                    <p:cond delay="100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500"/>
                                        <p:tgtEl>
                                          <p:spTgt spid="40"/>
                                        </p:tgtEl>
                                      </p:cBhvr>
                                    </p:animEffect>
                                  </p:childTnLst>
                                </p:cTn>
                              </p:par>
                              <p:par>
                                <p:cTn id="21" presetID="10" presetClass="entr" presetSubtype="0" fill="hold" grpId="0" nodeType="withEffect">
                                  <p:stCondLst>
                                    <p:cond delay="150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22" presetClass="entr" presetSubtype="8" fill="hold" grpId="0" nodeType="withEffect">
                                  <p:stCondLst>
                                    <p:cond delay="1500"/>
                                  </p:stCondLst>
                                  <p:childTnLst>
                                    <p:set>
                                      <p:cBhvr>
                                        <p:cTn id="25" dur="1" fill="hold">
                                          <p:stCondLst>
                                            <p:cond delay="0"/>
                                          </p:stCondLst>
                                        </p:cTn>
                                        <p:tgtEl>
                                          <p:spTgt spid="43"/>
                                        </p:tgtEl>
                                        <p:attrNameLst>
                                          <p:attrName>style.visibility</p:attrName>
                                        </p:attrNameLst>
                                      </p:cBhvr>
                                      <p:to>
                                        <p:strVal val="visible"/>
                                      </p:to>
                                    </p:set>
                                    <p:animEffect transition="in" filter="wipe(left)">
                                      <p:cBhvr>
                                        <p:cTn id="26" dur="500"/>
                                        <p:tgtEl>
                                          <p:spTgt spid="43"/>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22" presetClass="entr" presetSubtype="8" fill="hold" grpId="0" nodeType="withEffect">
                                  <p:stCondLst>
                                    <p:cond delay="200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par>
                                <p:cTn id="33" presetID="22" presetClass="entr" presetSubtype="1" fill="hold" grpId="0" nodeType="withEffect">
                                  <p:stCondLst>
                                    <p:cond delay="90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1700"/>
                                        <p:tgtEl>
                                          <p:spTgt spid="24"/>
                                        </p:tgtEl>
                                      </p:cBhvr>
                                    </p:animEffect>
                                  </p:childTnLst>
                                </p:cTn>
                              </p:par>
                              <p:par>
                                <p:cTn id="36" presetID="16" presetClass="entr" presetSubtype="37" fill="hold"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barn(outVertical)">
                                      <p:cBhvr>
                                        <p:cTn id="38" dur="500"/>
                                        <p:tgtEl>
                                          <p:spTgt spid="14"/>
                                        </p:tgtEl>
                                      </p:cBhvr>
                                    </p:animEffect>
                                  </p:childTnLst>
                                </p:cTn>
                              </p:par>
                              <p:par>
                                <p:cTn id="39" presetID="16" presetClass="entr" presetSubtype="37" fill="hold" nodeType="withEffect">
                                  <p:stCondLst>
                                    <p:cond delay="1000"/>
                                  </p:stCondLst>
                                  <p:childTnLst>
                                    <p:set>
                                      <p:cBhvr>
                                        <p:cTn id="40" dur="1" fill="hold">
                                          <p:stCondLst>
                                            <p:cond delay="0"/>
                                          </p:stCondLst>
                                        </p:cTn>
                                        <p:tgtEl>
                                          <p:spTgt spid="15"/>
                                        </p:tgtEl>
                                        <p:attrNameLst>
                                          <p:attrName>style.visibility</p:attrName>
                                        </p:attrNameLst>
                                      </p:cBhvr>
                                      <p:to>
                                        <p:strVal val="visible"/>
                                      </p:to>
                                    </p:set>
                                    <p:animEffect transition="in" filter="barn(outVertical)">
                                      <p:cBhvr>
                                        <p:cTn id="41" dur="500"/>
                                        <p:tgtEl>
                                          <p:spTgt spid="15"/>
                                        </p:tgtEl>
                                      </p:cBhvr>
                                    </p:animEffect>
                                  </p:childTnLst>
                                </p:cTn>
                              </p:par>
                              <p:par>
                                <p:cTn id="42" presetID="16" presetClass="entr" presetSubtype="37" fill="hold" nodeType="withEffect">
                                  <p:stCondLst>
                                    <p:cond delay="1000"/>
                                  </p:stCondLst>
                                  <p:childTnLst>
                                    <p:set>
                                      <p:cBhvr>
                                        <p:cTn id="43" dur="1" fill="hold">
                                          <p:stCondLst>
                                            <p:cond delay="0"/>
                                          </p:stCondLst>
                                        </p:cTn>
                                        <p:tgtEl>
                                          <p:spTgt spid="16"/>
                                        </p:tgtEl>
                                        <p:attrNameLst>
                                          <p:attrName>style.visibility</p:attrName>
                                        </p:attrNameLst>
                                      </p:cBhvr>
                                      <p:to>
                                        <p:strVal val="visible"/>
                                      </p:to>
                                    </p:set>
                                    <p:animEffect transition="in" filter="barn(outVertical)">
                                      <p:cBhvr>
                                        <p:cTn id="44" dur="500"/>
                                        <p:tgtEl>
                                          <p:spTgt spid="16"/>
                                        </p:tgtEl>
                                      </p:cBhvr>
                                    </p:animEffect>
                                  </p:childTnLst>
                                </p:cTn>
                              </p:par>
                              <p:par>
                                <p:cTn id="45" presetID="16" presetClass="entr" presetSubtype="37" fill="hold" nodeType="withEffect">
                                  <p:stCondLst>
                                    <p:cond delay="1000"/>
                                  </p:stCondLst>
                                  <p:childTnLst>
                                    <p:set>
                                      <p:cBhvr>
                                        <p:cTn id="46" dur="1" fill="hold">
                                          <p:stCondLst>
                                            <p:cond delay="0"/>
                                          </p:stCondLst>
                                        </p:cTn>
                                        <p:tgtEl>
                                          <p:spTgt spid="17"/>
                                        </p:tgtEl>
                                        <p:attrNameLst>
                                          <p:attrName>style.visibility</p:attrName>
                                        </p:attrNameLst>
                                      </p:cBhvr>
                                      <p:to>
                                        <p:strVal val="visible"/>
                                      </p:to>
                                    </p:set>
                                    <p:animEffect transition="in" filter="barn(outVertic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p:bldP spid="27" grpId="0"/>
      <p:bldP spid="40" grpId="0"/>
      <p:bldP spid="41" grpId="0"/>
      <p:bldP spid="43" grpId="0"/>
      <p:bldP spid="44"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en-US" altLang="zh-CN" dirty="0"/>
              <a:t>1. Network manager </a:t>
            </a:r>
            <a:r>
              <a:rPr kumimoji="1" lang="en-US" altLang="zh-CN" dirty="0" smtClean="0"/>
              <a:t>create need to add </a:t>
            </a:r>
            <a:r>
              <a:rPr kumimoji="1" lang="en-US" altLang="zh-CN" dirty="0"/>
              <a:t>component </a:t>
            </a:r>
            <a:r>
              <a:rPr kumimoji="1" lang="en-US" altLang="zh-CN" b="1" dirty="0"/>
              <a:t>network manager</a:t>
            </a:r>
            <a:r>
              <a:rPr kumimoji="1" lang="en-US" altLang="zh-CN" dirty="0"/>
              <a:t>&amp; </a:t>
            </a:r>
            <a:r>
              <a:rPr kumimoji="1" lang="en-US" altLang="zh-CN" b="1" dirty="0"/>
              <a:t>network manager HUD</a:t>
            </a:r>
          </a:p>
          <a:p>
            <a:r>
              <a:rPr kumimoji="1" lang="en-US" altLang="zh-CN" dirty="0" smtClean="0"/>
              <a:t>2. </a:t>
            </a:r>
            <a:r>
              <a:rPr kumimoji="1" lang="en-US" altLang="zh-CN" dirty="0" smtClean="0"/>
              <a:t>C</a:t>
            </a:r>
            <a:r>
              <a:rPr kumimoji="1" lang="en-US" altLang="zh-CN" dirty="0" smtClean="0"/>
              <a:t>reate </a:t>
            </a:r>
            <a:r>
              <a:rPr kumimoji="1" lang="en-US" altLang="zh-CN" b="1" dirty="0"/>
              <a:t>network identity </a:t>
            </a:r>
            <a:r>
              <a:rPr kumimoji="1" lang="en-US" altLang="zh-CN" dirty="0"/>
              <a:t>&amp;</a:t>
            </a:r>
            <a:r>
              <a:rPr kumimoji="1" lang="en-US" altLang="zh-CN" b="1" dirty="0"/>
              <a:t>network transform </a:t>
            </a:r>
            <a:r>
              <a:rPr kumimoji="1" lang="en-US" altLang="zh-CN" dirty="0"/>
              <a:t>(sync transform) &amp; </a:t>
            </a:r>
            <a:r>
              <a:rPr kumimoji="1" lang="en-US" altLang="zh-CN" dirty="0" err="1"/>
              <a:t>Tankshooting</a:t>
            </a:r>
            <a:r>
              <a:rPr kumimoji="1" lang="en-US" altLang="zh-CN" dirty="0"/>
              <a:t> script(net version) in tank prefab</a:t>
            </a:r>
          </a:p>
          <a:p>
            <a:r>
              <a:rPr kumimoji="1" lang="en-US" altLang="zh-CN" dirty="0" smtClean="0"/>
              <a:t>3. </a:t>
            </a:r>
            <a:r>
              <a:rPr kumimoji="1" lang="en-US" altLang="zh-CN" dirty="0" smtClean="0"/>
              <a:t>C</a:t>
            </a:r>
            <a:r>
              <a:rPr kumimoji="1" lang="en-US" altLang="zh-CN" dirty="0" smtClean="0"/>
              <a:t>reate </a:t>
            </a:r>
            <a:r>
              <a:rPr kumimoji="1" lang="en-US" altLang="zh-CN" b="1" dirty="0"/>
              <a:t>network identity</a:t>
            </a:r>
            <a:r>
              <a:rPr kumimoji="1" lang="en-US" altLang="zh-CN" dirty="0"/>
              <a:t> &amp; </a:t>
            </a:r>
            <a:r>
              <a:rPr kumimoji="1" lang="en-US" altLang="zh-CN" dirty="0" err="1"/>
              <a:t>shellcontroller</a:t>
            </a:r>
            <a:r>
              <a:rPr kumimoji="1" lang="en-US" altLang="zh-CN" dirty="0"/>
              <a:t> script(net version) &amp; </a:t>
            </a:r>
            <a:r>
              <a:rPr kumimoji="1" lang="en-US" altLang="zh-CN" b="1" dirty="0"/>
              <a:t>network transform </a:t>
            </a:r>
            <a:r>
              <a:rPr kumimoji="1" lang="en-US" altLang="zh-CN" dirty="0"/>
              <a:t>(sync transform) in shell prefab /</a:t>
            </a:r>
            <a:r>
              <a:rPr kumimoji="1" lang="en-US" altLang="zh-CN" dirty="0" err="1"/>
              <a:t>spawnable</a:t>
            </a:r>
            <a:r>
              <a:rPr kumimoji="1" lang="en-US" altLang="zh-CN" dirty="0"/>
              <a:t> object in </a:t>
            </a:r>
            <a:r>
              <a:rPr kumimoji="1" lang="en-US" altLang="zh-CN" dirty="0" err="1"/>
              <a:t>networkmanager</a:t>
            </a:r>
            <a:endParaRPr kumimoji="1" lang="en-US" altLang="zh-CN" dirty="0"/>
          </a:p>
          <a:p>
            <a:endParaRPr kumimoji="1" lang="zh-CN" altLang="en-US" dirty="0"/>
          </a:p>
        </p:txBody>
      </p:sp>
      <p:sp>
        <p:nvSpPr>
          <p:cNvPr id="6" name="矩形 5"/>
          <p:cNvSpPr/>
          <p:nvPr/>
        </p:nvSpPr>
        <p:spPr>
          <a:xfrm>
            <a:off x="628650" y="564794"/>
            <a:ext cx="4572000" cy="923330"/>
          </a:xfrm>
          <a:prstGeom prst="rect">
            <a:avLst/>
          </a:prstGeom>
        </p:spPr>
        <p:txBody>
          <a:bodyPr>
            <a:spAutoFit/>
          </a:bodyPr>
          <a:lstStyle/>
          <a:p>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Database</a:t>
            </a:r>
          </a:p>
          <a:p>
            <a:pPr marL="0" lvl="3"/>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T</a:t>
            </a:r>
            <a:r>
              <a:rPr lang="en-US" altLang="zh-CN" dirty="0" smtClean="0"/>
              <a:t>he mechanism about my database</a:t>
            </a:r>
            <a:endParaRPr lang="en-US" altLang="zh-CN" dirty="0"/>
          </a:p>
          <a:p>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581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488664" y="1495472"/>
            <a:ext cx="3260889" cy="2690447"/>
          </a:xfrm>
          <a:prstGeom prst="rect">
            <a:avLst/>
          </a:prstGeom>
        </p:spPr>
      </p:pic>
      <p:sp>
        <p:nvSpPr>
          <p:cNvPr id="5" name="矩形 4"/>
          <p:cNvSpPr/>
          <p:nvPr/>
        </p:nvSpPr>
        <p:spPr>
          <a:xfrm>
            <a:off x="916664" y="2840695"/>
            <a:ext cx="4572000" cy="646331"/>
          </a:xfrm>
          <a:prstGeom prst="rect">
            <a:avLst/>
          </a:prstGeom>
        </p:spPr>
        <p:txBody>
          <a:bodyPr>
            <a:spAutoFit/>
          </a:bodyPr>
          <a:lstStyle/>
          <a:p>
            <a:r>
              <a:rPr kumimoji="1" lang="en-US" altLang="zh-CN" dirty="0" smtClean="0"/>
              <a:t>A</a:t>
            </a:r>
            <a:r>
              <a:rPr kumimoji="1" lang="en-US" altLang="zh-CN" dirty="0" smtClean="0"/>
              <a:t>dd </a:t>
            </a:r>
            <a:r>
              <a:rPr kumimoji="1" lang="en-US" altLang="zh-CN" dirty="0"/>
              <a:t>component </a:t>
            </a:r>
            <a:r>
              <a:rPr kumimoji="1" lang="en-US" altLang="zh-CN" b="1" dirty="0"/>
              <a:t>Network start </a:t>
            </a:r>
            <a:r>
              <a:rPr kumimoji="1" lang="en-US" altLang="zh-CN" b="1" dirty="0" smtClean="0"/>
              <a:t>position </a:t>
            </a:r>
            <a:r>
              <a:rPr kumimoji="1" lang="en-US" altLang="zh-CN" dirty="0"/>
              <a:t>Tank spawn </a:t>
            </a:r>
            <a:r>
              <a:rPr kumimoji="1" lang="en-US" altLang="zh-CN" dirty="0" smtClean="0"/>
              <a:t>info , </a:t>
            </a:r>
            <a:r>
              <a:rPr kumimoji="1" lang="en-US" altLang="zh-CN" dirty="0"/>
              <a:t>set the method </a:t>
            </a:r>
            <a:r>
              <a:rPr kumimoji="1" lang="en-US" altLang="zh-CN" b="1" dirty="0"/>
              <a:t>Round Robin</a:t>
            </a:r>
            <a:endParaRPr kumimoji="1" lang="en-US" altLang="zh-CN" b="1" dirty="0"/>
          </a:p>
        </p:txBody>
      </p:sp>
    </p:spTree>
    <p:extLst>
      <p:ext uri="{BB962C8B-B14F-4D97-AF65-F5344CB8AC3E}">
        <p14:creationId xmlns:p14="http://schemas.microsoft.com/office/powerpoint/2010/main" val="1961807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222000" y="1514475"/>
            <a:ext cx="2700000" cy="27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文本框 5"/>
          <p:cNvSpPr txBox="1"/>
          <p:nvPr/>
        </p:nvSpPr>
        <p:spPr>
          <a:xfrm>
            <a:off x="2528888" y="4591142"/>
            <a:ext cx="4086225" cy="507831"/>
          </a:xfrm>
          <a:prstGeom prst="rect">
            <a:avLst/>
          </a:prstGeom>
          <a:noFill/>
        </p:spPr>
        <p:txBody>
          <a:bodyPr wrap="square" rtlCol="0">
            <a:spAutoFit/>
          </a:bodyPr>
          <a:lstStyle/>
          <a:p>
            <a:pPr algn="ctr"/>
            <a:r>
              <a:rPr lang="en-US" altLang="zh-CN" sz="2700" b="1" dirty="0" smtClean="0">
                <a:solidFill>
                  <a:schemeClr val="accent1"/>
                </a:solidFill>
                <a:latin typeface="微软雅黑" panose="020B0503020204020204" pitchFamily="34" charset="-122"/>
                <a:ea typeface="微软雅黑" panose="020B0503020204020204" pitchFamily="34" charset="-122"/>
              </a:rPr>
              <a:t>Demo</a:t>
            </a:r>
            <a:endParaRPr lang="zh-CN" altLang="en-US" sz="2700" b="1"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157538" y="2275853"/>
            <a:ext cx="2828924" cy="1200329"/>
          </a:xfrm>
          <a:prstGeom prst="rect">
            <a:avLst/>
          </a:prstGeom>
          <a:noFill/>
        </p:spPr>
        <p:txBody>
          <a:bodyPr wrap="square" rtlCol="0">
            <a:spAutoFit/>
          </a:bodyPr>
          <a:lstStyle/>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FOUR</a:t>
            </a:r>
            <a:endParaRPr lang="zh-CN" altLang="en-US"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直角三角形 10"/>
          <p:cNvSpPr>
            <a:spLocks noChangeAspect="1"/>
          </p:cNvSpPr>
          <p:nvPr/>
        </p:nvSpPr>
        <p:spPr>
          <a:xfrm rot="16200000">
            <a:off x="4636461" y="2946752"/>
            <a:ext cx="1350000" cy="135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79919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86204" y="1618772"/>
            <a:ext cx="5862077" cy="2554545"/>
          </a:xfrm>
          <a:prstGeom prst="rect">
            <a:avLst/>
          </a:prstGeom>
          <a:noFill/>
        </p:spPr>
        <p:txBody>
          <a:bodyPr wrap="square" rtlCol="0">
            <a:spAutoFit/>
          </a:bodyPr>
          <a:lstStyle/>
          <a:p>
            <a:pPr algn="ctr"/>
            <a:r>
              <a:rPr lang="en-US" altLang="zh-CN" sz="8000" b="1" dirty="0" smtClean="0">
                <a:solidFill>
                  <a:schemeClr val="accent1"/>
                </a:solidFill>
                <a:latin typeface="微软雅黑" panose="020B0503020204020204" pitchFamily="34" charset="-122"/>
                <a:ea typeface="微软雅黑" panose="020B0503020204020204" pitchFamily="34" charset="-122"/>
              </a:rPr>
              <a:t>Thank             you </a:t>
            </a:r>
            <a:endParaRPr lang="zh-CN" altLang="en-US" sz="8000" b="1" dirty="0">
              <a:solidFill>
                <a:schemeClr val="accent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07073" y="5452012"/>
            <a:ext cx="7001447" cy="507831"/>
          </a:xfrm>
          <a:prstGeom prst="rect">
            <a:avLst/>
          </a:prstGeom>
          <a:noFill/>
        </p:spPr>
        <p:txBody>
          <a:bodyPr wrap="square" rtlCol="0">
            <a:spAutoFit/>
          </a:bodyPr>
          <a:lstStyle/>
          <a:p>
            <a:pPr algn="ctr"/>
            <a:r>
              <a:rPr lang="en-US" altLang="zh-CN" sz="2700" b="1" dirty="0">
                <a:latin typeface="微软雅黑" panose="020B0503020204020204" pitchFamily="34" charset="-122"/>
                <a:ea typeface="微软雅黑" panose="020B0503020204020204" pitchFamily="34" charset="-122"/>
              </a:rPr>
              <a:t>Mobile application based on Unity3d</a:t>
            </a:r>
            <a:endParaRPr lang="zh-CN" altLang="en-US" sz="27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07074" y="5931065"/>
            <a:ext cx="9192958" cy="369332"/>
          </a:xfrm>
          <a:prstGeom prst="rect">
            <a:avLst/>
          </a:prstGeom>
          <a:noFill/>
        </p:spPr>
        <p:txBody>
          <a:bodyPr wrap="square" rtlCol="0">
            <a:spAutoFit/>
          </a:bodyPr>
          <a:lstStyle/>
          <a:p>
            <a:pPr algn="ctr"/>
            <a:r>
              <a:rPr lang="zh-CN" altLang="en-US"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Wang </a:t>
            </a:r>
            <a:r>
              <a:rPr lang="en-US" altLang="zh-CN" dirty="0" err="1">
                <a:latin typeface="微软雅黑" panose="020B0503020204020204" pitchFamily="34" charset="-122"/>
                <a:ea typeface="微软雅黑" panose="020B0503020204020204" pitchFamily="34" charset="-122"/>
              </a:rPr>
              <a:t>Guoquan</a:t>
            </a:r>
            <a:r>
              <a:rPr lang="en-US" altLang="zh-CN" dirty="0">
                <a:latin typeface="微软雅黑" panose="020B0503020204020204" pitchFamily="34" charset="-122"/>
                <a:ea typeface="微软雅黑" panose="020B0503020204020204" pitchFamily="34" charset="-122"/>
              </a:rPr>
              <a:t> 1430003024</a:t>
            </a:r>
            <a:endParaRPr lang="zh-CN" altLang="en-US" dirty="0">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596410" y="5933911"/>
            <a:ext cx="5707856"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877908" y="5515566"/>
            <a:ext cx="1522124" cy="1200329"/>
          </a:xfrm>
          <a:prstGeom prst="rect">
            <a:avLst/>
          </a:prstGeom>
        </p:spPr>
        <p:txBody>
          <a:bodyPr wrap="square">
            <a:spAutoFit/>
          </a:bodyPr>
          <a:lstStyle/>
          <a:p>
            <a:r>
              <a:rPr lang="de-DE" altLang="zh-CN" dirty="0">
                <a:solidFill>
                  <a:srgbClr val="000000"/>
                </a:solidFill>
                <a:latin typeface="Calibri" charset="0"/>
              </a:rPr>
              <a:t>S: Dyce</a:t>
            </a:r>
            <a:r>
              <a:rPr lang="de-DE" altLang="zh-CN" dirty="0"/>
              <a:t/>
            </a:r>
            <a:br>
              <a:rPr lang="de-DE" altLang="zh-CN" dirty="0"/>
            </a:br>
            <a:r>
              <a:rPr lang="de-DE" altLang="zh-CN" dirty="0">
                <a:solidFill>
                  <a:srgbClr val="000000"/>
                </a:solidFill>
                <a:latin typeface="Calibri" charset="0"/>
              </a:rPr>
              <a:t>O: </a:t>
            </a:r>
            <a:r>
              <a:rPr lang="de-DE" altLang="zh-CN" dirty="0" err="1">
                <a:solidFill>
                  <a:srgbClr val="000000"/>
                </a:solidFill>
                <a:latin typeface="Calibri" charset="0"/>
              </a:rPr>
              <a:t>Weifeng</a:t>
            </a:r>
            <a:r>
              <a:rPr lang="de-DE" altLang="zh-CN" dirty="0"/>
              <a:t/>
            </a:r>
            <a:br>
              <a:rPr lang="de-DE" altLang="zh-CN" dirty="0"/>
            </a:br>
            <a:r>
              <a:rPr lang="de-DE" altLang="zh-CN" dirty="0">
                <a:solidFill>
                  <a:srgbClr val="000000"/>
                </a:solidFill>
                <a:latin typeface="Calibri" charset="0"/>
              </a:rPr>
              <a:t>E: KP</a:t>
            </a:r>
            <a:r>
              <a:rPr lang="de-DE" altLang="zh-CN" dirty="0"/>
              <a:t/>
            </a:r>
            <a:br>
              <a:rPr lang="de-DE" altLang="zh-CN" dirty="0"/>
            </a:br>
            <a:endParaRPr lang="zh-CN" altLang="en-US" dirty="0"/>
          </a:p>
        </p:txBody>
      </p:sp>
    </p:spTree>
    <p:extLst>
      <p:ext uri="{BB962C8B-B14F-4D97-AF65-F5344CB8AC3E}">
        <p14:creationId xmlns:p14="http://schemas.microsoft.com/office/powerpoint/2010/main" val="178334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7" presetClass="entr" presetSubtype="0" fill="hold" grpId="0" nodeType="withEffect">
                                  <p:stCondLst>
                                    <p:cond delay="8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600"/>
                                        <p:tgtEl>
                                          <p:spTgt spid="6"/>
                                        </p:tgtEl>
                                      </p:cBhvr>
                                    </p:animEffect>
                                    <p:anim calcmode="lin" valueType="num">
                                      <p:cBhvr>
                                        <p:cTn id="11" dur="600" fill="hold"/>
                                        <p:tgtEl>
                                          <p:spTgt spid="6"/>
                                        </p:tgtEl>
                                        <p:attrNameLst>
                                          <p:attrName>ppt_x</p:attrName>
                                        </p:attrNameLst>
                                      </p:cBhvr>
                                      <p:tavLst>
                                        <p:tav tm="0">
                                          <p:val>
                                            <p:strVal val="#ppt_x"/>
                                          </p:val>
                                        </p:tav>
                                        <p:tav tm="100000">
                                          <p:val>
                                            <p:strVal val="#ppt_x"/>
                                          </p:val>
                                        </p:tav>
                                      </p:tavLst>
                                    </p:anim>
                                    <p:anim calcmode="lin" valueType="num">
                                      <p:cBhvr>
                                        <p:cTn id="12" dur="6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8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600"/>
                                        <p:tgtEl>
                                          <p:spTgt spid="7"/>
                                        </p:tgtEl>
                                      </p:cBhvr>
                                    </p:animEffect>
                                    <p:anim calcmode="lin" valueType="num">
                                      <p:cBhvr>
                                        <p:cTn id="16" dur="600" fill="hold"/>
                                        <p:tgtEl>
                                          <p:spTgt spid="7"/>
                                        </p:tgtEl>
                                        <p:attrNameLst>
                                          <p:attrName>ppt_x</p:attrName>
                                        </p:attrNameLst>
                                      </p:cBhvr>
                                      <p:tavLst>
                                        <p:tav tm="0">
                                          <p:val>
                                            <p:strVal val="#ppt_x"/>
                                          </p:val>
                                        </p:tav>
                                        <p:tav tm="100000">
                                          <p:val>
                                            <p:strVal val="#ppt_x"/>
                                          </p:val>
                                        </p:tav>
                                      </p:tavLst>
                                    </p:anim>
                                    <p:anim calcmode="lin" valueType="num">
                                      <p:cBhvr>
                                        <p:cTn id="17" dur="600" fill="hold"/>
                                        <p:tgtEl>
                                          <p:spTgt spid="7"/>
                                        </p:tgtEl>
                                        <p:attrNameLst>
                                          <p:attrName>ppt_y</p:attrName>
                                        </p:attrNameLst>
                                      </p:cBhvr>
                                      <p:tavLst>
                                        <p:tav tm="0">
                                          <p:val>
                                            <p:strVal val="#ppt_y+.1"/>
                                          </p:val>
                                        </p:tav>
                                        <p:tav tm="100000">
                                          <p:val>
                                            <p:strVal val="#ppt_y"/>
                                          </p:val>
                                        </p:tav>
                                      </p:tavLst>
                                    </p:anim>
                                  </p:childTnLst>
                                </p:cTn>
                              </p:par>
                              <p:par>
                                <p:cTn id="18" presetID="16" presetClass="entr" presetSubtype="37" fill="hold" nodeType="with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barn(out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222000" y="1514475"/>
            <a:ext cx="2700000" cy="27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文本框 5"/>
          <p:cNvSpPr txBox="1"/>
          <p:nvPr/>
        </p:nvSpPr>
        <p:spPr>
          <a:xfrm>
            <a:off x="2528888" y="4591142"/>
            <a:ext cx="4086225" cy="923330"/>
          </a:xfrm>
          <a:prstGeom prst="rect">
            <a:avLst/>
          </a:prstGeom>
          <a:noFill/>
        </p:spPr>
        <p:txBody>
          <a:bodyPr wrap="square" rtlCol="0">
            <a:spAutoFit/>
          </a:bodyPr>
          <a:lstStyle/>
          <a:p>
            <a:pPr algn="ctr"/>
            <a:r>
              <a:rPr lang="en-US" altLang="zh-CN" sz="2700" b="1" dirty="0" smtClean="0">
                <a:solidFill>
                  <a:schemeClr val="accent1"/>
                </a:solidFill>
                <a:latin typeface="微软雅黑" panose="020B0503020204020204" pitchFamily="34" charset="-122"/>
                <a:ea typeface="微软雅黑" panose="020B0503020204020204" pitchFamily="34" charset="-122"/>
              </a:rPr>
              <a:t>Introduction</a:t>
            </a:r>
          </a:p>
          <a:p>
            <a:pPr algn="ctr"/>
            <a:endParaRPr lang="zh-CN" altLang="en-US" sz="2700" b="1"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157538" y="2275853"/>
            <a:ext cx="2828924" cy="1200329"/>
          </a:xfrm>
          <a:prstGeom prst="rect">
            <a:avLst/>
          </a:prstGeom>
          <a:noFill/>
        </p:spPr>
        <p:txBody>
          <a:bodyPr wrap="square" rtlCol="0">
            <a:spAutoFit/>
          </a:bodyPr>
          <a:lstStyle/>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3157538" y="1436682"/>
            <a:ext cx="1350000" cy="135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6291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21494" y="1096083"/>
            <a:ext cx="2263140" cy="369332"/>
          </a:xfrm>
          <a:prstGeom prst="rect">
            <a:avLst/>
          </a:prstGeom>
          <a:noFill/>
        </p:spPr>
        <p:txBody>
          <a:bodyPr wrap="square" rtlCol="0">
            <a:spAutoFit/>
          </a:bodyPr>
          <a:lstStyle/>
          <a:p>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Background</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050166" y="1126693"/>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5" name="组合 4"/>
          <p:cNvGrpSpPr/>
          <p:nvPr/>
        </p:nvGrpSpPr>
        <p:grpSpPr>
          <a:xfrm>
            <a:off x="9145534" y="5588796"/>
            <a:ext cx="619973" cy="411956"/>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9989121" y="10480"/>
              <a:ext cx="586078" cy="430887"/>
            </a:xfrm>
            <a:prstGeom prst="rect">
              <a:avLst/>
            </a:prstGeom>
            <a:noFill/>
          </p:spPr>
          <p:txBody>
            <a:bodyPr wrap="square" rtlCol="0">
              <a:spAutoFit/>
            </a:bodyPr>
            <a:lstStyle/>
            <a:p>
              <a:pPr algn="ctr"/>
              <a:r>
                <a:rPr lang="en-US" altLang="zh-CN" sz="1500" b="1" dirty="0">
                  <a:solidFill>
                    <a:schemeClr val="bg1"/>
                  </a:solidFill>
                  <a:latin typeface="微软雅黑" panose="020B0503020204020204" pitchFamily="34" charset="-122"/>
                  <a:ea typeface="微软雅黑" panose="020B0503020204020204" pitchFamily="34" charset="-122"/>
                </a:rPr>
                <a:t>13</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sp>
        <p:nvSpPr>
          <p:cNvPr id="37" name="任意多边形 36"/>
          <p:cNvSpPr/>
          <p:nvPr/>
        </p:nvSpPr>
        <p:spPr>
          <a:xfrm>
            <a:off x="6143654" y="4382511"/>
            <a:ext cx="1862054" cy="1862054"/>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6047" tIns="570257" rIns="496047" bIns="609349" numCol="1" spcCol="1270" anchor="ctr" anchorCtr="0">
            <a:noAutofit/>
          </a:bodyPr>
          <a:lstStyle/>
          <a:p>
            <a:pPr algn="ctr" defTabSz="1633538">
              <a:lnSpc>
                <a:spcPct val="90000"/>
              </a:lnSpc>
              <a:spcBef>
                <a:spcPct val="0"/>
              </a:spcBef>
              <a:spcAft>
                <a:spcPct val="35000"/>
              </a:spcAft>
            </a:pPr>
            <a:endParaRPr lang="zh-CN" altLang="en-US" sz="3675"/>
          </a:p>
        </p:txBody>
      </p:sp>
      <p:sp>
        <p:nvSpPr>
          <p:cNvPr id="38" name="任意多边形 37"/>
          <p:cNvSpPr/>
          <p:nvPr/>
        </p:nvSpPr>
        <p:spPr>
          <a:xfrm>
            <a:off x="4792290" y="3803307"/>
            <a:ext cx="1354221" cy="1354221"/>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7825" tIns="440298" rIns="437825" bIns="440298" numCol="1" spcCol="1270" anchor="ctr" anchorCtr="0">
            <a:noAutofit/>
          </a:bodyPr>
          <a:lstStyle/>
          <a:p>
            <a:pPr algn="ctr" defTabSz="1000125">
              <a:lnSpc>
                <a:spcPct val="90000"/>
              </a:lnSpc>
              <a:spcBef>
                <a:spcPct val="0"/>
              </a:spcBef>
              <a:spcAft>
                <a:spcPct val="35000"/>
              </a:spcAft>
            </a:pPr>
            <a:endParaRPr lang="zh-CN" altLang="en-US" sz="2250"/>
          </a:p>
        </p:txBody>
      </p:sp>
      <p:sp>
        <p:nvSpPr>
          <p:cNvPr id="39" name="任意多边形 38"/>
          <p:cNvSpPr/>
          <p:nvPr/>
        </p:nvSpPr>
        <p:spPr>
          <a:xfrm>
            <a:off x="5550948" y="2529964"/>
            <a:ext cx="1625067" cy="1625067"/>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9753" tIns="559753" rIns="559754" bIns="559754" numCol="1" spcCol="1270" anchor="ctr" anchorCtr="0">
            <a:noAutofit/>
          </a:bodyPr>
          <a:lstStyle/>
          <a:p>
            <a:pPr algn="ctr" defTabSz="1100138">
              <a:lnSpc>
                <a:spcPct val="90000"/>
              </a:lnSpc>
              <a:spcBef>
                <a:spcPct val="0"/>
              </a:spcBef>
              <a:spcAft>
                <a:spcPct val="35000"/>
              </a:spcAft>
            </a:pPr>
            <a:endParaRPr lang="zh-CN" altLang="en-US" sz="2475"/>
          </a:p>
        </p:txBody>
      </p:sp>
      <p:sp>
        <p:nvSpPr>
          <p:cNvPr id="40" name="环形箭头 39"/>
          <p:cNvSpPr/>
          <p:nvPr/>
        </p:nvSpPr>
        <p:spPr>
          <a:xfrm>
            <a:off x="6034277" y="4091599"/>
            <a:ext cx="2383430" cy="2383430"/>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1" name="形状 40"/>
          <p:cNvSpPr/>
          <p:nvPr/>
        </p:nvSpPr>
        <p:spPr>
          <a:xfrm>
            <a:off x="4542223" y="3477506"/>
            <a:ext cx="1731710" cy="1731710"/>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环形箭头 41"/>
          <p:cNvSpPr/>
          <p:nvPr/>
        </p:nvSpPr>
        <p:spPr>
          <a:xfrm>
            <a:off x="5385763" y="2380387"/>
            <a:ext cx="1867133" cy="1867133"/>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17"/>
          <p:cNvSpPr>
            <a:spLocks noEditPoints="1"/>
          </p:cNvSpPr>
          <p:nvPr/>
        </p:nvSpPr>
        <p:spPr bwMode="auto">
          <a:xfrm>
            <a:off x="5220453" y="4174489"/>
            <a:ext cx="506091" cy="611856"/>
          </a:xfrm>
          <a:custGeom>
            <a:avLst/>
            <a:gdLst>
              <a:gd name="T0" fmla="*/ 17 w 101"/>
              <a:gd name="T1" fmla="*/ 16 h 123"/>
              <a:gd name="T2" fmla="*/ 66 w 101"/>
              <a:gd name="T3" fmla="*/ 10 h 123"/>
              <a:gd name="T4" fmla="*/ 73 w 101"/>
              <a:gd name="T5" fmla="*/ 16 h 123"/>
              <a:gd name="T6" fmla="*/ 73 w 101"/>
              <a:gd name="T7" fmla="*/ 18 h 123"/>
              <a:gd name="T8" fmla="*/ 28 w 101"/>
              <a:gd name="T9" fmla="*/ 24 h 123"/>
              <a:gd name="T10" fmla="*/ 23 w 101"/>
              <a:gd name="T11" fmla="*/ 31 h 123"/>
              <a:gd name="T12" fmla="*/ 23 w 101"/>
              <a:gd name="T13" fmla="*/ 99 h 123"/>
              <a:gd name="T14" fmla="*/ 17 w 101"/>
              <a:gd name="T15" fmla="*/ 99 h 123"/>
              <a:gd name="T16" fmla="*/ 17 w 101"/>
              <a:gd name="T17" fmla="*/ 16 h 123"/>
              <a:gd name="T18" fmla="*/ 54 w 101"/>
              <a:gd name="T19" fmla="*/ 49 h 123"/>
              <a:gd name="T20" fmla="*/ 54 w 101"/>
              <a:gd name="T21" fmla="*/ 66 h 123"/>
              <a:gd name="T22" fmla="*/ 92 w 101"/>
              <a:gd name="T23" fmla="*/ 61 h 123"/>
              <a:gd name="T24" fmla="*/ 92 w 101"/>
              <a:gd name="T25" fmla="*/ 44 h 123"/>
              <a:gd name="T26" fmla="*/ 54 w 101"/>
              <a:gd name="T27" fmla="*/ 49 h 123"/>
              <a:gd name="T28" fmla="*/ 45 w 101"/>
              <a:gd name="T29" fmla="*/ 38 h 123"/>
              <a:gd name="T30" fmla="*/ 45 w 101"/>
              <a:gd name="T31" fmla="*/ 121 h 123"/>
              <a:gd name="T32" fmla="*/ 93 w 101"/>
              <a:gd name="T33" fmla="*/ 115 h 123"/>
              <a:gd name="T34" fmla="*/ 101 w 101"/>
              <a:gd name="T35" fmla="*/ 107 h 123"/>
              <a:gd name="T36" fmla="*/ 101 w 101"/>
              <a:gd name="T37" fmla="*/ 38 h 123"/>
              <a:gd name="T38" fmla="*/ 93 w 101"/>
              <a:gd name="T39" fmla="*/ 32 h 123"/>
              <a:gd name="T40" fmla="*/ 45 w 101"/>
              <a:gd name="T41" fmla="*/ 38 h 123"/>
              <a:gd name="T42" fmla="*/ 30 w 101"/>
              <a:gd name="T43" fmla="*/ 29 h 123"/>
              <a:gd name="T44" fmla="*/ 27 w 101"/>
              <a:gd name="T45" fmla="*/ 31 h 123"/>
              <a:gd name="T46" fmla="*/ 27 w 101"/>
              <a:gd name="T47" fmla="*/ 111 h 123"/>
              <a:gd name="T48" fmla="*/ 30 w 101"/>
              <a:gd name="T49" fmla="*/ 116 h 123"/>
              <a:gd name="T50" fmla="*/ 38 w 101"/>
              <a:gd name="T51" fmla="*/ 122 h 123"/>
              <a:gd name="T52" fmla="*/ 41 w 101"/>
              <a:gd name="T53" fmla="*/ 119 h 123"/>
              <a:gd name="T54" fmla="*/ 41 w 101"/>
              <a:gd name="T55" fmla="*/ 39 h 123"/>
              <a:gd name="T56" fmla="*/ 38 w 101"/>
              <a:gd name="T57" fmla="*/ 34 h 123"/>
              <a:gd name="T58" fmla="*/ 30 w 101"/>
              <a:gd name="T59" fmla="*/ 29 h 123"/>
              <a:gd name="T60" fmla="*/ 36 w 101"/>
              <a:gd name="T61" fmla="*/ 27 h 123"/>
              <a:gd name="T62" fmla="*/ 41 w 101"/>
              <a:gd name="T63" fmla="*/ 31 h 123"/>
              <a:gd name="T64" fmla="*/ 42 w 101"/>
              <a:gd name="T65" fmla="*/ 31 h 123"/>
              <a:gd name="T66" fmla="*/ 88 w 101"/>
              <a:gd name="T67" fmla="*/ 25 h 123"/>
              <a:gd name="T68" fmla="*/ 81 w 101"/>
              <a:gd name="T69" fmla="*/ 22 h 123"/>
              <a:gd name="T70" fmla="*/ 36 w 101"/>
              <a:gd name="T71" fmla="*/ 27 h 123"/>
              <a:gd name="T72" fmla="*/ 2 w 101"/>
              <a:gd name="T73" fmla="*/ 7 h 123"/>
              <a:gd name="T74" fmla="*/ 11 w 101"/>
              <a:gd name="T75" fmla="*/ 13 h 123"/>
              <a:gd name="T76" fmla="*/ 13 w 101"/>
              <a:gd name="T77" fmla="*/ 18 h 123"/>
              <a:gd name="T78" fmla="*/ 13 w 101"/>
              <a:gd name="T79" fmla="*/ 98 h 123"/>
              <a:gd name="T80" fmla="*/ 11 w 101"/>
              <a:gd name="T81" fmla="*/ 100 h 123"/>
              <a:gd name="T82" fmla="*/ 2 w 101"/>
              <a:gd name="T83" fmla="*/ 95 h 123"/>
              <a:gd name="T84" fmla="*/ 0 w 101"/>
              <a:gd name="T85" fmla="*/ 89 h 123"/>
              <a:gd name="T86" fmla="*/ 0 w 101"/>
              <a:gd name="T87" fmla="*/ 9 h 123"/>
              <a:gd name="T88" fmla="*/ 2 w 101"/>
              <a:gd name="T89" fmla="*/ 7 h 123"/>
              <a:gd name="T90" fmla="*/ 8 w 101"/>
              <a:gd name="T91" fmla="*/ 6 h 123"/>
              <a:gd name="T92" fmla="*/ 13 w 101"/>
              <a:gd name="T93" fmla="*/ 9 h 123"/>
              <a:gd name="T94" fmla="*/ 14 w 101"/>
              <a:gd name="T95" fmla="*/ 10 h 123"/>
              <a:gd name="T96" fmla="*/ 60 w 101"/>
              <a:gd name="T97" fmla="*/ 4 h 123"/>
              <a:gd name="T98" fmla="*/ 53 w 101"/>
              <a:gd name="T99" fmla="*/ 0 h 123"/>
              <a:gd name="T100" fmla="*/ 8 w 101"/>
              <a:gd name="T10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23">
                <a:moveTo>
                  <a:pt x="17" y="16"/>
                </a:moveTo>
                <a:cubicBezTo>
                  <a:pt x="66" y="10"/>
                  <a:pt x="66" y="10"/>
                  <a:pt x="66" y="10"/>
                </a:cubicBezTo>
                <a:cubicBezTo>
                  <a:pt x="70" y="10"/>
                  <a:pt x="73" y="12"/>
                  <a:pt x="73" y="16"/>
                </a:cubicBezTo>
                <a:cubicBezTo>
                  <a:pt x="73" y="18"/>
                  <a:pt x="73" y="18"/>
                  <a:pt x="73" y="18"/>
                </a:cubicBezTo>
                <a:cubicBezTo>
                  <a:pt x="28" y="24"/>
                  <a:pt x="28" y="24"/>
                  <a:pt x="28" y="24"/>
                </a:cubicBezTo>
                <a:cubicBezTo>
                  <a:pt x="24" y="25"/>
                  <a:pt x="23" y="27"/>
                  <a:pt x="23" y="31"/>
                </a:cubicBezTo>
                <a:cubicBezTo>
                  <a:pt x="23" y="99"/>
                  <a:pt x="23" y="99"/>
                  <a:pt x="23" y="99"/>
                </a:cubicBezTo>
                <a:cubicBezTo>
                  <a:pt x="17" y="99"/>
                  <a:pt x="17" y="99"/>
                  <a:pt x="17" y="99"/>
                </a:cubicBezTo>
                <a:cubicBezTo>
                  <a:pt x="17" y="16"/>
                  <a:pt x="17" y="16"/>
                  <a:pt x="17" y="16"/>
                </a:cubicBezTo>
                <a:close/>
                <a:moveTo>
                  <a:pt x="54" y="49"/>
                </a:moveTo>
                <a:cubicBezTo>
                  <a:pt x="54" y="66"/>
                  <a:pt x="54" y="66"/>
                  <a:pt x="54" y="66"/>
                </a:cubicBezTo>
                <a:cubicBezTo>
                  <a:pt x="92" y="61"/>
                  <a:pt x="92" y="61"/>
                  <a:pt x="92" y="61"/>
                </a:cubicBezTo>
                <a:cubicBezTo>
                  <a:pt x="92" y="44"/>
                  <a:pt x="92" y="44"/>
                  <a:pt x="92" y="44"/>
                </a:cubicBezTo>
                <a:cubicBezTo>
                  <a:pt x="54" y="49"/>
                  <a:pt x="54" y="49"/>
                  <a:pt x="54" y="49"/>
                </a:cubicBezTo>
                <a:close/>
                <a:moveTo>
                  <a:pt x="45" y="38"/>
                </a:moveTo>
                <a:cubicBezTo>
                  <a:pt x="45" y="121"/>
                  <a:pt x="45" y="121"/>
                  <a:pt x="45" y="121"/>
                </a:cubicBezTo>
                <a:cubicBezTo>
                  <a:pt x="93" y="115"/>
                  <a:pt x="93" y="115"/>
                  <a:pt x="93" y="115"/>
                </a:cubicBezTo>
                <a:cubicBezTo>
                  <a:pt x="97" y="114"/>
                  <a:pt x="101" y="111"/>
                  <a:pt x="101" y="107"/>
                </a:cubicBezTo>
                <a:cubicBezTo>
                  <a:pt x="101" y="38"/>
                  <a:pt x="101" y="38"/>
                  <a:pt x="101" y="38"/>
                </a:cubicBezTo>
                <a:cubicBezTo>
                  <a:pt x="101" y="34"/>
                  <a:pt x="97" y="31"/>
                  <a:pt x="93" y="32"/>
                </a:cubicBezTo>
                <a:cubicBezTo>
                  <a:pt x="45" y="38"/>
                  <a:pt x="45" y="38"/>
                  <a:pt x="45" y="38"/>
                </a:cubicBezTo>
                <a:close/>
                <a:moveTo>
                  <a:pt x="30" y="29"/>
                </a:moveTo>
                <a:cubicBezTo>
                  <a:pt x="28" y="28"/>
                  <a:pt x="27" y="29"/>
                  <a:pt x="27" y="31"/>
                </a:cubicBezTo>
                <a:cubicBezTo>
                  <a:pt x="27" y="111"/>
                  <a:pt x="27" y="111"/>
                  <a:pt x="27" y="111"/>
                </a:cubicBezTo>
                <a:cubicBezTo>
                  <a:pt x="27" y="113"/>
                  <a:pt x="28" y="115"/>
                  <a:pt x="30" y="116"/>
                </a:cubicBezTo>
                <a:cubicBezTo>
                  <a:pt x="38" y="122"/>
                  <a:pt x="38" y="122"/>
                  <a:pt x="38" y="122"/>
                </a:cubicBezTo>
                <a:cubicBezTo>
                  <a:pt x="40" y="123"/>
                  <a:pt x="41" y="122"/>
                  <a:pt x="41" y="119"/>
                </a:cubicBezTo>
                <a:cubicBezTo>
                  <a:pt x="41" y="39"/>
                  <a:pt x="41" y="39"/>
                  <a:pt x="41" y="39"/>
                </a:cubicBezTo>
                <a:cubicBezTo>
                  <a:pt x="41" y="37"/>
                  <a:pt x="40" y="35"/>
                  <a:pt x="38" y="34"/>
                </a:cubicBezTo>
                <a:cubicBezTo>
                  <a:pt x="30" y="29"/>
                  <a:pt x="30" y="29"/>
                  <a:pt x="30" y="29"/>
                </a:cubicBezTo>
                <a:close/>
                <a:moveTo>
                  <a:pt x="36" y="27"/>
                </a:moveTo>
                <a:cubicBezTo>
                  <a:pt x="41" y="31"/>
                  <a:pt x="41" y="31"/>
                  <a:pt x="41" y="31"/>
                </a:cubicBezTo>
                <a:cubicBezTo>
                  <a:pt x="41" y="31"/>
                  <a:pt x="42" y="31"/>
                  <a:pt x="42" y="31"/>
                </a:cubicBezTo>
                <a:cubicBezTo>
                  <a:pt x="88" y="25"/>
                  <a:pt x="88" y="25"/>
                  <a:pt x="88" y="25"/>
                </a:cubicBezTo>
                <a:cubicBezTo>
                  <a:pt x="87" y="23"/>
                  <a:pt x="84" y="21"/>
                  <a:pt x="81" y="22"/>
                </a:cubicBezTo>
                <a:cubicBezTo>
                  <a:pt x="36" y="27"/>
                  <a:pt x="36" y="27"/>
                  <a:pt x="36" y="27"/>
                </a:cubicBezTo>
                <a:close/>
                <a:moveTo>
                  <a:pt x="2" y="7"/>
                </a:moveTo>
                <a:cubicBezTo>
                  <a:pt x="11" y="13"/>
                  <a:pt x="11" y="13"/>
                  <a:pt x="11" y="13"/>
                </a:cubicBezTo>
                <a:cubicBezTo>
                  <a:pt x="12" y="14"/>
                  <a:pt x="13" y="16"/>
                  <a:pt x="13" y="18"/>
                </a:cubicBezTo>
                <a:cubicBezTo>
                  <a:pt x="13" y="98"/>
                  <a:pt x="13" y="98"/>
                  <a:pt x="13" y="98"/>
                </a:cubicBezTo>
                <a:cubicBezTo>
                  <a:pt x="13" y="100"/>
                  <a:pt x="12" y="101"/>
                  <a:pt x="11" y="100"/>
                </a:cubicBezTo>
                <a:cubicBezTo>
                  <a:pt x="2" y="95"/>
                  <a:pt x="2" y="95"/>
                  <a:pt x="2" y="95"/>
                </a:cubicBezTo>
                <a:cubicBezTo>
                  <a:pt x="1" y="94"/>
                  <a:pt x="0" y="92"/>
                  <a:pt x="0" y="89"/>
                </a:cubicBezTo>
                <a:cubicBezTo>
                  <a:pt x="0" y="9"/>
                  <a:pt x="0" y="9"/>
                  <a:pt x="0" y="9"/>
                </a:cubicBezTo>
                <a:cubicBezTo>
                  <a:pt x="0" y="7"/>
                  <a:pt x="1" y="6"/>
                  <a:pt x="2" y="7"/>
                </a:cubicBezTo>
                <a:close/>
                <a:moveTo>
                  <a:pt x="8" y="6"/>
                </a:moveTo>
                <a:cubicBezTo>
                  <a:pt x="13" y="9"/>
                  <a:pt x="13" y="9"/>
                  <a:pt x="13" y="9"/>
                </a:cubicBezTo>
                <a:cubicBezTo>
                  <a:pt x="14" y="9"/>
                  <a:pt x="14" y="9"/>
                  <a:pt x="14" y="10"/>
                </a:cubicBezTo>
                <a:cubicBezTo>
                  <a:pt x="60" y="4"/>
                  <a:pt x="60" y="4"/>
                  <a:pt x="60" y="4"/>
                </a:cubicBezTo>
                <a:cubicBezTo>
                  <a:pt x="59" y="1"/>
                  <a:pt x="56" y="0"/>
                  <a:pt x="53" y="0"/>
                </a:cubicBezTo>
                <a:lnTo>
                  <a:pt x="8" y="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4" name="Freeform 21"/>
          <p:cNvSpPr>
            <a:spLocks noEditPoints="1"/>
          </p:cNvSpPr>
          <p:nvPr/>
        </p:nvSpPr>
        <p:spPr bwMode="auto">
          <a:xfrm>
            <a:off x="6085373" y="3063891"/>
            <a:ext cx="613367" cy="557213"/>
          </a:xfrm>
          <a:custGeom>
            <a:avLst/>
            <a:gdLst>
              <a:gd name="T0" fmla="*/ 218 w 284"/>
              <a:gd name="T1" fmla="*/ 0 h 258"/>
              <a:gd name="T2" fmla="*/ 230 w 284"/>
              <a:gd name="T3" fmla="*/ 13 h 258"/>
              <a:gd name="T4" fmla="*/ 209 w 284"/>
              <a:gd name="T5" fmla="*/ 76 h 258"/>
              <a:gd name="T6" fmla="*/ 49 w 284"/>
              <a:gd name="T7" fmla="*/ 22 h 258"/>
              <a:gd name="T8" fmla="*/ 61 w 284"/>
              <a:gd name="T9" fmla="*/ 32 h 258"/>
              <a:gd name="T10" fmla="*/ 80 w 284"/>
              <a:gd name="T11" fmla="*/ 49 h 258"/>
              <a:gd name="T12" fmla="*/ 49 w 284"/>
              <a:gd name="T13" fmla="*/ 61 h 258"/>
              <a:gd name="T14" fmla="*/ 61 w 284"/>
              <a:gd name="T15" fmla="*/ 68 h 258"/>
              <a:gd name="T16" fmla="*/ 80 w 284"/>
              <a:gd name="T17" fmla="*/ 85 h 258"/>
              <a:gd name="T18" fmla="*/ 49 w 284"/>
              <a:gd name="T19" fmla="*/ 98 h 258"/>
              <a:gd name="T20" fmla="*/ 61 w 284"/>
              <a:gd name="T21" fmla="*/ 107 h 258"/>
              <a:gd name="T22" fmla="*/ 80 w 284"/>
              <a:gd name="T23" fmla="*/ 122 h 258"/>
              <a:gd name="T24" fmla="*/ 49 w 284"/>
              <a:gd name="T25" fmla="*/ 136 h 258"/>
              <a:gd name="T26" fmla="*/ 61 w 284"/>
              <a:gd name="T27" fmla="*/ 144 h 258"/>
              <a:gd name="T28" fmla="*/ 80 w 284"/>
              <a:gd name="T29" fmla="*/ 158 h 258"/>
              <a:gd name="T30" fmla="*/ 49 w 284"/>
              <a:gd name="T31" fmla="*/ 173 h 258"/>
              <a:gd name="T32" fmla="*/ 61 w 284"/>
              <a:gd name="T33" fmla="*/ 182 h 258"/>
              <a:gd name="T34" fmla="*/ 80 w 284"/>
              <a:gd name="T35" fmla="*/ 197 h 258"/>
              <a:gd name="T36" fmla="*/ 49 w 284"/>
              <a:gd name="T37" fmla="*/ 212 h 258"/>
              <a:gd name="T38" fmla="*/ 49 w 284"/>
              <a:gd name="T39" fmla="*/ 236 h 258"/>
              <a:gd name="T40" fmla="*/ 209 w 284"/>
              <a:gd name="T41" fmla="*/ 187 h 258"/>
              <a:gd name="T42" fmla="*/ 230 w 284"/>
              <a:gd name="T43" fmla="*/ 248 h 258"/>
              <a:gd name="T44" fmla="*/ 218 w 284"/>
              <a:gd name="T45" fmla="*/ 258 h 258"/>
              <a:gd name="T46" fmla="*/ 27 w 284"/>
              <a:gd name="T47" fmla="*/ 258 h 258"/>
              <a:gd name="T48" fmla="*/ 27 w 284"/>
              <a:gd name="T49" fmla="*/ 229 h 258"/>
              <a:gd name="T50" fmla="*/ 0 w 284"/>
              <a:gd name="T51" fmla="*/ 209 h 258"/>
              <a:gd name="T52" fmla="*/ 27 w 284"/>
              <a:gd name="T53" fmla="*/ 190 h 258"/>
              <a:gd name="T54" fmla="*/ 0 w 284"/>
              <a:gd name="T55" fmla="*/ 170 h 258"/>
              <a:gd name="T56" fmla="*/ 27 w 284"/>
              <a:gd name="T57" fmla="*/ 153 h 258"/>
              <a:gd name="T58" fmla="*/ 0 w 284"/>
              <a:gd name="T59" fmla="*/ 134 h 258"/>
              <a:gd name="T60" fmla="*/ 27 w 284"/>
              <a:gd name="T61" fmla="*/ 117 h 258"/>
              <a:gd name="T62" fmla="*/ 0 w 284"/>
              <a:gd name="T63" fmla="*/ 95 h 258"/>
              <a:gd name="T64" fmla="*/ 27 w 284"/>
              <a:gd name="T65" fmla="*/ 81 h 258"/>
              <a:gd name="T66" fmla="*/ 0 w 284"/>
              <a:gd name="T67" fmla="*/ 59 h 258"/>
              <a:gd name="T68" fmla="*/ 27 w 284"/>
              <a:gd name="T69" fmla="*/ 13 h 258"/>
              <a:gd name="T70" fmla="*/ 39 w 284"/>
              <a:gd name="T71" fmla="*/ 0 h 258"/>
              <a:gd name="T72" fmla="*/ 131 w 284"/>
              <a:gd name="T73" fmla="*/ 207 h 258"/>
              <a:gd name="T74" fmla="*/ 165 w 284"/>
              <a:gd name="T75" fmla="*/ 204 h 258"/>
              <a:gd name="T76" fmla="*/ 134 w 284"/>
              <a:gd name="T77" fmla="*/ 170 h 258"/>
              <a:gd name="T78" fmla="*/ 131 w 284"/>
              <a:gd name="T79" fmla="*/ 207 h 258"/>
              <a:gd name="T80" fmla="*/ 252 w 284"/>
              <a:gd name="T81" fmla="*/ 56 h 258"/>
              <a:gd name="T82" fmla="*/ 180 w 284"/>
              <a:gd name="T83" fmla="*/ 190 h 258"/>
              <a:gd name="T84" fmla="*/ 252 w 284"/>
              <a:gd name="T85" fmla="*/ 5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58">
                <a:moveTo>
                  <a:pt x="39" y="0"/>
                </a:moveTo>
                <a:lnTo>
                  <a:pt x="218" y="0"/>
                </a:lnTo>
                <a:lnTo>
                  <a:pt x="230" y="0"/>
                </a:lnTo>
                <a:lnTo>
                  <a:pt x="230" y="13"/>
                </a:lnTo>
                <a:lnTo>
                  <a:pt x="230" y="54"/>
                </a:lnTo>
                <a:lnTo>
                  <a:pt x="209" y="76"/>
                </a:lnTo>
                <a:lnTo>
                  <a:pt x="209" y="22"/>
                </a:lnTo>
                <a:lnTo>
                  <a:pt x="49" y="22"/>
                </a:lnTo>
                <a:lnTo>
                  <a:pt x="49" y="37"/>
                </a:lnTo>
                <a:lnTo>
                  <a:pt x="61" y="32"/>
                </a:lnTo>
                <a:lnTo>
                  <a:pt x="71" y="30"/>
                </a:lnTo>
                <a:lnTo>
                  <a:pt x="80" y="49"/>
                </a:lnTo>
                <a:lnTo>
                  <a:pt x="71" y="54"/>
                </a:lnTo>
                <a:lnTo>
                  <a:pt x="49" y="61"/>
                </a:lnTo>
                <a:lnTo>
                  <a:pt x="49" y="73"/>
                </a:lnTo>
                <a:lnTo>
                  <a:pt x="61" y="68"/>
                </a:lnTo>
                <a:lnTo>
                  <a:pt x="71" y="66"/>
                </a:lnTo>
                <a:lnTo>
                  <a:pt x="80" y="85"/>
                </a:lnTo>
                <a:lnTo>
                  <a:pt x="71" y="90"/>
                </a:lnTo>
                <a:lnTo>
                  <a:pt x="49" y="98"/>
                </a:lnTo>
                <a:lnTo>
                  <a:pt x="49" y="112"/>
                </a:lnTo>
                <a:lnTo>
                  <a:pt x="61" y="107"/>
                </a:lnTo>
                <a:lnTo>
                  <a:pt x="71" y="102"/>
                </a:lnTo>
                <a:lnTo>
                  <a:pt x="80" y="122"/>
                </a:lnTo>
                <a:lnTo>
                  <a:pt x="71" y="127"/>
                </a:lnTo>
                <a:lnTo>
                  <a:pt x="49" y="136"/>
                </a:lnTo>
                <a:lnTo>
                  <a:pt x="49" y="148"/>
                </a:lnTo>
                <a:lnTo>
                  <a:pt x="61" y="144"/>
                </a:lnTo>
                <a:lnTo>
                  <a:pt x="71" y="139"/>
                </a:lnTo>
                <a:lnTo>
                  <a:pt x="80" y="158"/>
                </a:lnTo>
                <a:lnTo>
                  <a:pt x="71" y="163"/>
                </a:lnTo>
                <a:lnTo>
                  <a:pt x="49" y="173"/>
                </a:lnTo>
                <a:lnTo>
                  <a:pt x="49" y="187"/>
                </a:lnTo>
                <a:lnTo>
                  <a:pt x="61" y="182"/>
                </a:lnTo>
                <a:lnTo>
                  <a:pt x="71" y="178"/>
                </a:lnTo>
                <a:lnTo>
                  <a:pt x="80" y="197"/>
                </a:lnTo>
                <a:lnTo>
                  <a:pt x="71" y="202"/>
                </a:lnTo>
                <a:lnTo>
                  <a:pt x="49" y="212"/>
                </a:lnTo>
                <a:lnTo>
                  <a:pt x="49" y="229"/>
                </a:lnTo>
                <a:lnTo>
                  <a:pt x="49" y="236"/>
                </a:lnTo>
                <a:lnTo>
                  <a:pt x="209" y="236"/>
                </a:lnTo>
                <a:lnTo>
                  <a:pt x="209" y="187"/>
                </a:lnTo>
                <a:lnTo>
                  <a:pt x="230" y="165"/>
                </a:lnTo>
                <a:lnTo>
                  <a:pt x="230" y="248"/>
                </a:lnTo>
                <a:lnTo>
                  <a:pt x="230" y="258"/>
                </a:lnTo>
                <a:lnTo>
                  <a:pt x="218" y="258"/>
                </a:lnTo>
                <a:lnTo>
                  <a:pt x="39" y="258"/>
                </a:lnTo>
                <a:lnTo>
                  <a:pt x="27" y="258"/>
                </a:lnTo>
                <a:lnTo>
                  <a:pt x="27" y="248"/>
                </a:lnTo>
                <a:lnTo>
                  <a:pt x="27" y="229"/>
                </a:lnTo>
                <a:lnTo>
                  <a:pt x="5" y="229"/>
                </a:lnTo>
                <a:lnTo>
                  <a:pt x="0" y="209"/>
                </a:lnTo>
                <a:lnTo>
                  <a:pt x="27" y="197"/>
                </a:lnTo>
                <a:lnTo>
                  <a:pt x="27" y="190"/>
                </a:lnTo>
                <a:lnTo>
                  <a:pt x="5" y="190"/>
                </a:lnTo>
                <a:lnTo>
                  <a:pt x="0" y="170"/>
                </a:lnTo>
                <a:lnTo>
                  <a:pt x="27" y="158"/>
                </a:lnTo>
                <a:lnTo>
                  <a:pt x="27" y="153"/>
                </a:lnTo>
                <a:lnTo>
                  <a:pt x="5" y="153"/>
                </a:lnTo>
                <a:lnTo>
                  <a:pt x="0" y="134"/>
                </a:lnTo>
                <a:lnTo>
                  <a:pt x="27" y="122"/>
                </a:lnTo>
                <a:lnTo>
                  <a:pt x="27" y="117"/>
                </a:lnTo>
                <a:lnTo>
                  <a:pt x="5" y="117"/>
                </a:lnTo>
                <a:lnTo>
                  <a:pt x="0" y="95"/>
                </a:lnTo>
                <a:lnTo>
                  <a:pt x="27" y="83"/>
                </a:lnTo>
                <a:lnTo>
                  <a:pt x="27" y="81"/>
                </a:lnTo>
                <a:lnTo>
                  <a:pt x="5" y="81"/>
                </a:lnTo>
                <a:lnTo>
                  <a:pt x="0" y="59"/>
                </a:lnTo>
                <a:lnTo>
                  <a:pt x="27" y="47"/>
                </a:lnTo>
                <a:lnTo>
                  <a:pt x="27" y="13"/>
                </a:lnTo>
                <a:lnTo>
                  <a:pt x="27" y="0"/>
                </a:lnTo>
                <a:lnTo>
                  <a:pt x="39" y="0"/>
                </a:lnTo>
                <a:lnTo>
                  <a:pt x="39" y="0"/>
                </a:lnTo>
                <a:close/>
                <a:moveTo>
                  <a:pt x="131" y="207"/>
                </a:moveTo>
                <a:lnTo>
                  <a:pt x="148" y="204"/>
                </a:lnTo>
                <a:lnTo>
                  <a:pt x="165" y="204"/>
                </a:lnTo>
                <a:lnTo>
                  <a:pt x="150" y="187"/>
                </a:lnTo>
                <a:lnTo>
                  <a:pt x="134" y="170"/>
                </a:lnTo>
                <a:lnTo>
                  <a:pt x="131" y="187"/>
                </a:lnTo>
                <a:lnTo>
                  <a:pt x="131" y="207"/>
                </a:lnTo>
                <a:lnTo>
                  <a:pt x="131" y="207"/>
                </a:lnTo>
                <a:close/>
                <a:moveTo>
                  <a:pt x="252" y="56"/>
                </a:moveTo>
                <a:lnTo>
                  <a:pt x="148" y="158"/>
                </a:lnTo>
                <a:lnTo>
                  <a:pt x="180" y="190"/>
                </a:lnTo>
                <a:lnTo>
                  <a:pt x="284" y="90"/>
                </a:lnTo>
                <a:lnTo>
                  <a:pt x="252" y="5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5" name="Freeform 9"/>
          <p:cNvSpPr>
            <a:spLocks noEditPoints="1"/>
          </p:cNvSpPr>
          <p:nvPr/>
        </p:nvSpPr>
        <p:spPr bwMode="auto">
          <a:xfrm>
            <a:off x="6694857" y="5027815"/>
            <a:ext cx="760923" cy="70836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23" name="矩形 22"/>
          <p:cNvSpPr/>
          <p:nvPr/>
        </p:nvSpPr>
        <p:spPr>
          <a:xfrm>
            <a:off x="699535" y="4142970"/>
            <a:ext cx="3015564" cy="954107"/>
          </a:xfrm>
          <a:prstGeom prst="rect">
            <a:avLst/>
          </a:prstGeom>
        </p:spPr>
        <p:txBody>
          <a:bodyPr wrap="square">
            <a:spAutoFit/>
          </a:bodyPr>
          <a:lstStyle/>
          <a:p>
            <a:pPr>
              <a:defRPr/>
            </a:pPr>
            <a:r>
              <a:rPr kumimoji="1" lang="en-US" altLang="zh-CN" dirty="0" smtClean="0"/>
              <a:t>This project is </a:t>
            </a:r>
            <a:r>
              <a:rPr kumimoji="1" lang="en-US" altLang="zh-CN" dirty="0"/>
              <a:t>a two-mobile </a:t>
            </a:r>
            <a:r>
              <a:rPr kumimoji="1" lang="en-US" altLang="zh-CN" dirty="0" smtClean="0"/>
              <a:t>phone</a:t>
            </a:r>
            <a:r>
              <a:rPr kumimoji="1" lang="zh-CN" altLang="en-US" dirty="0" smtClean="0"/>
              <a:t> </a:t>
            </a:r>
            <a:r>
              <a:rPr kumimoji="1" lang="en-US" altLang="zh-CN" dirty="0" smtClean="0"/>
              <a:t>two</a:t>
            </a:r>
            <a:r>
              <a:rPr kumimoji="1" lang="zh-CN" altLang="en-US" dirty="0" smtClean="0"/>
              <a:t> </a:t>
            </a:r>
            <a:r>
              <a:rPr kumimoji="1" lang="en-US" altLang="zh-CN" sz="2000" dirty="0" smtClean="0"/>
              <a:t>players</a:t>
            </a:r>
            <a:r>
              <a:rPr kumimoji="1" lang="en-US" altLang="zh-CN" dirty="0" smtClean="0"/>
              <a:t> 3D</a:t>
            </a:r>
            <a:r>
              <a:rPr kumimoji="1" lang="en-US" altLang="zh-CN" dirty="0" smtClean="0"/>
              <a:t> </a:t>
            </a:r>
            <a:r>
              <a:rPr kumimoji="1" lang="en-US" altLang="zh-CN" dirty="0"/>
              <a:t>tank shooting game.</a:t>
            </a:r>
          </a:p>
        </p:txBody>
      </p:sp>
      <p:sp>
        <p:nvSpPr>
          <p:cNvPr id="24" name="矩形 23"/>
          <p:cNvSpPr/>
          <p:nvPr/>
        </p:nvSpPr>
        <p:spPr>
          <a:xfrm>
            <a:off x="699535" y="2113625"/>
            <a:ext cx="4572000" cy="1200329"/>
          </a:xfrm>
          <a:prstGeom prst="rect">
            <a:avLst/>
          </a:prstGeom>
        </p:spPr>
        <p:txBody>
          <a:bodyPr>
            <a:spAutoFit/>
          </a:bodyPr>
          <a:lstStyle/>
          <a:p>
            <a:r>
              <a:rPr lang="en-US" altLang="zh-CN" dirty="0">
                <a:solidFill>
                  <a:srgbClr val="CC0000"/>
                </a:solidFill>
                <a:latin typeface="arial" charset="0"/>
              </a:rPr>
              <a:t>Unity</a:t>
            </a:r>
            <a:r>
              <a:rPr lang="en-US" altLang="zh-CN" dirty="0">
                <a:solidFill>
                  <a:srgbClr val="333333"/>
                </a:solidFill>
                <a:latin typeface="arial" charset="0"/>
              </a:rPr>
              <a:t> is the ultimate game development platform. Use </a:t>
            </a:r>
            <a:r>
              <a:rPr lang="en-US" altLang="zh-CN" dirty="0">
                <a:solidFill>
                  <a:srgbClr val="CC0000"/>
                </a:solidFill>
                <a:latin typeface="arial" charset="0"/>
              </a:rPr>
              <a:t>Unity</a:t>
            </a:r>
            <a:r>
              <a:rPr lang="en-US" altLang="zh-CN" dirty="0">
                <a:solidFill>
                  <a:srgbClr val="333333"/>
                </a:solidFill>
                <a:latin typeface="arial" charset="0"/>
              </a:rPr>
              <a:t> to build high-quality 3D and 2D games, deploy them across mobile, desktop, VR/AR, </a:t>
            </a:r>
            <a:r>
              <a:rPr lang="en-US" altLang="zh-CN" dirty="0" smtClean="0">
                <a:solidFill>
                  <a:srgbClr val="333333"/>
                </a:solidFill>
                <a:latin typeface="arial" charset="0"/>
              </a:rPr>
              <a:t>etc.</a:t>
            </a:r>
            <a:endParaRPr lang="zh-CN" altLang="en-US" dirty="0"/>
          </a:p>
        </p:txBody>
      </p:sp>
      <p:cxnSp>
        <p:nvCxnSpPr>
          <p:cNvPr id="25" name="直接连接符 13"/>
          <p:cNvCxnSpPr/>
          <p:nvPr/>
        </p:nvCxnSpPr>
        <p:spPr>
          <a:xfrm>
            <a:off x="699535" y="3446862"/>
            <a:ext cx="4520918" cy="1"/>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13"/>
          <p:cNvCxnSpPr/>
          <p:nvPr/>
        </p:nvCxnSpPr>
        <p:spPr>
          <a:xfrm>
            <a:off x="699535" y="5354201"/>
            <a:ext cx="4520918" cy="1"/>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094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8" presetClass="emph" presetSubtype="0" repeatCount="indefinite" fill="hold" grpId="0" nodeType="withEffect">
                                  <p:stCondLst>
                                    <p:cond delay="200"/>
                                  </p:stCondLst>
                                  <p:childTnLst>
                                    <p:animRot by="21600000">
                                      <p:cBhvr>
                                        <p:cTn id="25" dur="5000" fill="hold"/>
                                        <p:tgtEl>
                                          <p:spTgt spid="39"/>
                                        </p:tgtEl>
                                        <p:attrNameLst>
                                          <p:attrName>r</p:attrName>
                                        </p:attrNameLst>
                                      </p:cBhvr>
                                    </p:animRot>
                                  </p:childTnLst>
                                </p:cTn>
                              </p:par>
                              <p:par>
                                <p:cTn id="26" presetID="22" presetClass="entr" presetSubtype="4" fill="hold" nodeType="withEffect">
                                  <p:stCondLst>
                                    <p:cond delay="200"/>
                                  </p:stCondLst>
                                  <p:childTnLst>
                                    <p:set>
                                      <p:cBhvr>
                                        <p:cTn id="27" dur="1" fill="hold">
                                          <p:stCondLst>
                                            <p:cond delay="0"/>
                                          </p:stCondLst>
                                        </p:cTn>
                                        <p:tgtEl>
                                          <p:spTgt spid="42"/>
                                        </p:tgtEl>
                                        <p:attrNameLst>
                                          <p:attrName>style.visibility</p:attrName>
                                        </p:attrNameLst>
                                      </p:cBhvr>
                                      <p:to>
                                        <p:strVal val="visible"/>
                                      </p:to>
                                    </p:set>
                                    <p:animEffect transition="in" filter="wipe(down)">
                                      <p:cBhvr>
                                        <p:cTn id="28" dur="500"/>
                                        <p:tgtEl>
                                          <p:spTgt spid="42"/>
                                        </p:tgtEl>
                                      </p:cBhvr>
                                    </p:animEffect>
                                  </p:childTnLst>
                                </p:cTn>
                              </p:par>
                              <p:par>
                                <p:cTn id="29" presetID="10" presetClass="entr" presetSubtype="0" fill="hold" grpId="1" nodeType="withEffect">
                                  <p:stCondLst>
                                    <p:cond delay="9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8" presetClass="emph" presetSubtype="0" repeatCount="indefinite" fill="hold" grpId="0" nodeType="withEffect">
                                  <p:stCondLst>
                                    <p:cond delay="1100"/>
                                  </p:stCondLst>
                                  <p:childTnLst>
                                    <p:animRot by="21600000">
                                      <p:cBhvr>
                                        <p:cTn id="36" dur="5000" fill="hold"/>
                                        <p:tgtEl>
                                          <p:spTgt spid="38"/>
                                        </p:tgtEl>
                                        <p:attrNameLst>
                                          <p:attrName>r</p:attrName>
                                        </p:attrNameLst>
                                      </p:cBhvr>
                                    </p:animRot>
                                  </p:childTnLst>
                                </p:cTn>
                              </p:par>
                              <p:par>
                                <p:cTn id="37" presetID="22" presetClass="entr" presetSubtype="1" fill="hold" nodeType="withEffect">
                                  <p:stCondLst>
                                    <p:cond delay="1300"/>
                                  </p:stCondLst>
                                  <p:childTnLst>
                                    <p:set>
                                      <p:cBhvr>
                                        <p:cTn id="38" dur="1" fill="hold">
                                          <p:stCondLst>
                                            <p:cond delay="0"/>
                                          </p:stCondLst>
                                        </p:cTn>
                                        <p:tgtEl>
                                          <p:spTgt spid="41"/>
                                        </p:tgtEl>
                                        <p:attrNameLst>
                                          <p:attrName>style.visibility</p:attrName>
                                        </p:attrNameLst>
                                      </p:cBhvr>
                                      <p:to>
                                        <p:strVal val="visible"/>
                                      </p:to>
                                    </p:set>
                                    <p:animEffect transition="in" filter="wipe(up)">
                                      <p:cBhvr>
                                        <p:cTn id="39" dur="500"/>
                                        <p:tgtEl>
                                          <p:spTgt spid="41"/>
                                        </p:tgtEl>
                                      </p:cBhvr>
                                    </p:animEffect>
                                  </p:childTnLst>
                                </p:cTn>
                              </p:par>
                              <p:par>
                                <p:cTn id="40" presetID="10" presetClass="entr" presetSubtype="0" fill="hold" grpId="1" nodeType="withEffect">
                                  <p:stCondLst>
                                    <p:cond delay="200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200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8" presetClass="emph" presetSubtype="0" repeatCount="indefinite" fill="hold" grpId="0" nodeType="withEffect">
                                  <p:stCondLst>
                                    <p:cond delay="2200"/>
                                  </p:stCondLst>
                                  <p:childTnLst>
                                    <p:animRot by="21600000">
                                      <p:cBhvr>
                                        <p:cTn id="47" dur="5000" fill="hold"/>
                                        <p:tgtEl>
                                          <p:spTgt spid="37"/>
                                        </p:tgtEl>
                                        <p:attrNameLst>
                                          <p:attrName>r</p:attrName>
                                        </p:attrNameLst>
                                      </p:cBhvr>
                                    </p:animRot>
                                  </p:childTnLst>
                                </p:cTn>
                              </p:par>
                              <p:par>
                                <p:cTn id="48" presetID="22" presetClass="entr" presetSubtype="1" fill="hold" nodeType="withEffect">
                                  <p:stCondLst>
                                    <p:cond delay="240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par>
                                <p:cTn id="51" presetID="16" presetClass="entr" presetSubtype="37" fill="hold" nodeType="withEffect">
                                  <p:stCondLst>
                                    <p:cond delay="1000"/>
                                  </p:stCondLst>
                                  <p:childTnLst>
                                    <p:set>
                                      <p:cBhvr>
                                        <p:cTn id="52" dur="1" fill="hold">
                                          <p:stCondLst>
                                            <p:cond delay="0"/>
                                          </p:stCondLst>
                                        </p:cTn>
                                        <p:tgtEl>
                                          <p:spTgt spid="25"/>
                                        </p:tgtEl>
                                        <p:attrNameLst>
                                          <p:attrName>style.visibility</p:attrName>
                                        </p:attrNameLst>
                                      </p:cBhvr>
                                      <p:to>
                                        <p:strVal val="visible"/>
                                      </p:to>
                                    </p:set>
                                    <p:animEffect transition="in" filter="barn(outVertical)">
                                      <p:cBhvr>
                                        <p:cTn id="53" dur="500"/>
                                        <p:tgtEl>
                                          <p:spTgt spid="25"/>
                                        </p:tgtEl>
                                      </p:cBhvr>
                                    </p:animEffect>
                                  </p:childTnLst>
                                </p:cTn>
                              </p:par>
                              <p:par>
                                <p:cTn id="54" presetID="16" presetClass="entr" presetSubtype="37" fill="hold" nodeType="withEffect">
                                  <p:stCondLst>
                                    <p:cond delay="1000"/>
                                  </p:stCondLst>
                                  <p:childTnLst>
                                    <p:set>
                                      <p:cBhvr>
                                        <p:cTn id="55" dur="1" fill="hold">
                                          <p:stCondLst>
                                            <p:cond delay="0"/>
                                          </p:stCondLst>
                                        </p:cTn>
                                        <p:tgtEl>
                                          <p:spTgt spid="29"/>
                                        </p:tgtEl>
                                        <p:attrNameLst>
                                          <p:attrName>style.visibility</p:attrName>
                                        </p:attrNameLst>
                                      </p:cBhvr>
                                      <p:to>
                                        <p:strVal val="visible"/>
                                      </p:to>
                                    </p:set>
                                    <p:animEffect transition="in" filter="barn(outVertical)">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7" grpId="0" animBg="1"/>
      <p:bldP spid="37" grpId="1" animBg="1"/>
      <p:bldP spid="38" grpId="0" animBg="1"/>
      <p:bldP spid="38" grpId="1" animBg="1"/>
      <p:bldP spid="39" grpId="0" animBg="1"/>
      <p:bldP spid="39" grpId="1" animBg="1"/>
      <p:bldP spid="43" grpId="0" animBg="1"/>
      <p:bldP spid="44"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145534" y="5588796"/>
            <a:ext cx="619973" cy="411956"/>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9989121" y="10480"/>
              <a:ext cx="586078" cy="430887"/>
            </a:xfrm>
            <a:prstGeom prst="rect">
              <a:avLst/>
            </a:prstGeom>
            <a:noFill/>
          </p:spPr>
          <p:txBody>
            <a:bodyPr wrap="square" rtlCol="0">
              <a:spAutoFit/>
            </a:bodyPr>
            <a:lstStyle/>
            <a:p>
              <a:pPr algn="ctr"/>
              <a:r>
                <a:rPr lang="en-US" altLang="zh-CN" sz="1500" b="1" dirty="0">
                  <a:solidFill>
                    <a:schemeClr val="bg1"/>
                  </a:solidFill>
                  <a:latin typeface="微软雅黑" panose="020B0503020204020204" pitchFamily="34" charset="-122"/>
                  <a:ea typeface="微软雅黑" panose="020B0503020204020204" pitchFamily="34" charset="-122"/>
                </a:rPr>
                <a:t>05</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1143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4" y="1096083"/>
            <a:ext cx="2263140" cy="369332"/>
          </a:xfrm>
          <a:prstGeom prst="rect">
            <a:avLst/>
          </a:prstGeom>
          <a:noFill/>
        </p:spPr>
        <p:txBody>
          <a:bodyPr wrap="squar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Software </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050166" y="1126693"/>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8" name="Freeform 6"/>
          <p:cNvSpPr>
            <a:spLocks noEditPoints="1"/>
          </p:cNvSpPr>
          <p:nvPr/>
        </p:nvSpPr>
        <p:spPr bwMode="auto">
          <a:xfrm>
            <a:off x="4019952" y="1926053"/>
            <a:ext cx="523098" cy="379032"/>
          </a:xfrm>
          <a:custGeom>
            <a:avLst/>
            <a:gdLst>
              <a:gd name="T0" fmla="*/ 11 w 129"/>
              <a:gd name="T1" fmla="*/ 6 h 93"/>
              <a:gd name="T2" fmla="*/ 17 w 129"/>
              <a:gd name="T3" fmla="*/ 0 h 93"/>
              <a:gd name="T4" fmla="*/ 121 w 129"/>
              <a:gd name="T5" fmla="*/ 0 h 93"/>
              <a:gd name="T6" fmla="*/ 121 w 129"/>
              <a:gd name="T7" fmla="*/ 56 h 93"/>
              <a:gd name="T8" fmla="*/ 129 w 129"/>
              <a:gd name="T9" fmla="*/ 88 h 93"/>
              <a:gd name="T10" fmla="*/ 6 w 129"/>
              <a:gd name="T11" fmla="*/ 93 h 93"/>
              <a:gd name="T12" fmla="*/ 0 w 129"/>
              <a:gd name="T13" fmla="*/ 75 h 93"/>
              <a:gd name="T14" fmla="*/ 46 w 129"/>
              <a:gd name="T15" fmla="*/ 60 h 93"/>
              <a:gd name="T16" fmla="*/ 55 w 129"/>
              <a:gd name="T17" fmla="*/ 63 h 93"/>
              <a:gd name="T18" fmla="*/ 46 w 129"/>
              <a:gd name="T19" fmla="*/ 60 h 93"/>
              <a:gd name="T20" fmla="*/ 42 w 129"/>
              <a:gd name="T21" fmla="*/ 73 h 93"/>
              <a:gd name="T22" fmla="*/ 54 w 129"/>
              <a:gd name="T23" fmla="*/ 70 h 93"/>
              <a:gd name="T24" fmla="*/ 26 w 129"/>
              <a:gd name="T25" fmla="*/ 70 h 93"/>
              <a:gd name="T26" fmla="*/ 36 w 129"/>
              <a:gd name="T27" fmla="*/ 73 h 93"/>
              <a:gd name="T28" fmla="*/ 26 w 129"/>
              <a:gd name="T29" fmla="*/ 70 h 93"/>
              <a:gd name="T30" fmla="*/ 59 w 129"/>
              <a:gd name="T31" fmla="*/ 73 h 93"/>
              <a:gd name="T32" fmla="*/ 71 w 129"/>
              <a:gd name="T33" fmla="*/ 70 h 93"/>
              <a:gd name="T34" fmla="*/ 77 w 129"/>
              <a:gd name="T35" fmla="*/ 70 h 93"/>
              <a:gd name="T36" fmla="*/ 88 w 129"/>
              <a:gd name="T37" fmla="*/ 73 h 93"/>
              <a:gd name="T38" fmla="*/ 77 w 129"/>
              <a:gd name="T39" fmla="*/ 70 h 93"/>
              <a:gd name="T40" fmla="*/ 94 w 129"/>
              <a:gd name="T41" fmla="*/ 73 h 93"/>
              <a:gd name="T42" fmla="*/ 104 w 129"/>
              <a:gd name="T43" fmla="*/ 70 h 93"/>
              <a:gd name="T44" fmla="*/ 40 w 129"/>
              <a:gd name="T45" fmla="*/ 65 h 93"/>
              <a:gd name="T46" fmla="*/ 50 w 129"/>
              <a:gd name="T47" fmla="*/ 68 h 93"/>
              <a:gd name="T48" fmla="*/ 40 w 129"/>
              <a:gd name="T49" fmla="*/ 65 h 93"/>
              <a:gd name="T50" fmla="*/ 27 w 129"/>
              <a:gd name="T51" fmla="*/ 68 h 93"/>
              <a:gd name="T52" fmla="*/ 35 w 129"/>
              <a:gd name="T53" fmla="*/ 65 h 93"/>
              <a:gd name="T54" fmla="*/ 56 w 129"/>
              <a:gd name="T55" fmla="*/ 65 h 93"/>
              <a:gd name="T56" fmla="*/ 67 w 129"/>
              <a:gd name="T57" fmla="*/ 68 h 93"/>
              <a:gd name="T58" fmla="*/ 56 w 129"/>
              <a:gd name="T59" fmla="*/ 65 h 93"/>
              <a:gd name="T60" fmla="*/ 72 w 129"/>
              <a:gd name="T61" fmla="*/ 68 h 93"/>
              <a:gd name="T62" fmla="*/ 83 w 129"/>
              <a:gd name="T63" fmla="*/ 65 h 93"/>
              <a:gd name="T64" fmla="*/ 89 w 129"/>
              <a:gd name="T65" fmla="*/ 65 h 93"/>
              <a:gd name="T66" fmla="*/ 104 w 129"/>
              <a:gd name="T67" fmla="*/ 68 h 93"/>
              <a:gd name="T68" fmla="*/ 89 w 129"/>
              <a:gd name="T69" fmla="*/ 65 h 93"/>
              <a:gd name="T70" fmla="*/ 29 w 129"/>
              <a:gd name="T71" fmla="*/ 63 h 93"/>
              <a:gd name="T72" fmla="*/ 41 w 129"/>
              <a:gd name="T73" fmla="*/ 60 h 93"/>
              <a:gd name="T74" fmla="*/ 61 w 129"/>
              <a:gd name="T75" fmla="*/ 60 h 93"/>
              <a:gd name="T76" fmla="*/ 71 w 129"/>
              <a:gd name="T77" fmla="*/ 63 h 93"/>
              <a:gd name="T78" fmla="*/ 61 w 129"/>
              <a:gd name="T79" fmla="*/ 60 h 93"/>
              <a:gd name="T80" fmla="*/ 77 w 129"/>
              <a:gd name="T81" fmla="*/ 63 h 93"/>
              <a:gd name="T82" fmla="*/ 87 w 129"/>
              <a:gd name="T83" fmla="*/ 60 h 93"/>
              <a:gd name="T84" fmla="*/ 92 w 129"/>
              <a:gd name="T85" fmla="*/ 60 h 93"/>
              <a:gd name="T86" fmla="*/ 102 w 129"/>
              <a:gd name="T87" fmla="*/ 63 h 93"/>
              <a:gd name="T88" fmla="*/ 92 w 129"/>
              <a:gd name="T89" fmla="*/ 60 h 93"/>
              <a:gd name="T90" fmla="*/ 109 w 129"/>
              <a:gd name="T91" fmla="*/ 12 h 93"/>
              <a:gd name="T92" fmla="*/ 23 w 129"/>
              <a:gd name="T93" fmla="*/ 56 h 93"/>
              <a:gd name="T94" fmla="*/ 11 w 129"/>
              <a:gd name="T95" fmla="*/ 79 h 93"/>
              <a:gd name="T96" fmla="*/ 21 w 129"/>
              <a:gd name="T97" fmla="*/ 85 h 93"/>
              <a:gd name="T98" fmla="*/ 11 w 129"/>
              <a:gd name="T99" fmla="*/ 79 h 93"/>
              <a:gd name="T100" fmla="*/ 109 w 129"/>
              <a:gd name="T101" fmla="*/ 85 h 93"/>
              <a:gd name="T102" fmla="*/ 119 w 129"/>
              <a:gd name="T103" fmla="*/ 79 h 93"/>
              <a:gd name="T104" fmla="*/ 41 w 129"/>
              <a:gd name="T105" fmla="*/ 79 h 93"/>
              <a:gd name="T106" fmla="*/ 51 w 129"/>
              <a:gd name="T107" fmla="*/ 85 h 93"/>
              <a:gd name="T108" fmla="*/ 41 w 129"/>
              <a:gd name="T109" fmla="*/ 79 h 93"/>
              <a:gd name="T110" fmla="*/ 26 w 129"/>
              <a:gd name="T111" fmla="*/ 85 h 93"/>
              <a:gd name="T112" fmla="*/ 36 w 129"/>
              <a:gd name="T113" fmla="*/ 7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 h="93">
                <a:moveTo>
                  <a:pt x="11" y="56"/>
                </a:moveTo>
                <a:cubicBezTo>
                  <a:pt x="11" y="6"/>
                  <a:pt x="11" y="6"/>
                  <a:pt x="11" y="6"/>
                </a:cubicBezTo>
                <a:cubicBezTo>
                  <a:pt x="11" y="0"/>
                  <a:pt x="11" y="0"/>
                  <a:pt x="11" y="0"/>
                </a:cubicBezTo>
                <a:cubicBezTo>
                  <a:pt x="17" y="0"/>
                  <a:pt x="17" y="0"/>
                  <a:pt x="17" y="0"/>
                </a:cubicBezTo>
                <a:cubicBezTo>
                  <a:pt x="115" y="0"/>
                  <a:pt x="115" y="0"/>
                  <a:pt x="115" y="0"/>
                </a:cubicBezTo>
                <a:cubicBezTo>
                  <a:pt x="121" y="0"/>
                  <a:pt x="121" y="0"/>
                  <a:pt x="121" y="0"/>
                </a:cubicBezTo>
                <a:cubicBezTo>
                  <a:pt x="121" y="6"/>
                  <a:pt x="121" y="6"/>
                  <a:pt x="121" y="6"/>
                </a:cubicBezTo>
                <a:cubicBezTo>
                  <a:pt x="121" y="56"/>
                  <a:pt x="121" y="56"/>
                  <a:pt x="121" y="56"/>
                </a:cubicBezTo>
                <a:cubicBezTo>
                  <a:pt x="129" y="75"/>
                  <a:pt x="129" y="75"/>
                  <a:pt x="129" y="75"/>
                </a:cubicBezTo>
                <a:cubicBezTo>
                  <a:pt x="129" y="88"/>
                  <a:pt x="129" y="88"/>
                  <a:pt x="129" y="88"/>
                </a:cubicBezTo>
                <a:cubicBezTo>
                  <a:pt x="124" y="93"/>
                  <a:pt x="124" y="93"/>
                  <a:pt x="124" y="93"/>
                </a:cubicBezTo>
                <a:cubicBezTo>
                  <a:pt x="6" y="93"/>
                  <a:pt x="6" y="93"/>
                  <a:pt x="6" y="93"/>
                </a:cubicBezTo>
                <a:cubicBezTo>
                  <a:pt x="0" y="88"/>
                  <a:pt x="0" y="88"/>
                  <a:pt x="0" y="88"/>
                </a:cubicBezTo>
                <a:cubicBezTo>
                  <a:pt x="0" y="75"/>
                  <a:pt x="0" y="75"/>
                  <a:pt x="0" y="75"/>
                </a:cubicBezTo>
                <a:cubicBezTo>
                  <a:pt x="11" y="56"/>
                  <a:pt x="11" y="56"/>
                  <a:pt x="11" y="56"/>
                </a:cubicBezTo>
                <a:close/>
                <a:moveTo>
                  <a:pt x="46" y="60"/>
                </a:moveTo>
                <a:cubicBezTo>
                  <a:pt x="46" y="61"/>
                  <a:pt x="45" y="62"/>
                  <a:pt x="45" y="63"/>
                </a:cubicBezTo>
                <a:cubicBezTo>
                  <a:pt x="49" y="63"/>
                  <a:pt x="52" y="63"/>
                  <a:pt x="55" y="63"/>
                </a:cubicBezTo>
                <a:cubicBezTo>
                  <a:pt x="56" y="62"/>
                  <a:pt x="56" y="61"/>
                  <a:pt x="56" y="60"/>
                </a:cubicBezTo>
                <a:cubicBezTo>
                  <a:pt x="53" y="60"/>
                  <a:pt x="49" y="60"/>
                  <a:pt x="46" y="60"/>
                </a:cubicBezTo>
                <a:close/>
                <a:moveTo>
                  <a:pt x="43" y="70"/>
                </a:moveTo>
                <a:cubicBezTo>
                  <a:pt x="43" y="71"/>
                  <a:pt x="42" y="72"/>
                  <a:pt x="42" y="73"/>
                </a:cubicBezTo>
                <a:cubicBezTo>
                  <a:pt x="46" y="73"/>
                  <a:pt x="50" y="73"/>
                  <a:pt x="53" y="73"/>
                </a:cubicBezTo>
                <a:cubicBezTo>
                  <a:pt x="54" y="72"/>
                  <a:pt x="54" y="71"/>
                  <a:pt x="54" y="70"/>
                </a:cubicBezTo>
                <a:cubicBezTo>
                  <a:pt x="50" y="70"/>
                  <a:pt x="47" y="70"/>
                  <a:pt x="43" y="70"/>
                </a:cubicBezTo>
                <a:close/>
                <a:moveTo>
                  <a:pt x="26" y="70"/>
                </a:moveTo>
                <a:cubicBezTo>
                  <a:pt x="26" y="71"/>
                  <a:pt x="25" y="72"/>
                  <a:pt x="25" y="73"/>
                </a:cubicBezTo>
                <a:cubicBezTo>
                  <a:pt x="29" y="73"/>
                  <a:pt x="32" y="73"/>
                  <a:pt x="36" y="73"/>
                </a:cubicBezTo>
                <a:cubicBezTo>
                  <a:pt x="37" y="72"/>
                  <a:pt x="37" y="71"/>
                  <a:pt x="37" y="70"/>
                </a:cubicBezTo>
                <a:cubicBezTo>
                  <a:pt x="34" y="70"/>
                  <a:pt x="30" y="70"/>
                  <a:pt x="26" y="70"/>
                </a:cubicBezTo>
                <a:close/>
                <a:moveTo>
                  <a:pt x="60" y="70"/>
                </a:moveTo>
                <a:cubicBezTo>
                  <a:pt x="60" y="71"/>
                  <a:pt x="60" y="72"/>
                  <a:pt x="59" y="73"/>
                </a:cubicBezTo>
                <a:cubicBezTo>
                  <a:pt x="63" y="73"/>
                  <a:pt x="67" y="73"/>
                  <a:pt x="71" y="73"/>
                </a:cubicBezTo>
                <a:cubicBezTo>
                  <a:pt x="71" y="72"/>
                  <a:pt x="71" y="71"/>
                  <a:pt x="71" y="70"/>
                </a:cubicBezTo>
                <a:cubicBezTo>
                  <a:pt x="67" y="70"/>
                  <a:pt x="63" y="70"/>
                  <a:pt x="60" y="70"/>
                </a:cubicBezTo>
                <a:close/>
                <a:moveTo>
                  <a:pt x="77" y="70"/>
                </a:moveTo>
                <a:cubicBezTo>
                  <a:pt x="77" y="71"/>
                  <a:pt x="77" y="72"/>
                  <a:pt x="77" y="73"/>
                </a:cubicBezTo>
                <a:cubicBezTo>
                  <a:pt x="80" y="73"/>
                  <a:pt x="84" y="73"/>
                  <a:pt x="88" y="73"/>
                </a:cubicBezTo>
                <a:cubicBezTo>
                  <a:pt x="88" y="72"/>
                  <a:pt x="88" y="71"/>
                  <a:pt x="88" y="70"/>
                </a:cubicBezTo>
                <a:cubicBezTo>
                  <a:pt x="84" y="70"/>
                  <a:pt x="80" y="70"/>
                  <a:pt x="77" y="70"/>
                </a:cubicBezTo>
                <a:close/>
                <a:moveTo>
                  <a:pt x="93" y="70"/>
                </a:moveTo>
                <a:cubicBezTo>
                  <a:pt x="94" y="71"/>
                  <a:pt x="94" y="72"/>
                  <a:pt x="94" y="73"/>
                </a:cubicBezTo>
                <a:cubicBezTo>
                  <a:pt x="98" y="73"/>
                  <a:pt x="101" y="73"/>
                  <a:pt x="105" y="73"/>
                </a:cubicBezTo>
                <a:cubicBezTo>
                  <a:pt x="105" y="72"/>
                  <a:pt x="105" y="71"/>
                  <a:pt x="104" y="70"/>
                </a:cubicBezTo>
                <a:cubicBezTo>
                  <a:pt x="101" y="70"/>
                  <a:pt x="97" y="70"/>
                  <a:pt x="93" y="70"/>
                </a:cubicBezTo>
                <a:close/>
                <a:moveTo>
                  <a:pt x="40" y="65"/>
                </a:moveTo>
                <a:cubicBezTo>
                  <a:pt x="40" y="66"/>
                  <a:pt x="40" y="67"/>
                  <a:pt x="39" y="68"/>
                </a:cubicBezTo>
                <a:cubicBezTo>
                  <a:pt x="43" y="68"/>
                  <a:pt x="47" y="68"/>
                  <a:pt x="50" y="68"/>
                </a:cubicBezTo>
                <a:cubicBezTo>
                  <a:pt x="50" y="67"/>
                  <a:pt x="51" y="66"/>
                  <a:pt x="51" y="65"/>
                </a:cubicBezTo>
                <a:cubicBezTo>
                  <a:pt x="47" y="65"/>
                  <a:pt x="44" y="65"/>
                  <a:pt x="40" y="65"/>
                </a:cubicBezTo>
                <a:close/>
                <a:moveTo>
                  <a:pt x="29" y="65"/>
                </a:moveTo>
                <a:cubicBezTo>
                  <a:pt x="28" y="66"/>
                  <a:pt x="28" y="67"/>
                  <a:pt x="27" y="68"/>
                </a:cubicBezTo>
                <a:cubicBezTo>
                  <a:pt x="29" y="68"/>
                  <a:pt x="32" y="68"/>
                  <a:pt x="34" y="68"/>
                </a:cubicBezTo>
                <a:cubicBezTo>
                  <a:pt x="34" y="67"/>
                  <a:pt x="34" y="66"/>
                  <a:pt x="35" y="65"/>
                </a:cubicBezTo>
                <a:cubicBezTo>
                  <a:pt x="33" y="65"/>
                  <a:pt x="31" y="65"/>
                  <a:pt x="29" y="65"/>
                </a:cubicBezTo>
                <a:close/>
                <a:moveTo>
                  <a:pt x="56" y="65"/>
                </a:moveTo>
                <a:cubicBezTo>
                  <a:pt x="56" y="66"/>
                  <a:pt x="56" y="67"/>
                  <a:pt x="56" y="68"/>
                </a:cubicBezTo>
                <a:cubicBezTo>
                  <a:pt x="59" y="68"/>
                  <a:pt x="63" y="68"/>
                  <a:pt x="67" y="68"/>
                </a:cubicBezTo>
                <a:cubicBezTo>
                  <a:pt x="67" y="67"/>
                  <a:pt x="67" y="66"/>
                  <a:pt x="67" y="65"/>
                </a:cubicBezTo>
                <a:cubicBezTo>
                  <a:pt x="63" y="65"/>
                  <a:pt x="60" y="65"/>
                  <a:pt x="56" y="65"/>
                </a:cubicBezTo>
                <a:close/>
                <a:moveTo>
                  <a:pt x="72" y="65"/>
                </a:moveTo>
                <a:cubicBezTo>
                  <a:pt x="72" y="66"/>
                  <a:pt x="72" y="67"/>
                  <a:pt x="72" y="68"/>
                </a:cubicBezTo>
                <a:cubicBezTo>
                  <a:pt x="76" y="68"/>
                  <a:pt x="79" y="68"/>
                  <a:pt x="83" y="68"/>
                </a:cubicBezTo>
                <a:cubicBezTo>
                  <a:pt x="83" y="67"/>
                  <a:pt x="83" y="66"/>
                  <a:pt x="83" y="65"/>
                </a:cubicBezTo>
                <a:cubicBezTo>
                  <a:pt x="79" y="65"/>
                  <a:pt x="76" y="65"/>
                  <a:pt x="72" y="65"/>
                </a:cubicBezTo>
                <a:close/>
                <a:moveTo>
                  <a:pt x="89" y="65"/>
                </a:moveTo>
                <a:cubicBezTo>
                  <a:pt x="89" y="66"/>
                  <a:pt x="90" y="67"/>
                  <a:pt x="90" y="68"/>
                </a:cubicBezTo>
                <a:cubicBezTo>
                  <a:pt x="94" y="68"/>
                  <a:pt x="99" y="68"/>
                  <a:pt x="104" y="68"/>
                </a:cubicBezTo>
                <a:cubicBezTo>
                  <a:pt x="103" y="67"/>
                  <a:pt x="103" y="66"/>
                  <a:pt x="103" y="65"/>
                </a:cubicBezTo>
                <a:cubicBezTo>
                  <a:pt x="98" y="65"/>
                  <a:pt x="94" y="65"/>
                  <a:pt x="89" y="65"/>
                </a:cubicBezTo>
                <a:close/>
                <a:moveTo>
                  <a:pt x="31" y="60"/>
                </a:moveTo>
                <a:cubicBezTo>
                  <a:pt x="30" y="61"/>
                  <a:pt x="30" y="62"/>
                  <a:pt x="29" y="63"/>
                </a:cubicBezTo>
                <a:cubicBezTo>
                  <a:pt x="33" y="63"/>
                  <a:pt x="36" y="63"/>
                  <a:pt x="40" y="63"/>
                </a:cubicBezTo>
                <a:cubicBezTo>
                  <a:pt x="40" y="62"/>
                  <a:pt x="40" y="61"/>
                  <a:pt x="41" y="60"/>
                </a:cubicBezTo>
                <a:cubicBezTo>
                  <a:pt x="37" y="60"/>
                  <a:pt x="34" y="60"/>
                  <a:pt x="31" y="60"/>
                </a:cubicBezTo>
                <a:close/>
                <a:moveTo>
                  <a:pt x="61" y="60"/>
                </a:moveTo>
                <a:cubicBezTo>
                  <a:pt x="61" y="61"/>
                  <a:pt x="61" y="62"/>
                  <a:pt x="61" y="63"/>
                </a:cubicBezTo>
                <a:cubicBezTo>
                  <a:pt x="64" y="63"/>
                  <a:pt x="68" y="63"/>
                  <a:pt x="71" y="63"/>
                </a:cubicBezTo>
                <a:cubicBezTo>
                  <a:pt x="71" y="62"/>
                  <a:pt x="71" y="61"/>
                  <a:pt x="71" y="60"/>
                </a:cubicBezTo>
                <a:cubicBezTo>
                  <a:pt x="68" y="60"/>
                  <a:pt x="65" y="60"/>
                  <a:pt x="61" y="60"/>
                </a:cubicBezTo>
                <a:close/>
                <a:moveTo>
                  <a:pt x="76" y="60"/>
                </a:moveTo>
                <a:cubicBezTo>
                  <a:pt x="76" y="61"/>
                  <a:pt x="77" y="62"/>
                  <a:pt x="77" y="63"/>
                </a:cubicBezTo>
                <a:cubicBezTo>
                  <a:pt x="80" y="63"/>
                  <a:pt x="83" y="63"/>
                  <a:pt x="87" y="63"/>
                </a:cubicBezTo>
                <a:cubicBezTo>
                  <a:pt x="87" y="62"/>
                  <a:pt x="87" y="61"/>
                  <a:pt x="87" y="60"/>
                </a:cubicBezTo>
                <a:cubicBezTo>
                  <a:pt x="83" y="60"/>
                  <a:pt x="80" y="60"/>
                  <a:pt x="76" y="60"/>
                </a:cubicBezTo>
                <a:close/>
                <a:moveTo>
                  <a:pt x="92" y="60"/>
                </a:moveTo>
                <a:cubicBezTo>
                  <a:pt x="92" y="61"/>
                  <a:pt x="92" y="62"/>
                  <a:pt x="92" y="63"/>
                </a:cubicBezTo>
                <a:cubicBezTo>
                  <a:pt x="96" y="63"/>
                  <a:pt x="99" y="63"/>
                  <a:pt x="102" y="63"/>
                </a:cubicBezTo>
                <a:cubicBezTo>
                  <a:pt x="102" y="62"/>
                  <a:pt x="102" y="61"/>
                  <a:pt x="102" y="60"/>
                </a:cubicBezTo>
                <a:cubicBezTo>
                  <a:pt x="98" y="60"/>
                  <a:pt x="95" y="60"/>
                  <a:pt x="92" y="60"/>
                </a:cubicBezTo>
                <a:close/>
                <a:moveTo>
                  <a:pt x="109" y="56"/>
                </a:moveTo>
                <a:cubicBezTo>
                  <a:pt x="109" y="12"/>
                  <a:pt x="109" y="12"/>
                  <a:pt x="109" y="12"/>
                </a:cubicBezTo>
                <a:cubicBezTo>
                  <a:pt x="23" y="12"/>
                  <a:pt x="23" y="12"/>
                  <a:pt x="23" y="12"/>
                </a:cubicBezTo>
                <a:cubicBezTo>
                  <a:pt x="23" y="56"/>
                  <a:pt x="23" y="56"/>
                  <a:pt x="23" y="56"/>
                </a:cubicBezTo>
                <a:cubicBezTo>
                  <a:pt x="109" y="56"/>
                  <a:pt x="109" y="56"/>
                  <a:pt x="109" y="56"/>
                </a:cubicBezTo>
                <a:close/>
                <a:moveTo>
                  <a:pt x="11" y="79"/>
                </a:moveTo>
                <a:cubicBezTo>
                  <a:pt x="11" y="85"/>
                  <a:pt x="11" y="85"/>
                  <a:pt x="11" y="85"/>
                </a:cubicBezTo>
                <a:cubicBezTo>
                  <a:pt x="21" y="85"/>
                  <a:pt x="21" y="85"/>
                  <a:pt x="21" y="85"/>
                </a:cubicBezTo>
                <a:cubicBezTo>
                  <a:pt x="21" y="79"/>
                  <a:pt x="21" y="79"/>
                  <a:pt x="21" y="79"/>
                </a:cubicBezTo>
                <a:cubicBezTo>
                  <a:pt x="11" y="79"/>
                  <a:pt x="11" y="79"/>
                  <a:pt x="11" y="79"/>
                </a:cubicBezTo>
                <a:close/>
                <a:moveTo>
                  <a:pt x="109" y="79"/>
                </a:moveTo>
                <a:cubicBezTo>
                  <a:pt x="109" y="85"/>
                  <a:pt x="109" y="85"/>
                  <a:pt x="109" y="85"/>
                </a:cubicBezTo>
                <a:cubicBezTo>
                  <a:pt x="119" y="85"/>
                  <a:pt x="119" y="85"/>
                  <a:pt x="119" y="85"/>
                </a:cubicBezTo>
                <a:cubicBezTo>
                  <a:pt x="119" y="79"/>
                  <a:pt x="119" y="79"/>
                  <a:pt x="119" y="79"/>
                </a:cubicBezTo>
                <a:cubicBezTo>
                  <a:pt x="109" y="79"/>
                  <a:pt x="109" y="79"/>
                  <a:pt x="109" y="79"/>
                </a:cubicBezTo>
                <a:close/>
                <a:moveTo>
                  <a:pt x="41" y="79"/>
                </a:moveTo>
                <a:cubicBezTo>
                  <a:pt x="41" y="85"/>
                  <a:pt x="41" y="85"/>
                  <a:pt x="41" y="85"/>
                </a:cubicBezTo>
                <a:cubicBezTo>
                  <a:pt x="51" y="85"/>
                  <a:pt x="51" y="85"/>
                  <a:pt x="51" y="85"/>
                </a:cubicBezTo>
                <a:cubicBezTo>
                  <a:pt x="51" y="79"/>
                  <a:pt x="51" y="79"/>
                  <a:pt x="51" y="79"/>
                </a:cubicBezTo>
                <a:cubicBezTo>
                  <a:pt x="41" y="79"/>
                  <a:pt x="41" y="79"/>
                  <a:pt x="41" y="79"/>
                </a:cubicBezTo>
                <a:close/>
                <a:moveTo>
                  <a:pt x="26" y="79"/>
                </a:moveTo>
                <a:cubicBezTo>
                  <a:pt x="26" y="85"/>
                  <a:pt x="26" y="85"/>
                  <a:pt x="26" y="85"/>
                </a:cubicBezTo>
                <a:cubicBezTo>
                  <a:pt x="36" y="85"/>
                  <a:pt x="36" y="85"/>
                  <a:pt x="36" y="85"/>
                </a:cubicBezTo>
                <a:cubicBezTo>
                  <a:pt x="36" y="79"/>
                  <a:pt x="36" y="79"/>
                  <a:pt x="36" y="79"/>
                </a:cubicBezTo>
                <a:lnTo>
                  <a:pt x="26" y="79"/>
                </a:lnTo>
                <a:close/>
              </a:path>
            </a:pathLst>
          </a:custGeom>
          <a:solidFill>
            <a:srgbClr val="0060A8"/>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29" name="文本框 28"/>
          <p:cNvSpPr txBox="1"/>
          <p:nvPr/>
        </p:nvSpPr>
        <p:spPr>
          <a:xfrm>
            <a:off x="4690019" y="1821258"/>
            <a:ext cx="1587676" cy="477054"/>
          </a:xfrm>
          <a:prstGeom prst="rect">
            <a:avLst/>
          </a:prstGeom>
          <a:noFill/>
        </p:spPr>
        <p:txBody>
          <a:bodyPr wrap="square" rtlCol="0">
            <a:spAutoFit/>
          </a:bodyPr>
          <a:lstStyle/>
          <a:p>
            <a:pPr indent="342900">
              <a:lnSpc>
                <a:spcPct val="125000"/>
              </a:lnSpc>
            </a:pPr>
            <a:r>
              <a:rPr lang="en-US" altLang="zh-CN" sz="2000" dirty="0" smtClean="0">
                <a:latin typeface="微软雅黑" panose="020B0503020204020204" pitchFamily="34" charset="-122"/>
                <a:ea typeface="微软雅黑" panose="020B0503020204020204" pitchFamily="34" charset="-122"/>
              </a:rPr>
              <a:t>Unity3D</a:t>
            </a:r>
            <a:endParaRPr lang="zh-CN" altLang="en-US" sz="2000" dirty="0">
              <a:latin typeface="微软雅黑" panose="020B0503020204020204" pitchFamily="34" charset="-122"/>
              <a:ea typeface="微软雅黑" panose="020B0503020204020204" pitchFamily="34" charset="-122"/>
            </a:endParaRPr>
          </a:p>
        </p:txBody>
      </p:sp>
      <p:sp>
        <p:nvSpPr>
          <p:cNvPr id="30" name="Freeform 7"/>
          <p:cNvSpPr>
            <a:spLocks noEditPoints="1"/>
          </p:cNvSpPr>
          <p:nvPr/>
        </p:nvSpPr>
        <p:spPr bwMode="auto">
          <a:xfrm>
            <a:off x="4877243" y="3026394"/>
            <a:ext cx="432930" cy="513173"/>
          </a:xfrm>
          <a:custGeom>
            <a:avLst/>
            <a:gdLst>
              <a:gd name="T0" fmla="*/ 7 w 98"/>
              <a:gd name="T1" fmla="*/ 0 h 116"/>
              <a:gd name="T2" fmla="*/ 90 w 98"/>
              <a:gd name="T3" fmla="*/ 0 h 116"/>
              <a:gd name="T4" fmla="*/ 98 w 98"/>
              <a:gd name="T5" fmla="*/ 8 h 116"/>
              <a:gd name="T6" fmla="*/ 98 w 98"/>
              <a:gd name="T7" fmla="*/ 108 h 116"/>
              <a:gd name="T8" fmla="*/ 90 w 98"/>
              <a:gd name="T9" fmla="*/ 116 h 116"/>
              <a:gd name="T10" fmla="*/ 7 w 98"/>
              <a:gd name="T11" fmla="*/ 116 h 116"/>
              <a:gd name="T12" fmla="*/ 0 w 98"/>
              <a:gd name="T13" fmla="*/ 108 h 116"/>
              <a:gd name="T14" fmla="*/ 0 w 98"/>
              <a:gd name="T15" fmla="*/ 95 h 116"/>
              <a:gd name="T16" fmla="*/ 8 w 98"/>
              <a:gd name="T17" fmla="*/ 95 h 116"/>
              <a:gd name="T18" fmla="*/ 14 w 98"/>
              <a:gd name="T19" fmla="*/ 99 h 116"/>
              <a:gd name="T20" fmla="*/ 22 w 98"/>
              <a:gd name="T21" fmla="*/ 92 h 116"/>
              <a:gd name="T22" fmla="*/ 14 w 98"/>
              <a:gd name="T23" fmla="*/ 84 h 116"/>
              <a:gd name="T24" fmla="*/ 8 w 98"/>
              <a:gd name="T25" fmla="*/ 89 h 116"/>
              <a:gd name="T26" fmla="*/ 0 w 98"/>
              <a:gd name="T27" fmla="*/ 89 h 116"/>
              <a:gd name="T28" fmla="*/ 0 w 98"/>
              <a:gd name="T29" fmla="*/ 71 h 116"/>
              <a:gd name="T30" fmla="*/ 8 w 98"/>
              <a:gd name="T31" fmla="*/ 71 h 116"/>
              <a:gd name="T32" fmla="*/ 14 w 98"/>
              <a:gd name="T33" fmla="*/ 75 h 116"/>
              <a:gd name="T34" fmla="*/ 22 w 98"/>
              <a:gd name="T35" fmla="*/ 68 h 116"/>
              <a:gd name="T36" fmla="*/ 14 w 98"/>
              <a:gd name="T37" fmla="*/ 61 h 116"/>
              <a:gd name="T38" fmla="*/ 8 w 98"/>
              <a:gd name="T39" fmla="*/ 65 h 116"/>
              <a:gd name="T40" fmla="*/ 0 w 98"/>
              <a:gd name="T41" fmla="*/ 65 h 116"/>
              <a:gd name="T42" fmla="*/ 0 w 98"/>
              <a:gd name="T43" fmla="*/ 48 h 116"/>
              <a:gd name="T44" fmla="*/ 8 w 98"/>
              <a:gd name="T45" fmla="*/ 48 h 116"/>
              <a:gd name="T46" fmla="*/ 14 w 98"/>
              <a:gd name="T47" fmla="*/ 52 h 116"/>
              <a:gd name="T48" fmla="*/ 22 w 98"/>
              <a:gd name="T49" fmla="*/ 45 h 116"/>
              <a:gd name="T50" fmla="*/ 14 w 98"/>
              <a:gd name="T51" fmla="*/ 38 h 116"/>
              <a:gd name="T52" fmla="*/ 8 w 98"/>
              <a:gd name="T53" fmla="*/ 42 h 116"/>
              <a:gd name="T54" fmla="*/ 0 w 98"/>
              <a:gd name="T55" fmla="*/ 42 h 116"/>
              <a:gd name="T56" fmla="*/ 0 w 98"/>
              <a:gd name="T57" fmla="*/ 26 h 116"/>
              <a:gd name="T58" fmla="*/ 8 w 98"/>
              <a:gd name="T59" fmla="*/ 26 h 116"/>
              <a:gd name="T60" fmla="*/ 14 w 98"/>
              <a:gd name="T61" fmla="*/ 30 h 116"/>
              <a:gd name="T62" fmla="*/ 22 w 98"/>
              <a:gd name="T63" fmla="*/ 23 h 116"/>
              <a:gd name="T64" fmla="*/ 14 w 98"/>
              <a:gd name="T65" fmla="*/ 15 h 116"/>
              <a:gd name="T66" fmla="*/ 8 w 98"/>
              <a:gd name="T67" fmla="*/ 20 h 116"/>
              <a:gd name="T68" fmla="*/ 0 w 98"/>
              <a:gd name="T69" fmla="*/ 20 h 116"/>
              <a:gd name="T70" fmla="*/ 0 w 98"/>
              <a:gd name="T71" fmla="*/ 8 h 116"/>
              <a:gd name="T72" fmla="*/ 7 w 98"/>
              <a:gd name="T73" fmla="*/ 0 h 116"/>
              <a:gd name="T74" fmla="*/ 70 w 98"/>
              <a:gd name="T75" fmla="*/ 56 h 116"/>
              <a:gd name="T76" fmla="*/ 76 w 98"/>
              <a:gd name="T77" fmla="*/ 56 h 116"/>
              <a:gd name="T78" fmla="*/ 70 w 98"/>
              <a:gd name="T79" fmla="*/ 30 h 116"/>
              <a:gd name="T80" fmla="*/ 46 w 98"/>
              <a:gd name="T81" fmla="*/ 31 h 116"/>
              <a:gd name="T82" fmla="*/ 41 w 98"/>
              <a:gd name="T83" fmla="*/ 56 h 116"/>
              <a:gd name="T84" fmla="*/ 47 w 98"/>
              <a:gd name="T85" fmla="*/ 56 h 116"/>
              <a:gd name="T86" fmla="*/ 52 w 98"/>
              <a:gd name="T87" fmla="*/ 63 h 116"/>
              <a:gd name="T88" fmla="*/ 51 w 98"/>
              <a:gd name="T89" fmla="*/ 68 h 116"/>
              <a:gd name="T90" fmla="*/ 37 w 98"/>
              <a:gd name="T91" fmla="*/ 71 h 116"/>
              <a:gd name="T92" fmla="*/ 34 w 98"/>
              <a:gd name="T93" fmla="*/ 88 h 116"/>
              <a:gd name="T94" fmla="*/ 83 w 98"/>
              <a:gd name="T95" fmla="*/ 88 h 116"/>
              <a:gd name="T96" fmla="*/ 79 w 98"/>
              <a:gd name="T97" fmla="*/ 71 h 116"/>
              <a:gd name="T98" fmla="*/ 66 w 98"/>
              <a:gd name="T99" fmla="*/ 68 h 116"/>
              <a:gd name="T100" fmla="*/ 64 w 98"/>
              <a:gd name="T101" fmla="*/ 63 h 116"/>
              <a:gd name="T102" fmla="*/ 70 w 98"/>
              <a:gd name="T103" fmla="*/ 5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8" h="116">
                <a:moveTo>
                  <a:pt x="7" y="0"/>
                </a:moveTo>
                <a:cubicBezTo>
                  <a:pt x="90" y="0"/>
                  <a:pt x="90" y="0"/>
                  <a:pt x="90" y="0"/>
                </a:cubicBezTo>
                <a:cubicBezTo>
                  <a:pt x="94" y="0"/>
                  <a:pt x="98" y="4"/>
                  <a:pt x="98" y="8"/>
                </a:cubicBezTo>
                <a:cubicBezTo>
                  <a:pt x="98" y="108"/>
                  <a:pt x="98" y="108"/>
                  <a:pt x="98" y="108"/>
                </a:cubicBezTo>
                <a:cubicBezTo>
                  <a:pt x="98" y="113"/>
                  <a:pt x="94" y="116"/>
                  <a:pt x="90" y="116"/>
                </a:cubicBezTo>
                <a:cubicBezTo>
                  <a:pt x="7" y="116"/>
                  <a:pt x="7" y="116"/>
                  <a:pt x="7" y="116"/>
                </a:cubicBezTo>
                <a:cubicBezTo>
                  <a:pt x="3" y="116"/>
                  <a:pt x="0" y="113"/>
                  <a:pt x="0" y="108"/>
                </a:cubicBezTo>
                <a:cubicBezTo>
                  <a:pt x="0" y="95"/>
                  <a:pt x="0" y="95"/>
                  <a:pt x="0" y="95"/>
                </a:cubicBezTo>
                <a:cubicBezTo>
                  <a:pt x="8" y="95"/>
                  <a:pt x="8" y="95"/>
                  <a:pt x="8" y="95"/>
                </a:cubicBezTo>
                <a:cubicBezTo>
                  <a:pt x="9" y="97"/>
                  <a:pt x="12" y="99"/>
                  <a:pt x="14" y="99"/>
                </a:cubicBezTo>
                <a:cubicBezTo>
                  <a:pt x="18" y="99"/>
                  <a:pt x="22" y="96"/>
                  <a:pt x="22" y="92"/>
                </a:cubicBezTo>
                <a:cubicBezTo>
                  <a:pt x="22" y="88"/>
                  <a:pt x="18" y="84"/>
                  <a:pt x="14" y="84"/>
                </a:cubicBezTo>
                <a:cubicBezTo>
                  <a:pt x="12" y="84"/>
                  <a:pt x="9" y="86"/>
                  <a:pt x="8" y="89"/>
                </a:cubicBezTo>
                <a:cubicBezTo>
                  <a:pt x="0" y="89"/>
                  <a:pt x="0" y="89"/>
                  <a:pt x="0" y="89"/>
                </a:cubicBezTo>
                <a:cubicBezTo>
                  <a:pt x="0" y="71"/>
                  <a:pt x="0" y="71"/>
                  <a:pt x="0" y="71"/>
                </a:cubicBezTo>
                <a:cubicBezTo>
                  <a:pt x="8" y="71"/>
                  <a:pt x="8" y="71"/>
                  <a:pt x="8" y="71"/>
                </a:cubicBezTo>
                <a:cubicBezTo>
                  <a:pt x="9" y="74"/>
                  <a:pt x="12" y="75"/>
                  <a:pt x="14" y="75"/>
                </a:cubicBezTo>
                <a:cubicBezTo>
                  <a:pt x="18" y="75"/>
                  <a:pt x="22" y="72"/>
                  <a:pt x="22" y="68"/>
                </a:cubicBezTo>
                <a:cubicBezTo>
                  <a:pt x="22" y="64"/>
                  <a:pt x="18" y="61"/>
                  <a:pt x="14" y="61"/>
                </a:cubicBezTo>
                <a:cubicBezTo>
                  <a:pt x="12" y="61"/>
                  <a:pt x="9" y="63"/>
                  <a:pt x="8" y="65"/>
                </a:cubicBezTo>
                <a:cubicBezTo>
                  <a:pt x="0" y="65"/>
                  <a:pt x="0" y="65"/>
                  <a:pt x="0" y="65"/>
                </a:cubicBezTo>
                <a:cubicBezTo>
                  <a:pt x="0" y="48"/>
                  <a:pt x="0" y="48"/>
                  <a:pt x="0" y="48"/>
                </a:cubicBezTo>
                <a:cubicBezTo>
                  <a:pt x="8" y="48"/>
                  <a:pt x="8" y="48"/>
                  <a:pt x="8" y="48"/>
                </a:cubicBezTo>
                <a:cubicBezTo>
                  <a:pt x="9" y="51"/>
                  <a:pt x="12" y="52"/>
                  <a:pt x="14" y="52"/>
                </a:cubicBezTo>
                <a:cubicBezTo>
                  <a:pt x="18" y="52"/>
                  <a:pt x="22" y="49"/>
                  <a:pt x="22" y="45"/>
                </a:cubicBezTo>
                <a:cubicBezTo>
                  <a:pt x="22" y="41"/>
                  <a:pt x="18" y="38"/>
                  <a:pt x="14" y="38"/>
                </a:cubicBezTo>
                <a:cubicBezTo>
                  <a:pt x="12" y="38"/>
                  <a:pt x="9" y="40"/>
                  <a:pt x="8" y="42"/>
                </a:cubicBezTo>
                <a:cubicBezTo>
                  <a:pt x="0" y="42"/>
                  <a:pt x="0" y="42"/>
                  <a:pt x="0" y="42"/>
                </a:cubicBezTo>
                <a:cubicBezTo>
                  <a:pt x="0" y="26"/>
                  <a:pt x="0" y="26"/>
                  <a:pt x="0" y="26"/>
                </a:cubicBezTo>
                <a:cubicBezTo>
                  <a:pt x="8" y="26"/>
                  <a:pt x="8" y="26"/>
                  <a:pt x="8" y="26"/>
                </a:cubicBezTo>
                <a:cubicBezTo>
                  <a:pt x="9" y="28"/>
                  <a:pt x="12" y="30"/>
                  <a:pt x="14" y="30"/>
                </a:cubicBezTo>
                <a:cubicBezTo>
                  <a:pt x="18" y="30"/>
                  <a:pt x="22" y="27"/>
                  <a:pt x="22" y="23"/>
                </a:cubicBezTo>
                <a:cubicBezTo>
                  <a:pt x="22" y="19"/>
                  <a:pt x="18" y="15"/>
                  <a:pt x="14" y="15"/>
                </a:cubicBezTo>
                <a:cubicBezTo>
                  <a:pt x="12" y="15"/>
                  <a:pt x="9" y="17"/>
                  <a:pt x="8" y="20"/>
                </a:cubicBezTo>
                <a:cubicBezTo>
                  <a:pt x="0" y="20"/>
                  <a:pt x="0" y="20"/>
                  <a:pt x="0" y="20"/>
                </a:cubicBezTo>
                <a:cubicBezTo>
                  <a:pt x="0" y="8"/>
                  <a:pt x="0" y="8"/>
                  <a:pt x="0" y="8"/>
                </a:cubicBezTo>
                <a:cubicBezTo>
                  <a:pt x="0" y="4"/>
                  <a:pt x="3" y="0"/>
                  <a:pt x="7" y="0"/>
                </a:cubicBezTo>
                <a:close/>
                <a:moveTo>
                  <a:pt x="70" y="56"/>
                </a:moveTo>
                <a:cubicBezTo>
                  <a:pt x="71" y="56"/>
                  <a:pt x="75" y="56"/>
                  <a:pt x="76" y="56"/>
                </a:cubicBezTo>
                <a:cubicBezTo>
                  <a:pt x="77" y="47"/>
                  <a:pt x="74" y="33"/>
                  <a:pt x="70" y="30"/>
                </a:cubicBezTo>
                <a:cubicBezTo>
                  <a:pt x="65" y="26"/>
                  <a:pt x="51" y="26"/>
                  <a:pt x="46" y="31"/>
                </a:cubicBezTo>
                <a:cubicBezTo>
                  <a:pt x="42" y="34"/>
                  <a:pt x="40" y="47"/>
                  <a:pt x="41" y="56"/>
                </a:cubicBezTo>
                <a:cubicBezTo>
                  <a:pt x="43" y="56"/>
                  <a:pt x="45" y="56"/>
                  <a:pt x="47" y="56"/>
                </a:cubicBezTo>
                <a:cubicBezTo>
                  <a:pt x="48" y="59"/>
                  <a:pt x="49" y="61"/>
                  <a:pt x="52" y="63"/>
                </a:cubicBezTo>
                <a:cubicBezTo>
                  <a:pt x="52" y="65"/>
                  <a:pt x="51" y="67"/>
                  <a:pt x="51" y="68"/>
                </a:cubicBezTo>
                <a:cubicBezTo>
                  <a:pt x="49" y="68"/>
                  <a:pt x="38" y="69"/>
                  <a:pt x="37" y="71"/>
                </a:cubicBezTo>
                <a:cubicBezTo>
                  <a:pt x="33" y="75"/>
                  <a:pt x="33" y="83"/>
                  <a:pt x="34" y="88"/>
                </a:cubicBezTo>
                <a:cubicBezTo>
                  <a:pt x="46" y="93"/>
                  <a:pt x="71" y="93"/>
                  <a:pt x="83" y="88"/>
                </a:cubicBezTo>
                <a:cubicBezTo>
                  <a:pt x="84" y="83"/>
                  <a:pt x="83" y="75"/>
                  <a:pt x="79" y="71"/>
                </a:cubicBezTo>
                <a:cubicBezTo>
                  <a:pt x="79" y="69"/>
                  <a:pt x="68" y="68"/>
                  <a:pt x="66" y="68"/>
                </a:cubicBezTo>
                <a:cubicBezTo>
                  <a:pt x="66" y="67"/>
                  <a:pt x="65" y="66"/>
                  <a:pt x="64" y="63"/>
                </a:cubicBezTo>
                <a:cubicBezTo>
                  <a:pt x="67" y="61"/>
                  <a:pt x="69" y="59"/>
                  <a:pt x="70" y="56"/>
                </a:cubicBezTo>
                <a:close/>
              </a:path>
            </a:pathLst>
          </a:custGeom>
          <a:solidFill>
            <a:srgbClr val="0060A8"/>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36" name="Freeform 5"/>
          <p:cNvSpPr>
            <a:spLocks noEditPoints="1"/>
          </p:cNvSpPr>
          <p:nvPr/>
        </p:nvSpPr>
        <p:spPr bwMode="auto">
          <a:xfrm>
            <a:off x="4008380" y="4436725"/>
            <a:ext cx="511092" cy="475076"/>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rgbClr val="0060A8"/>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38" name="文本框 37"/>
          <p:cNvSpPr txBox="1"/>
          <p:nvPr/>
        </p:nvSpPr>
        <p:spPr>
          <a:xfrm>
            <a:off x="5436891" y="3063689"/>
            <a:ext cx="3334598" cy="438582"/>
          </a:xfrm>
          <a:prstGeom prst="rect">
            <a:avLst/>
          </a:prstGeom>
          <a:noFill/>
        </p:spPr>
        <p:txBody>
          <a:bodyPr wrap="square" rtlCol="0">
            <a:spAutoFit/>
          </a:bodyPr>
          <a:lstStyle/>
          <a:p>
            <a:pPr indent="342900">
              <a:lnSpc>
                <a:spcPct val="125000"/>
              </a:lnSpc>
            </a:pPr>
            <a:r>
              <a:rPr lang="en-US" altLang="zh-CN" dirty="0" err="1" smtClean="0">
                <a:latin typeface="微软雅黑" panose="020B0503020204020204" pitchFamily="34" charset="-122"/>
                <a:ea typeface="微软雅黑" panose="020B0503020204020204" pitchFamily="34" charset="-122"/>
              </a:rPr>
              <a:t>Monodeveloper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4434364" y="4346990"/>
            <a:ext cx="3334598" cy="477054"/>
          </a:xfrm>
          <a:prstGeom prst="rect">
            <a:avLst/>
          </a:prstGeom>
          <a:noFill/>
        </p:spPr>
        <p:txBody>
          <a:bodyPr wrap="square" rtlCol="0">
            <a:spAutoFit/>
          </a:bodyPr>
          <a:lstStyle/>
          <a:p>
            <a:pPr indent="342900">
              <a:lnSpc>
                <a:spcPct val="125000"/>
              </a:lnSpc>
            </a:pPr>
            <a:r>
              <a:rPr lang="en-US" altLang="zh-CN" sz="2000" dirty="0" smtClean="0">
                <a:latin typeface="微软雅黑" panose="020B0503020204020204" pitchFamily="34" charset="-122"/>
                <a:ea typeface="微软雅黑" panose="020B0503020204020204" pitchFamily="34" charset="-122"/>
              </a:rPr>
              <a:t>Android studio </a:t>
            </a:r>
            <a:endParaRPr lang="zh-CN" altLang="en-US" sz="2000" dirty="0">
              <a:latin typeface="微软雅黑" panose="020B0503020204020204" pitchFamily="34" charset="-122"/>
              <a:ea typeface="微软雅黑" panose="020B0503020204020204" pitchFamily="34" charset="-122"/>
            </a:endParaRPr>
          </a:p>
        </p:txBody>
      </p:sp>
      <p:cxnSp>
        <p:nvCxnSpPr>
          <p:cNvPr id="19" name="直接连接符 13"/>
          <p:cNvCxnSpPr/>
          <p:nvPr/>
        </p:nvCxnSpPr>
        <p:spPr>
          <a:xfrm>
            <a:off x="3828854" y="2514600"/>
            <a:ext cx="2448841"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直接连接符 13"/>
          <p:cNvCxnSpPr/>
          <p:nvPr/>
        </p:nvCxnSpPr>
        <p:spPr>
          <a:xfrm>
            <a:off x="4877243" y="3669322"/>
            <a:ext cx="2448841"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3" name="组合 36"/>
          <p:cNvGrpSpPr/>
          <p:nvPr/>
        </p:nvGrpSpPr>
        <p:grpSpPr>
          <a:xfrm>
            <a:off x="2065753" y="1465415"/>
            <a:ext cx="1437762" cy="1437762"/>
            <a:chOff x="2141728" y="2404809"/>
            <a:chExt cx="2121408" cy="2121408"/>
          </a:xfrm>
        </p:grpSpPr>
        <p:sp>
          <p:nvSpPr>
            <p:cNvPr id="24" name="椭圆 23"/>
            <p:cNvSpPr/>
            <p:nvPr/>
          </p:nvSpPr>
          <p:spPr>
            <a:xfrm>
              <a:off x="2141728" y="2404809"/>
              <a:ext cx="2121408" cy="21214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5" name="Group 12"/>
            <p:cNvGrpSpPr>
              <a:grpSpLocks noChangeAspect="1"/>
            </p:cNvGrpSpPr>
            <p:nvPr/>
          </p:nvGrpSpPr>
          <p:grpSpPr bwMode="auto">
            <a:xfrm>
              <a:off x="2730310" y="3142797"/>
              <a:ext cx="944244" cy="645432"/>
              <a:chOff x="3683" y="2052"/>
              <a:chExt cx="316" cy="216"/>
            </a:xfrm>
            <a:solidFill>
              <a:schemeClr val="bg1">
                <a:lumMod val="95000"/>
              </a:schemeClr>
            </a:solidFill>
          </p:grpSpPr>
          <p:sp>
            <p:nvSpPr>
              <p:cNvPr id="26" name="Freeform 13"/>
              <p:cNvSpPr>
                <a:spLocks noEditPoints="1"/>
              </p:cNvSpPr>
              <p:nvPr/>
            </p:nvSpPr>
            <p:spPr bwMode="auto">
              <a:xfrm>
                <a:off x="3683" y="2052"/>
                <a:ext cx="181" cy="216"/>
              </a:xfrm>
              <a:custGeom>
                <a:avLst/>
                <a:gdLst>
                  <a:gd name="T0" fmla="*/ 30 w 75"/>
                  <a:gd name="T1" fmla="*/ 14 h 89"/>
                  <a:gd name="T2" fmla="*/ 34 w 75"/>
                  <a:gd name="T3" fmla="*/ 5 h 89"/>
                  <a:gd name="T4" fmla="*/ 34 w 75"/>
                  <a:gd name="T5" fmla="*/ 5 h 89"/>
                  <a:gd name="T6" fmla="*/ 46 w 75"/>
                  <a:gd name="T7" fmla="*/ 0 h 89"/>
                  <a:gd name="T8" fmla="*/ 58 w 75"/>
                  <a:gd name="T9" fmla="*/ 5 h 89"/>
                  <a:gd name="T10" fmla="*/ 58 w 75"/>
                  <a:gd name="T11" fmla="*/ 5 h 89"/>
                  <a:gd name="T12" fmla="*/ 62 w 75"/>
                  <a:gd name="T13" fmla="*/ 17 h 89"/>
                  <a:gd name="T14" fmla="*/ 60 w 75"/>
                  <a:gd name="T15" fmla="*/ 26 h 89"/>
                  <a:gd name="T16" fmla="*/ 59 w 75"/>
                  <a:gd name="T17" fmla="*/ 28 h 89"/>
                  <a:gd name="T18" fmla="*/ 75 w 75"/>
                  <a:gd name="T19" fmla="*/ 28 h 89"/>
                  <a:gd name="T20" fmla="*/ 75 w 75"/>
                  <a:gd name="T21" fmla="*/ 43 h 89"/>
                  <a:gd name="T22" fmla="*/ 59 w 75"/>
                  <a:gd name="T23" fmla="*/ 43 h 89"/>
                  <a:gd name="T24" fmla="*/ 59 w 75"/>
                  <a:gd name="T25" fmla="*/ 46 h 89"/>
                  <a:gd name="T26" fmla="*/ 62 w 75"/>
                  <a:gd name="T27" fmla="*/ 58 h 89"/>
                  <a:gd name="T28" fmla="*/ 53 w 75"/>
                  <a:gd name="T29" fmla="*/ 80 h 89"/>
                  <a:gd name="T30" fmla="*/ 31 w 75"/>
                  <a:gd name="T31" fmla="*/ 89 h 89"/>
                  <a:gd name="T32" fmla="*/ 9 w 75"/>
                  <a:gd name="T33" fmla="*/ 80 h 89"/>
                  <a:gd name="T34" fmla="*/ 0 w 75"/>
                  <a:gd name="T35" fmla="*/ 58 h 89"/>
                  <a:gd name="T36" fmla="*/ 9 w 75"/>
                  <a:gd name="T37" fmla="*/ 36 h 89"/>
                  <a:gd name="T38" fmla="*/ 15 w 75"/>
                  <a:gd name="T39" fmla="*/ 31 h 89"/>
                  <a:gd name="T40" fmla="*/ 30 w 75"/>
                  <a:gd name="T41" fmla="*/ 14 h 89"/>
                  <a:gd name="T42" fmla="*/ 15 w 75"/>
                  <a:gd name="T43" fmla="*/ 57 h 89"/>
                  <a:gd name="T44" fmla="*/ 38 w 75"/>
                  <a:gd name="T45" fmla="*/ 43 h 89"/>
                  <a:gd name="T46" fmla="*/ 15 w 75"/>
                  <a:gd name="T47" fmla="*/ 57 h 89"/>
                  <a:gd name="T48" fmla="*/ 45 w 75"/>
                  <a:gd name="T49" fmla="*/ 44 h 89"/>
                  <a:gd name="T50" fmla="*/ 31 w 75"/>
                  <a:gd name="T51" fmla="*/ 38 h 89"/>
                  <a:gd name="T52" fmla="*/ 17 w 75"/>
                  <a:gd name="T53" fmla="*/ 44 h 89"/>
                  <a:gd name="T54" fmla="*/ 11 w 75"/>
                  <a:gd name="T55" fmla="*/ 58 h 89"/>
                  <a:gd name="T56" fmla="*/ 17 w 75"/>
                  <a:gd name="T57" fmla="*/ 72 h 89"/>
                  <a:gd name="T58" fmla="*/ 31 w 75"/>
                  <a:gd name="T59" fmla="*/ 78 h 89"/>
                  <a:gd name="T60" fmla="*/ 45 w 75"/>
                  <a:gd name="T61" fmla="*/ 72 h 89"/>
                  <a:gd name="T62" fmla="*/ 51 w 75"/>
                  <a:gd name="T63" fmla="*/ 58 h 89"/>
                  <a:gd name="T64" fmla="*/ 45 w 75"/>
                  <a:gd name="T65"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89">
                    <a:moveTo>
                      <a:pt x="30" y="14"/>
                    </a:moveTo>
                    <a:cubicBezTo>
                      <a:pt x="30" y="11"/>
                      <a:pt x="32" y="7"/>
                      <a:pt x="34" y="5"/>
                    </a:cubicBezTo>
                    <a:cubicBezTo>
                      <a:pt x="34" y="5"/>
                      <a:pt x="34" y="5"/>
                      <a:pt x="34" y="5"/>
                    </a:cubicBezTo>
                    <a:cubicBezTo>
                      <a:pt x="37" y="2"/>
                      <a:pt x="42" y="0"/>
                      <a:pt x="46" y="0"/>
                    </a:cubicBezTo>
                    <a:cubicBezTo>
                      <a:pt x="51" y="0"/>
                      <a:pt x="55" y="2"/>
                      <a:pt x="58" y="5"/>
                    </a:cubicBezTo>
                    <a:cubicBezTo>
                      <a:pt x="58" y="5"/>
                      <a:pt x="58" y="5"/>
                      <a:pt x="58" y="5"/>
                    </a:cubicBezTo>
                    <a:cubicBezTo>
                      <a:pt x="61" y="8"/>
                      <a:pt x="62" y="12"/>
                      <a:pt x="62" y="17"/>
                    </a:cubicBezTo>
                    <a:cubicBezTo>
                      <a:pt x="62" y="20"/>
                      <a:pt x="61" y="23"/>
                      <a:pt x="60" y="26"/>
                    </a:cubicBezTo>
                    <a:cubicBezTo>
                      <a:pt x="59" y="28"/>
                      <a:pt x="59" y="28"/>
                      <a:pt x="59" y="28"/>
                    </a:cubicBezTo>
                    <a:cubicBezTo>
                      <a:pt x="75" y="28"/>
                      <a:pt x="75" y="28"/>
                      <a:pt x="75" y="28"/>
                    </a:cubicBezTo>
                    <a:cubicBezTo>
                      <a:pt x="75" y="43"/>
                      <a:pt x="75" y="43"/>
                      <a:pt x="75" y="43"/>
                    </a:cubicBezTo>
                    <a:cubicBezTo>
                      <a:pt x="59" y="43"/>
                      <a:pt x="59" y="43"/>
                      <a:pt x="59" y="43"/>
                    </a:cubicBezTo>
                    <a:cubicBezTo>
                      <a:pt x="59" y="46"/>
                      <a:pt x="59" y="46"/>
                      <a:pt x="59" y="46"/>
                    </a:cubicBezTo>
                    <a:cubicBezTo>
                      <a:pt x="61" y="50"/>
                      <a:pt x="62" y="54"/>
                      <a:pt x="62" y="58"/>
                    </a:cubicBezTo>
                    <a:cubicBezTo>
                      <a:pt x="62" y="67"/>
                      <a:pt x="58" y="74"/>
                      <a:pt x="53" y="80"/>
                    </a:cubicBezTo>
                    <a:cubicBezTo>
                      <a:pt x="47" y="85"/>
                      <a:pt x="39" y="89"/>
                      <a:pt x="31" y="89"/>
                    </a:cubicBezTo>
                    <a:cubicBezTo>
                      <a:pt x="22" y="89"/>
                      <a:pt x="15" y="85"/>
                      <a:pt x="9" y="80"/>
                    </a:cubicBezTo>
                    <a:cubicBezTo>
                      <a:pt x="4" y="74"/>
                      <a:pt x="0" y="67"/>
                      <a:pt x="0" y="58"/>
                    </a:cubicBezTo>
                    <a:cubicBezTo>
                      <a:pt x="0" y="50"/>
                      <a:pt x="4" y="42"/>
                      <a:pt x="9" y="36"/>
                    </a:cubicBezTo>
                    <a:cubicBezTo>
                      <a:pt x="11" y="34"/>
                      <a:pt x="13" y="33"/>
                      <a:pt x="15" y="31"/>
                    </a:cubicBezTo>
                    <a:cubicBezTo>
                      <a:pt x="30" y="14"/>
                      <a:pt x="30" y="14"/>
                      <a:pt x="30" y="14"/>
                    </a:cubicBezTo>
                    <a:close/>
                    <a:moveTo>
                      <a:pt x="15" y="57"/>
                    </a:moveTo>
                    <a:cubicBezTo>
                      <a:pt x="21" y="51"/>
                      <a:pt x="28" y="47"/>
                      <a:pt x="38" y="43"/>
                    </a:cubicBezTo>
                    <a:cubicBezTo>
                      <a:pt x="28" y="42"/>
                      <a:pt x="16" y="44"/>
                      <a:pt x="15" y="57"/>
                    </a:cubicBezTo>
                    <a:close/>
                    <a:moveTo>
                      <a:pt x="45" y="44"/>
                    </a:moveTo>
                    <a:cubicBezTo>
                      <a:pt x="41" y="40"/>
                      <a:pt x="36" y="38"/>
                      <a:pt x="31" y="38"/>
                    </a:cubicBezTo>
                    <a:cubicBezTo>
                      <a:pt x="25" y="38"/>
                      <a:pt x="20" y="40"/>
                      <a:pt x="17" y="44"/>
                    </a:cubicBezTo>
                    <a:cubicBezTo>
                      <a:pt x="13" y="48"/>
                      <a:pt x="11" y="53"/>
                      <a:pt x="11" y="58"/>
                    </a:cubicBezTo>
                    <a:cubicBezTo>
                      <a:pt x="11" y="64"/>
                      <a:pt x="13" y="69"/>
                      <a:pt x="17" y="72"/>
                    </a:cubicBezTo>
                    <a:cubicBezTo>
                      <a:pt x="20" y="76"/>
                      <a:pt x="25" y="78"/>
                      <a:pt x="31" y="78"/>
                    </a:cubicBezTo>
                    <a:cubicBezTo>
                      <a:pt x="36" y="78"/>
                      <a:pt x="41" y="76"/>
                      <a:pt x="45" y="72"/>
                    </a:cubicBezTo>
                    <a:cubicBezTo>
                      <a:pt x="49" y="69"/>
                      <a:pt x="51" y="64"/>
                      <a:pt x="51" y="58"/>
                    </a:cubicBezTo>
                    <a:cubicBezTo>
                      <a:pt x="51" y="53"/>
                      <a:pt x="49" y="48"/>
                      <a:pt x="4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5" name="Freeform 14"/>
              <p:cNvSpPr>
                <a:spLocks noEditPoints="1"/>
              </p:cNvSpPr>
              <p:nvPr/>
            </p:nvSpPr>
            <p:spPr bwMode="auto">
              <a:xfrm>
                <a:off x="3845" y="2052"/>
                <a:ext cx="154" cy="216"/>
              </a:xfrm>
              <a:custGeom>
                <a:avLst/>
                <a:gdLst>
                  <a:gd name="T0" fmla="*/ 34 w 64"/>
                  <a:gd name="T1" fmla="*/ 14 h 89"/>
                  <a:gd name="T2" fmla="*/ 29 w 64"/>
                  <a:gd name="T3" fmla="*/ 5 h 89"/>
                  <a:gd name="T4" fmla="*/ 29 w 64"/>
                  <a:gd name="T5" fmla="*/ 5 h 89"/>
                  <a:gd name="T6" fmla="*/ 18 w 64"/>
                  <a:gd name="T7" fmla="*/ 0 h 89"/>
                  <a:gd name="T8" fmla="*/ 6 w 64"/>
                  <a:gd name="T9" fmla="*/ 5 h 89"/>
                  <a:gd name="T10" fmla="*/ 6 w 64"/>
                  <a:gd name="T11" fmla="*/ 5 h 89"/>
                  <a:gd name="T12" fmla="*/ 1 w 64"/>
                  <a:gd name="T13" fmla="*/ 17 h 89"/>
                  <a:gd name="T14" fmla="*/ 4 w 64"/>
                  <a:gd name="T15" fmla="*/ 26 h 89"/>
                  <a:gd name="T16" fmla="*/ 4 w 64"/>
                  <a:gd name="T17" fmla="*/ 28 h 89"/>
                  <a:gd name="T18" fmla="*/ 0 w 64"/>
                  <a:gd name="T19" fmla="*/ 28 h 89"/>
                  <a:gd name="T20" fmla="*/ 0 w 64"/>
                  <a:gd name="T21" fmla="*/ 42 h 89"/>
                  <a:gd name="T22" fmla="*/ 5 w 64"/>
                  <a:gd name="T23" fmla="*/ 42 h 89"/>
                  <a:gd name="T24" fmla="*/ 5 w 64"/>
                  <a:gd name="T25" fmla="*/ 46 h 89"/>
                  <a:gd name="T26" fmla="*/ 2 w 64"/>
                  <a:gd name="T27" fmla="*/ 58 h 89"/>
                  <a:gd name="T28" fmla="*/ 11 w 64"/>
                  <a:gd name="T29" fmla="*/ 80 h 89"/>
                  <a:gd name="T30" fmla="*/ 33 w 64"/>
                  <a:gd name="T31" fmla="*/ 89 h 89"/>
                  <a:gd name="T32" fmla="*/ 55 w 64"/>
                  <a:gd name="T33" fmla="*/ 80 h 89"/>
                  <a:gd name="T34" fmla="*/ 64 w 64"/>
                  <a:gd name="T35" fmla="*/ 58 h 89"/>
                  <a:gd name="T36" fmla="*/ 55 w 64"/>
                  <a:gd name="T37" fmla="*/ 36 h 89"/>
                  <a:gd name="T38" fmla="*/ 49 w 64"/>
                  <a:gd name="T39" fmla="*/ 31 h 89"/>
                  <a:gd name="T40" fmla="*/ 34 w 64"/>
                  <a:gd name="T41" fmla="*/ 14 h 89"/>
                  <a:gd name="T42" fmla="*/ 17 w 64"/>
                  <a:gd name="T43" fmla="*/ 57 h 89"/>
                  <a:gd name="T44" fmla="*/ 40 w 64"/>
                  <a:gd name="T45" fmla="*/ 43 h 89"/>
                  <a:gd name="T46" fmla="*/ 17 w 64"/>
                  <a:gd name="T47" fmla="*/ 57 h 89"/>
                  <a:gd name="T48" fmla="*/ 19 w 64"/>
                  <a:gd name="T49" fmla="*/ 44 h 89"/>
                  <a:gd name="T50" fmla="*/ 33 w 64"/>
                  <a:gd name="T51" fmla="*/ 38 h 89"/>
                  <a:gd name="T52" fmla="*/ 47 w 64"/>
                  <a:gd name="T53" fmla="*/ 44 h 89"/>
                  <a:gd name="T54" fmla="*/ 53 w 64"/>
                  <a:gd name="T55" fmla="*/ 58 h 89"/>
                  <a:gd name="T56" fmla="*/ 47 w 64"/>
                  <a:gd name="T57" fmla="*/ 72 h 89"/>
                  <a:gd name="T58" fmla="*/ 33 w 64"/>
                  <a:gd name="T59" fmla="*/ 78 h 89"/>
                  <a:gd name="T60" fmla="*/ 19 w 64"/>
                  <a:gd name="T61" fmla="*/ 72 h 89"/>
                  <a:gd name="T62" fmla="*/ 13 w 64"/>
                  <a:gd name="T63" fmla="*/ 58 h 89"/>
                  <a:gd name="T64" fmla="*/ 19 w 64"/>
                  <a:gd name="T65"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89">
                    <a:moveTo>
                      <a:pt x="34" y="14"/>
                    </a:moveTo>
                    <a:cubicBezTo>
                      <a:pt x="33" y="11"/>
                      <a:pt x="32" y="7"/>
                      <a:pt x="29" y="5"/>
                    </a:cubicBezTo>
                    <a:cubicBezTo>
                      <a:pt x="29" y="5"/>
                      <a:pt x="29" y="5"/>
                      <a:pt x="29" y="5"/>
                    </a:cubicBezTo>
                    <a:cubicBezTo>
                      <a:pt x="26" y="2"/>
                      <a:pt x="22" y="0"/>
                      <a:pt x="18" y="0"/>
                    </a:cubicBezTo>
                    <a:cubicBezTo>
                      <a:pt x="13" y="0"/>
                      <a:pt x="9" y="2"/>
                      <a:pt x="6" y="5"/>
                    </a:cubicBezTo>
                    <a:cubicBezTo>
                      <a:pt x="6" y="5"/>
                      <a:pt x="6" y="5"/>
                      <a:pt x="6" y="5"/>
                    </a:cubicBezTo>
                    <a:cubicBezTo>
                      <a:pt x="3" y="8"/>
                      <a:pt x="1" y="12"/>
                      <a:pt x="1" y="17"/>
                    </a:cubicBezTo>
                    <a:cubicBezTo>
                      <a:pt x="1" y="20"/>
                      <a:pt x="2" y="23"/>
                      <a:pt x="4" y="26"/>
                    </a:cubicBezTo>
                    <a:cubicBezTo>
                      <a:pt x="4" y="28"/>
                      <a:pt x="4" y="28"/>
                      <a:pt x="4" y="28"/>
                    </a:cubicBezTo>
                    <a:cubicBezTo>
                      <a:pt x="0" y="28"/>
                      <a:pt x="0" y="28"/>
                      <a:pt x="0" y="28"/>
                    </a:cubicBezTo>
                    <a:cubicBezTo>
                      <a:pt x="0" y="42"/>
                      <a:pt x="0" y="42"/>
                      <a:pt x="0" y="42"/>
                    </a:cubicBezTo>
                    <a:cubicBezTo>
                      <a:pt x="5" y="42"/>
                      <a:pt x="5" y="42"/>
                      <a:pt x="5" y="42"/>
                    </a:cubicBezTo>
                    <a:cubicBezTo>
                      <a:pt x="5" y="46"/>
                      <a:pt x="5" y="46"/>
                      <a:pt x="5" y="46"/>
                    </a:cubicBezTo>
                    <a:cubicBezTo>
                      <a:pt x="3" y="50"/>
                      <a:pt x="2" y="54"/>
                      <a:pt x="2" y="58"/>
                    </a:cubicBezTo>
                    <a:cubicBezTo>
                      <a:pt x="2" y="67"/>
                      <a:pt x="6" y="74"/>
                      <a:pt x="11" y="80"/>
                    </a:cubicBezTo>
                    <a:cubicBezTo>
                      <a:pt x="17" y="85"/>
                      <a:pt x="24" y="89"/>
                      <a:pt x="33" y="89"/>
                    </a:cubicBezTo>
                    <a:cubicBezTo>
                      <a:pt x="41" y="89"/>
                      <a:pt x="49" y="85"/>
                      <a:pt x="55" y="80"/>
                    </a:cubicBezTo>
                    <a:cubicBezTo>
                      <a:pt x="60" y="74"/>
                      <a:pt x="64" y="67"/>
                      <a:pt x="64" y="58"/>
                    </a:cubicBezTo>
                    <a:cubicBezTo>
                      <a:pt x="64" y="50"/>
                      <a:pt x="60" y="42"/>
                      <a:pt x="55" y="36"/>
                    </a:cubicBezTo>
                    <a:cubicBezTo>
                      <a:pt x="53" y="34"/>
                      <a:pt x="51" y="33"/>
                      <a:pt x="49" y="31"/>
                    </a:cubicBezTo>
                    <a:cubicBezTo>
                      <a:pt x="34" y="14"/>
                      <a:pt x="34" y="14"/>
                      <a:pt x="34" y="14"/>
                    </a:cubicBezTo>
                    <a:close/>
                    <a:moveTo>
                      <a:pt x="17" y="57"/>
                    </a:moveTo>
                    <a:cubicBezTo>
                      <a:pt x="18" y="44"/>
                      <a:pt x="30" y="42"/>
                      <a:pt x="40" y="43"/>
                    </a:cubicBezTo>
                    <a:cubicBezTo>
                      <a:pt x="30" y="47"/>
                      <a:pt x="23" y="51"/>
                      <a:pt x="17" y="57"/>
                    </a:cubicBezTo>
                    <a:close/>
                    <a:moveTo>
                      <a:pt x="19" y="44"/>
                    </a:moveTo>
                    <a:cubicBezTo>
                      <a:pt x="22" y="40"/>
                      <a:pt x="27" y="38"/>
                      <a:pt x="33" y="38"/>
                    </a:cubicBezTo>
                    <a:cubicBezTo>
                      <a:pt x="38" y="38"/>
                      <a:pt x="43" y="40"/>
                      <a:pt x="47" y="44"/>
                    </a:cubicBezTo>
                    <a:cubicBezTo>
                      <a:pt x="51" y="48"/>
                      <a:pt x="53" y="53"/>
                      <a:pt x="53" y="58"/>
                    </a:cubicBezTo>
                    <a:cubicBezTo>
                      <a:pt x="53" y="64"/>
                      <a:pt x="51" y="69"/>
                      <a:pt x="47" y="72"/>
                    </a:cubicBezTo>
                    <a:cubicBezTo>
                      <a:pt x="43" y="76"/>
                      <a:pt x="38" y="78"/>
                      <a:pt x="33" y="78"/>
                    </a:cubicBezTo>
                    <a:cubicBezTo>
                      <a:pt x="27" y="78"/>
                      <a:pt x="22" y="76"/>
                      <a:pt x="19" y="72"/>
                    </a:cubicBezTo>
                    <a:cubicBezTo>
                      <a:pt x="15" y="69"/>
                      <a:pt x="13" y="64"/>
                      <a:pt x="13" y="58"/>
                    </a:cubicBezTo>
                    <a:cubicBezTo>
                      <a:pt x="13" y="53"/>
                      <a:pt x="15" y="48"/>
                      <a:pt x="19"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grpSp>
      <p:grpSp>
        <p:nvGrpSpPr>
          <p:cNvPr id="37" name="组合 44"/>
          <p:cNvGrpSpPr/>
          <p:nvPr/>
        </p:nvGrpSpPr>
        <p:grpSpPr>
          <a:xfrm>
            <a:off x="945423" y="2731252"/>
            <a:ext cx="1461699" cy="1461699"/>
            <a:chOff x="5921248" y="2404809"/>
            <a:chExt cx="2121408" cy="2121408"/>
          </a:xfrm>
        </p:grpSpPr>
        <p:sp>
          <p:nvSpPr>
            <p:cNvPr id="40" name="椭圆 39"/>
            <p:cNvSpPr/>
            <p:nvPr/>
          </p:nvSpPr>
          <p:spPr>
            <a:xfrm>
              <a:off x="5921248" y="2404809"/>
              <a:ext cx="2121408" cy="21214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Freeform 9"/>
            <p:cNvSpPr>
              <a:spLocks noEditPoints="1"/>
            </p:cNvSpPr>
            <p:nvPr/>
          </p:nvSpPr>
          <p:spPr bwMode="auto">
            <a:xfrm>
              <a:off x="6568408" y="3133725"/>
              <a:ext cx="827088" cy="663575"/>
            </a:xfrm>
            <a:custGeom>
              <a:avLst/>
              <a:gdLst>
                <a:gd name="T0" fmla="*/ 328 w 521"/>
                <a:gd name="T1" fmla="*/ 65 h 418"/>
                <a:gd name="T2" fmla="*/ 332 w 521"/>
                <a:gd name="T3" fmla="*/ 23 h 418"/>
                <a:gd name="T4" fmla="*/ 351 w 521"/>
                <a:gd name="T5" fmla="*/ 0 h 418"/>
                <a:gd name="T6" fmla="*/ 521 w 521"/>
                <a:gd name="T7" fmla="*/ 0 h 418"/>
                <a:gd name="T8" fmla="*/ 521 w 521"/>
                <a:gd name="T9" fmla="*/ 394 h 418"/>
                <a:gd name="T10" fmla="*/ 503 w 521"/>
                <a:gd name="T11" fmla="*/ 418 h 418"/>
                <a:gd name="T12" fmla="*/ 332 w 521"/>
                <a:gd name="T13" fmla="*/ 418 h 418"/>
                <a:gd name="T14" fmla="*/ 332 w 521"/>
                <a:gd name="T15" fmla="*/ 339 h 418"/>
                <a:gd name="T16" fmla="*/ 235 w 521"/>
                <a:gd name="T17" fmla="*/ 339 h 418"/>
                <a:gd name="T18" fmla="*/ 258 w 521"/>
                <a:gd name="T19" fmla="*/ 381 h 418"/>
                <a:gd name="T20" fmla="*/ 79 w 521"/>
                <a:gd name="T21" fmla="*/ 418 h 418"/>
                <a:gd name="T22" fmla="*/ 106 w 521"/>
                <a:gd name="T23" fmla="*/ 381 h 418"/>
                <a:gd name="T24" fmla="*/ 24 w 521"/>
                <a:gd name="T25" fmla="*/ 339 h 418"/>
                <a:gd name="T26" fmla="*/ 0 w 521"/>
                <a:gd name="T27" fmla="*/ 316 h 418"/>
                <a:gd name="T28" fmla="*/ 0 w 521"/>
                <a:gd name="T29" fmla="*/ 65 h 418"/>
                <a:gd name="T30" fmla="*/ 24 w 521"/>
                <a:gd name="T31" fmla="*/ 65 h 418"/>
                <a:gd name="T32" fmla="*/ 116 w 521"/>
                <a:gd name="T33" fmla="*/ 260 h 418"/>
                <a:gd name="T34" fmla="*/ 93 w 521"/>
                <a:gd name="T35" fmla="*/ 190 h 418"/>
                <a:gd name="T36" fmla="*/ 93 w 521"/>
                <a:gd name="T37" fmla="*/ 260 h 418"/>
                <a:gd name="T38" fmla="*/ 258 w 521"/>
                <a:gd name="T39" fmla="*/ 260 h 418"/>
                <a:gd name="T40" fmla="*/ 231 w 521"/>
                <a:gd name="T41" fmla="*/ 139 h 418"/>
                <a:gd name="T42" fmla="*/ 231 w 521"/>
                <a:gd name="T43" fmla="*/ 260 h 418"/>
                <a:gd name="T44" fmla="*/ 222 w 521"/>
                <a:gd name="T45" fmla="*/ 260 h 418"/>
                <a:gd name="T46" fmla="*/ 199 w 521"/>
                <a:gd name="T47" fmla="*/ 218 h 418"/>
                <a:gd name="T48" fmla="*/ 199 w 521"/>
                <a:gd name="T49" fmla="*/ 260 h 418"/>
                <a:gd name="T50" fmla="*/ 185 w 521"/>
                <a:gd name="T51" fmla="*/ 260 h 418"/>
                <a:gd name="T52" fmla="*/ 162 w 521"/>
                <a:gd name="T53" fmla="*/ 204 h 418"/>
                <a:gd name="T54" fmla="*/ 162 w 521"/>
                <a:gd name="T55" fmla="*/ 260 h 418"/>
                <a:gd name="T56" fmla="*/ 153 w 521"/>
                <a:gd name="T57" fmla="*/ 260 h 418"/>
                <a:gd name="T58" fmla="*/ 129 w 521"/>
                <a:gd name="T59" fmla="*/ 172 h 418"/>
                <a:gd name="T60" fmla="*/ 129 w 521"/>
                <a:gd name="T61" fmla="*/ 260 h 418"/>
                <a:gd name="T62" fmla="*/ 480 w 521"/>
                <a:gd name="T63" fmla="*/ 148 h 418"/>
                <a:gd name="T64" fmla="*/ 397 w 521"/>
                <a:gd name="T65" fmla="*/ 121 h 418"/>
                <a:gd name="T66" fmla="*/ 480 w 521"/>
                <a:gd name="T67" fmla="*/ 79 h 418"/>
                <a:gd name="T68" fmla="*/ 374 w 521"/>
                <a:gd name="T69" fmla="*/ 46 h 418"/>
                <a:gd name="T70" fmla="*/ 480 w 521"/>
                <a:gd name="T71" fmla="*/ 376 h 418"/>
                <a:gd name="T72" fmla="*/ 397 w 521"/>
                <a:gd name="T73" fmla="*/ 190 h 418"/>
                <a:gd name="T74" fmla="*/ 397 w 521"/>
                <a:gd name="T75" fmla="*/ 148 h 418"/>
                <a:gd name="T76" fmla="*/ 42 w 521"/>
                <a:gd name="T77" fmla="*/ 111 h 418"/>
                <a:gd name="T78" fmla="*/ 309 w 521"/>
                <a:gd name="T79" fmla="*/ 29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 h="418">
                  <a:moveTo>
                    <a:pt x="24" y="65"/>
                  </a:moveTo>
                  <a:lnTo>
                    <a:pt x="328" y="65"/>
                  </a:lnTo>
                  <a:lnTo>
                    <a:pt x="332" y="65"/>
                  </a:lnTo>
                  <a:lnTo>
                    <a:pt x="332" y="23"/>
                  </a:lnTo>
                  <a:lnTo>
                    <a:pt x="332" y="0"/>
                  </a:lnTo>
                  <a:lnTo>
                    <a:pt x="351" y="0"/>
                  </a:lnTo>
                  <a:lnTo>
                    <a:pt x="503" y="0"/>
                  </a:lnTo>
                  <a:lnTo>
                    <a:pt x="521" y="0"/>
                  </a:lnTo>
                  <a:lnTo>
                    <a:pt x="521" y="23"/>
                  </a:lnTo>
                  <a:lnTo>
                    <a:pt x="521" y="394"/>
                  </a:lnTo>
                  <a:lnTo>
                    <a:pt x="521" y="418"/>
                  </a:lnTo>
                  <a:lnTo>
                    <a:pt x="503" y="418"/>
                  </a:lnTo>
                  <a:lnTo>
                    <a:pt x="351" y="418"/>
                  </a:lnTo>
                  <a:lnTo>
                    <a:pt x="332" y="418"/>
                  </a:lnTo>
                  <a:lnTo>
                    <a:pt x="332" y="394"/>
                  </a:lnTo>
                  <a:lnTo>
                    <a:pt x="332" y="339"/>
                  </a:lnTo>
                  <a:lnTo>
                    <a:pt x="328" y="339"/>
                  </a:lnTo>
                  <a:lnTo>
                    <a:pt x="235" y="339"/>
                  </a:lnTo>
                  <a:lnTo>
                    <a:pt x="235" y="381"/>
                  </a:lnTo>
                  <a:lnTo>
                    <a:pt x="258" y="381"/>
                  </a:lnTo>
                  <a:lnTo>
                    <a:pt x="258" y="418"/>
                  </a:lnTo>
                  <a:lnTo>
                    <a:pt x="79" y="418"/>
                  </a:lnTo>
                  <a:lnTo>
                    <a:pt x="79" y="381"/>
                  </a:lnTo>
                  <a:lnTo>
                    <a:pt x="106" y="381"/>
                  </a:lnTo>
                  <a:lnTo>
                    <a:pt x="106" y="339"/>
                  </a:lnTo>
                  <a:lnTo>
                    <a:pt x="24" y="339"/>
                  </a:lnTo>
                  <a:lnTo>
                    <a:pt x="0" y="339"/>
                  </a:lnTo>
                  <a:lnTo>
                    <a:pt x="0" y="316"/>
                  </a:lnTo>
                  <a:lnTo>
                    <a:pt x="0" y="88"/>
                  </a:lnTo>
                  <a:lnTo>
                    <a:pt x="0" y="65"/>
                  </a:lnTo>
                  <a:lnTo>
                    <a:pt x="24" y="65"/>
                  </a:lnTo>
                  <a:lnTo>
                    <a:pt x="24" y="65"/>
                  </a:lnTo>
                  <a:close/>
                  <a:moveTo>
                    <a:pt x="93" y="260"/>
                  </a:moveTo>
                  <a:lnTo>
                    <a:pt x="116" y="260"/>
                  </a:lnTo>
                  <a:lnTo>
                    <a:pt x="116" y="190"/>
                  </a:lnTo>
                  <a:lnTo>
                    <a:pt x="93" y="190"/>
                  </a:lnTo>
                  <a:lnTo>
                    <a:pt x="93" y="260"/>
                  </a:lnTo>
                  <a:lnTo>
                    <a:pt x="93" y="260"/>
                  </a:lnTo>
                  <a:close/>
                  <a:moveTo>
                    <a:pt x="231" y="260"/>
                  </a:moveTo>
                  <a:lnTo>
                    <a:pt x="258" y="260"/>
                  </a:lnTo>
                  <a:lnTo>
                    <a:pt x="258" y="139"/>
                  </a:lnTo>
                  <a:lnTo>
                    <a:pt x="231" y="139"/>
                  </a:lnTo>
                  <a:lnTo>
                    <a:pt x="231" y="260"/>
                  </a:lnTo>
                  <a:lnTo>
                    <a:pt x="231" y="260"/>
                  </a:lnTo>
                  <a:close/>
                  <a:moveTo>
                    <a:pt x="199" y="260"/>
                  </a:moveTo>
                  <a:lnTo>
                    <a:pt x="222" y="260"/>
                  </a:lnTo>
                  <a:lnTo>
                    <a:pt x="222" y="218"/>
                  </a:lnTo>
                  <a:lnTo>
                    <a:pt x="199" y="218"/>
                  </a:lnTo>
                  <a:lnTo>
                    <a:pt x="199" y="260"/>
                  </a:lnTo>
                  <a:lnTo>
                    <a:pt x="199" y="260"/>
                  </a:lnTo>
                  <a:close/>
                  <a:moveTo>
                    <a:pt x="162" y="260"/>
                  </a:moveTo>
                  <a:lnTo>
                    <a:pt x="185" y="260"/>
                  </a:lnTo>
                  <a:lnTo>
                    <a:pt x="185" y="204"/>
                  </a:lnTo>
                  <a:lnTo>
                    <a:pt x="162" y="204"/>
                  </a:lnTo>
                  <a:lnTo>
                    <a:pt x="162" y="260"/>
                  </a:lnTo>
                  <a:lnTo>
                    <a:pt x="162" y="260"/>
                  </a:lnTo>
                  <a:close/>
                  <a:moveTo>
                    <a:pt x="129" y="260"/>
                  </a:moveTo>
                  <a:lnTo>
                    <a:pt x="153" y="260"/>
                  </a:lnTo>
                  <a:lnTo>
                    <a:pt x="153" y="172"/>
                  </a:lnTo>
                  <a:lnTo>
                    <a:pt x="129" y="172"/>
                  </a:lnTo>
                  <a:lnTo>
                    <a:pt x="129" y="260"/>
                  </a:lnTo>
                  <a:lnTo>
                    <a:pt x="129" y="260"/>
                  </a:lnTo>
                  <a:close/>
                  <a:moveTo>
                    <a:pt x="397" y="148"/>
                  </a:moveTo>
                  <a:lnTo>
                    <a:pt x="480" y="148"/>
                  </a:lnTo>
                  <a:lnTo>
                    <a:pt x="480" y="121"/>
                  </a:lnTo>
                  <a:lnTo>
                    <a:pt x="397" y="121"/>
                  </a:lnTo>
                  <a:lnTo>
                    <a:pt x="397" y="79"/>
                  </a:lnTo>
                  <a:lnTo>
                    <a:pt x="480" y="79"/>
                  </a:lnTo>
                  <a:lnTo>
                    <a:pt x="480" y="46"/>
                  </a:lnTo>
                  <a:lnTo>
                    <a:pt x="374" y="46"/>
                  </a:lnTo>
                  <a:lnTo>
                    <a:pt x="374" y="376"/>
                  </a:lnTo>
                  <a:lnTo>
                    <a:pt x="480" y="376"/>
                  </a:lnTo>
                  <a:lnTo>
                    <a:pt x="480" y="190"/>
                  </a:lnTo>
                  <a:lnTo>
                    <a:pt x="397" y="190"/>
                  </a:lnTo>
                  <a:lnTo>
                    <a:pt x="397" y="148"/>
                  </a:lnTo>
                  <a:lnTo>
                    <a:pt x="397" y="148"/>
                  </a:lnTo>
                  <a:close/>
                  <a:moveTo>
                    <a:pt x="309" y="111"/>
                  </a:moveTo>
                  <a:lnTo>
                    <a:pt x="42" y="111"/>
                  </a:lnTo>
                  <a:lnTo>
                    <a:pt x="42" y="297"/>
                  </a:lnTo>
                  <a:lnTo>
                    <a:pt x="309" y="297"/>
                  </a:lnTo>
                  <a:lnTo>
                    <a:pt x="309" y="11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42" name="组合 50"/>
          <p:cNvGrpSpPr/>
          <p:nvPr/>
        </p:nvGrpSpPr>
        <p:grpSpPr>
          <a:xfrm>
            <a:off x="2065753" y="4013090"/>
            <a:ext cx="1437762" cy="1437762"/>
            <a:chOff x="7811008" y="2404809"/>
            <a:chExt cx="2121408" cy="2121408"/>
          </a:xfrm>
        </p:grpSpPr>
        <p:sp>
          <p:nvSpPr>
            <p:cNvPr id="43" name="椭圆 42"/>
            <p:cNvSpPr/>
            <p:nvPr/>
          </p:nvSpPr>
          <p:spPr>
            <a:xfrm>
              <a:off x="7811008" y="2404809"/>
              <a:ext cx="2121408" cy="212140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Freeform 18"/>
            <p:cNvSpPr>
              <a:spLocks noEditPoints="1"/>
            </p:cNvSpPr>
            <p:nvPr/>
          </p:nvSpPr>
          <p:spPr bwMode="auto">
            <a:xfrm>
              <a:off x="8531978" y="3059483"/>
              <a:ext cx="676719" cy="820349"/>
            </a:xfrm>
            <a:custGeom>
              <a:avLst/>
              <a:gdLst>
                <a:gd name="T0" fmla="*/ 17 w 101"/>
                <a:gd name="T1" fmla="*/ 16 h 123"/>
                <a:gd name="T2" fmla="*/ 66 w 101"/>
                <a:gd name="T3" fmla="*/ 10 h 123"/>
                <a:gd name="T4" fmla="*/ 73 w 101"/>
                <a:gd name="T5" fmla="*/ 16 h 123"/>
                <a:gd name="T6" fmla="*/ 73 w 101"/>
                <a:gd name="T7" fmla="*/ 18 h 123"/>
                <a:gd name="T8" fmla="*/ 28 w 101"/>
                <a:gd name="T9" fmla="*/ 24 h 123"/>
                <a:gd name="T10" fmla="*/ 23 w 101"/>
                <a:gd name="T11" fmla="*/ 31 h 123"/>
                <a:gd name="T12" fmla="*/ 23 w 101"/>
                <a:gd name="T13" fmla="*/ 99 h 123"/>
                <a:gd name="T14" fmla="*/ 17 w 101"/>
                <a:gd name="T15" fmla="*/ 99 h 123"/>
                <a:gd name="T16" fmla="*/ 17 w 101"/>
                <a:gd name="T17" fmla="*/ 16 h 123"/>
                <a:gd name="T18" fmla="*/ 54 w 101"/>
                <a:gd name="T19" fmla="*/ 49 h 123"/>
                <a:gd name="T20" fmla="*/ 54 w 101"/>
                <a:gd name="T21" fmla="*/ 66 h 123"/>
                <a:gd name="T22" fmla="*/ 92 w 101"/>
                <a:gd name="T23" fmla="*/ 61 h 123"/>
                <a:gd name="T24" fmla="*/ 92 w 101"/>
                <a:gd name="T25" fmla="*/ 44 h 123"/>
                <a:gd name="T26" fmla="*/ 54 w 101"/>
                <a:gd name="T27" fmla="*/ 49 h 123"/>
                <a:gd name="T28" fmla="*/ 45 w 101"/>
                <a:gd name="T29" fmla="*/ 38 h 123"/>
                <a:gd name="T30" fmla="*/ 45 w 101"/>
                <a:gd name="T31" fmla="*/ 121 h 123"/>
                <a:gd name="T32" fmla="*/ 93 w 101"/>
                <a:gd name="T33" fmla="*/ 115 h 123"/>
                <a:gd name="T34" fmla="*/ 101 w 101"/>
                <a:gd name="T35" fmla="*/ 107 h 123"/>
                <a:gd name="T36" fmla="*/ 101 w 101"/>
                <a:gd name="T37" fmla="*/ 38 h 123"/>
                <a:gd name="T38" fmla="*/ 93 w 101"/>
                <a:gd name="T39" fmla="*/ 32 h 123"/>
                <a:gd name="T40" fmla="*/ 45 w 101"/>
                <a:gd name="T41" fmla="*/ 38 h 123"/>
                <a:gd name="T42" fmla="*/ 30 w 101"/>
                <a:gd name="T43" fmla="*/ 29 h 123"/>
                <a:gd name="T44" fmla="*/ 27 w 101"/>
                <a:gd name="T45" fmla="*/ 31 h 123"/>
                <a:gd name="T46" fmla="*/ 27 w 101"/>
                <a:gd name="T47" fmla="*/ 111 h 123"/>
                <a:gd name="T48" fmla="*/ 30 w 101"/>
                <a:gd name="T49" fmla="*/ 116 h 123"/>
                <a:gd name="T50" fmla="*/ 38 w 101"/>
                <a:gd name="T51" fmla="*/ 122 h 123"/>
                <a:gd name="T52" fmla="*/ 41 w 101"/>
                <a:gd name="T53" fmla="*/ 119 h 123"/>
                <a:gd name="T54" fmla="*/ 41 w 101"/>
                <a:gd name="T55" fmla="*/ 39 h 123"/>
                <a:gd name="T56" fmla="*/ 38 w 101"/>
                <a:gd name="T57" fmla="*/ 34 h 123"/>
                <a:gd name="T58" fmla="*/ 30 w 101"/>
                <a:gd name="T59" fmla="*/ 29 h 123"/>
                <a:gd name="T60" fmla="*/ 36 w 101"/>
                <a:gd name="T61" fmla="*/ 27 h 123"/>
                <a:gd name="T62" fmla="*/ 41 w 101"/>
                <a:gd name="T63" fmla="*/ 31 h 123"/>
                <a:gd name="T64" fmla="*/ 42 w 101"/>
                <a:gd name="T65" fmla="*/ 31 h 123"/>
                <a:gd name="T66" fmla="*/ 88 w 101"/>
                <a:gd name="T67" fmla="*/ 25 h 123"/>
                <a:gd name="T68" fmla="*/ 81 w 101"/>
                <a:gd name="T69" fmla="*/ 22 h 123"/>
                <a:gd name="T70" fmla="*/ 36 w 101"/>
                <a:gd name="T71" fmla="*/ 27 h 123"/>
                <a:gd name="T72" fmla="*/ 2 w 101"/>
                <a:gd name="T73" fmla="*/ 7 h 123"/>
                <a:gd name="T74" fmla="*/ 11 w 101"/>
                <a:gd name="T75" fmla="*/ 13 h 123"/>
                <a:gd name="T76" fmla="*/ 13 w 101"/>
                <a:gd name="T77" fmla="*/ 18 h 123"/>
                <a:gd name="T78" fmla="*/ 13 w 101"/>
                <a:gd name="T79" fmla="*/ 98 h 123"/>
                <a:gd name="T80" fmla="*/ 11 w 101"/>
                <a:gd name="T81" fmla="*/ 100 h 123"/>
                <a:gd name="T82" fmla="*/ 2 w 101"/>
                <a:gd name="T83" fmla="*/ 95 h 123"/>
                <a:gd name="T84" fmla="*/ 0 w 101"/>
                <a:gd name="T85" fmla="*/ 89 h 123"/>
                <a:gd name="T86" fmla="*/ 0 w 101"/>
                <a:gd name="T87" fmla="*/ 9 h 123"/>
                <a:gd name="T88" fmla="*/ 2 w 101"/>
                <a:gd name="T89" fmla="*/ 7 h 123"/>
                <a:gd name="T90" fmla="*/ 8 w 101"/>
                <a:gd name="T91" fmla="*/ 6 h 123"/>
                <a:gd name="T92" fmla="*/ 13 w 101"/>
                <a:gd name="T93" fmla="*/ 9 h 123"/>
                <a:gd name="T94" fmla="*/ 14 w 101"/>
                <a:gd name="T95" fmla="*/ 10 h 123"/>
                <a:gd name="T96" fmla="*/ 60 w 101"/>
                <a:gd name="T97" fmla="*/ 4 h 123"/>
                <a:gd name="T98" fmla="*/ 53 w 101"/>
                <a:gd name="T99" fmla="*/ 0 h 123"/>
                <a:gd name="T100" fmla="*/ 8 w 101"/>
                <a:gd name="T10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23">
                  <a:moveTo>
                    <a:pt x="17" y="16"/>
                  </a:moveTo>
                  <a:cubicBezTo>
                    <a:pt x="66" y="10"/>
                    <a:pt x="66" y="10"/>
                    <a:pt x="66" y="10"/>
                  </a:cubicBezTo>
                  <a:cubicBezTo>
                    <a:pt x="70" y="10"/>
                    <a:pt x="73" y="12"/>
                    <a:pt x="73" y="16"/>
                  </a:cubicBezTo>
                  <a:cubicBezTo>
                    <a:pt x="73" y="18"/>
                    <a:pt x="73" y="18"/>
                    <a:pt x="73" y="18"/>
                  </a:cubicBezTo>
                  <a:cubicBezTo>
                    <a:pt x="28" y="24"/>
                    <a:pt x="28" y="24"/>
                    <a:pt x="28" y="24"/>
                  </a:cubicBezTo>
                  <a:cubicBezTo>
                    <a:pt x="24" y="25"/>
                    <a:pt x="23" y="27"/>
                    <a:pt x="23" y="31"/>
                  </a:cubicBezTo>
                  <a:cubicBezTo>
                    <a:pt x="23" y="99"/>
                    <a:pt x="23" y="99"/>
                    <a:pt x="23" y="99"/>
                  </a:cubicBezTo>
                  <a:cubicBezTo>
                    <a:pt x="17" y="99"/>
                    <a:pt x="17" y="99"/>
                    <a:pt x="17" y="99"/>
                  </a:cubicBezTo>
                  <a:cubicBezTo>
                    <a:pt x="17" y="16"/>
                    <a:pt x="17" y="16"/>
                    <a:pt x="17" y="16"/>
                  </a:cubicBezTo>
                  <a:close/>
                  <a:moveTo>
                    <a:pt x="54" y="49"/>
                  </a:moveTo>
                  <a:cubicBezTo>
                    <a:pt x="54" y="66"/>
                    <a:pt x="54" y="66"/>
                    <a:pt x="54" y="66"/>
                  </a:cubicBezTo>
                  <a:cubicBezTo>
                    <a:pt x="92" y="61"/>
                    <a:pt x="92" y="61"/>
                    <a:pt x="92" y="61"/>
                  </a:cubicBezTo>
                  <a:cubicBezTo>
                    <a:pt x="92" y="44"/>
                    <a:pt x="92" y="44"/>
                    <a:pt x="92" y="44"/>
                  </a:cubicBezTo>
                  <a:cubicBezTo>
                    <a:pt x="54" y="49"/>
                    <a:pt x="54" y="49"/>
                    <a:pt x="54" y="49"/>
                  </a:cubicBezTo>
                  <a:close/>
                  <a:moveTo>
                    <a:pt x="45" y="38"/>
                  </a:moveTo>
                  <a:cubicBezTo>
                    <a:pt x="45" y="121"/>
                    <a:pt x="45" y="121"/>
                    <a:pt x="45" y="121"/>
                  </a:cubicBezTo>
                  <a:cubicBezTo>
                    <a:pt x="93" y="115"/>
                    <a:pt x="93" y="115"/>
                    <a:pt x="93" y="115"/>
                  </a:cubicBezTo>
                  <a:cubicBezTo>
                    <a:pt x="97" y="114"/>
                    <a:pt x="101" y="111"/>
                    <a:pt x="101" y="107"/>
                  </a:cubicBezTo>
                  <a:cubicBezTo>
                    <a:pt x="101" y="38"/>
                    <a:pt x="101" y="38"/>
                    <a:pt x="101" y="38"/>
                  </a:cubicBezTo>
                  <a:cubicBezTo>
                    <a:pt x="101" y="34"/>
                    <a:pt x="97" y="31"/>
                    <a:pt x="93" y="32"/>
                  </a:cubicBezTo>
                  <a:cubicBezTo>
                    <a:pt x="45" y="38"/>
                    <a:pt x="45" y="38"/>
                    <a:pt x="45" y="38"/>
                  </a:cubicBezTo>
                  <a:close/>
                  <a:moveTo>
                    <a:pt x="30" y="29"/>
                  </a:moveTo>
                  <a:cubicBezTo>
                    <a:pt x="28" y="28"/>
                    <a:pt x="27" y="29"/>
                    <a:pt x="27" y="31"/>
                  </a:cubicBezTo>
                  <a:cubicBezTo>
                    <a:pt x="27" y="111"/>
                    <a:pt x="27" y="111"/>
                    <a:pt x="27" y="111"/>
                  </a:cubicBezTo>
                  <a:cubicBezTo>
                    <a:pt x="27" y="113"/>
                    <a:pt x="28" y="115"/>
                    <a:pt x="30" y="116"/>
                  </a:cubicBezTo>
                  <a:cubicBezTo>
                    <a:pt x="38" y="122"/>
                    <a:pt x="38" y="122"/>
                    <a:pt x="38" y="122"/>
                  </a:cubicBezTo>
                  <a:cubicBezTo>
                    <a:pt x="40" y="123"/>
                    <a:pt x="41" y="122"/>
                    <a:pt x="41" y="119"/>
                  </a:cubicBezTo>
                  <a:cubicBezTo>
                    <a:pt x="41" y="39"/>
                    <a:pt x="41" y="39"/>
                    <a:pt x="41" y="39"/>
                  </a:cubicBezTo>
                  <a:cubicBezTo>
                    <a:pt x="41" y="37"/>
                    <a:pt x="40" y="35"/>
                    <a:pt x="38" y="34"/>
                  </a:cubicBezTo>
                  <a:cubicBezTo>
                    <a:pt x="30" y="29"/>
                    <a:pt x="30" y="29"/>
                    <a:pt x="30" y="29"/>
                  </a:cubicBezTo>
                  <a:close/>
                  <a:moveTo>
                    <a:pt x="36" y="27"/>
                  </a:moveTo>
                  <a:cubicBezTo>
                    <a:pt x="41" y="31"/>
                    <a:pt x="41" y="31"/>
                    <a:pt x="41" y="31"/>
                  </a:cubicBezTo>
                  <a:cubicBezTo>
                    <a:pt x="41" y="31"/>
                    <a:pt x="42" y="31"/>
                    <a:pt x="42" y="31"/>
                  </a:cubicBezTo>
                  <a:cubicBezTo>
                    <a:pt x="88" y="25"/>
                    <a:pt x="88" y="25"/>
                    <a:pt x="88" y="25"/>
                  </a:cubicBezTo>
                  <a:cubicBezTo>
                    <a:pt x="87" y="23"/>
                    <a:pt x="84" y="21"/>
                    <a:pt x="81" y="22"/>
                  </a:cubicBezTo>
                  <a:cubicBezTo>
                    <a:pt x="36" y="27"/>
                    <a:pt x="36" y="27"/>
                    <a:pt x="36" y="27"/>
                  </a:cubicBezTo>
                  <a:close/>
                  <a:moveTo>
                    <a:pt x="2" y="7"/>
                  </a:moveTo>
                  <a:cubicBezTo>
                    <a:pt x="11" y="13"/>
                    <a:pt x="11" y="13"/>
                    <a:pt x="11" y="13"/>
                  </a:cubicBezTo>
                  <a:cubicBezTo>
                    <a:pt x="12" y="14"/>
                    <a:pt x="13" y="16"/>
                    <a:pt x="13" y="18"/>
                  </a:cubicBezTo>
                  <a:cubicBezTo>
                    <a:pt x="13" y="98"/>
                    <a:pt x="13" y="98"/>
                    <a:pt x="13" y="98"/>
                  </a:cubicBezTo>
                  <a:cubicBezTo>
                    <a:pt x="13" y="100"/>
                    <a:pt x="12" y="101"/>
                    <a:pt x="11" y="100"/>
                  </a:cubicBezTo>
                  <a:cubicBezTo>
                    <a:pt x="2" y="95"/>
                    <a:pt x="2" y="95"/>
                    <a:pt x="2" y="95"/>
                  </a:cubicBezTo>
                  <a:cubicBezTo>
                    <a:pt x="1" y="94"/>
                    <a:pt x="0" y="92"/>
                    <a:pt x="0" y="89"/>
                  </a:cubicBezTo>
                  <a:cubicBezTo>
                    <a:pt x="0" y="9"/>
                    <a:pt x="0" y="9"/>
                    <a:pt x="0" y="9"/>
                  </a:cubicBezTo>
                  <a:cubicBezTo>
                    <a:pt x="0" y="7"/>
                    <a:pt x="1" y="6"/>
                    <a:pt x="2" y="7"/>
                  </a:cubicBezTo>
                  <a:close/>
                  <a:moveTo>
                    <a:pt x="8" y="6"/>
                  </a:moveTo>
                  <a:cubicBezTo>
                    <a:pt x="13" y="9"/>
                    <a:pt x="13" y="9"/>
                    <a:pt x="13" y="9"/>
                  </a:cubicBezTo>
                  <a:cubicBezTo>
                    <a:pt x="14" y="9"/>
                    <a:pt x="14" y="9"/>
                    <a:pt x="14" y="10"/>
                  </a:cubicBezTo>
                  <a:cubicBezTo>
                    <a:pt x="60" y="4"/>
                    <a:pt x="60" y="4"/>
                    <a:pt x="60" y="4"/>
                  </a:cubicBezTo>
                  <a:cubicBezTo>
                    <a:pt x="59" y="1"/>
                    <a:pt x="56" y="0"/>
                    <a:pt x="53" y="0"/>
                  </a:cubicBezTo>
                  <a:lnTo>
                    <a:pt x="8" y="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cxnSp>
        <p:nvCxnSpPr>
          <p:cNvPr id="45" name="直接连接符 13"/>
          <p:cNvCxnSpPr/>
          <p:nvPr/>
        </p:nvCxnSpPr>
        <p:spPr>
          <a:xfrm flipV="1">
            <a:off x="3886262" y="5012771"/>
            <a:ext cx="3439822" cy="23445"/>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306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22" presetClass="entr" presetSubtype="8" fill="hold" grpId="0" nodeType="withEffect">
                                  <p:stCondLst>
                                    <p:cond delay="40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par>
                                <p:cTn id="21" presetID="10" presetClass="entr" presetSubtype="0" fill="hold" grpId="0" nodeType="withEffect">
                                  <p:stCondLst>
                                    <p:cond delay="90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170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22" presetClass="entr" presetSubtype="8" fill="hold" grpId="0" nodeType="withEffect">
                                  <p:stCondLst>
                                    <p:cond delay="130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par>
                                <p:cTn id="30" presetID="22" presetClass="entr" presetSubtype="8" fill="hold" grpId="0" nodeType="withEffect">
                                  <p:stCondLst>
                                    <p:cond delay="200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par>
                                <p:cTn id="33" presetID="2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16" presetClass="entr" presetSubtype="37" fill="hold" nodeType="withEffect">
                                  <p:stCondLst>
                                    <p:cond delay="1000"/>
                                  </p:stCondLst>
                                  <p:childTnLst>
                                    <p:set>
                                      <p:cBhvr>
                                        <p:cTn id="37" dur="1" fill="hold">
                                          <p:stCondLst>
                                            <p:cond delay="0"/>
                                          </p:stCondLst>
                                        </p:cTn>
                                        <p:tgtEl>
                                          <p:spTgt spid="19"/>
                                        </p:tgtEl>
                                        <p:attrNameLst>
                                          <p:attrName>style.visibility</p:attrName>
                                        </p:attrNameLst>
                                      </p:cBhvr>
                                      <p:to>
                                        <p:strVal val="visible"/>
                                      </p:to>
                                    </p:set>
                                    <p:animEffect transition="in" filter="barn(outVertical)">
                                      <p:cBhvr>
                                        <p:cTn id="38" dur="500"/>
                                        <p:tgtEl>
                                          <p:spTgt spid="19"/>
                                        </p:tgtEl>
                                      </p:cBhvr>
                                    </p:animEffect>
                                  </p:childTnLst>
                                </p:cTn>
                              </p:par>
                              <p:par>
                                <p:cTn id="39" presetID="16" presetClass="entr" presetSubtype="37" fill="hold" nodeType="withEffect">
                                  <p:stCondLst>
                                    <p:cond delay="1000"/>
                                  </p:stCondLst>
                                  <p:childTnLst>
                                    <p:set>
                                      <p:cBhvr>
                                        <p:cTn id="40" dur="1" fill="hold">
                                          <p:stCondLst>
                                            <p:cond delay="0"/>
                                          </p:stCondLst>
                                        </p:cTn>
                                        <p:tgtEl>
                                          <p:spTgt spid="22"/>
                                        </p:tgtEl>
                                        <p:attrNameLst>
                                          <p:attrName>style.visibility</p:attrName>
                                        </p:attrNameLst>
                                      </p:cBhvr>
                                      <p:to>
                                        <p:strVal val="visible"/>
                                      </p:to>
                                    </p:set>
                                    <p:animEffect transition="in" filter="barn(outVertical)">
                                      <p:cBhvr>
                                        <p:cTn id="41" dur="500"/>
                                        <p:tgtEl>
                                          <p:spTgt spid="22"/>
                                        </p:tgtEl>
                                      </p:cBhvr>
                                    </p:animEffect>
                                  </p:childTnLst>
                                </p:cTn>
                              </p:par>
                              <p:par>
                                <p:cTn id="42" presetID="2" presetClass="entr" presetSubtype="8"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0-#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fill="hold"/>
                                        <p:tgtEl>
                                          <p:spTgt spid="37"/>
                                        </p:tgtEl>
                                        <p:attrNameLst>
                                          <p:attrName>ppt_x</p:attrName>
                                        </p:attrNameLst>
                                      </p:cBhvr>
                                      <p:tavLst>
                                        <p:tav tm="0">
                                          <p:val>
                                            <p:strVal val="0-#ppt_w/2"/>
                                          </p:val>
                                        </p:tav>
                                        <p:tav tm="100000">
                                          <p:val>
                                            <p:strVal val="#ppt_x"/>
                                          </p:val>
                                        </p:tav>
                                      </p:tavLst>
                                    </p:anim>
                                    <p:anim calcmode="lin" valueType="num">
                                      <p:cBhvr additive="base">
                                        <p:cTn id="49" dur="500" fill="hold"/>
                                        <p:tgtEl>
                                          <p:spTgt spid="3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0-#ppt_w/2"/>
                                          </p:val>
                                        </p:tav>
                                        <p:tav tm="100000">
                                          <p:val>
                                            <p:strVal val="#ppt_x"/>
                                          </p:val>
                                        </p:tav>
                                      </p:tavLst>
                                    </p:anim>
                                    <p:anim calcmode="lin" valueType="num">
                                      <p:cBhvr additive="base">
                                        <p:cTn id="53" dur="500" fill="hold"/>
                                        <p:tgtEl>
                                          <p:spTgt spid="42"/>
                                        </p:tgtEl>
                                        <p:attrNameLst>
                                          <p:attrName>ppt_y</p:attrName>
                                        </p:attrNameLst>
                                      </p:cBhvr>
                                      <p:tavLst>
                                        <p:tav tm="0">
                                          <p:val>
                                            <p:strVal val="#ppt_y"/>
                                          </p:val>
                                        </p:tav>
                                        <p:tav tm="100000">
                                          <p:val>
                                            <p:strVal val="#ppt_y"/>
                                          </p:val>
                                        </p:tav>
                                      </p:tavLst>
                                    </p:anim>
                                  </p:childTnLst>
                                </p:cTn>
                              </p:par>
                              <p:par>
                                <p:cTn id="54" presetID="16" presetClass="entr" presetSubtype="37" fill="hold" nodeType="withEffect">
                                  <p:stCondLst>
                                    <p:cond delay="1000"/>
                                  </p:stCondLst>
                                  <p:childTnLst>
                                    <p:set>
                                      <p:cBhvr>
                                        <p:cTn id="55" dur="1" fill="hold">
                                          <p:stCondLst>
                                            <p:cond delay="0"/>
                                          </p:stCondLst>
                                        </p:cTn>
                                        <p:tgtEl>
                                          <p:spTgt spid="45"/>
                                        </p:tgtEl>
                                        <p:attrNameLst>
                                          <p:attrName>style.visibility</p:attrName>
                                        </p:attrNameLst>
                                      </p:cBhvr>
                                      <p:to>
                                        <p:strVal val="visible"/>
                                      </p:to>
                                    </p:set>
                                    <p:animEffect transition="in" filter="barn(outVertical)">
                                      <p:cBhvr>
                                        <p:cTn id="5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animBg="1"/>
      <p:bldP spid="29" grpId="0"/>
      <p:bldP spid="30" grpId="0" animBg="1"/>
      <p:bldP spid="36" grpId="0" animBg="1"/>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145534" y="5588796"/>
            <a:ext cx="619973" cy="411956"/>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9989121" y="10480"/>
              <a:ext cx="586078" cy="430887"/>
            </a:xfrm>
            <a:prstGeom prst="rect">
              <a:avLst/>
            </a:prstGeom>
            <a:noFill/>
          </p:spPr>
          <p:txBody>
            <a:bodyPr wrap="square" rtlCol="0">
              <a:spAutoFit/>
            </a:bodyPr>
            <a:lstStyle/>
            <a:p>
              <a:pPr algn="ctr"/>
              <a:r>
                <a:rPr lang="en-US" altLang="zh-CN" sz="1500" b="1" dirty="0">
                  <a:solidFill>
                    <a:schemeClr val="bg1"/>
                  </a:solidFill>
                  <a:latin typeface="微软雅黑" panose="020B0503020204020204" pitchFamily="34" charset="-122"/>
                  <a:ea typeface="微软雅黑" panose="020B0503020204020204" pitchFamily="34" charset="-122"/>
                </a:rPr>
                <a:t>05</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hidden="1"/>
          <p:cNvSpPr/>
          <p:nvPr/>
        </p:nvSpPr>
        <p:spPr>
          <a:xfrm>
            <a:off x="-1143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4" y="1096083"/>
            <a:ext cx="2263140" cy="369332"/>
          </a:xfrm>
          <a:prstGeom prst="rect">
            <a:avLst/>
          </a:prstGeom>
          <a:noFill/>
        </p:spPr>
        <p:txBody>
          <a:bodyPr wrap="square" rtlCol="0">
            <a:spAutoFit/>
          </a:bodyPr>
          <a:lstStyle/>
          <a:p>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M</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otivation </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050166" y="1126693"/>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 name="矩形 2"/>
          <p:cNvSpPr/>
          <p:nvPr/>
        </p:nvSpPr>
        <p:spPr>
          <a:xfrm>
            <a:off x="1899121" y="2530665"/>
            <a:ext cx="3155479" cy="769441"/>
          </a:xfrm>
          <a:prstGeom prst="rect">
            <a:avLst/>
          </a:prstGeom>
        </p:spPr>
        <p:txBody>
          <a:bodyPr wrap="none">
            <a:spAutoFit/>
          </a:bodyPr>
          <a:lstStyle/>
          <a:p>
            <a:r>
              <a:rPr kumimoji="1" lang="en-US" altLang="zh-CN" dirty="0" smtClean="0">
                <a:solidFill>
                  <a:schemeClr val="accent1">
                    <a:lumMod val="75000"/>
                  </a:schemeClr>
                </a:solidFill>
              </a:rPr>
              <a:t>Computer games are </a:t>
            </a:r>
            <a:r>
              <a:rPr kumimoji="1" lang="en-US" altLang="zh-CN" sz="4400" dirty="0" smtClean="0">
                <a:solidFill>
                  <a:schemeClr val="accent1">
                    <a:lumMod val="75000"/>
                  </a:schemeClr>
                </a:solidFill>
              </a:rPr>
              <a:t>cool</a:t>
            </a:r>
            <a:endParaRPr lang="zh-CN" altLang="en-US" sz="4400" dirty="0">
              <a:solidFill>
                <a:schemeClr val="accent1">
                  <a:lumMod val="75000"/>
                </a:schemeClr>
              </a:solidFill>
            </a:endParaRPr>
          </a:p>
        </p:txBody>
      </p:sp>
      <p:sp>
        <p:nvSpPr>
          <p:cNvPr id="6" name="矩形 5"/>
          <p:cNvSpPr/>
          <p:nvPr/>
        </p:nvSpPr>
        <p:spPr>
          <a:xfrm>
            <a:off x="1899121" y="3353874"/>
            <a:ext cx="5530488" cy="2646878"/>
          </a:xfrm>
          <a:prstGeom prst="rect">
            <a:avLst/>
          </a:prstGeom>
        </p:spPr>
        <p:txBody>
          <a:bodyPr wrap="none">
            <a:spAutoFit/>
          </a:bodyPr>
          <a:lstStyle/>
          <a:p>
            <a:r>
              <a:rPr kumimoji="1" lang="en-US" altLang="zh-CN" dirty="0" smtClean="0">
                <a:solidFill>
                  <a:schemeClr val="accent1">
                    <a:lumMod val="75000"/>
                  </a:schemeClr>
                </a:solidFill>
              </a:rPr>
              <a:t>Mobile games are </a:t>
            </a:r>
            <a:r>
              <a:rPr kumimoji="1" lang="en-US" altLang="zh-CN" sz="16600" dirty="0" smtClean="0">
                <a:solidFill>
                  <a:schemeClr val="accent1">
                    <a:lumMod val="75000"/>
                  </a:schemeClr>
                </a:solidFill>
              </a:rPr>
              <a:t>cool</a:t>
            </a:r>
            <a:endParaRPr lang="zh-CN" altLang="en-US" sz="16600" dirty="0">
              <a:solidFill>
                <a:schemeClr val="accent1">
                  <a:lumMod val="75000"/>
                </a:schemeClr>
              </a:solidFill>
            </a:endParaRPr>
          </a:p>
        </p:txBody>
      </p:sp>
      <p:cxnSp>
        <p:nvCxnSpPr>
          <p:cNvPr id="46" name="直接连接符 13"/>
          <p:cNvCxnSpPr/>
          <p:nvPr/>
        </p:nvCxnSpPr>
        <p:spPr>
          <a:xfrm>
            <a:off x="521494" y="1662435"/>
            <a:ext cx="2448841"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063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16" presetClass="entr" presetSubtype="37" fill="hold" nodeType="withEffect">
                                  <p:stCondLst>
                                    <p:cond delay="1000"/>
                                  </p:stCondLst>
                                  <p:childTnLst>
                                    <p:set>
                                      <p:cBhvr>
                                        <p:cTn id="19" dur="1" fill="hold">
                                          <p:stCondLst>
                                            <p:cond delay="0"/>
                                          </p:stCondLst>
                                        </p:cTn>
                                        <p:tgtEl>
                                          <p:spTgt spid="46"/>
                                        </p:tgtEl>
                                        <p:attrNameLst>
                                          <p:attrName>style.visibility</p:attrName>
                                        </p:attrNameLst>
                                      </p:cBhvr>
                                      <p:to>
                                        <p:strVal val="visible"/>
                                      </p:to>
                                    </p:set>
                                    <p:animEffect transition="in" filter="barn(outVertical)">
                                      <p:cBhvr>
                                        <p:cTn id="2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222000" y="1514475"/>
            <a:ext cx="2700000" cy="27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文本框 5"/>
          <p:cNvSpPr txBox="1"/>
          <p:nvPr/>
        </p:nvSpPr>
        <p:spPr>
          <a:xfrm>
            <a:off x="2528888" y="4591142"/>
            <a:ext cx="4086225" cy="523220"/>
          </a:xfrm>
          <a:prstGeom prst="rect">
            <a:avLst/>
          </a:prstGeom>
          <a:noFill/>
        </p:spPr>
        <p:txBody>
          <a:bodyPr wrap="square" rtlCol="0">
            <a:spAutoFit/>
          </a:bodyPr>
          <a:lstStyle/>
          <a:p>
            <a:pPr algn="ctr"/>
            <a:r>
              <a:rPr lang="en-US" altLang="zh-CN" sz="2700" b="1" dirty="0">
                <a:solidFill>
                  <a:schemeClr val="accent1"/>
                </a:solidFill>
                <a:latin typeface="微软雅黑" panose="020B0503020204020204" pitchFamily="34" charset="-122"/>
                <a:ea typeface="微软雅黑" panose="020B0503020204020204" pitchFamily="34" charset="-122"/>
              </a:rPr>
              <a:t>Software Design</a:t>
            </a:r>
          </a:p>
        </p:txBody>
      </p:sp>
      <p:sp>
        <p:nvSpPr>
          <p:cNvPr id="9" name="文本框 8"/>
          <p:cNvSpPr txBox="1"/>
          <p:nvPr/>
        </p:nvSpPr>
        <p:spPr>
          <a:xfrm>
            <a:off x="3157539" y="5070195"/>
            <a:ext cx="2828922" cy="553998"/>
          </a:xfrm>
          <a:prstGeom prst="rect">
            <a:avLst/>
          </a:prstGeom>
          <a:noFill/>
        </p:spPr>
        <p:txBody>
          <a:bodyPr wrap="square" rtlCol="0">
            <a:spAutoFit/>
          </a:bodyPr>
          <a:lstStyle/>
          <a:p>
            <a:pPr algn="ctr"/>
            <a:r>
              <a:rPr lang="da-DK" altLang="zh-CN" sz="1500" dirty="0">
                <a:solidFill>
                  <a:schemeClr val="accent1"/>
                </a:solidFill>
                <a:latin typeface="微软雅黑" panose="020B0503020204020204" pitchFamily="34" charset="-122"/>
                <a:ea typeface="微软雅黑" panose="020B0503020204020204" pitchFamily="34" charset="-122"/>
              </a:rPr>
              <a:t>Lobby Scene</a:t>
            </a:r>
          </a:p>
          <a:p>
            <a:pPr algn="ctr"/>
            <a:r>
              <a:rPr lang="da-DK" altLang="zh-CN" sz="1500" dirty="0" smtClean="0">
                <a:solidFill>
                  <a:schemeClr val="accent1"/>
                </a:solidFill>
                <a:latin typeface="微软雅黑" panose="020B0503020204020204" pitchFamily="34" charset="-122"/>
                <a:ea typeface="微软雅黑" panose="020B0503020204020204" pitchFamily="34" charset="-122"/>
              </a:rPr>
              <a:t>Game </a:t>
            </a:r>
            <a:r>
              <a:rPr lang="da-DK" altLang="zh-CN" sz="1500" dirty="0">
                <a:solidFill>
                  <a:schemeClr val="accent1"/>
                </a:solidFill>
                <a:latin typeface="微软雅黑" panose="020B0503020204020204" pitchFamily="34" charset="-122"/>
                <a:ea typeface="微软雅黑" panose="020B0503020204020204" pitchFamily="34" charset="-122"/>
              </a:rPr>
              <a:t>Scene</a:t>
            </a:r>
          </a:p>
        </p:txBody>
      </p:sp>
      <p:sp>
        <p:nvSpPr>
          <p:cNvPr id="10" name="文本框 9"/>
          <p:cNvSpPr txBox="1"/>
          <p:nvPr/>
        </p:nvSpPr>
        <p:spPr>
          <a:xfrm>
            <a:off x="3157538" y="2275853"/>
            <a:ext cx="2828924" cy="1200329"/>
          </a:xfrm>
          <a:prstGeom prst="rect">
            <a:avLst/>
          </a:prstGeom>
          <a:noFill/>
        </p:spPr>
        <p:txBody>
          <a:bodyPr wrap="square" rtlCol="0">
            <a:spAutoFit/>
          </a:bodyPr>
          <a:lstStyle/>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4636461" y="1436682"/>
            <a:ext cx="1350000" cy="135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4"/>
          <p:cNvSpPr/>
          <p:nvPr/>
        </p:nvSpPr>
        <p:spPr>
          <a:xfrm>
            <a:off x="2406531" y="29337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 Maker</a:t>
            </a:r>
          </a:p>
        </p:txBody>
      </p:sp>
      <p:sp>
        <p:nvSpPr>
          <p:cNvPr id="5" name="Rounded Rectangle 15"/>
          <p:cNvSpPr/>
          <p:nvPr/>
        </p:nvSpPr>
        <p:spPr>
          <a:xfrm>
            <a:off x="4019431" y="3863803"/>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Room</a:t>
            </a:r>
          </a:p>
        </p:txBody>
      </p:sp>
      <p:sp>
        <p:nvSpPr>
          <p:cNvPr id="6" name="Rounded Rectangle 16"/>
          <p:cNvSpPr/>
          <p:nvPr/>
        </p:nvSpPr>
        <p:spPr>
          <a:xfrm>
            <a:off x="4019431" y="4797253"/>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a:t>
            </a:r>
          </a:p>
          <a:p>
            <a:pPr algn="ctr"/>
            <a:r>
              <a:rPr lang="en-US" dirty="0"/>
              <a:t>Room</a:t>
            </a:r>
          </a:p>
        </p:txBody>
      </p:sp>
      <p:cxnSp>
        <p:nvCxnSpPr>
          <p:cNvPr id="8" name="Straight Arrow Connector 20"/>
          <p:cNvCxnSpPr>
            <a:stCxn id="5" idx="2"/>
          </p:cNvCxnSpPr>
          <p:nvPr/>
        </p:nvCxnSpPr>
        <p:spPr>
          <a:xfrm>
            <a:off x="4514731" y="4397203"/>
            <a:ext cx="0"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77"/>
          <p:cNvSpPr txBox="1"/>
          <p:nvPr/>
        </p:nvSpPr>
        <p:spPr>
          <a:xfrm>
            <a:off x="5257800" y="1030069"/>
            <a:ext cx="16002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Mechanism</a:t>
            </a:r>
            <a:br>
              <a:rPr lang="en-US" dirty="0"/>
            </a:br>
            <a:r>
              <a:rPr lang="en-US" dirty="0" smtClean="0"/>
              <a:t>Protocol</a:t>
            </a:r>
            <a:r>
              <a:rPr lang="en-US" dirty="0" smtClean="0"/>
              <a:t>: UNET</a:t>
            </a:r>
            <a:endParaRPr lang="en-US" dirty="0" smtClean="0"/>
          </a:p>
        </p:txBody>
      </p:sp>
      <p:sp>
        <p:nvSpPr>
          <p:cNvPr id="11" name="Rounded Rectangle 14"/>
          <p:cNvSpPr/>
          <p:nvPr/>
        </p:nvSpPr>
        <p:spPr>
          <a:xfrm>
            <a:off x="4019431" y="19050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Room</a:t>
            </a:r>
          </a:p>
        </p:txBody>
      </p:sp>
      <p:sp>
        <p:nvSpPr>
          <p:cNvPr id="12" name="Rounded Rectangle 3"/>
          <p:cNvSpPr/>
          <p:nvPr/>
        </p:nvSpPr>
        <p:spPr>
          <a:xfrm>
            <a:off x="870808" y="29337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Lobby</a:t>
            </a:r>
          </a:p>
        </p:txBody>
      </p:sp>
      <p:sp>
        <p:nvSpPr>
          <p:cNvPr id="13" name="Rounded Rectangle 29"/>
          <p:cNvSpPr/>
          <p:nvPr/>
        </p:nvSpPr>
        <p:spPr>
          <a:xfrm>
            <a:off x="6362700" y="29337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Scene</a:t>
            </a:r>
          </a:p>
        </p:txBody>
      </p:sp>
      <p:cxnSp>
        <p:nvCxnSpPr>
          <p:cNvPr id="15" name="直线连接符 14"/>
          <p:cNvCxnSpPr>
            <a:stCxn id="12" idx="3"/>
            <a:endCxn id="4" idx="1"/>
          </p:cNvCxnSpPr>
          <p:nvPr/>
        </p:nvCxnSpPr>
        <p:spPr>
          <a:xfrm>
            <a:off x="1861408" y="3200400"/>
            <a:ext cx="545123"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38031" y="421154"/>
            <a:ext cx="4572000" cy="646331"/>
          </a:xfrm>
          <a:prstGeom prst="rect">
            <a:avLst/>
          </a:prstGeom>
        </p:spPr>
        <p:txBody>
          <a:bodyPr>
            <a:spAutoFit/>
          </a:bodyPr>
          <a:lstStyle/>
          <a:p>
            <a:r>
              <a:rPr lang="en-US" altLang="zh-CN" b="1">
                <a:solidFill>
                  <a:schemeClr val="tx1">
                    <a:lumMod val="95000"/>
                    <a:lumOff val="5000"/>
                  </a:schemeClr>
                </a:solidFill>
                <a:latin typeface="微软雅黑" panose="020B0503020204020204" pitchFamily="34" charset="-122"/>
                <a:ea typeface="微软雅黑" panose="020B0503020204020204" pitchFamily="34" charset="-122"/>
              </a:rPr>
              <a:t>Lobby Scene</a:t>
            </a:r>
          </a:p>
          <a:p>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Match Maker</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39" name="肘形连接符 38"/>
          <p:cNvCxnSpPr>
            <a:stCxn id="4" idx="3"/>
            <a:endCxn id="11" idx="1"/>
          </p:cNvCxnSpPr>
          <p:nvPr/>
        </p:nvCxnSpPr>
        <p:spPr>
          <a:xfrm flipV="1">
            <a:off x="3397131" y="2171700"/>
            <a:ext cx="622300" cy="1028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4" idx="3"/>
            <a:endCxn id="5" idx="1"/>
          </p:cNvCxnSpPr>
          <p:nvPr/>
        </p:nvCxnSpPr>
        <p:spPr>
          <a:xfrm>
            <a:off x="3397131" y="3200400"/>
            <a:ext cx="622300" cy="9301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11" idx="3"/>
            <a:endCxn id="13" idx="1"/>
          </p:cNvCxnSpPr>
          <p:nvPr/>
        </p:nvCxnSpPr>
        <p:spPr>
          <a:xfrm>
            <a:off x="5010031" y="2171700"/>
            <a:ext cx="1352669" cy="1028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6" idx="3"/>
            <a:endCxn id="13" idx="1"/>
          </p:cNvCxnSpPr>
          <p:nvPr/>
        </p:nvCxnSpPr>
        <p:spPr>
          <a:xfrm flipV="1">
            <a:off x="5010031" y="3200400"/>
            <a:ext cx="1352669" cy="18635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477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70808" y="29337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Lobby</a:t>
            </a:r>
          </a:p>
        </p:txBody>
      </p:sp>
      <p:sp>
        <p:nvSpPr>
          <p:cNvPr id="5" name="Rounded Rectangle 5"/>
          <p:cNvSpPr/>
          <p:nvPr/>
        </p:nvSpPr>
        <p:spPr>
          <a:xfrm>
            <a:off x="2166208" y="2933700"/>
            <a:ext cx="1447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Manual</a:t>
            </a:r>
          </a:p>
          <a:p>
            <a:pPr algn="ctr"/>
            <a:r>
              <a:rPr lang="en-US" dirty="0"/>
              <a:t>Connection</a:t>
            </a:r>
          </a:p>
        </p:txBody>
      </p:sp>
      <p:cxnSp>
        <p:nvCxnSpPr>
          <p:cNvPr id="6" name="Straight Arrow Connector 8"/>
          <p:cNvCxnSpPr>
            <a:endCxn id="5" idx="1"/>
          </p:cNvCxnSpPr>
          <p:nvPr/>
        </p:nvCxnSpPr>
        <p:spPr>
          <a:xfrm>
            <a:off x="1861408" y="3180836"/>
            <a:ext cx="304800" cy="19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29"/>
          <p:cNvSpPr/>
          <p:nvPr/>
        </p:nvSpPr>
        <p:spPr>
          <a:xfrm>
            <a:off x="6128608" y="2936472"/>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Scene</a:t>
            </a:r>
          </a:p>
        </p:txBody>
      </p:sp>
      <p:cxnSp>
        <p:nvCxnSpPr>
          <p:cNvPr id="8" name="Straight Arrow Connector 30"/>
          <p:cNvCxnSpPr>
            <a:stCxn id="10" idx="3"/>
            <a:endCxn id="7" idx="1"/>
          </p:cNvCxnSpPr>
          <p:nvPr/>
        </p:nvCxnSpPr>
        <p:spPr>
          <a:xfrm>
            <a:off x="5214208" y="2553216"/>
            <a:ext cx="914400" cy="649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50"/>
          <p:cNvSpPr/>
          <p:nvPr/>
        </p:nvSpPr>
        <p:spPr>
          <a:xfrm>
            <a:off x="4223608" y="37353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a:t>
            </a:r>
          </a:p>
          <a:p>
            <a:pPr algn="ctr"/>
            <a:r>
              <a:rPr lang="en-US" dirty="0"/>
              <a:t>Room</a:t>
            </a:r>
          </a:p>
        </p:txBody>
      </p:sp>
      <p:sp>
        <p:nvSpPr>
          <p:cNvPr id="10" name="Rounded Rectangle 51"/>
          <p:cNvSpPr/>
          <p:nvPr/>
        </p:nvSpPr>
        <p:spPr>
          <a:xfrm>
            <a:off x="4223608" y="2286516"/>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a:t>
            </a:r>
          </a:p>
          <a:p>
            <a:pPr algn="ctr"/>
            <a:r>
              <a:rPr lang="en-US" dirty="0"/>
              <a:t>Room</a:t>
            </a:r>
          </a:p>
        </p:txBody>
      </p:sp>
      <p:cxnSp>
        <p:nvCxnSpPr>
          <p:cNvPr id="12" name="Straight Arrow Connector 53"/>
          <p:cNvCxnSpPr>
            <a:stCxn id="9" idx="3"/>
            <a:endCxn id="7" idx="1"/>
          </p:cNvCxnSpPr>
          <p:nvPr/>
        </p:nvCxnSpPr>
        <p:spPr>
          <a:xfrm flipV="1">
            <a:off x="5214208" y="3203172"/>
            <a:ext cx="914400" cy="798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54"/>
          <p:cNvCxnSpPr>
            <a:endCxn id="9" idx="1"/>
          </p:cNvCxnSpPr>
          <p:nvPr/>
        </p:nvCxnSpPr>
        <p:spPr>
          <a:xfrm>
            <a:off x="3614008" y="3219964"/>
            <a:ext cx="609600" cy="782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61"/>
          <p:cNvCxnSpPr>
            <a:endCxn id="10" idx="1"/>
          </p:cNvCxnSpPr>
          <p:nvPr/>
        </p:nvCxnSpPr>
        <p:spPr>
          <a:xfrm flipV="1">
            <a:off x="3614008" y="2553216"/>
            <a:ext cx="609600" cy="66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78"/>
          <p:cNvSpPr txBox="1"/>
          <p:nvPr/>
        </p:nvSpPr>
        <p:spPr>
          <a:xfrm>
            <a:off x="5214208" y="4791808"/>
            <a:ext cx="1983761"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Mechanism</a:t>
            </a:r>
            <a:br>
              <a:rPr lang="en-US" dirty="0"/>
            </a:br>
            <a:r>
              <a:rPr lang="en-US" dirty="0" smtClean="0"/>
              <a:t>Protocol: TCP/IP</a:t>
            </a:r>
          </a:p>
        </p:txBody>
      </p:sp>
      <p:sp>
        <p:nvSpPr>
          <p:cNvPr id="23" name="矩形 22"/>
          <p:cNvSpPr/>
          <p:nvPr/>
        </p:nvSpPr>
        <p:spPr>
          <a:xfrm>
            <a:off x="604108" y="468142"/>
            <a:ext cx="4572000" cy="646331"/>
          </a:xfrm>
          <a:prstGeom prst="rect">
            <a:avLst/>
          </a:prstGeom>
        </p:spPr>
        <p:txBody>
          <a:bodyPr>
            <a:spAutoFit/>
          </a:bodyPr>
          <a:lstStyle/>
          <a:p>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Lobby Scene</a:t>
            </a:r>
          </a:p>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Manual Connection</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820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8139</TotalTime>
  <Words>1673</Words>
  <Application>Microsoft Macintosh PowerPoint</Application>
  <PresentationFormat>全屏显示(4:3)</PresentationFormat>
  <Paragraphs>232</Paragraphs>
  <Slides>23</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Calibri</vt:lpstr>
      <vt:lpstr>Calibri Light</vt:lpstr>
      <vt:lpstr>Mangal</vt:lpstr>
      <vt:lpstr>Times New Roman</vt:lpstr>
      <vt:lpstr>宋体</vt:lpstr>
      <vt:lpstr>微软雅黑</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Terry Wang</cp:lastModifiedBy>
  <cp:revision>265</cp:revision>
  <dcterms:created xsi:type="dcterms:W3CDTF">2015-03-26T07:55:48Z</dcterms:created>
  <dcterms:modified xsi:type="dcterms:W3CDTF">2017-11-23T15:22:01Z</dcterms:modified>
</cp:coreProperties>
</file>