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Karnchang" charset="1" panose="00000000000000000000"/>
      <p:regular r:id="rId13"/>
    </p:embeddedFont>
    <p:embeddedFont>
      <p:font typeface="Karnchang Bold" charset="1" panose="00000000000000000000"/>
      <p:regular r:id="rId14"/>
    </p:embeddedFont>
    <p:embeddedFont>
      <p:font typeface="Open Sans Bold" charset="1" panose="020B0806030504020204"/>
      <p:regular r:id="rId15"/>
    </p:embeddedFont>
    <p:embeddedFont>
      <p:font typeface="Open Sans" charset="1" panose="020B0606030504020204"/>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bg>
      <p:bgPr>
        <a:solidFill>
          <a:srgbClr val="E6EAEF"/>
        </a:solidFill>
      </p:bgPr>
    </p:bg>
    <p:spTree>
      <p:nvGrpSpPr>
        <p:cNvPr id="1" name=""/>
        <p:cNvGrpSpPr/>
        <p:nvPr/>
      </p:nvGrpSpPr>
      <p:grpSpPr>
        <a:xfrm>
          <a:off x="0" y="0"/>
          <a:ext cx="0" cy="0"/>
          <a:chOff x="0" y="0"/>
          <a:chExt cx="0" cy="0"/>
        </a:xfrm>
      </p:grpSpPr>
      <p:sp>
        <p:nvSpPr>
          <p:cNvPr name="TextBox 2" id="2"/>
          <p:cNvSpPr txBox="true"/>
          <p:nvPr/>
        </p:nvSpPr>
        <p:spPr>
          <a:xfrm rot="0">
            <a:off x="0" y="8951595"/>
            <a:ext cx="13387976" cy="1021080"/>
          </a:xfrm>
          <a:prstGeom prst="rect">
            <a:avLst/>
          </a:prstGeom>
        </p:spPr>
        <p:txBody>
          <a:bodyPr anchor="t" rtlCol="false" tIns="0" lIns="0" bIns="0" rIns="0">
            <a:spAutoFit/>
          </a:bodyPr>
          <a:lstStyle/>
          <a:p>
            <a:pPr algn="l">
              <a:lnSpc>
                <a:spcPts val="2520"/>
              </a:lnSpc>
            </a:pPr>
            <a:r>
              <a:rPr lang="en-US" sz="1800">
                <a:solidFill>
                  <a:srgbClr val="000000"/>
                </a:solidFill>
                <a:latin typeface="Karnchang"/>
                <a:ea typeface="Karnchang"/>
                <a:cs typeface="Karnchang"/>
                <a:sym typeface="Karnchang"/>
              </a:rPr>
              <a:t>INSTITUT WIDYA PRATAMA</a:t>
            </a:r>
          </a:p>
          <a:p>
            <a:pPr algn="l">
              <a:lnSpc>
                <a:spcPts val="2520"/>
              </a:lnSpc>
            </a:pPr>
            <a:r>
              <a:rPr lang="en-US" sz="1800">
                <a:solidFill>
                  <a:srgbClr val="000000"/>
                </a:solidFill>
                <a:latin typeface="Karnchang"/>
                <a:ea typeface="Karnchang"/>
                <a:cs typeface="Karnchang"/>
                <a:sym typeface="Karnchang"/>
              </a:rPr>
              <a:t> REKAYASA PERANGKAT KOMPUTER</a:t>
            </a:r>
          </a:p>
          <a:p>
            <a:pPr algn="l">
              <a:lnSpc>
                <a:spcPts val="2520"/>
              </a:lnSpc>
            </a:pPr>
            <a:r>
              <a:rPr lang="en-US" sz="1800">
                <a:solidFill>
                  <a:srgbClr val="000000"/>
                </a:solidFill>
                <a:latin typeface="Karnchang"/>
                <a:ea typeface="Karnchang"/>
                <a:cs typeface="Karnchang"/>
                <a:sym typeface="Karnchang"/>
              </a:rPr>
              <a:t> 24.240.0069 | 1P41</a:t>
            </a:r>
          </a:p>
        </p:txBody>
      </p:sp>
      <p:sp>
        <p:nvSpPr>
          <p:cNvPr name="TextBox 3" id="3"/>
          <p:cNvSpPr txBox="true"/>
          <p:nvPr/>
        </p:nvSpPr>
        <p:spPr>
          <a:xfrm rot="0">
            <a:off x="1480736" y="3248025"/>
            <a:ext cx="6601603" cy="869950"/>
          </a:xfrm>
          <a:prstGeom prst="rect">
            <a:avLst/>
          </a:prstGeom>
        </p:spPr>
        <p:txBody>
          <a:bodyPr anchor="t" rtlCol="false" tIns="0" lIns="0" bIns="0" rIns="0">
            <a:spAutoFit/>
          </a:bodyPr>
          <a:lstStyle/>
          <a:p>
            <a:pPr algn="l">
              <a:lnSpc>
                <a:spcPts val="5599"/>
              </a:lnSpc>
            </a:pPr>
            <a:r>
              <a:rPr lang="en-US" sz="3999" b="true">
                <a:solidFill>
                  <a:srgbClr val="000000"/>
                </a:solidFill>
                <a:latin typeface="Karnchang Bold"/>
                <a:ea typeface="Karnchang Bold"/>
                <a:cs typeface="Karnchang Bold"/>
                <a:sym typeface="Karnchang Bold"/>
              </a:rPr>
              <a:t>Oleh: Fathi Ahmad Raehan</a:t>
            </a:r>
          </a:p>
        </p:txBody>
      </p:sp>
      <p:grpSp>
        <p:nvGrpSpPr>
          <p:cNvPr name="Group 4" id="4"/>
          <p:cNvGrpSpPr/>
          <p:nvPr/>
        </p:nvGrpSpPr>
        <p:grpSpPr>
          <a:xfrm rot="0">
            <a:off x="10958286" y="-3161678"/>
            <a:ext cx="18901247" cy="17982775"/>
            <a:chOff x="0" y="0"/>
            <a:chExt cx="25201662" cy="23977033"/>
          </a:xfrm>
        </p:grpSpPr>
        <p:grpSp>
          <p:nvGrpSpPr>
            <p:cNvPr name="Group 5" id="5"/>
            <p:cNvGrpSpPr/>
            <p:nvPr/>
          </p:nvGrpSpPr>
          <p:grpSpPr>
            <a:xfrm rot="2252144">
              <a:off x="2887185" y="2861146"/>
              <a:ext cx="14259267" cy="14323066"/>
              <a:chOff x="0" y="0"/>
              <a:chExt cx="2816645" cy="2829248"/>
            </a:xfrm>
          </p:grpSpPr>
          <p:sp>
            <p:nvSpPr>
              <p:cNvPr name="Freeform 6" id="6"/>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7" id="7"/>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252144">
              <a:off x="4620058" y="6213209"/>
              <a:ext cx="14259267" cy="14323066"/>
              <a:chOff x="0" y="0"/>
              <a:chExt cx="2816645" cy="2829248"/>
            </a:xfrm>
          </p:grpSpPr>
          <p:sp>
            <p:nvSpPr>
              <p:cNvPr name="Freeform 9" id="9"/>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0" id="10"/>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252144">
              <a:off x="8055210" y="6792821"/>
              <a:ext cx="14259267" cy="14323066"/>
              <a:chOff x="0" y="0"/>
              <a:chExt cx="2816645" cy="2829248"/>
            </a:xfrm>
          </p:grpSpPr>
          <p:sp>
            <p:nvSpPr>
              <p:cNvPr name="Freeform 12" id="12"/>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3" id="13"/>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TextBox 14" id="14"/>
          <p:cNvSpPr txBox="true"/>
          <p:nvPr/>
        </p:nvSpPr>
        <p:spPr>
          <a:xfrm rot="0">
            <a:off x="0" y="1948181"/>
            <a:ext cx="17751217" cy="1566544"/>
          </a:xfrm>
          <a:prstGeom prst="rect">
            <a:avLst/>
          </a:prstGeom>
        </p:spPr>
        <p:txBody>
          <a:bodyPr anchor="t" rtlCol="false" tIns="0" lIns="0" bIns="0" rIns="0">
            <a:spAutoFit/>
          </a:bodyPr>
          <a:lstStyle/>
          <a:p>
            <a:pPr algn="ctr">
              <a:lnSpc>
                <a:spcPts val="12880"/>
              </a:lnSpc>
            </a:pPr>
            <a:r>
              <a:rPr lang="en-US" sz="9200" b="true">
                <a:solidFill>
                  <a:srgbClr val="000000"/>
                </a:solidFill>
                <a:latin typeface="Open Sans Bold"/>
                <a:ea typeface="Open Sans Bold"/>
                <a:cs typeface="Open Sans Bold"/>
                <a:sym typeface="Open Sans Bold"/>
              </a:rPr>
              <a:t>Rental mobil</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20398" y="211208"/>
            <a:ext cx="16713866" cy="10075792"/>
            <a:chOff x="0" y="0"/>
            <a:chExt cx="4402006" cy="2653707"/>
          </a:xfrm>
        </p:grpSpPr>
        <p:sp>
          <p:nvSpPr>
            <p:cNvPr name="Freeform 3" id="3"/>
            <p:cNvSpPr/>
            <p:nvPr/>
          </p:nvSpPr>
          <p:spPr>
            <a:xfrm flipH="false" flipV="false" rot="0">
              <a:off x="0" y="0"/>
              <a:ext cx="4402006" cy="2653707"/>
            </a:xfrm>
            <a:custGeom>
              <a:avLst/>
              <a:gdLst/>
              <a:ahLst/>
              <a:cxnLst/>
              <a:rect r="r" b="b" t="t" l="l"/>
              <a:pathLst>
                <a:path h="2653707" w="4402006">
                  <a:moveTo>
                    <a:pt x="23623" y="0"/>
                  </a:moveTo>
                  <a:lnTo>
                    <a:pt x="4378382" y="0"/>
                  </a:lnTo>
                  <a:cubicBezTo>
                    <a:pt x="4391429" y="0"/>
                    <a:pt x="4402006" y="10577"/>
                    <a:pt x="4402006" y="23623"/>
                  </a:cubicBezTo>
                  <a:lnTo>
                    <a:pt x="4402006" y="2630083"/>
                  </a:lnTo>
                  <a:cubicBezTo>
                    <a:pt x="4402006" y="2636349"/>
                    <a:pt x="4399517" y="2642357"/>
                    <a:pt x="4395087" y="2646787"/>
                  </a:cubicBezTo>
                  <a:cubicBezTo>
                    <a:pt x="4390656" y="2651218"/>
                    <a:pt x="4384647" y="2653707"/>
                    <a:pt x="4378382" y="2653707"/>
                  </a:cubicBezTo>
                  <a:lnTo>
                    <a:pt x="23623" y="2653707"/>
                  </a:lnTo>
                  <a:cubicBezTo>
                    <a:pt x="17358" y="2653707"/>
                    <a:pt x="11349" y="2651218"/>
                    <a:pt x="6919" y="2646787"/>
                  </a:cubicBezTo>
                  <a:cubicBezTo>
                    <a:pt x="2489" y="2642357"/>
                    <a:pt x="0" y="2636349"/>
                    <a:pt x="0" y="2630083"/>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691807"/>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TextBox 25" id="25"/>
          <p:cNvSpPr txBox="true"/>
          <p:nvPr/>
        </p:nvSpPr>
        <p:spPr>
          <a:xfrm rot="0">
            <a:off x="2559493" y="1002004"/>
            <a:ext cx="13169015" cy="1905636"/>
          </a:xfrm>
          <a:prstGeom prst="rect">
            <a:avLst/>
          </a:prstGeom>
        </p:spPr>
        <p:txBody>
          <a:bodyPr anchor="t" rtlCol="false" tIns="0" lIns="0" bIns="0" rIns="0">
            <a:spAutoFit/>
          </a:bodyPr>
          <a:lstStyle/>
          <a:p>
            <a:pPr algn="ctr">
              <a:lnSpc>
                <a:spcPts val="10120"/>
              </a:lnSpc>
            </a:pPr>
            <a:r>
              <a:rPr lang="en-US" b="true" sz="11000">
                <a:solidFill>
                  <a:srgbClr val="000000"/>
                </a:solidFill>
                <a:latin typeface="Karnchang Bold"/>
                <a:ea typeface="Karnchang Bold"/>
                <a:cs typeface="Karnchang Bold"/>
                <a:sym typeface="Karnchang Bold"/>
              </a:rPr>
              <a:t>LATAR BELAKANG</a:t>
            </a:r>
          </a:p>
        </p:txBody>
      </p:sp>
      <p:sp>
        <p:nvSpPr>
          <p:cNvPr name="TextBox 26" id="26"/>
          <p:cNvSpPr txBox="true"/>
          <p:nvPr/>
        </p:nvSpPr>
        <p:spPr>
          <a:xfrm rot="0">
            <a:off x="2559493" y="2717140"/>
            <a:ext cx="14699807" cy="6558280"/>
          </a:xfrm>
          <a:prstGeom prst="rect">
            <a:avLst/>
          </a:prstGeom>
        </p:spPr>
        <p:txBody>
          <a:bodyPr anchor="t" rtlCol="false" tIns="0" lIns="0" bIns="0" rIns="0">
            <a:spAutoFit/>
          </a:bodyPr>
          <a:lstStyle/>
          <a:p>
            <a:pPr algn="l">
              <a:lnSpc>
                <a:spcPts val="3919"/>
              </a:lnSpc>
            </a:pPr>
            <a:r>
              <a:rPr lang="en-US" sz="2799">
                <a:solidFill>
                  <a:srgbClr val="000000"/>
                </a:solidFill>
                <a:latin typeface="Karnchang"/>
                <a:ea typeface="Karnchang"/>
                <a:cs typeface="Karnchang"/>
                <a:sym typeface="Karnchang"/>
              </a:rPr>
              <a:t>1. Kondisi Saat Ini:</a:t>
            </a:r>
          </a:p>
          <a:p>
            <a:pPr algn="l" marL="604519" indent="-302260" lvl="1">
              <a:lnSpc>
                <a:spcPts val="3919"/>
              </a:lnSpc>
              <a:buFont typeface="Arial"/>
              <a:buChar char="•"/>
            </a:pPr>
            <a:r>
              <a:rPr lang="en-US" sz="2799">
                <a:solidFill>
                  <a:srgbClr val="000000"/>
                </a:solidFill>
                <a:latin typeface="Karnchang"/>
                <a:ea typeface="Karnchang"/>
                <a:cs typeface="Karnchang"/>
                <a:sym typeface="Karnchang"/>
              </a:rPr>
              <a:t>Pengelolaan data mobil rental secara manual menyulitkan pencatatan dan pemantauan status mobil (tersedia atau disewa).</a:t>
            </a:r>
          </a:p>
          <a:p>
            <a:pPr algn="l" marL="604519" indent="-302260" lvl="1">
              <a:lnSpc>
                <a:spcPts val="3919"/>
              </a:lnSpc>
              <a:buFont typeface="Arial"/>
              <a:buChar char="•"/>
            </a:pPr>
            <a:r>
              <a:rPr lang="en-US" sz="2799">
                <a:solidFill>
                  <a:srgbClr val="000000"/>
                </a:solidFill>
                <a:latin typeface="Karnchang"/>
                <a:ea typeface="Karnchang"/>
                <a:cs typeface="Karnchang"/>
                <a:sym typeface="Karnchang"/>
              </a:rPr>
              <a:t>Sistem manual memiliki risiko kehilangan data dan membutuhkan waktu lebih lama.</a:t>
            </a:r>
          </a:p>
          <a:p>
            <a:pPr algn="l">
              <a:lnSpc>
                <a:spcPts val="3919"/>
              </a:lnSpc>
            </a:pPr>
            <a:r>
              <a:rPr lang="en-US" sz="2799">
                <a:solidFill>
                  <a:srgbClr val="000000"/>
                </a:solidFill>
                <a:latin typeface="Karnchang"/>
                <a:ea typeface="Karnchang"/>
                <a:cs typeface="Karnchang"/>
                <a:sym typeface="Karnchang"/>
              </a:rPr>
              <a:t>2. </a:t>
            </a:r>
            <a:r>
              <a:rPr lang="en-US" sz="2799">
                <a:solidFill>
                  <a:srgbClr val="000000"/>
                </a:solidFill>
                <a:latin typeface="Karnchang"/>
                <a:ea typeface="Karnchang"/>
                <a:cs typeface="Karnchang"/>
                <a:sym typeface="Karnchang"/>
              </a:rPr>
              <a:t>Solusi yang Ditawarkan:</a:t>
            </a:r>
          </a:p>
          <a:p>
            <a:pPr algn="l" marL="604519" indent="-302260" lvl="1">
              <a:lnSpc>
                <a:spcPts val="3919"/>
              </a:lnSpc>
              <a:buFont typeface="Arial"/>
              <a:buChar char="•"/>
            </a:pPr>
            <a:r>
              <a:rPr lang="en-US" sz="2799">
                <a:solidFill>
                  <a:srgbClr val="000000"/>
                </a:solidFill>
                <a:latin typeface="Karnchang"/>
                <a:ea typeface="Karnchang"/>
                <a:cs typeface="Karnchang"/>
                <a:sym typeface="Karnchang"/>
              </a:rPr>
              <a:t>Membuat aplikasi berbasis konsol untuk mempermudah pengelolaan data mobil rental.</a:t>
            </a:r>
          </a:p>
          <a:p>
            <a:pPr algn="l" marL="604519" indent="-302260" lvl="1">
              <a:lnSpc>
                <a:spcPts val="3919"/>
              </a:lnSpc>
              <a:buFont typeface="Arial"/>
              <a:buChar char="•"/>
            </a:pPr>
            <a:r>
              <a:rPr lang="en-US" sz="2799">
                <a:solidFill>
                  <a:srgbClr val="000000"/>
                </a:solidFill>
                <a:latin typeface="Karnchang"/>
                <a:ea typeface="Karnchang"/>
                <a:cs typeface="Karnchang"/>
                <a:sym typeface="Karnchang"/>
              </a:rPr>
              <a:t>Sistem ini dirancang agar mudah digunakan dengan fitur CRUD (Create, Read, Update, Delete).</a:t>
            </a:r>
          </a:p>
          <a:p>
            <a:pPr algn="l">
              <a:lnSpc>
                <a:spcPts val="3919"/>
              </a:lnSpc>
            </a:pPr>
          </a:p>
          <a:p>
            <a:pPr algn="l">
              <a:lnSpc>
                <a:spcPts val="3919"/>
              </a:lnSpc>
            </a:pPr>
          </a:p>
          <a:p>
            <a:pPr algn="l">
              <a:lnSpc>
                <a:spcPts val="3919"/>
              </a:lnSpc>
            </a:pPr>
          </a:p>
          <a:p>
            <a:pPr algn="l">
              <a:lnSpc>
                <a:spcPts val="3919"/>
              </a:lnSpc>
            </a:pPr>
          </a:p>
          <a:p>
            <a:pPr algn="l">
              <a:lnSpc>
                <a:spcPts val="3919"/>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5738829" y="-5272379"/>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25" id="25"/>
          <p:cNvGrpSpPr>
            <a:grpSpLocks noChangeAspect="true"/>
          </p:cNvGrpSpPr>
          <p:nvPr/>
        </p:nvGrpSpPr>
        <p:grpSpPr>
          <a:xfrm rot="0">
            <a:off x="1490452" y="3332576"/>
            <a:ext cx="6458391" cy="4848531"/>
            <a:chOff x="0" y="0"/>
            <a:chExt cx="8916670" cy="6694043"/>
          </a:xfrm>
        </p:grpSpPr>
        <p:sp>
          <p:nvSpPr>
            <p:cNvPr name="Freeform 26" id="26"/>
            <p:cNvSpPr/>
            <p:nvPr/>
          </p:nvSpPr>
          <p:spPr>
            <a:xfrm flipH="false" flipV="false" rot="0">
              <a:off x="155575" y="155575"/>
              <a:ext cx="8605520" cy="6382893"/>
            </a:xfrm>
            <a:custGeom>
              <a:avLst/>
              <a:gdLst/>
              <a:ahLst/>
              <a:cxnLst/>
              <a:rect r="r" b="b" t="t" l="l"/>
              <a:pathLst>
                <a:path h="6382893" w="8605520">
                  <a:moveTo>
                    <a:pt x="0" y="0"/>
                  </a:moveTo>
                  <a:lnTo>
                    <a:pt x="8605520" y="0"/>
                  </a:lnTo>
                  <a:lnTo>
                    <a:pt x="8605520" y="6382893"/>
                  </a:lnTo>
                  <a:lnTo>
                    <a:pt x="0" y="6382893"/>
                  </a:lnTo>
                  <a:close/>
                </a:path>
              </a:pathLst>
            </a:custGeom>
            <a:blipFill>
              <a:blip r:embed="rId2"/>
              <a:stretch>
                <a:fillRect l="0" t="-17410" r="0" b="-17410"/>
              </a:stretch>
            </a:blipFill>
          </p:spPr>
        </p:sp>
        <p:sp>
          <p:nvSpPr>
            <p:cNvPr name="Freeform 27" id="27"/>
            <p:cNvSpPr/>
            <p:nvPr/>
          </p:nvSpPr>
          <p:spPr>
            <a:xfrm flipH="false" flipV="false" rot="0">
              <a:off x="6350" y="6350"/>
              <a:ext cx="8903970" cy="6681343"/>
            </a:xfrm>
            <a:custGeom>
              <a:avLst/>
              <a:gdLst/>
              <a:ahLst/>
              <a:cxnLst/>
              <a:rect r="r" b="b" t="t" l="l"/>
              <a:pathLst>
                <a:path h="6681343" w="8903970">
                  <a:moveTo>
                    <a:pt x="8903970" y="6681343"/>
                  </a:moveTo>
                  <a:lnTo>
                    <a:pt x="0" y="6681343"/>
                  </a:lnTo>
                  <a:lnTo>
                    <a:pt x="0" y="0"/>
                  </a:lnTo>
                  <a:lnTo>
                    <a:pt x="8903970" y="0"/>
                  </a:lnTo>
                  <a:lnTo>
                    <a:pt x="8903970" y="6681343"/>
                  </a:lnTo>
                  <a:close/>
                  <a:moveTo>
                    <a:pt x="19050" y="6662293"/>
                  </a:moveTo>
                  <a:lnTo>
                    <a:pt x="8884920" y="6662293"/>
                  </a:lnTo>
                  <a:lnTo>
                    <a:pt x="8884920" y="19050"/>
                  </a:lnTo>
                  <a:lnTo>
                    <a:pt x="19050" y="19050"/>
                  </a:lnTo>
                  <a:lnTo>
                    <a:pt x="19050" y="6662293"/>
                  </a:lnTo>
                  <a:close/>
                  <a:moveTo>
                    <a:pt x="8764270" y="6541643"/>
                  </a:moveTo>
                  <a:lnTo>
                    <a:pt x="139700" y="6541643"/>
                  </a:lnTo>
                  <a:lnTo>
                    <a:pt x="139700" y="139700"/>
                  </a:lnTo>
                  <a:lnTo>
                    <a:pt x="8764270" y="139700"/>
                  </a:lnTo>
                  <a:lnTo>
                    <a:pt x="8764270" y="6541643"/>
                  </a:lnTo>
                  <a:close/>
                  <a:moveTo>
                    <a:pt x="158750" y="6522593"/>
                  </a:moveTo>
                  <a:lnTo>
                    <a:pt x="8745220" y="6522593"/>
                  </a:lnTo>
                  <a:lnTo>
                    <a:pt x="8745220" y="158750"/>
                  </a:lnTo>
                  <a:lnTo>
                    <a:pt x="158750" y="158750"/>
                  </a:lnTo>
                  <a:lnTo>
                    <a:pt x="158750" y="6522593"/>
                  </a:lnTo>
                  <a:close/>
                </a:path>
              </a:pathLst>
            </a:custGeom>
            <a:solidFill>
              <a:srgbClr val="535659"/>
            </a:solidFill>
          </p:spPr>
        </p:sp>
      </p:grpSp>
      <p:sp>
        <p:nvSpPr>
          <p:cNvPr name="Freeform 28" id="28"/>
          <p:cNvSpPr/>
          <p:nvPr/>
        </p:nvSpPr>
        <p:spPr>
          <a:xfrm flipH="false" flipV="false" rot="0">
            <a:off x="9362854" y="724217"/>
            <a:ext cx="659308" cy="659308"/>
          </a:xfrm>
          <a:custGeom>
            <a:avLst/>
            <a:gdLst/>
            <a:ahLst/>
            <a:cxnLst/>
            <a:rect r="r" b="b" t="t" l="l"/>
            <a:pathLst>
              <a:path h="659308" w="659308">
                <a:moveTo>
                  <a:pt x="0" y="0"/>
                </a:moveTo>
                <a:lnTo>
                  <a:pt x="659308" y="0"/>
                </a:lnTo>
                <a:lnTo>
                  <a:pt x="659308" y="659308"/>
                </a:lnTo>
                <a:lnTo>
                  <a:pt x="0" y="65930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9" id="29"/>
          <p:cNvGrpSpPr/>
          <p:nvPr/>
        </p:nvGrpSpPr>
        <p:grpSpPr>
          <a:xfrm rot="0">
            <a:off x="8327838" y="1528564"/>
            <a:ext cx="8931462" cy="2707182"/>
            <a:chOff x="0" y="0"/>
            <a:chExt cx="2352319" cy="713003"/>
          </a:xfrm>
        </p:grpSpPr>
        <p:sp>
          <p:nvSpPr>
            <p:cNvPr name="Freeform 30" id="30"/>
            <p:cNvSpPr/>
            <p:nvPr/>
          </p:nvSpPr>
          <p:spPr>
            <a:xfrm flipH="false" flipV="false" rot="0">
              <a:off x="0" y="0"/>
              <a:ext cx="2352319" cy="713003"/>
            </a:xfrm>
            <a:custGeom>
              <a:avLst/>
              <a:gdLst/>
              <a:ahLst/>
              <a:cxnLst/>
              <a:rect r="r" b="b" t="t" l="l"/>
              <a:pathLst>
                <a:path h="713003" w="2352319">
                  <a:moveTo>
                    <a:pt x="44208" y="0"/>
                  </a:moveTo>
                  <a:lnTo>
                    <a:pt x="2308112" y="0"/>
                  </a:lnTo>
                  <a:cubicBezTo>
                    <a:pt x="2332527" y="0"/>
                    <a:pt x="2352319" y="19792"/>
                    <a:pt x="2352319" y="44208"/>
                  </a:cubicBezTo>
                  <a:lnTo>
                    <a:pt x="2352319" y="668795"/>
                  </a:lnTo>
                  <a:cubicBezTo>
                    <a:pt x="2352319" y="680520"/>
                    <a:pt x="2347662" y="691764"/>
                    <a:pt x="2339371" y="700055"/>
                  </a:cubicBezTo>
                  <a:cubicBezTo>
                    <a:pt x="2331081" y="708345"/>
                    <a:pt x="2319836" y="713003"/>
                    <a:pt x="2308112" y="713003"/>
                  </a:cubicBezTo>
                  <a:lnTo>
                    <a:pt x="44208" y="713003"/>
                  </a:lnTo>
                  <a:cubicBezTo>
                    <a:pt x="32483" y="713003"/>
                    <a:pt x="21239" y="708345"/>
                    <a:pt x="12948" y="700055"/>
                  </a:cubicBezTo>
                  <a:cubicBezTo>
                    <a:pt x="4658" y="691764"/>
                    <a:pt x="0" y="680520"/>
                    <a:pt x="0" y="668795"/>
                  </a:cubicBezTo>
                  <a:lnTo>
                    <a:pt x="0" y="44208"/>
                  </a:lnTo>
                  <a:cubicBezTo>
                    <a:pt x="0" y="32483"/>
                    <a:pt x="4658" y="21239"/>
                    <a:pt x="12948" y="12948"/>
                  </a:cubicBezTo>
                  <a:cubicBezTo>
                    <a:pt x="21239" y="4658"/>
                    <a:pt x="32483" y="0"/>
                    <a:pt x="44208" y="0"/>
                  </a:cubicBezTo>
                  <a:close/>
                </a:path>
              </a:pathLst>
            </a:custGeom>
            <a:solidFill>
              <a:srgbClr val="858789">
                <a:alpha val="40000"/>
              </a:srgbClr>
            </a:solidFill>
            <a:ln w="19050" cap="rnd">
              <a:solidFill>
                <a:srgbClr val="243342">
                  <a:alpha val="40000"/>
                </a:srgbClr>
              </a:solidFill>
              <a:prstDash val="solid"/>
              <a:round/>
            </a:ln>
          </p:spPr>
        </p:sp>
        <p:sp>
          <p:nvSpPr>
            <p:cNvPr name="TextBox 31" id="31"/>
            <p:cNvSpPr txBox="true"/>
            <p:nvPr/>
          </p:nvSpPr>
          <p:spPr>
            <a:xfrm>
              <a:off x="0" y="-38100"/>
              <a:ext cx="2352319" cy="751103"/>
            </a:xfrm>
            <a:prstGeom prst="rect">
              <a:avLst/>
            </a:prstGeom>
          </p:spPr>
          <p:txBody>
            <a:bodyPr anchor="ctr" rtlCol="false" tIns="50800" lIns="50800" bIns="50800" rIns="50800"/>
            <a:lstStyle/>
            <a:p>
              <a:pPr algn="ctr">
                <a:lnSpc>
                  <a:spcPts val="3362"/>
                </a:lnSpc>
              </a:pPr>
            </a:p>
          </p:txBody>
        </p:sp>
      </p:grpSp>
      <p:grpSp>
        <p:nvGrpSpPr>
          <p:cNvPr name="Group 32" id="32"/>
          <p:cNvGrpSpPr/>
          <p:nvPr/>
        </p:nvGrpSpPr>
        <p:grpSpPr>
          <a:xfrm rot="0">
            <a:off x="787067" y="9082576"/>
            <a:ext cx="6961669" cy="627749"/>
            <a:chOff x="0" y="0"/>
            <a:chExt cx="1833526" cy="165333"/>
          </a:xfrm>
        </p:grpSpPr>
        <p:sp>
          <p:nvSpPr>
            <p:cNvPr name="Freeform 33" id="33"/>
            <p:cNvSpPr/>
            <p:nvPr/>
          </p:nvSpPr>
          <p:spPr>
            <a:xfrm flipH="false" flipV="false" rot="0">
              <a:off x="0" y="0"/>
              <a:ext cx="1833526" cy="165333"/>
            </a:xfrm>
            <a:custGeom>
              <a:avLst/>
              <a:gdLst/>
              <a:ahLst/>
              <a:cxnLst/>
              <a:rect r="r" b="b" t="t" l="l"/>
              <a:pathLst>
                <a:path h="165333" w="1833526">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name="TextBox 34" id="34"/>
            <p:cNvSpPr txBox="true"/>
            <p:nvPr/>
          </p:nvSpPr>
          <p:spPr>
            <a:xfrm>
              <a:off x="0" y="-38100"/>
              <a:ext cx="1833526" cy="203433"/>
            </a:xfrm>
            <a:prstGeom prst="rect">
              <a:avLst/>
            </a:prstGeom>
          </p:spPr>
          <p:txBody>
            <a:bodyPr anchor="ctr" rtlCol="false" tIns="50800" lIns="50800" bIns="50800" rIns="50800"/>
            <a:lstStyle/>
            <a:p>
              <a:pPr algn="ctr">
                <a:lnSpc>
                  <a:spcPts val="3362"/>
                </a:lnSpc>
              </a:pPr>
            </a:p>
          </p:txBody>
        </p:sp>
      </p:grpSp>
      <p:sp>
        <p:nvSpPr>
          <p:cNvPr name="TextBox 35" id="35"/>
          <p:cNvSpPr txBox="true"/>
          <p:nvPr/>
        </p:nvSpPr>
        <p:spPr>
          <a:xfrm rot="0">
            <a:off x="8630701" y="1620181"/>
            <a:ext cx="8325737" cy="2615565"/>
          </a:xfrm>
          <a:prstGeom prst="rect">
            <a:avLst/>
          </a:prstGeom>
        </p:spPr>
        <p:txBody>
          <a:bodyPr anchor="t" rtlCol="false" tIns="0" lIns="0" bIns="0" rIns="0">
            <a:spAutoFit/>
          </a:bodyPr>
          <a:lstStyle/>
          <a:p>
            <a:pPr algn="just" marL="1036320" indent="-345440" lvl="2">
              <a:lnSpc>
                <a:spcPts val="3359"/>
              </a:lnSpc>
              <a:buFont typeface="Arial"/>
              <a:buChar char="⚬"/>
            </a:pPr>
            <a:r>
              <a:rPr lang="en-US" sz="2400">
                <a:solidFill>
                  <a:srgbClr val="000000"/>
                </a:solidFill>
                <a:latin typeface="Karnchang"/>
                <a:ea typeface="Karnchang"/>
                <a:cs typeface="Karnchang"/>
                <a:sym typeface="Karnchang"/>
              </a:rPr>
              <a:t>1."Pengelolaan data mobil manual menyebabkan ketidakefisienan.</a:t>
            </a:r>
          </a:p>
          <a:p>
            <a:pPr algn="just" marL="1036320" indent="-345440" lvl="2">
              <a:lnSpc>
                <a:spcPts val="3359"/>
              </a:lnSpc>
              <a:buFont typeface="Arial"/>
              <a:buChar char="⚬"/>
            </a:pPr>
            <a:r>
              <a:rPr lang="en-US" sz="2400">
                <a:solidFill>
                  <a:srgbClr val="000000"/>
                </a:solidFill>
                <a:latin typeface="Karnchang"/>
                <a:ea typeface="Karnchang"/>
                <a:cs typeface="Karnchang"/>
                <a:sym typeface="Karnchang"/>
              </a:rPr>
              <a:t>2. Tidak ada sistem untuk melacak status ketersediaan mobil secara real-time.</a:t>
            </a:r>
          </a:p>
          <a:p>
            <a:pPr algn="just" marL="1036320" indent="-345440" lvl="2">
              <a:lnSpc>
                <a:spcPts val="3359"/>
              </a:lnSpc>
              <a:buFont typeface="Arial"/>
              <a:buChar char="⚬"/>
            </a:pPr>
            <a:r>
              <a:rPr lang="en-US" sz="2400">
                <a:solidFill>
                  <a:srgbClr val="000000"/>
                </a:solidFill>
                <a:latin typeface="Karnchang"/>
                <a:ea typeface="Karnchang"/>
                <a:cs typeface="Karnchang"/>
                <a:sym typeface="Karnchang"/>
              </a:rPr>
              <a:t>3. Rentan terhadap kesalahan dalam pencatatan data.</a:t>
            </a:r>
          </a:p>
          <a:p>
            <a:pPr algn="just" marL="518160" indent="-259080" lvl="1">
              <a:lnSpc>
                <a:spcPts val="3359"/>
              </a:lnSpc>
              <a:buFont typeface="Arial"/>
              <a:buChar char="•"/>
            </a:pPr>
          </a:p>
        </p:txBody>
      </p:sp>
      <p:sp>
        <p:nvSpPr>
          <p:cNvPr name="TextBox 36" id="36"/>
          <p:cNvSpPr txBox="true"/>
          <p:nvPr/>
        </p:nvSpPr>
        <p:spPr>
          <a:xfrm rot="0">
            <a:off x="10022162" y="638492"/>
            <a:ext cx="6867586" cy="694690"/>
          </a:xfrm>
          <a:prstGeom prst="rect">
            <a:avLst/>
          </a:prstGeom>
        </p:spPr>
        <p:txBody>
          <a:bodyPr anchor="t" rtlCol="false" tIns="0" lIns="0" bIns="0" rIns="0">
            <a:spAutoFit/>
          </a:bodyPr>
          <a:lstStyle/>
          <a:p>
            <a:pPr algn="l">
              <a:lnSpc>
                <a:spcPts val="3680"/>
              </a:lnSpc>
            </a:pPr>
            <a:r>
              <a:rPr lang="en-US" sz="4000" b="true">
                <a:solidFill>
                  <a:srgbClr val="000000"/>
                </a:solidFill>
                <a:latin typeface="Karnchang Bold"/>
                <a:ea typeface="Karnchang Bold"/>
                <a:cs typeface="Karnchang Bold"/>
                <a:sym typeface="Karnchang Bold"/>
              </a:rPr>
              <a:t>permasalahan</a:t>
            </a:r>
          </a:p>
        </p:txBody>
      </p:sp>
      <p:sp>
        <p:nvSpPr>
          <p:cNvPr name="TextBox 37" id="37"/>
          <p:cNvSpPr txBox="true"/>
          <p:nvPr/>
        </p:nvSpPr>
        <p:spPr>
          <a:xfrm rot="0">
            <a:off x="8363132" y="4609473"/>
            <a:ext cx="8593305" cy="5351145"/>
          </a:xfrm>
          <a:prstGeom prst="rect">
            <a:avLst/>
          </a:prstGeom>
        </p:spPr>
        <p:txBody>
          <a:bodyPr anchor="t" rtlCol="false" tIns="0" lIns="0" bIns="0" rIns="0">
            <a:spAutoFit/>
          </a:bodyPr>
          <a:lstStyle/>
          <a:p>
            <a:pPr algn="just" marL="582930" indent="-291465" lvl="1">
              <a:lnSpc>
                <a:spcPts val="3779"/>
              </a:lnSpc>
              <a:buAutoNum type="arabicPeriod" startAt="1"/>
            </a:pPr>
            <a:r>
              <a:rPr lang="en-US" sz="2700">
                <a:solidFill>
                  <a:srgbClr val="000000"/>
                </a:solidFill>
                <a:latin typeface="Karnchang"/>
                <a:ea typeface="Karnchang"/>
                <a:cs typeface="Karnchang"/>
                <a:sym typeface="Karnchang"/>
              </a:rPr>
              <a:t>Mengembangkan aplikasi untuk mempermudah pengelolaan data rental mobil.</a:t>
            </a:r>
          </a:p>
          <a:p>
            <a:pPr algn="just" marL="582930" indent="-291465" lvl="1">
              <a:lnSpc>
                <a:spcPts val="3779"/>
              </a:lnSpc>
              <a:buAutoNum type="arabicPeriod" startAt="1"/>
            </a:pPr>
            <a:r>
              <a:rPr lang="en-US" sz="2700">
                <a:solidFill>
                  <a:srgbClr val="000000"/>
                </a:solidFill>
                <a:latin typeface="Karnchang"/>
                <a:ea typeface="Karnchang"/>
                <a:cs typeface="Karnchang"/>
                <a:sym typeface="Karnchang"/>
              </a:rPr>
              <a:t>Meningkatkan akurasi pencatatan data mobil.</a:t>
            </a:r>
          </a:p>
          <a:p>
            <a:pPr algn="just" marL="582930" indent="-291465" lvl="1">
              <a:lnSpc>
                <a:spcPts val="3779"/>
              </a:lnSpc>
              <a:buAutoNum type="arabicPeriod" startAt="1"/>
            </a:pPr>
            <a:r>
              <a:rPr lang="en-US" sz="2700">
                <a:solidFill>
                  <a:srgbClr val="000000"/>
                </a:solidFill>
                <a:latin typeface="Karnchang"/>
                <a:ea typeface="Karnchang"/>
                <a:cs typeface="Karnchang"/>
                <a:sym typeface="Karnchang"/>
              </a:rPr>
              <a:t>Memastikan informasi mobil tersedia secara real-time.</a:t>
            </a:r>
          </a:p>
          <a:p>
            <a:pPr algn="just">
              <a:lnSpc>
                <a:spcPts val="3779"/>
              </a:lnSpc>
            </a:pPr>
            <a:r>
              <a:rPr lang="en-US" sz="2700">
                <a:solidFill>
                  <a:srgbClr val="000000"/>
                </a:solidFill>
                <a:latin typeface="Karnchang"/>
                <a:ea typeface="Karnchang"/>
                <a:cs typeface="Karnchang"/>
                <a:sym typeface="Karnchang"/>
              </a:rPr>
              <a:t>Manfaat:</a:t>
            </a:r>
          </a:p>
          <a:p>
            <a:pPr algn="just" marL="582930" indent="-291465" lvl="1">
              <a:lnSpc>
                <a:spcPts val="3779"/>
              </a:lnSpc>
              <a:buAutoNum type="arabicPeriod" startAt="1"/>
            </a:pPr>
            <a:r>
              <a:rPr lang="en-US" sz="2700">
                <a:solidFill>
                  <a:srgbClr val="000000"/>
                </a:solidFill>
                <a:latin typeface="Karnchang"/>
                <a:ea typeface="Karnchang"/>
                <a:cs typeface="Karnchang"/>
                <a:sym typeface="Karnchang"/>
              </a:rPr>
              <a:t>Mempermudah staf dalam mengelola data rental mobil.</a:t>
            </a:r>
          </a:p>
          <a:p>
            <a:pPr algn="just" marL="582930" indent="-291465" lvl="1">
              <a:lnSpc>
                <a:spcPts val="3779"/>
              </a:lnSpc>
              <a:buAutoNum type="arabicPeriod" startAt="1"/>
            </a:pPr>
            <a:r>
              <a:rPr lang="en-US" sz="2700">
                <a:solidFill>
                  <a:srgbClr val="000000"/>
                </a:solidFill>
                <a:latin typeface="Karnchang"/>
                <a:ea typeface="Karnchang"/>
                <a:cs typeface="Karnchang"/>
                <a:sym typeface="Karnchang"/>
              </a:rPr>
              <a:t>Menghemat waktu dalam proses pengolahan data.</a:t>
            </a:r>
          </a:p>
          <a:p>
            <a:pPr algn="just" marL="582930" indent="-291465" lvl="1">
              <a:lnSpc>
                <a:spcPts val="3779"/>
              </a:lnSpc>
              <a:buAutoNum type="arabicPeriod" startAt="1"/>
            </a:pPr>
            <a:r>
              <a:rPr lang="en-US" sz="2700">
                <a:solidFill>
                  <a:srgbClr val="000000"/>
                </a:solidFill>
                <a:latin typeface="Karnchang"/>
                <a:ea typeface="Karnchang"/>
                <a:cs typeface="Karnchang"/>
                <a:sym typeface="Karnchang"/>
              </a:rPr>
              <a:t>Meningkatkan kepuasan pelanggan dengan layanan yang lebih efisien.</a:t>
            </a:r>
          </a:p>
          <a:p>
            <a:pPr algn="just">
              <a:lnSpc>
                <a:spcPts val="3779"/>
              </a:lnSpc>
            </a:pPr>
          </a:p>
        </p:txBody>
      </p:sp>
      <p:sp>
        <p:nvSpPr>
          <p:cNvPr name="TextBox 38" id="38"/>
          <p:cNvSpPr txBox="true"/>
          <p:nvPr/>
        </p:nvSpPr>
        <p:spPr>
          <a:xfrm rot="0">
            <a:off x="412478" y="9102763"/>
            <a:ext cx="7118830" cy="444500"/>
          </a:xfrm>
          <a:prstGeom prst="rect">
            <a:avLst/>
          </a:prstGeom>
        </p:spPr>
        <p:txBody>
          <a:bodyPr anchor="t" rtlCol="false" tIns="0" lIns="0" bIns="0" rIns="0">
            <a:spAutoFit/>
          </a:bodyPr>
          <a:lstStyle/>
          <a:p>
            <a:pPr algn="ctr">
              <a:lnSpc>
                <a:spcPts val="2800"/>
              </a:lnSpc>
            </a:pPr>
            <a:r>
              <a:rPr lang="en-US" sz="2000" spc="120">
                <a:solidFill>
                  <a:srgbClr val="FFFFFF"/>
                </a:solidFill>
                <a:latin typeface="Karnchang"/>
                <a:ea typeface="Karnchang"/>
                <a:cs typeface="Karnchang"/>
                <a:sym typeface="Karnchang"/>
              </a:rPr>
              <a:t>Fathi Ahmad R | 24.240.0069 |</a:t>
            </a:r>
          </a:p>
        </p:txBody>
      </p:sp>
      <p:grpSp>
        <p:nvGrpSpPr>
          <p:cNvPr name="Group 39" id="39"/>
          <p:cNvGrpSpPr/>
          <p:nvPr/>
        </p:nvGrpSpPr>
        <p:grpSpPr>
          <a:xfrm rot="0">
            <a:off x="9362854" y="4162699"/>
            <a:ext cx="6961669" cy="627749"/>
            <a:chOff x="0" y="0"/>
            <a:chExt cx="1833526" cy="165333"/>
          </a:xfrm>
        </p:grpSpPr>
        <p:sp>
          <p:nvSpPr>
            <p:cNvPr name="Freeform 40" id="40"/>
            <p:cNvSpPr/>
            <p:nvPr/>
          </p:nvSpPr>
          <p:spPr>
            <a:xfrm flipH="false" flipV="false" rot="0">
              <a:off x="0" y="0"/>
              <a:ext cx="1833526" cy="165333"/>
            </a:xfrm>
            <a:custGeom>
              <a:avLst/>
              <a:gdLst/>
              <a:ahLst/>
              <a:cxnLst/>
              <a:rect r="r" b="b" t="t" l="l"/>
              <a:pathLst>
                <a:path h="165333" w="1833526">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name="TextBox 41" id="41"/>
            <p:cNvSpPr txBox="true"/>
            <p:nvPr/>
          </p:nvSpPr>
          <p:spPr>
            <a:xfrm>
              <a:off x="0" y="-38100"/>
              <a:ext cx="1833526" cy="203433"/>
            </a:xfrm>
            <a:prstGeom prst="rect">
              <a:avLst/>
            </a:prstGeom>
          </p:spPr>
          <p:txBody>
            <a:bodyPr anchor="ctr" rtlCol="false" tIns="50800" lIns="50800" bIns="50800" rIns="50800"/>
            <a:lstStyle/>
            <a:p>
              <a:pPr algn="ctr">
                <a:lnSpc>
                  <a:spcPts val="3362"/>
                </a:lnSpc>
              </a:pPr>
            </a:p>
          </p:txBody>
        </p:sp>
      </p:grpSp>
      <p:sp>
        <p:nvSpPr>
          <p:cNvPr name="TextBox 42" id="42"/>
          <p:cNvSpPr txBox="true"/>
          <p:nvPr/>
        </p:nvSpPr>
        <p:spPr>
          <a:xfrm rot="0">
            <a:off x="8815477" y="3997621"/>
            <a:ext cx="6961669" cy="792826"/>
          </a:xfrm>
          <a:prstGeom prst="rect">
            <a:avLst/>
          </a:prstGeom>
        </p:spPr>
        <p:txBody>
          <a:bodyPr anchor="t" rtlCol="false" tIns="0" lIns="0" bIns="0" rIns="0">
            <a:spAutoFit/>
          </a:bodyPr>
          <a:lstStyle/>
          <a:p>
            <a:pPr algn="ctr">
              <a:lnSpc>
                <a:spcPts val="5125"/>
              </a:lnSpc>
              <a:spcBef>
                <a:spcPct val="0"/>
              </a:spcBef>
            </a:pPr>
            <a:r>
              <a:rPr lang="en-US" sz="3661">
                <a:solidFill>
                  <a:srgbClr val="000000"/>
                </a:solidFill>
                <a:latin typeface="Karnchang"/>
                <a:ea typeface="Karnchang"/>
                <a:cs typeface="Karnchang"/>
                <a:sym typeface="Karnchang"/>
              </a:rPr>
              <a:t>tujuan dan manfaat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TextBox 25" id="25"/>
          <p:cNvSpPr txBox="true"/>
          <p:nvPr/>
        </p:nvSpPr>
        <p:spPr>
          <a:xfrm rot="0">
            <a:off x="1490452" y="904875"/>
            <a:ext cx="6584507" cy="1107440"/>
          </a:xfrm>
          <a:prstGeom prst="rect">
            <a:avLst/>
          </a:prstGeom>
        </p:spPr>
        <p:txBody>
          <a:bodyPr anchor="t" rtlCol="false" tIns="0" lIns="0" bIns="0" rIns="0">
            <a:spAutoFit/>
          </a:bodyPr>
          <a:lstStyle/>
          <a:p>
            <a:pPr algn="ctr">
              <a:lnSpc>
                <a:spcPts val="5980"/>
              </a:lnSpc>
            </a:pPr>
            <a:r>
              <a:rPr lang="en-US" sz="6500" b="true">
                <a:solidFill>
                  <a:srgbClr val="243342"/>
                </a:solidFill>
                <a:latin typeface="Karnchang Bold"/>
                <a:ea typeface="Karnchang Bold"/>
                <a:cs typeface="Karnchang Bold"/>
                <a:sym typeface="Karnchang Bold"/>
              </a:rPr>
              <a:t>flowchart </a:t>
            </a:r>
          </a:p>
        </p:txBody>
      </p:sp>
      <p:grpSp>
        <p:nvGrpSpPr>
          <p:cNvPr name="Group 26" id="26"/>
          <p:cNvGrpSpPr/>
          <p:nvPr/>
        </p:nvGrpSpPr>
        <p:grpSpPr>
          <a:xfrm rot="0">
            <a:off x="8853667" y="970118"/>
            <a:ext cx="8096003" cy="2579055"/>
            <a:chOff x="0" y="0"/>
            <a:chExt cx="10794670" cy="3438739"/>
          </a:xfrm>
        </p:grpSpPr>
        <p:sp>
          <p:nvSpPr>
            <p:cNvPr name="Freeform 27" id="27"/>
            <p:cNvSpPr/>
            <p:nvPr/>
          </p:nvSpPr>
          <p:spPr>
            <a:xfrm flipH="false" flipV="false" rot="0">
              <a:off x="0" y="0"/>
              <a:ext cx="879077" cy="879077"/>
            </a:xfrm>
            <a:custGeom>
              <a:avLst/>
              <a:gdLst/>
              <a:ahLst/>
              <a:cxnLst/>
              <a:rect r="r" b="b" t="t" l="l"/>
              <a:pathLst>
                <a:path h="879077" w="879077">
                  <a:moveTo>
                    <a:pt x="0" y="0"/>
                  </a:moveTo>
                  <a:lnTo>
                    <a:pt x="879077" y="0"/>
                  </a:lnTo>
                  <a:lnTo>
                    <a:pt x="879077" y="879077"/>
                  </a:lnTo>
                  <a:lnTo>
                    <a:pt x="0" y="8790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8" id="28"/>
            <p:cNvGrpSpPr/>
            <p:nvPr/>
          </p:nvGrpSpPr>
          <p:grpSpPr>
            <a:xfrm rot="0">
              <a:off x="0" y="1068350"/>
              <a:ext cx="10794670" cy="2370389"/>
              <a:chOff x="0" y="0"/>
              <a:chExt cx="2132281" cy="468225"/>
            </a:xfrm>
          </p:grpSpPr>
          <p:sp>
            <p:nvSpPr>
              <p:cNvPr name="Freeform 29" id="29"/>
              <p:cNvSpPr/>
              <p:nvPr/>
            </p:nvSpPr>
            <p:spPr>
              <a:xfrm flipH="false" flipV="false" rot="0">
                <a:off x="0" y="0"/>
                <a:ext cx="2132281" cy="468225"/>
              </a:xfrm>
              <a:custGeom>
                <a:avLst/>
                <a:gdLst/>
                <a:ahLst/>
                <a:cxnLst/>
                <a:rect r="r" b="b" t="t" l="l"/>
                <a:pathLst>
                  <a:path h="468225" w="2132281">
                    <a:moveTo>
                      <a:pt x="48769" y="0"/>
                    </a:moveTo>
                    <a:lnTo>
                      <a:pt x="2083511" y="0"/>
                    </a:lnTo>
                    <a:cubicBezTo>
                      <a:pt x="2096445" y="0"/>
                      <a:pt x="2108850" y="5138"/>
                      <a:pt x="2117996" y="14284"/>
                    </a:cubicBezTo>
                    <a:cubicBezTo>
                      <a:pt x="2127142" y="23430"/>
                      <a:pt x="2132281" y="35835"/>
                      <a:pt x="2132281" y="48769"/>
                    </a:cubicBezTo>
                    <a:lnTo>
                      <a:pt x="2132281" y="419456"/>
                    </a:lnTo>
                    <a:cubicBezTo>
                      <a:pt x="2132281" y="446390"/>
                      <a:pt x="2110446" y="468225"/>
                      <a:pt x="2083511" y="468225"/>
                    </a:cubicBezTo>
                    <a:lnTo>
                      <a:pt x="48769" y="468225"/>
                    </a:lnTo>
                    <a:cubicBezTo>
                      <a:pt x="21835" y="468225"/>
                      <a:pt x="0" y="446390"/>
                      <a:pt x="0" y="419456"/>
                    </a:cubicBezTo>
                    <a:lnTo>
                      <a:pt x="0" y="48769"/>
                    </a:lnTo>
                    <a:cubicBezTo>
                      <a:pt x="0" y="21835"/>
                      <a:pt x="21835" y="0"/>
                      <a:pt x="48769" y="0"/>
                    </a:cubicBezTo>
                    <a:close/>
                  </a:path>
                </a:pathLst>
              </a:custGeom>
              <a:solidFill>
                <a:srgbClr val="858789">
                  <a:alpha val="40000"/>
                </a:srgbClr>
              </a:solidFill>
              <a:ln w="19050" cap="rnd">
                <a:solidFill>
                  <a:srgbClr val="243342">
                    <a:alpha val="40000"/>
                  </a:srgbClr>
                </a:solidFill>
                <a:prstDash val="solid"/>
                <a:round/>
              </a:ln>
            </p:spPr>
          </p:sp>
          <p:sp>
            <p:nvSpPr>
              <p:cNvPr name="TextBox 30" id="30"/>
              <p:cNvSpPr txBox="true"/>
              <p:nvPr/>
            </p:nvSpPr>
            <p:spPr>
              <a:xfrm>
                <a:off x="0" y="-38100"/>
                <a:ext cx="2132281" cy="506325"/>
              </a:xfrm>
              <a:prstGeom prst="rect">
                <a:avLst/>
              </a:prstGeom>
            </p:spPr>
            <p:txBody>
              <a:bodyPr anchor="ctr" rtlCol="false" tIns="50800" lIns="50800" bIns="50800" rIns="50800"/>
              <a:lstStyle/>
              <a:p>
                <a:pPr algn="ctr">
                  <a:lnSpc>
                    <a:spcPts val="3362"/>
                  </a:lnSpc>
                </a:pPr>
              </a:p>
            </p:txBody>
          </p:sp>
        </p:grpSp>
      </p:grpSp>
      <p:grpSp>
        <p:nvGrpSpPr>
          <p:cNvPr name="Group 31" id="31"/>
          <p:cNvGrpSpPr/>
          <p:nvPr/>
        </p:nvGrpSpPr>
        <p:grpSpPr>
          <a:xfrm rot="0">
            <a:off x="8853667" y="3853973"/>
            <a:ext cx="8096003" cy="2579055"/>
            <a:chOff x="0" y="0"/>
            <a:chExt cx="10794670" cy="3438739"/>
          </a:xfrm>
        </p:grpSpPr>
        <p:sp>
          <p:nvSpPr>
            <p:cNvPr name="Freeform 32" id="32"/>
            <p:cNvSpPr/>
            <p:nvPr/>
          </p:nvSpPr>
          <p:spPr>
            <a:xfrm flipH="false" flipV="false" rot="0">
              <a:off x="0" y="0"/>
              <a:ext cx="879077" cy="879077"/>
            </a:xfrm>
            <a:custGeom>
              <a:avLst/>
              <a:gdLst/>
              <a:ahLst/>
              <a:cxnLst/>
              <a:rect r="r" b="b" t="t" l="l"/>
              <a:pathLst>
                <a:path h="879077" w="879077">
                  <a:moveTo>
                    <a:pt x="0" y="0"/>
                  </a:moveTo>
                  <a:lnTo>
                    <a:pt x="879077" y="0"/>
                  </a:lnTo>
                  <a:lnTo>
                    <a:pt x="879077" y="879077"/>
                  </a:lnTo>
                  <a:lnTo>
                    <a:pt x="0" y="8790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3" id="33"/>
            <p:cNvGrpSpPr/>
            <p:nvPr/>
          </p:nvGrpSpPr>
          <p:grpSpPr>
            <a:xfrm rot="0">
              <a:off x="0" y="1068350"/>
              <a:ext cx="10794670" cy="2370389"/>
              <a:chOff x="0" y="0"/>
              <a:chExt cx="2132281" cy="468225"/>
            </a:xfrm>
          </p:grpSpPr>
          <p:sp>
            <p:nvSpPr>
              <p:cNvPr name="Freeform 34" id="34"/>
              <p:cNvSpPr/>
              <p:nvPr/>
            </p:nvSpPr>
            <p:spPr>
              <a:xfrm flipH="false" flipV="false" rot="0">
                <a:off x="0" y="0"/>
                <a:ext cx="2132281" cy="468225"/>
              </a:xfrm>
              <a:custGeom>
                <a:avLst/>
                <a:gdLst/>
                <a:ahLst/>
                <a:cxnLst/>
                <a:rect r="r" b="b" t="t" l="l"/>
                <a:pathLst>
                  <a:path h="468225" w="2132281">
                    <a:moveTo>
                      <a:pt x="48769" y="0"/>
                    </a:moveTo>
                    <a:lnTo>
                      <a:pt x="2083511" y="0"/>
                    </a:lnTo>
                    <a:cubicBezTo>
                      <a:pt x="2096445" y="0"/>
                      <a:pt x="2108850" y="5138"/>
                      <a:pt x="2117996" y="14284"/>
                    </a:cubicBezTo>
                    <a:cubicBezTo>
                      <a:pt x="2127142" y="23430"/>
                      <a:pt x="2132281" y="35835"/>
                      <a:pt x="2132281" y="48769"/>
                    </a:cubicBezTo>
                    <a:lnTo>
                      <a:pt x="2132281" y="419456"/>
                    </a:lnTo>
                    <a:cubicBezTo>
                      <a:pt x="2132281" y="446390"/>
                      <a:pt x="2110446" y="468225"/>
                      <a:pt x="2083511" y="468225"/>
                    </a:cubicBezTo>
                    <a:lnTo>
                      <a:pt x="48769" y="468225"/>
                    </a:lnTo>
                    <a:cubicBezTo>
                      <a:pt x="21835" y="468225"/>
                      <a:pt x="0" y="446390"/>
                      <a:pt x="0" y="419456"/>
                    </a:cubicBezTo>
                    <a:lnTo>
                      <a:pt x="0" y="48769"/>
                    </a:lnTo>
                    <a:cubicBezTo>
                      <a:pt x="0" y="21835"/>
                      <a:pt x="21835" y="0"/>
                      <a:pt x="48769" y="0"/>
                    </a:cubicBezTo>
                    <a:close/>
                  </a:path>
                </a:pathLst>
              </a:custGeom>
              <a:solidFill>
                <a:srgbClr val="858789">
                  <a:alpha val="40000"/>
                </a:srgbClr>
              </a:solidFill>
              <a:ln w="19050" cap="rnd">
                <a:solidFill>
                  <a:srgbClr val="243342">
                    <a:alpha val="40000"/>
                  </a:srgbClr>
                </a:solidFill>
                <a:prstDash val="solid"/>
                <a:round/>
              </a:ln>
            </p:spPr>
          </p:sp>
          <p:sp>
            <p:nvSpPr>
              <p:cNvPr name="TextBox 35" id="35"/>
              <p:cNvSpPr txBox="true"/>
              <p:nvPr/>
            </p:nvSpPr>
            <p:spPr>
              <a:xfrm>
                <a:off x="0" y="-38100"/>
                <a:ext cx="2132281" cy="506325"/>
              </a:xfrm>
              <a:prstGeom prst="rect">
                <a:avLst/>
              </a:prstGeom>
            </p:spPr>
            <p:txBody>
              <a:bodyPr anchor="ctr" rtlCol="false" tIns="50800" lIns="50800" bIns="50800" rIns="50800"/>
              <a:lstStyle/>
              <a:p>
                <a:pPr algn="ctr">
                  <a:lnSpc>
                    <a:spcPts val="3362"/>
                  </a:lnSpc>
                </a:pPr>
              </a:p>
            </p:txBody>
          </p:sp>
        </p:grpSp>
      </p:grpSp>
      <p:grpSp>
        <p:nvGrpSpPr>
          <p:cNvPr name="Group 36" id="36"/>
          <p:cNvGrpSpPr/>
          <p:nvPr/>
        </p:nvGrpSpPr>
        <p:grpSpPr>
          <a:xfrm rot="0">
            <a:off x="8853667" y="6737827"/>
            <a:ext cx="8096003" cy="2579055"/>
            <a:chOff x="0" y="0"/>
            <a:chExt cx="10794670" cy="3438739"/>
          </a:xfrm>
        </p:grpSpPr>
        <p:sp>
          <p:nvSpPr>
            <p:cNvPr name="Freeform 37" id="37"/>
            <p:cNvSpPr/>
            <p:nvPr/>
          </p:nvSpPr>
          <p:spPr>
            <a:xfrm flipH="false" flipV="false" rot="0">
              <a:off x="0" y="0"/>
              <a:ext cx="879077" cy="879077"/>
            </a:xfrm>
            <a:custGeom>
              <a:avLst/>
              <a:gdLst/>
              <a:ahLst/>
              <a:cxnLst/>
              <a:rect r="r" b="b" t="t" l="l"/>
              <a:pathLst>
                <a:path h="879077" w="879077">
                  <a:moveTo>
                    <a:pt x="0" y="0"/>
                  </a:moveTo>
                  <a:lnTo>
                    <a:pt x="879077" y="0"/>
                  </a:lnTo>
                  <a:lnTo>
                    <a:pt x="879077" y="879077"/>
                  </a:lnTo>
                  <a:lnTo>
                    <a:pt x="0" y="8790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8" id="38"/>
            <p:cNvGrpSpPr/>
            <p:nvPr/>
          </p:nvGrpSpPr>
          <p:grpSpPr>
            <a:xfrm rot="0">
              <a:off x="0" y="1068350"/>
              <a:ext cx="10794670" cy="2370389"/>
              <a:chOff x="0" y="0"/>
              <a:chExt cx="2132281" cy="468225"/>
            </a:xfrm>
          </p:grpSpPr>
          <p:sp>
            <p:nvSpPr>
              <p:cNvPr name="Freeform 39" id="39"/>
              <p:cNvSpPr/>
              <p:nvPr/>
            </p:nvSpPr>
            <p:spPr>
              <a:xfrm flipH="false" flipV="false" rot="0">
                <a:off x="0" y="0"/>
                <a:ext cx="2132281" cy="468225"/>
              </a:xfrm>
              <a:custGeom>
                <a:avLst/>
                <a:gdLst/>
                <a:ahLst/>
                <a:cxnLst/>
                <a:rect r="r" b="b" t="t" l="l"/>
                <a:pathLst>
                  <a:path h="468225" w="2132281">
                    <a:moveTo>
                      <a:pt x="48769" y="0"/>
                    </a:moveTo>
                    <a:lnTo>
                      <a:pt x="2083511" y="0"/>
                    </a:lnTo>
                    <a:cubicBezTo>
                      <a:pt x="2096445" y="0"/>
                      <a:pt x="2108850" y="5138"/>
                      <a:pt x="2117996" y="14284"/>
                    </a:cubicBezTo>
                    <a:cubicBezTo>
                      <a:pt x="2127142" y="23430"/>
                      <a:pt x="2132281" y="35835"/>
                      <a:pt x="2132281" y="48769"/>
                    </a:cubicBezTo>
                    <a:lnTo>
                      <a:pt x="2132281" y="419456"/>
                    </a:lnTo>
                    <a:cubicBezTo>
                      <a:pt x="2132281" y="446390"/>
                      <a:pt x="2110446" y="468225"/>
                      <a:pt x="2083511" y="468225"/>
                    </a:cubicBezTo>
                    <a:lnTo>
                      <a:pt x="48769" y="468225"/>
                    </a:lnTo>
                    <a:cubicBezTo>
                      <a:pt x="21835" y="468225"/>
                      <a:pt x="0" y="446390"/>
                      <a:pt x="0" y="419456"/>
                    </a:cubicBezTo>
                    <a:lnTo>
                      <a:pt x="0" y="48769"/>
                    </a:lnTo>
                    <a:cubicBezTo>
                      <a:pt x="0" y="21835"/>
                      <a:pt x="21835" y="0"/>
                      <a:pt x="48769" y="0"/>
                    </a:cubicBezTo>
                    <a:close/>
                  </a:path>
                </a:pathLst>
              </a:custGeom>
              <a:solidFill>
                <a:srgbClr val="858789">
                  <a:alpha val="40000"/>
                </a:srgbClr>
              </a:solidFill>
              <a:ln w="19050" cap="rnd">
                <a:solidFill>
                  <a:srgbClr val="243342">
                    <a:alpha val="40000"/>
                  </a:srgbClr>
                </a:solidFill>
                <a:prstDash val="solid"/>
                <a:round/>
              </a:ln>
            </p:spPr>
          </p:sp>
          <p:sp>
            <p:nvSpPr>
              <p:cNvPr name="TextBox 40" id="40"/>
              <p:cNvSpPr txBox="true"/>
              <p:nvPr/>
            </p:nvSpPr>
            <p:spPr>
              <a:xfrm>
                <a:off x="0" y="-38100"/>
                <a:ext cx="2132281" cy="506325"/>
              </a:xfrm>
              <a:prstGeom prst="rect">
                <a:avLst/>
              </a:prstGeom>
            </p:spPr>
            <p:txBody>
              <a:bodyPr anchor="ctr" rtlCol="false" tIns="50800" lIns="50800" bIns="50800" rIns="50800"/>
              <a:lstStyle/>
              <a:p>
                <a:pPr algn="ctr">
                  <a:lnSpc>
                    <a:spcPts val="3362"/>
                  </a:lnSpc>
                </a:pPr>
              </a:p>
            </p:txBody>
          </p:sp>
        </p:grpSp>
      </p:grpSp>
      <p:grpSp>
        <p:nvGrpSpPr>
          <p:cNvPr name="Group 41" id="41"/>
          <p:cNvGrpSpPr/>
          <p:nvPr/>
        </p:nvGrpSpPr>
        <p:grpSpPr>
          <a:xfrm rot="0">
            <a:off x="681125" y="9066310"/>
            <a:ext cx="6961669" cy="627749"/>
            <a:chOff x="0" y="0"/>
            <a:chExt cx="1833526" cy="165333"/>
          </a:xfrm>
        </p:grpSpPr>
        <p:sp>
          <p:nvSpPr>
            <p:cNvPr name="Freeform 42" id="42"/>
            <p:cNvSpPr/>
            <p:nvPr/>
          </p:nvSpPr>
          <p:spPr>
            <a:xfrm flipH="false" flipV="false" rot="0">
              <a:off x="0" y="0"/>
              <a:ext cx="1833526" cy="165333"/>
            </a:xfrm>
            <a:custGeom>
              <a:avLst/>
              <a:gdLst/>
              <a:ahLst/>
              <a:cxnLst/>
              <a:rect r="r" b="b" t="t" l="l"/>
              <a:pathLst>
                <a:path h="165333" w="1833526">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name="TextBox 43" id="43"/>
            <p:cNvSpPr txBox="true"/>
            <p:nvPr/>
          </p:nvSpPr>
          <p:spPr>
            <a:xfrm>
              <a:off x="0" y="-38100"/>
              <a:ext cx="1833526" cy="203433"/>
            </a:xfrm>
            <a:prstGeom prst="rect">
              <a:avLst/>
            </a:prstGeom>
          </p:spPr>
          <p:txBody>
            <a:bodyPr anchor="ctr" rtlCol="false" tIns="50800" lIns="50800" bIns="50800" rIns="50800"/>
            <a:lstStyle/>
            <a:p>
              <a:pPr algn="ctr">
                <a:lnSpc>
                  <a:spcPts val="3362"/>
                </a:lnSpc>
              </a:pPr>
            </a:p>
          </p:txBody>
        </p:sp>
      </p:grpSp>
      <p:sp>
        <p:nvSpPr>
          <p:cNvPr name="TextBox 44" id="44"/>
          <p:cNvSpPr txBox="true"/>
          <p:nvPr/>
        </p:nvSpPr>
        <p:spPr>
          <a:xfrm rot="0">
            <a:off x="523964" y="9115425"/>
            <a:ext cx="7118830" cy="444500"/>
          </a:xfrm>
          <a:prstGeom prst="rect">
            <a:avLst/>
          </a:prstGeom>
        </p:spPr>
        <p:txBody>
          <a:bodyPr anchor="t" rtlCol="false" tIns="0" lIns="0" bIns="0" rIns="0">
            <a:spAutoFit/>
          </a:bodyPr>
          <a:lstStyle/>
          <a:p>
            <a:pPr algn="ctr">
              <a:lnSpc>
                <a:spcPts val="2800"/>
              </a:lnSpc>
            </a:pPr>
            <a:r>
              <a:rPr lang="en-US" sz="2000" spc="120">
                <a:solidFill>
                  <a:srgbClr val="FFFFFF"/>
                </a:solidFill>
                <a:latin typeface="Karnchang"/>
                <a:ea typeface="Karnchang"/>
                <a:cs typeface="Karnchang"/>
                <a:sym typeface="Karnchang"/>
              </a:rPr>
              <a:t>Fathi Ahmad R |24.240.0069 |</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605500" y="458808"/>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25" id="25"/>
          <p:cNvGrpSpPr/>
          <p:nvPr/>
        </p:nvGrpSpPr>
        <p:grpSpPr>
          <a:xfrm rot="0">
            <a:off x="787067" y="9095238"/>
            <a:ext cx="6961669" cy="627749"/>
            <a:chOff x="0" y="0"/>
            <a:chExt cx="1833526" cy="165333"/>
          </a:xfrm>
        </p:grpSpPr>
        <p:sp>
          <p:nvSpPr>
            <p:cNvPr name="Freeform 26" id="26"/>
            <p:cNvSpPr/>
            <p:nvPr/>
          </p:nvSpPr>
          <p:spPr>
            <a:xfrm flipH="false" flipV="false" rot="0">
              <a:off x="0" y="0"/>
              <a:ext cx="1833526" cy="165333"/>
            </a:xfrm>
            <a:custGeom>
              <a:avLst/>
              <a:gdLst/>
              <a:ahLst/>
              <a:cxnLst/>
              <a:rect r="r" b="b" t="t" l="l"/>
              <a:pathLst>
                <a:path h="165333" w="1833526">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name="TextBox 27" id="27"/>
            <p:cNvSpPr txBox="true"/>
            <p:nvPr/>
          </p:nvSpPr>
          <p:spPr>
            <a:xfrm>
              <a:off x="0" y="-38100"/>
              <a:ext cx="1833526" cy="203433"/>
            </a:xfrm>
            <a:prstGeom prst="rect">
              <a:avLst/>
            </a:prstGeom>
          </p:spPr>
          <p:txBody>
            <a:bodyPr anchor="ctr" rtlCol="false" tIns="50800" lIns="50800" bIns="50800" rIns="50800"/>
            <a:lstStyle/>
            <a:p>
              <a:pPr algn="ctr">
                <a:lnSpc>
                  <a:spcPts val="3362"/>
                </a:lnSpc>
              </a:pPr>
            </a:p>
          </p:txBody>
        </p:sp>
      </p:grpSp>
      <p:sp>
        <p:nvSpPr>
          <p:cNvPr name="TextBox 28" id="28"/>
          <p:cNvSpPr txBox="true"/>
          <p:nvPr/>
        </p:nvSpPr>
        <p:spPr>
          <a:xfrm rot="0">
            <a:off x="605500" y="9115425"/>
            <a:ext cx="7118830" cy="444500"/>
          </a:xfrm>
          <a:prstGeom prst="rect">
            <a:avLst/>
          </a:prstGeom>
        </p:spPr>
        <p:txBody>
          <a:bodyPr anchor="t" rtlCol="false" tIns="0" lIns="0" bIns="0" rIns="0">
            <a:spAutoFit/>
          </a:bodyPr>
          <a:lstStyle/>
          <a:p>
            <a:pPr algn="ctr">
              <a:lnSpc>
                <a:spcPts val="2800"/>
              </a:lnSpc>
            </a:pPr>
            <a:r>
              <a:rPr lang="en-US" sz="2000" spc="120">
                <a:solidFill>
                  <a:srgbClr val="FFFFFF"/>
                </a:solidFill>
                <a:latin typeface="Karnchang"/>
                <a:ea typeface="Karnchang"/>
                <a:cs typeface="Karnchang"/>
                <a:sym typeface="Karnchang"/>
              </a:rPr>
              <a:t>Fathi Ahmad R |24.240.0069 |</a:t>
            </a:r>
          </a:p>
        </p:txBody>
      </p:sp>
      <p:sp>
        <p:nvSpPr>
          <p:cNvPr name="TextBox 29" id="29"/>
          <p:cNvSpPr txBox="true"/>
          <p:nvPr/>
        </p:nvSpPr>
        <p:spPr>
          <a:xfrm rot="0">
            <a:off x="-123415" y="9484862"/>
            <a:ext cx="16713866" cy="792826"/>
          </a:xfrm>
          <a:prstGeom prst="rect">
            <a:avLst/>
          </a:prstGeom>
        </p:spPr>
        <p:txBody>
          <a:bodyPr anchor="t" rtlCol="false" tIns="0" lIns="0" bIns="0" rIns="0">
            <a:spAutoFit/>
          </a:bodyPr>
          <a:lstStyle/>
          <a:p>
            <a:pPr algn="ctr">
              <a:lnSpc>
                <a:spcPts val="5125"/>
              </a:lnSpc>
              <a:spcBef>
                <a:spcPct val="0"/>
              </a:spcBef>
            </a:pPr>
            <a:r>
              <a:rPr lang="en-US" sz="3661">
                <a:solidFill>
                  <a:srgbClr val="000000"/>
                </a:solidFill>
                <a:latin typeface="Karnchang"/>
                <a:ea typeface="Karnchang"/>
                <a:cs typeface="Karnchang"/>
                <a:sym typeface="Karnchang"/>
              </a:rPr>
              <a:t>Teks paragraf Anda</a:t>
            </a:r>
          </a:p>
        </p:txBody>
      </p:sp>
      <p:sp>
        <p:nvSpPr>
          <p:cNvPr name="TextBox 30" id="30"/>
          <p:cNvSpPr txBox="true"/>
          <p:nvPr/>
        </p:nvSpPr>
        <p:spPr>
          <a:xfrm rot="0">
            <a:off x="443205" y="3069270"/>
            <a:ext cx="16876161" cy="3129261"/>
          </a:xfrm>
          <a:prstGeom prst="rect">
            <a:avLst/>
          </a:prstGeom>
        </p:spPr>
        <p:txBody>
          <a:bodyPr anchor="t" rtlCol="false" tIns="0" lIns="0" bIns="0" rIns="0">
            <a:spAutoFit/>
          </a:bodyPr>
          <a:lstStyle/>
          <a:p>
            <a:pPr algn="l" marL="348510" indent="-174255" lvl="1">
              <a:lnSpc>
                <a:spcPts val="2259"/>
              </a:lnSpc>
              <a:buFont typeface="Arial"/>
              <a:buChar char="•"/>
            </a:pPr>
            <a:r>
              <a:rPr lang="en-US" sz="1614">
                <a:solidFill>
                  <a:srgbClr val="000000"/>
                </a:solidFill>
                <a:latin typeface="Karnchang"/>
                <a:ea typeface="Karnchang"/>
                <a:cs typeface="Karnchang"/>
                <a:sym typeface="Karnchang"/>
              </a:rPr>
              <a:t>Program RentalMobil adalah aplikasi berbasis teks untuk mengelola data rental mobil. Fitur utamanya meliputi:</a:t>
            </a:r>
          </a:p>
          <a:p>
            <a:pPr algn="l" marL="348510" indent="-174255" lvl="1">
              <a:lnSpc>
                <a:spcPts val="2259"/>
              </a:lnSpc>
              <a:buFont typeface="Arial"/>
              <a:buChar char="•"/>
            </a:pPr>
            <a:r>
              <a:rPr lang="en-US" sz="1614">
                <a:solidFill>
                  <a:srgbClr val="000000"/>
                </a:solidFill>
                <a:latin typeface="Karnchang"/>
                <a:ea typeface="Karnchang"/>
                <a:cs typeface="Karnchang"/>
                <a:sym typeface="Karnchang"/>
              </a:rPr>
              <a:t>Lihat Semua Data Mobil - Menampilkan daftar mobil rental.</a:t>
            </a:r>
          </a:p>
          <a:p>
            <a:pPr algn="l" marL="348510" indent="-174255" lvl="1">
              <a:lnSpc>
                <a:spcPts val="2259"/>
              </a:lnSpc>
              <a:buFont typeface="Arial"/>
              <a:buChar char="•"/>
            </a:pPr>
            <a:r>
              <a:rPr lang="en-US" sz="1614">
                <a:solidFill>
                  <a:srgbClr val="000000"/>
                </a:solidFill>
                <a:latin typeface="Karnchang"/>
                <a:ea typeface="Karnchang"/>
                <a:cs typeface="Karnchang"/>
                <a:sym typeface="Karnchang"/>
              </a:rPr>
              <a:t>Tambah Data Mobil - Menambahkan mobil baru ke dalam daftar.</a:t>
            </a:r>
          </a:p>
          <a:p>
            <a:pPr algn="l" marL="348510" indent="-174255" lvl="1">
              <a:lnSpc>
                <a:spcPts val="2259"/>
              </a:lnSpc>
              <a:buFont typeface="Arial"/>
              <a:buChar char="•"/>
            </a:pPr>
            <a:r>
              <a:rPr lang="en-US" sz="1614">
                <a:solidFill>
                  <a:srgbClr val="000000"/>
                </a:solidFill>
                <a:latin typeface="Karnchang"/>
                <a:ea typeface="Karnchang"/>
                <a:cs typeface="Karnchang"/>
                <a:sym typeface="Karnchang"/>
              </a:rPr>
              <a:t>Edit Data Mobil - Memperbarui data mobil tertentu.</a:t>
            </a:r>
          </a:p>
          <a:p>
            <a:pPr algn="l" marL="348510" indent="-174255" lvl="1">
              <a:lnSpc>
                <a:spcPts val="2259"/>
              </a:lnSpc>
              <a:buFont typeface="Arial"/>
              <a:buChar char="•"/>
            </a:pPr>
            <a:r>
              <a:rPr lang="en-US" sz="1614">
                <a:solidFill>
                  <a:srgbClr val="000000"/>
                </a:solidFill>
                <a:latin typeface="Karnchang"/>
                <a:ea typeface="Karnchang"/>
                <a:cs typeface="Karnchang"/>
                <a:sym typeface="Karnchang"/>
              </a:rPr>
              <a:t>Hapus Data Mobil - Menghapus mobil dari daftar.</a:t>
            </a:r>
          </a:p>
          <a:p>
            <a:pPr algn="l" marL="348510" indent="-174255" lvl="1">
              <a:lnSpc>
                <a:spcPts val="2259"/>
              </a:lnSpc>
              <a:buFont typeface="Arial"/>
              <a:buChar char="•"/>
            </a:pPr>
            <a:r>
              <a:rPr lang="en-US" sz="1614">
                <a:solidFill>
                  <a:srgbClr val="000000"/>
                </a:solidFill>
                <a:latin typeface="Karnchang"/>
                <a:ea typeface="Karnchang"/>
                <a:cs typeface="Karnchang"/>
                <a:sym typeface="Karnchang"/>
              </a:rPr>
              <a:t>Cari Mobil Berdasarkan Nomor Plat - Mencari data mobil berdasarkan nomor plat.</a:t>
            </a:r>
          </a:p>
          <a:p>
            <a:pPr algn="l" marL="348510" indent="-174255" lvl="1">
              <a:lnSpc>
                <a:spcPts val="2259"/>
              </a:lnSpc>
              <a:buFont typeface="Arial"/>
              <a:buChar char="•"/>
            </a:pPr>
            <a:r>
              <a:rPr lang="en-US" sz="1614">
                <a:solidFill>
                  <a:srgbClr val="000000"/>
                </a:solidFill>
                <a:latin typeface="Karnchang"/>
                <a:ea typeface="Karnchang"/>
                <a:cs typeface="Karnchang"/>
                <a:sym typeface="Karnchang"/>
              </a:rPr>
              <a:t>Keluar - Menutup aplikasi.</a:t>
            </a:r>
          </a:p>
          <a:p>
            <a:pPr algn="l" marL="348510" indent="-174255" lvl="1">
              <a:lnSpc>
                <a:spcPts val="2259"/>
              </a:lnSpc>
              <a:buFont typeface="Arial"/>
              <a:buChar char="•"/>
            </a:pPr>
            <a:r>
              <a:rPr lang="en-US" sz="1614">
                <a:solidFill>
                  <a:srgbClr val="000000"/>
                </a:solidFill>
                <a:latin typeface="Karnchang"/>
                <a:ea typeface="Karnchang"/>
                <a:cs typeface="Karnchang"/>
                <a:sym typeface="Karnchang"/>
              </a:rPr>
              <a:t>Data mobil disimpan dalam beberapa array list (nomorPlat, merkMobil, dll.), dan program berjalan dalam loop hingga pengguna memilih keluar. Program ini rapi, mudah digunakan, namun belum memiliki validasi input dan penyimpanan data permanen.</a:t>
            </a:r>
          </a:p>
          <a:p>
            <a:pPr algn="l" marL="348510" indent="-174255" lvl="1">
              <a:lnSpc>
                <a:spcPts val="2259"/>
              </a:lnSpc>
              <a:buFont typeface="Arial"/>
              <a:buChar char="•"/>
            </a:pPr>
            <a:r>
              <a:rPr lang="en-US" sz="1614">
                <a:solidFill>
                  <a:srgbClr val="000000"/>
                </a:solidFill>
                <a:latin typeface="Karnchang"/>
                <a:ea typeface="Karnchang"/>
                <a:cs typeface="Karnchang"/>
                <a:sym typeface="Karnchang"/>
              </a:rPr>
              <a:t>Pengembangan lebih lanjut dapat mencakup fitur penyimpanan file, validasi input, atau menambahkan statistik seperti total mobil tersedia.</a:t>
            </a:r>
          </a:p>
          <a:p>
            <a:pPr algn="ctr">
              <a:lnSpc>
                <a:spcPts val="2259"/>
              </a:lnSpc>
              <a:spcBef>
                <a:spcPct val="0"/>
              </a:spcBef>
            </a:pPr>
          </a:p>
        </p:txBody>
      </p:sp>
      <p:sp>
        <p:nvSpPr>
          <p:cNvPr name="TextBox 31" id="31"/>
          <p:cNvSpPr txBox="true"/>
          <p:nvPr/>
        </p:nvSpPr>
        <p:spPr>
          <a:xfrm rot="0">
            <a:off x="-587727" y="2483732"/>
            <a:ext cx="6069327" cy="792826"/>
          </a:xfrm>
          <a:prstGeom prst="rect">
            <a:avLst/>
          </a:prstGeom>
        </p:spPr>
        <p:txBody>
          <a:bodyPr anchor="t" rtlCol="false" tIns="0" lIns="0" bIns="0" rIns="0">
            <a:spAutoFit/>
          </a:bodyPr>
          <a:lstStyle/>
          <a:p>
            <a:pPr algn="ctr">
              <a:lnSpc>
                <a:spcPts val="5125"/>
              </a:lnSpc>
              <a:spcBef>
                <a:spcPct val="0"/>
              </a:spcBef>
            </a:pPr>
            <a:r>
              <a:rPr lang="en-US" sz="3661">
                <a:solidFill>
                  <a:srgbClr val="000000"/>
                </a:solidFill>
                <a:latin typeface="Karnchang"/>
                <a:ea typeface="Karnchang"/>
                <a:cs typeface="Karnchang"/>
                <a:sym typeface="Karnchang"/>
              </a:rPr>
              <a:t>deskripsi Program</a:t>
            </a:r>
          </a:p>
        </p:txBody>
      </p:sp>
      <p:sp>
        <p:nvSpPr>
          <p:cNvPr name="TextBox 32" id="32"/>
          <p:cNvSpPr txBox="true"/>
          <p:nvPr/>
        </p:nvSpPr>
        <p:spPr>
          <a:xfrm rot="0">
            <a:off x="4267902" y="287358"/>
            <a:ext cx="9064472" cy="1566544"/>
          </a:xfrm>
          <a:prstGeom prst="rect">
            <a:avLst/>
          </a:prstGeom>
        </p:spPr>
        <p:txBody>
          <a:bodyPr anchor="t" rtlCol="false" tIns="0" lIns="0" bIns="0" rIns="0">
            <a:spAutoFit/>
          </a:bodyPr>
          <a:lstStyle/>
          <a:p>
            <a:pPr algn="ctr">
              <a:lnSpc>
                <a:spcPts val="12880"/>
              </a:lnSpc>
            </a:pPr>
            <a:r>
              <a:rPr lang="en-US" sz="9200" b="true">
                <a:solidFill>
                  <a:srgbClr val="000000"/>
                </a:solidFill>
                <a:latin typeface="Open Sans Bold"/>
                <a:ea typeface="Open Sans Bold"/>
                <a:cs typeface="Open Sans Bold"/>
                <a:sym typeface="Open Sans Bold"/>
              </a:rPr>
              <a:t>pembahasan</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E6EAEF"/>
        </a:solidFill>
      </p:bgPr>
    </p:bg>
    <p:spTree>
      <p:nvGrpSpPr>
        <p:cNvPr id="1" name=""/>
        <p:cNvGrpSpPr/>
        <p:nvPr/>
      </p:nvGrpSpPr>
      <p:grpSpPr>
        <a:xfrm>
          <a:off x="0" y="0"/>
          <a:ext cx="0" cy="0"/>
          <a:chOff x="0" y="0"/>
          <a:chExt cx="0" cy="0"/>
        </a:xfrm>
      </p:grpSpPr>
      <p:sp>
        <p:nvSpPr>
          <p:cNvPr name="TextBox 2" id="2"/>
          <p:cNvSpPr txBox="true"/>
          <p:nvPr/>
        </p:nvSpPr>
        <p:spPr>
          <a:xfrm rot="0">
            <a:off x="6885696" y="-253406"/>
            <a:ext cx="3864322"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Open Sans Bold"/>
                <a:ea typeface="Open Sans Bold"/>
                <a:cs typeface="Open Sans Bold"/>
                <a:sym typeface="Open Sans Bold"/>
              </a:rPr>
              <a:t>kesimpulan</a:t>
            </a:r>
          </a:p>
        </p:txBody>
      </p:sp>
      <p:sp>
        <p:nvSpPr>
          <p:cNvPr name="TextBox 3" id="3"/>
          <p:cNvSpPr txBox="true"/>
          <p:nvPr/>
        </p:nvSpPr>
        <p:spPr>
          <a:xfrm rot="0">
            <a:off x="1028700" y="1764268"/>
            <a:ext cx="15218262" cy="2123636"/>
          </a:xfrm>
          <a:prstGeom prst="rect">
            <a:avLst/>
          </a:prstGeom>
        </p:spPr>
        <p:txBody>
          <a:bodyPr anchor="t" rtlCol="false" tIns="0" lIns="0" bIns="0" rIns="0">
            <a:spAutoFit/>
          </a:bodyPr>
          <a:lstStyle/>
          <a:p>
            <a:pPr algn="ctr">
              <a:lnSpc>
                <a:spcPts val="3444"/>
              </a:lnSpc>
            </a:pPr>
            <a:r>
              <a:rPr lang="en-US" sz="2460">
                <a:solidFill>
                  <a:srgbClr val="000000"/>
                </a:solidFill>
                <a:latin typeface="Open Sans"/>
                <a:ea typeface="Open Sans"/>
                <a:cs typeface="Open Sans"/>
                <a:sym typeface="Open Sans"/>
              </a:rPr>
              <a:t>Program Rental Mobil adalah aplikasi berbasis teks yang dirancang untuk mengelola data mobil rental dengan fitur dasar seperti menambah, mengedit, menghapus, mencari, dan menampilkan data mobil. Program ini sederhana dan mudah digunakan, namun belum memiliki validasi input dan penyimpanan data permanen. Dengan pengembangan seperti integrasi penyimpanan file, validasi input, dan fitur tambahan, program ini dapat menjadi lebih andal untuk operasional bisnis rental mobil.</a:t>
            </a:r>
          </a:p>
        </p:txBody>
      </p:sp>
      <p:grpSp>
        <p:nvGrpSpPr>
          <p:cNvPr name="Group 4" id="4"/>
          <p:cNvGrpSpPr/>
          <p:nvPr/>
        </p:nvGrpSpPr>
        <p:grpSpPr>
          <a:xfrm rot="0">
            <a:off x="-2480227" y="9542651"/>
            <a:ext cx="10453178" cy="921776"/>
            <a:chOff x="0" y="0"/>
            <a:chExt cx="13937571" cy="1229035"/>
          </a:xfrm>
        </p:grpSpPr>
        <p:grpSp>
          <p:nvGrpSpPr>
            <p:cNvPr name="Group 5" id="5"/>
            <p:cNvGrpSpPr/>
            <p:nvPr/>
          </p:nvGrpSpPr>
          <p:grpSpPr>
            <a:xfrm rot="0">
              <a:off x="153848" y="0"/>
              <a:ext cx="13629875" cy="1229035"/>
              <a:chOff x="0" y="0"/>
              <a:chExt cx="1833526" cy="165333"/>
            </a:xfrm>
          </p:grpSpPr>
          <p:sp>
            <p:nvSpPr>
              <p:cNvPr name="Freeform 6" id="6"/>
              <p:cNvSpPr/>
              <p:nvPr/>
            </p:nvSpPr>
            <p:spPr>
              <a:xfrm flipH="false" flipV="false" rot="0">
                <a:off x="0" y="0"/>
                <a:ext cx="1833526" cy="165333"/>
              </a:xfrm>
              <a:custGeom>
                <a:avLst/>
                <a:gdLst/>
                <a:ahLst/>
                <a:cxnLst/>
                <a:rect r="r" b="b" t="t" l="l"/>
                <a:pathLst>
                  <a:path h="165333" w="1833526">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name="TextBox 7" id="7"/>
              <p:cNvSpPr txBox="true"/>
              <p:nvPr/>
            </p:nvSpPr>
            <p:spPr>
              <a:xfrm>
                <a:off x="0" y="-38100"/>
                <a:ext cx="1833526" cy="203433"/>
              </a:xfrm>
              <a:prstGeom prst="rect">
                <a:avLst/>
              </a:prstGeom>
            </p:spPr>
            <p:txBody>
              <a:bodyPr anchor="ctr" rtlCol="false" tIns="50800" lIns="50800" bIns="50800" rIns="50800"/>
              <a:lstStyle/>
              <a:p>
                <a:pPr algn="ctr">
                  <a:lnSpc>
                    <a:spcPts val="3362"/>
                  </a:lnSpc>
                </a:pPr>
              </a:p>
            </p:txBody>
          </p:sp>
        </p:grpSp>
        <p:sp>
          <p:nvSpPr>
            <p:cNvPr name="TextBox 8" id="8"/>
            <p:cNvSpPr txBox="true"/>
            <p:nvPr/>
          </p:nvSpPr>
          <p:spPr>
            <a:xfrm rot="0">
              <a:off x="0" y="172945"/>
              <a:ext cx="13937571" cy="790560"/>
            </a:xfrm>
            <a:prstGeom prst="rect">
              <a:avLst/>
            </a:prstGeom>
          </p:spPr>
          <p:txBody>
            <a:bodyPr anchor="t" rtlCol="false" tIns="0" lIns="0" bIns="0" rIns="0">
              <a:spAutoFit/>
            </a:bodyPr>
            <a:lstStyle/>
            <a:p>
              <a:pPr algn="ctr">
                <a:lnSpc>
                  <a:spcPts val="4111"/>
                </a:lnSpc>
              </a:pPr>
              <a:r>
                <a:rPr lang="en-US" sz="2936" spc="176">
                  <a:solidFill>
                    <a:srgbClr val="FFFFFF"/>
                  </a:solidFill>
                  <a:latin typeface="Karnchang"/>
                  <a:ea typeface="Karnchang"/>
                  <a:cs typeface="Karnchang"/>
                  <a:sym typeface="Karnchang"/>
                </a:rPr>
                <a:t>Fathi Ahmad R |24.240.0069 |</a:t>
              </a:r>
            </a:p>
          </p:txBody>
        </p:sp>
      </p:grpSp>
    </p:spTree>
  </p:cSld>
  <p:clrMapOvr>
    <a:masterClrMapping/>
  </p:clrMapOvr>
</p:sld>
</file>

<file path=ppt/slides/slide7.xml><?xml version="1.0" encoding="utf-8"?>
<p:sld xmlns:p="http://schemas.openxmlformats.org/presentationml/2006/main" xmlns:a="http://schemas.openxmlformats.org/drawingml/2006/main">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9559999">
            <a:off x="-6690254" y="3123721"/>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38117">
            <a:off x="14860579" y="-2339974"/>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TextBox 25" id="25"/>
          <p:cNvSpPr txBox="true"/>
          <p:nvPr/>
        </p:nvSpPr>
        <p:spPr>
          <a:xfrm rot="0">
            <a:off x="2032038" y="2811643"/>
            <a:ext cx="14223925" cy="2600279"/>
          </a:xfrm>
          <a:prstGeom prst="rect">
            <a:avLst/>
          </a:prstGeom>
        </p:spPr>
        <p:txBody>
          <a:bodyPr anchor="t" rtlCol="false" tIns="0" lIns="0" bIns="0" rIns="0">
            <a:spAutoFit/>
          </a:bodyPr>
          <a:lstStyle/>
          <a:p>
            <a:pPr algn="ctr">
              <a:lnSpc>
                <a:spcPts val="13800"/>
              </a:lnSpc>
            </a:pPr>
            <a:r>
              <a:rPr lang="en-US" sz="15000" b="true">
                <a:solidFill>
                  <a:srgbClr val="243342"/>
                </a:solidFill>
                <a:latin typeface="Karnchang Bold"/>
                <a:ea typeface="Karnchang Bold"/>
                <a:cs typeface="Karnchang Bold"/>
                <a:sym typeface="Karnchang Bold"/>
              </a:rPr>
              <a:t>Terima Kasih</a:t>
            </a:r>
          </a:p>
        </p:txBody>
      </p:sp>
      <p:grpSp>
        <p:nvGrpSpPr>
          <p:cNvPr name="Group 26" id="26"/>
          <p:cNvGrpSpPr/>
          <p:nvPr/>
        </p:nvGrpSpPr>
        <p:grpSpPr>
          <a:xfrm rot="0">
            <a:off x="3917411" y="5548722"/>
            <a:ext cx="10453178" cy="921776"/>
            <a:chOff x="0" y="0"/>
            <a:chExt cx="13937571" cy="1229035"/>
          </a:xfrm>
        </p:grpSpPr>
        <p:grpSp>
          <p:nvGrpSpPr>
            <p:cNvPr name="Group 27" id="27"/>
            <p:cNvGrpSpPr/>
            <p:nvPr/>
          </p:nvGrpSpPr>
          <p:grpSpPr>
            <a:xfrm rot="0">
              <a:off x="153848" y="0"/>
              <a:ext cx="13629875" cy="1229035"/>
              <a:chOff x="0" y="0"/>
              <a:chExt cx="1833526" cy="165333"/>
            </a:xfrm>
          </p:grpSpPr>
          <p:sp>
            <p:nvSpPr>
              <p:cNvPr name="Freeform 28" id="28"/>
              <p:cNvSpPr/>
              <p:nvPr/>
            </p:nvSpPr>
            <p:spPr>
              <a:xfrm flipH="false" flipV="false" rot="0">
                <a:off x="0" y="0"/>
                <a:ext cx="1833526" cy="165333"/>
              </a:xfrm>
              <a:custGeom>
                <a:avLst/>
                <a:gdLst/>
                <a:ahLst/>
                <a:cxnLst/>
                <a:rect r="r" b="b" t="t" l="l"/>
                <a:pathLst>
                  <a:path h="165333" w="1833526">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name="TextBox 29" id="29"/>
              <p:cNvSpPr txBox="true"/>
              <p:nvPr/>
            </p:nvSpPr>
            <p:spPr>
              <a:xfrm>
                <a:off x="0" y="-38100"/>
                <a:ext cx="1833526" cy="203433"/>
              </a:xfrm>
              <a:prstGeom prst="rect">
                <a:avLst/>
              </a:prstGeom>
            </p:spPr>
            <p:txBody>
              <a:bodyPr anchor="ctr" rtlCol="false" tIns="50800" lIns="50800" bIns="50800" rIns="50800"/>
              <a:lstStyle/>
              <a:p>
                <a:pPr algn="ctr">
                  <a:lnSpc>
                    <a:spcPts val="3362"/>
                  </a:lnSpc>
                </a:pPr>
              </a:p>
            </p:txBody>
          </p:sp>
        </p:grpSp>
        <p:sp>
          <p:nvSpPr>
            <p:cNvPr name="TextBox 30" id="30"/>
            <p:cNvSpPr txBox="true"/>
            <p:nvPr/>
          </p:nvSpPr>
          <p:spPr>
            <a:xfrm rot="0">
              <a:off x="0" y="172945"/>
              <a:ext cx="13937571" cy="790560"/>
            </a:xfrm>
            <a:prstGeom prst="rect">
              <a:avLst/>
            </a:prstGeom>
          </p:spPr>
          <p:txBody>
            <a:bodyPr anchor="t" rtlCol="false" tIns="0" lIns="0" bIns="0" rIns="0">
              <a:spAutoFit/>
            </a:bodyPr>
            <a:lstStyle/>
            <a:p>
              <a:pPr algn="ctr">
                <a:lnSpc>
                  <a:spcPts val="4111"/>
                </a:lnSpc>
              </a:pPr>
              <a:r>
                <a:rPr lang="en-US" sz="2936" spc="176">
                  <a:solidFill>
                    <a:srgbClr val="FFFFFF"/>
                  </a:solidFill>
                  <a:latin typeface="Karnchang"/>
                  <a:ea typeface="Karnchang"/>
                  <a:cs typeface="Karnchang"/>
                  <a:sym typeface="Karnchang"/>
                </a:rPr>
                <a:t>Fathi Ahmad R |24.240.0069 |</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DAGZbVxG2Ew</dc:identifier>
  <dcterms:modified xsi:type="dcterms:W3CDTF">2011-08-01T06:04:30Z</dcterms:modified>
  <cp:revision>1</cp:revision>
  <dc:title>Migrasi dari Jaringan Berbasis Kabel ke Jaringan Nirkabel</dc:title>
</cp:coreProperties>
</file>