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Karnchang" charset="1" panose="00000000000000000000"/>
      <p:regular r:id="rId14"/>
    </p:embeddedFont>
    <p:embeddedFont>
      <p:font typeface="Karnchang Bold" charset="1" panose="00000000000000000000"/>
      <p:regular r:id="rId15"/>
    </p:embeddedFont>
    <p:embeddedFont>
      <p:font typeface="Open Sans Bold" charset="1" panose="020B0806030504020204"/>
      <p:regular r:id="rId16"/>
    </p:embeddedFont>
    <p:embeddedFont>
      <p:font typeface="Open Sans" charset="1" panose="020B0606030504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FathiAlgo/Projek-RentalMobil"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0" y="8951595"/>
            <a:ext cx="13387976" cy="1021080"/>
          </a:xfrm>
          <a:prstGeom prst="rect">
            <a:avLst/>
          </a:prstGeom>
        </p:spPr>
        <p:txBody>
          <a:bodyPr anchor="t" rtlCol="false" tIns="0" lIns="0" bIns="0" rIns="0">
            <a:spAutoFit/>
          </a:bodyPr>
          <a:lstStyle/>
          <a:p>
            <a:pPr algn="l">
              <a:lnSpc>
                <a:spcPts val="2520"/>
              </a:lnSpc>
            </a:pPr>
            <a:r>
              <a:rPr lang="en-US" sz="1800">
                <a:solidFill>
                  <a:srgbClr val="000000"/>
                </a:solidFill>
                <a:latin typeface="Karnchang"/>
                <a:ea typeface="Karnchang"/>
                <a:cs typeface="Karnchang"/>
                <a:sym typeface="Karnchang"/>
              </a:rPr>
              <a:t>INSTITUT WIDYA PRATAMA</a:t>
            </a:r>
          </a:p>
          <a:p>
            <a:pPr algn="l">
              <a:lnSpc>
                <a:spcPts val="2520"/>
              </a:lnSpc>
            </a:pPr>
            <a:r>
              <a:rPr lang="en-US" sz="1800">
                <a:solidFill>
                  <a:srgbClr val="000000"/>
                </a:solidFill>
                <a:latin typeface="Karnchang"/>
                <a:ea typeface="Karnchang"/>
                <a:cs typeface="Karnchang"/>
                <a:sym typeface="Karnchang"/>
              </a:rPr>
              <a:t> REKAYASA PERANGKAT KOMPUTER</a:t>
            </a:r>
          </a:p>
          <a:p>
            <a:pPr algn="l">
              <a:lnSpc>
                <a:spcPts val="2520"/>
              </a:lnSpc>
            </a:pPr>
            <a:r>
              <a:rPr lang="en-US" sz="1800">
                <a:solidFill>
                  <a:srgbClr val="000000"/>
                </a:solidFill>
                <a:latin typeface="Karnchang"/>
                <a:ea typeface="Karnchang"/>
                <a:cs typeface="Karnchang"/>
                <a:sym typeface="Karnchang"/>
              </a:rPr>
              <a:t> 24.240.0069 | 1P41</a:t>
            </a:r>
          </a:p>
        </p:txBody>
      </p:sp>
      <p:sp>
        <p:nvSpPr>
          <p:cNvPr name="TextBox 3" id="3"/>
          <p:cNvSpPr txBox="true"/>
          <p:nvPr/>
        </p:nvSpPr>
        <p:spPr>
          <a:xfrm rot="0">
            <a:off x="1028700" y="5261384"/>
            <a:ext cx="6601603" cy="869950"/>
          </a:xfrm>
          <a:prstGeom prst="rect">
            <a:avLst/>
          </a:prstGeom>
        </p:spPr>
        <p:txBody>
          <a:bodyPr anchor="t" rtlCol="false" tIns="0" lIns="0" bIns="0" rIns="0">
            <a:spAutoFit/>
          </a:bodyPr>
          <a:lstStyle/>
          <a:p>
            <a:pPr algn="l">
              <a:lnSpc>
                <a:spcPts val="5599"/>
              </a:lnSpc>
            </a:pPr>
            <a:r>
              <a:rPr lang="en-US" sz="3999" b="true">
                <a:solidFill>
                  <a:srgbClr val="000000"/>
                </a:solidFill>
                <a:latin typeface="Karnchang Bold"/>
                <a:ea typeface="Karnchang Bold"/>
                <a:cs typeface="Karnchang Bold"/>
                <a:sym typeface="Karnchang Bold"/>
              </a:rPr>
              <a:t>Oleh: Fathi Ahmad Raehan</a:t>
            </a:r>
          </a:p>
        </p:txBody>
      </p:sp>
      <p:grpSp>
        <p:nvGrpSpPr>
          <p:cNvPr name="Group 4" id="4"/>
          <p:cNvGrpSpPr/>
          <p:nvPr/>
        </p:nvGrpSpPr>
        <p:grpSpPr>
          <a:xfrm rot="0">
            <a:off x="10958286" y="-3161678"/>
            <a:ext cx="18901247" cy="17982775"/>
            <a:chOff x="0" y="0"/>
            <a:chExt cx="25201662" cy="23977033"/>
          </a:xfrm>
        </p:grpSpPr>
        <p:grpSp>
          <p:nvGrpSpPr>
            <p:cNvPr name="Group 5" id="5"/>
            <p:cNvGrpSpPr/>
            <p:nvPr/>
          </p:nvGrpSpPr>
          <p:grpSpPr>
            <a:xfrm rot="2252144">
              <a:off x="2887185" y="2861146"/>
              <a:ext cx="14259267" cy="14323066"/>
              <a:chOff x="0" y="0"/>
              <a:chExt cx="2816645" cy="2829248"/>
            </a:xfrm>
          </p:grpSpPr>
          <p:sp>
            <p:nvSpPr>
              <p:cNvPr name="Freeform 6" id="6"/>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7" id="7"/>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252144">
              <a:off x="4620058" y="6213209"/>
              <a:ext cx="14259267" cy="14323066"/>
              <a:chOff x="0" y="0"/>
              <a:chExt cx="2816645" cy="2829248"/>
            </a:xfrm>
          </p:grpSpPr>
          <p:sp>
            <p:nvSpPr>
              <p:cNvPr name="Freeform 9" id="9"/>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0" id="10"/>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252144">
              <a:off x="8055210" y="6792821"/>
              <a:ext cx="14259267" cy="14323066"/>
              <a:chOff x="0" y="0"/>
              <a:chExt cx="2816645" cy="2829248"/>
            </a:xfrm>
          </p:grpSpPr>
          <p:sp>
            <p:nvSpPr>
              <p:cNvPr name="Freeform 12" id="12"/>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3" id="13"/>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14" id="14"/>
          <p:cNvSpPr txBox="true"/>
          <p:nvPr/>
        </p:nvSpPr>
        <p:spPr>
          <a:xfrm rot="0">
            <a:off x="-491917" y="4263140"/>
            <a:ext cx="17751217" cy="1566569"/>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Rental mobil</a:t>
            </a:r>
          </a:p>
        </p:txBody>
      </p:sp>
      <p:sp>
        <p:nvSpPr>
          <p:cNvPr name="TextBox 15" id="15"/>
          <p:cNvSpPr txBox="true"/>
          <p:nvPr/>
        </p:nvSpPr>
        <p:spPr>
          <a:xfrm rot="0">
            <a:off x="1471673" y="2868021"/>
            <a:ext cx="7248302" cy="1566569"/>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Projek Akhir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20398" y="211208"/>
            <a:ext cx="16713866" cy="10075792"/>
            <a:chOff x="0" y="0"/>
            <a:chExt cx="4402006" cy="2653707"/>
          </a:xfrm>
        </p:grpSpPr>
        <p:sp>
          <p:nvSpPr>
            <p:cNvPr name="Freeform 3" id="3"/>
            <p:cNvSpPr/>
            <p:nvPr/>
          </p:nvSpPr>
          <p:spPr>
            <a:xfrm flipH="false" flipV="false" rot="0">
              <a:off x="0" y="0"/>
              <a:ext cx="4402006" cy="2653707"/>
            </a:xfrm>
            <a:custGeom>
              <a:avLst/>
              <a:gdLst/>
              <a:ahLst/>
              <a:cxnLst/>
              <a:rect r="r" b="b" t="t" l="l"/>
              <a:pathLst>
                <a:path h="2653707" w="4402006">
                  <a:moveTo>
                    <a:pt x="23623" y="0"/>
                  </a:moveTo>
                  <a:lnTo>
                    <a:pt x="4378382" y="0"/>
                  </a:lnTo>
                  <a:cubicBezTo>
                    <a:pt x="4391429" y="0"/>
                    <a:pt x="4402006" y="10577"/>
                    <a:pt x="4402006" y="23623"/>
                  </a:cubicBezTo>
                  <a:lnTo>
                    <a:pt x="4402006" y="2630083"/>
                  </a:lnTo>
                  <a:cubicBezTo>
                    <a:pt x="4402006" y="2636349"/>
                    <a:pt x="4399517" y="2642357"/>
                    <a:pt x="4395087" y="2646787"/>
                  </a:cubicBezTo>
                  <a:cubicBezTo>
                    <a:pt x="4390656" y="2651218"/>
                    <a:pt x="4384647" y="2653707"/>
                    <a:pt x="4378382" y="2653707"/>
                  </a:cubicBezTo>
                  <a:lnTo>
                    <a:pt x="23623" y="2653707"/>
                  </a:lnTo>
                  <a:cubicBezTo>
                    <a:pt x="17358" y="2653707"/>
                    <a:pt x="11349" y="2651218"/>
                    <a:pt x="6919" y="2646787"/>
                  </a:cubicBezTo>
                  <a:cubicBezTo>
                    <a:pt x="2489" y="2642357"/>
                    <a:pt x="0" y="2636349"/>
                    <a:pt x="0" y="2630083"/>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691807"/>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559493" y="1002004"/>
            <a:ext cx="13169015" cy="1905636"/>
          </a:xfrm>
          <a:prstGeom prst="rect">
            <a:avLst/>
          </a:prstGeom>
        </p:spPr>
        <p:txBody>
          <a:bodyPr anchor="t" rtlCol="false" tIns="0" lIns="0" bIns="0" rIns="0">
            <a:spAutoFit/>
          </a:bodyPr>
          <a:lstStyle/>
          <a:p>
            <a:pPr algn="ctr">
              <a:lnSpc>
                <a:spcPts val="10120"/>
              </a:lnSpc>
            </a:pPr>
            <a:r>
              <a:rPr lang="en-US" b="true" sz="11000">
                <a:solidFill>
                  <a:srgbClr val="000000"/>
                </a:solidFill>
                <a:latin typeface="Karnchang Bold"/>
                <a:ea typeface="Karnchang Bold"/>
                <a:cs typeface="Karnchang Bold"/>
                <a:sym typeface="Karnchang Bold"/>
              </a:rPr>
              <a:t>LATAR BELAKANG</a:t>
            </a:r>
          </a:p>
        </p:txBody>
      </p:sp>
      <p:sp>
        <p:nvSpPr>
          <p:cNvPr name="TextBox 26" id="26"/>
          <p:cNvSpPr txBox="true"/>
          <p:nvPr/>
        </p:nvSpPr>
        <p:spPr>
          <a:xfrm rot="0">
            <a:off x="1028700" y="2896762"/>
            <a:ext cx="15974731" cy="6043423"/>
          </a:xfrm>
          <a:prstGeom prst="rect">
            <a:avLst/>
          </a:prstGeom>
        </p:spPr>
        <p:txBody>
          <a:bodyPr anchor="t" rtlCol="false" tIns="0" lIns="0" bIns="0" rIns="0">
            <a:spAutoFit/>
          </a:bodyPr>
          <a:lstStyle/>
          <a:p>
            <a:pPr algn="l">
              <a:lnSpc>
                <a:spcPts val="4259"/>
              </a:lnSpc>
            </a:pPr>
            <a:r>
              <a:rPr lang="en-US" sz="3042">
                <a:solidFill>
                  <a:srgbClr val="000000"/>
                </a:solidFill>
                <a:latin typeface="Karnchang"/>
                <a:ea typeface="Karnchang"/>
                <a:cs typeface="Karnchang"/>
                <a:sym typeface="Karnchang"/>
              </a:rPr>
              <a:t>1. Kondisi Saat Ini:Pengelolaan data mobil rental secara manual menyulitkan pencatatan dan pemantauan status mobil (tersedia atau disewa).Sistem manual memiliki risiko kehilangan data dan membutuhkan waktu lebih lama.</a:t>
            </a:r>
          </a:p>
          <a:p>
            <a:pPr algn="l">
              <a:lnSpc>
                <a:spcPts val="4259"/>
              </a:lnSpc>
            </a:pPr>
            <a:r>
              <a:rPr lang="en-US" sz="3042">
                <a:solidFill>
                  <a:srgbClr val="000000"/>
                </a:solidFill>
                <a:latin typeface="Karnchang"/>
                <a:ea typeface="Karnchang"/>
                <a:cs typeface="Karnchang"/>
                <a:sym typeface="Karnchang"/>
              </a:rPr>
              <a:t>2. </a:t>
            </a:r>
            <a:r>
              <a:rPr lang="en-US" sz="3042">
                <a:solidFill>
                  <a:srgbClr val="000000"/>
                </a:solidFill>
                <a:latin typeface="Karnchang"/>
                <a:ea typeface="Karnchang"/>
                <a:cs typeface="Karnchang"/>
                <a:sym typeface="Karnchang"/>
              </a:rPr>
              <a:t>Solusi yang Ditawarkan:Membuat aplikasi berbasis konsol untuk mempermudah pengelolaan data mobil rental.Sistem ini dirancang agar mudah digunakan dengan fitur CRUD (Create, Read, Update, Delete).</a:t>
            </a:r>
          </a:p>
          <a:p>
            <a:pPr algn="l">
              <a:lnSpc>
                <a:spcPts val="4259"/>
              </a:lnSpc>
            </a:pPr>
          </a:p>
          <a:p>
            <a:pPr algn="l">
              <a:lnSpc>
                <a:spcPts val="4259"/>
              </a:lnSpc>
            </a:pPr>
          </a:p>
          <a:p>
            <a:pPr algn="l">
              <a:lnSpc>
                <a:spcPts val="4259"/>
              </a:lnSpc>
            </a:pPr>
          </a:p>
          <a:p>
            <a:pPr algn="l">
              <a:lnSpc>
                <a:spcPts val="4259"/>
              </a:lnSpc>
            </a:pPr>
          </a:p>
          <a:p>
            <a:pPr algn="l">
              <a:lnSpc>
                <a:spcPts val="42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5738829" y="-5272379"/>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332576"/>
            <a:ext cx="5639152" cy="4233500"/>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0" t="-17410" r="0" b="-1741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Freeform 28" id="28"/>
          <p:cNvSpPr/>
          <p:nvPr/>
        </p:nvSpPr>
        <p:spPr>
          <a:xfrm flipH="false" flipV="false" rot="0">
            <a:off x="9362854" y="724217"/>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9" id="29"/>
          <p:cNvGrpSpPr/>
          <p:nvPr/>
        </p:nvGrpSpPr>
        <p:grpSpPr>
          <a:xfrm rot="0">
            <a:off x="8327838" y="1528564"/>
            <a:ext cx="8931462" cy="2707182"/>
            <a:chOff x="0" y="0"/>
            <a:chExt cx="2352319" cy="713003"/>
          </a:xfrm>
        </p:grpSpPr>
        <p:sp>
          <p:nvSpPr>
            <p:cNvPr name="Freeform 30" id="30"/>
            <p:cNvSpPr/>
            <p:nvPr/>
          </p:nvSpPr>
          <p:spPr>
            <a:xfrm flipH="false" flipV="false" rot="0">
              <a:off x="0" y="0"/>
              <a:ext cx="2352319" cy="713003"/>
            </a:xfrm>
            <a:custGeom>
              <a:avLst/>
              <a:gdLst/>
              <a:ahLst/>
              <a:cxnLst/>
              <a:rect r="r" b="b" t="t" l="l"/>
              <a:pathLst>
                <a:path h="713003" w="2352319">
                  <a:moveTo>
                    <a:pt x="44208" y="0"/>
                  </a:moveTo>
                  <a:lnTo>
                    <a:pt x="2308112" y="0"/>
                  </a:lnTo>
                  <a:cubicBezTo>
                    <a:pt x="2332527" y="0"/>
                    <a:pt x="2352319" y="19792"/>
                    <a:pt x="2352319" y="44208"/>
                  </a:cubicBezTo>
                  <a:lnTo>
                    <a:pt x="2352319" y="668795"/>
                  </a:lnTo>
                  <a:cubicBezTo>
                    <a:pt x="2352319" y="680520"/>
                    <a:pt x="2347662" y="691764"/>
                    <a:pt x="2339371" y="700055"/>
                  </a:cubicBezTo>
                  <a:cubicBezTo>
                    <a:pt x="2331081" y="708345"/>
                    <a:pt x="2319836" y="713003"/>
                    <a:pt x="2308112" y="713003"/>
                  </a:cubicBezTo>
                  <a:lnTo>
                    <a:pt x="44208" y="713003"/>
                  </a:lnTo>
                  <a:cubicBezTo>
                    <a:pt x="32483" y="713003"/>
                    <a:pt x="21239" y="708345"/>
                    <a:pt x="12948" y="700055"/>
                  </a:cubicBezTo>
                  <a:cubicBezTo>
                    <a:pt x="4658" y="691764"/>
                    <a:pt x="0" y="680520"/>
                    <a:pt x="0" y="668795"/>
                  </a:cubicBezTo>
                  <a:lnTo>
                    <a:pt x="0" y="44208"/>
                  </a:lnTo>
                  <a:cubicBezTo>
                    <a:pt x="0" y="32483"/>
                    <a:pt x="4658" y="21239"/>
                    <a:pt x="12948" y="12948"/>
                  </a:cubicBezTo>
                  <a:cubicBezTo>
                    <a:pt x="21239" y="4658"/>
                    <a:pt x="32483" y="0"/>
                    <a:pt x="44208" y="0"/>
                  </a:cubicBezTo>
                  <a:close/>
                </a:path>
              </a:pathLst>
            </a:custGeom>
            <a:solidFill>
              <a:srgbClr val="858789">
                <a:alpha val="40000"/>
              </a:srgbClr>
            </a:solidFill>
            <a:ln w="19050" cap="rnd">
              <a:solidFill>
                <a:srgbClr val="243342">
                  <a:alpha val="40000"/>
                </a:srgbClr>
              </a:solidFill>
              <a:prstDash val="solid"/>
              <a:round/>
            </a:ln>
          </p:spPr>
        </p:sp>
        <p:sp>
          <p:nvSpPr>
            <p:cNvPr name="TextBox 31" id="31"/>
            <p:cNvSpPr txBox="true"/>
            <p:nvPr/>
          </p:nvSpPr>
          <p:spPr>
            <a:xfrm>
              <a:off x="0" y="-38100"/>
              <a:ext cx="2352319" cy="751103"/>
            </a:xfrm>
            <a:prstGeom prst="rect">
              <a:avLst/>
            </a:prstGeom>
          </p:spPr>
          <p:txBody>
            <a:bodyPr anchor="ctr" rtlCol="false" tIns="50800" lIns="50800" bIns="50800" rIns="50800"/>
            <a:lstStyle/>
            <a:p>
              <a:pPr algn="ctr">
                <a:lnSpc>
                  <a:spcPts val="3362"/>
                </a:lnSpc>
              </a:pPr>
            </a:p>
          </p:txBody>
        </p:sp>
      </p:grpSp>
      <p:grpSp>
        <p:nvGrpSpPr>
          <p:cNvPr name="Group 32" id="32"/>
          <p:cNvGrpSpPr/>
          <p:nvPr/>
        </p:nvGrpSpPr>
        <p:grpSpPr>
          <a:xfrm rot="0">
            <a:off x="787067" y="9082576"/>
            <a:ext cx="6961669" cy="627749"/>
            <a:chOff x="0" y="0"/>
            <a:chExt cx="1833526" cy="165333"/>
          </a:xfrm>
        </p:grpSpPr>
        <p:sp>
          <p:nvSpPr>
            <p:cNvPr name="Freeform 33" id="33"/>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4" id="34"/>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5" id="35"/>
          <p:cNvSpPr txBox="true"/>
          <p:nvPr/>
        </p:nvSpPr>
        <p:spPr>
          <a:xfrm rot="0">
            <a:off x="8630701" y="1620181"/>
            <a:ext cx="8325737" cy="2615565"/>
          </a:xfrm>
          <a:prstGeom prst="rect">
            <a:avLst/>
          </a:prstGeom>
        </p:spPr>
        <p:txBody>
          <a:bodyPr anchor="t" rtlCol="false" tIns="0" lIns="0" bIns="0" rIns="0">
            <a:spAutoFit/>
          </a:bodyPr>
          <a:lstStyle/>
          <a:p>
            <a:pPr algn="just" marL="1036320" indent="-345440" lvl="2">
              <a:lnSpc>
                <a:spcPts val="3359"/>
              </a:lnSpc>
              <a:buFont typeface="Arial"/>
              <a:buChar char="⚬"/>
            </a:pPr>
            <a:r>
              <a:rPr lang="en-US" sz="2400">
                <a:solidFill>
                  <a:srgbClr val="000000"/>
                </a:solidFill>
                <a:latin typeface="Karnchang"/>
                <a:ea typeface="Karnchang"/>
                <a:cs typeface="Karnchang"/>
                <a:sym typeface="Karnchang"/>
              </a:rPr>
              <a:t>1."Pengelolaan data mobil manual menyebabkan ketidakefisienan.</a:t>
            </a:r>
          </a:p>
          <a:p>
            <a:pPr algn="just" marL="1036320" indent="-345440" lvl="2">
              <a:lnSpc>
                <a:spcPts val="3359"/>
              </a:lnSpc>
              <a:buFont typeface="Arial"/>
              <a:buChar char="⚬"/>
            </a:pPr>
            <a:r>
              <a:rPr lang="en-US" sz="2400">
                <a:solidFill>
                  <a:srgbClr val="000000"/>
                </a:solidFill>
                <a:latin typeface="Karnchang"/>
                <a:ea typeface="Karnchang"/>
                <a:cs typeface="Karnchang"/>
                <a:sym typeface="Karnchang"/>
              </a:rPr>
              <a:t>2. Tidak ada sistem untuk melacak status ketersediaan mobil secara real-time.</a:t>
            </a:r>
          </a:p>
          <a:p>
            <a:pPr algn="just" marL="1036320" indent="-345440" lvl="2">
              <a:lnSpc>
                <a:spcPts val="3359"/>
              </a:lnSpc>
              <a:buFont typeface="Arial"/>
              <a:buChar char="⚬"/>
            </a:pPr>
            <a:r>
              <a:rPr lang="en-US" sz="2400">
                <a:solidFill>
                  <a:srgbClr val="000000"/>
                </a:solidFill>
                <a:latin typeface="Karnchang"/>
                <a:ea typeface="Karnchang"/>
                <a:cs typeface="Karnchang"/>
                <a:sym typeface="Karnchang"/>
              </a:rPr>
              <a:t>3. Rentan terhadap kesalahan dalam pencatatan data.</a:t>
            </a:r>
          </a:p>
          <a:p>
            <a:pPr algn="just" marL="518160" indent="-259080" lvl="1">
              <a:lnSpc>
                <a:spcPts val="3359"/>
              </a:lnSpc>
              <a:buFont typeface="Arial"/>
              <a:buChar char="•"/>
            </a:pPr>
          </a:p>
        </p:txBody>
      </p:sp>
      <p:sp>
        <p:nvSpPr>
          <p:cNvPr name="TextBox 36" id="36"/>
          <p:cNvSpPr txBox="true"/>
          <p:nvPr/>
        </p:nvSpPr>
        <p:spPr>
          <a:xfrm rot="0">
            <a:off x="10022162" y="638492"/>
            <a:ext cx="6867586" cy="694690"/>
          </a:xfrm>
          <a:prstGeom prst="rect">
            <a:avLst/>
          </a:prstGeom>
        </p:spPr>
        <p:txBody>
          <a:bodyPr anchor="t" rtlCol="false" tIns="0" lIns="0" bIns="0" rIns="0">
            <a:spAutoFit/>
          </a:bodyPr>
          <a:lstStyle/>
          <a:p>
            <a:pPr algn="l">
              <a:lnSpc>
                <a:spcPts val="3680"/>
              </a:lnSpc>
            </a:pPr>
            <a:r>
              <a:rPr lang="en-US" sz="4000" b="true">
                <a:solidFill>
                  <a:srgbClr val="000000"/>
                </a:solidFill>
                <a:latin typeface="Karnchang Bold"/>
                <a:ea typeface="Karnchang Bold"/>
                <a:cs typeface="Karnchang Bold"/>
                <a:sym typeface="Karnchang Bold"/>
              </a:rPr>
              <a:t>permasalahan</a:t>
            </a:r>
          </a:p>
        </p:txBody>
      </p:sp>
      <p:sp>
        <p:nvSpPr>
          <p:cNvPr name="TextBox 37" id="37"/>
          <p:cNvSpPr txBox="true"/>
          <p:nvPr/>
        </p:nvSpPr>
        <p:spPr>
          <a:xfrm rot="0">
            <a:off x="7531308" y="4609473"/>
            <a:ext cx="8593305" cy="5351145"/>
          </a:xfrm>
          <a:prstGeom prst="rect">
            <a:avLst/>
          </a:prstGeom>
        </p:spPr>
        <p:txBody>
          <a:bodyPr anchor="t" rtlCol="false" tIns="0" lIns="0" bIns="0" rIns="0">
            <a:spAutoFit/>
          </a:bodyPr>
          <a:lstStyle/>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Mengembangkan aplikasi untuk mempermudah pengelolaan data rental mobil.</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Meningkatkan akurasi pencatatan data mobil.</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Memastikan informasi mobil tersedia secara real-time.</a:t>
            </a:r>
          </a:p>
          <a:p>
            <a:pPr algn="just">
              <a:lnSpc>
                <a:spcPts val="3779"/>
              </a:lnSpc>
            </a:pPr>
            <a:r>
              <a:rPr lang="en-US" sz="2700">
                <a:solidFill>
                  <a:srgbClr val="000000"/>
                </a:solidFill>
                <a:latin typeface="Karnchang"/>
                <a:ea typeface="Karnchang"/>
                <a:cs typeface="Karnchang"/>
                <a:sym typeface="Karnchang"/>
              </a:rPr>
              <a:t>Manfaat:</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Mempermudah staf dalam mengelola data rental mobil.</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Menghemat waktu dalam proses pengolahan data.</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Meningkatkan kepuasan pelanggan dengan layanan yang lebih efisien.</a:t>
            </a:r>
          </a:p>
          <a:p>
            <a:pPr algn="just">
              <a:lnSpc>
                <a:spcPts val="3779"/>
              </a:lnSpc>
            </a:pPr>
          </a:p>
        </p:txBody>
      </p:sp>
      <p:sp>
        <p:nvSpPr>
          <p:cNvPr name="TextBox 38" id="38"/>
          <p:cNvSpPr txBox="true"/>
          <p:nvPr/>
        </p:nvSpPr>
        <p:spPr>
          <a:xfrm rot="0">
            <a:off x="412478" y="9102763"/>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Fathi Ahmad R | 24.240.0069 |</a:t>
            </a:r>
          </a:p>
        </p:txBody>
      </p:sp>
      <p:grpSp>
        <p:nvGrpSpPr>
          <p:cNvPr name="Group 39" id="39"/>
          <p:cNvGrpSpPr/>
          <p:nvPr/>
        </p:nvGrpSpPr>
        <p:grpSpPr>
          <a:xfrm rot="0">
            <a:off x="9362854" y="4162699"/>
            <a:ext cx="6961669" cy="627749"/>
            <a:chOff x="0" y="0"/>
            <a:chExt cx="1833526" cy="165333"/>
          </a:xfrm>
        </p:grpSpPr>
        <p:sp>
          <p:nvSpPr>
            <p:cNvPr name="Freeform 40" id="40"/>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41" id="41"/>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42" id="42"/>
          <p:cNvSpPr txBox="true"/>
          <p:nvPr/>
        </p:nvSpPr>
        <p:spPr>
          <a:xfrm rot="0">
            <a:off x="8815477" y="3997621"/>
            <a:ext cx="6961669" cy="792826"/>
          </a:xfrm>
          <a:prstGeom prst="rect">
            <a:avLst/>
          </a:prstGeom>
        </p:spPr>
        <p:txBody>
          <a:bodyPr anchor="t" rtlCol="false" tIns="0" lIns="0" bIns="0" rIns="0">
            <a:spAutoFit/>
          </a:bodyPr>
          <a:lstStyle/>
          <a:p>
            <a:pPr algn="ctr">
              <a:lnSpc>
                <a:spcPts val="5125"/>
              </a:lnSpc>
              <a:spcBef>
                <a:spcPct val="0"/>
              </a:spcBef>
            </a:pPr>
            <a:r>
              <a:rPr lang="en-US" sz="3661">
                <a:solidFill>
                  <a:srgbClr val="000000"/>
                </a:solidFill>
                <a:latin typeface="Karnchang"/>
                <a:ea typeface="Karnchang"/>
                <a:cs typeface="Karnchang"/>
                <a:sym typeface="Karnchang"/>
              </a:rPr>
              <a:t>tujuan dan manfaat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1218056" y="336084"/>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681125" y="9066310"/>
            <a:ext cx="6961669" cy="627749"/>
            <a:chOff x="0" y="0"/>
            <a:chExt cx="1833526" cy="165333"/>
          </a:xfrm>
        </p:grpSpPr>
        <p:sp>
          <p:nvSpPr>
            <p:cNvPr name="Freeform 26" id="26"/>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28" id="28"/>
          <p:cNvSpPr txBox="true"/>
          <p:nvPr/>
        </p:nvSpPr>
        <p:spPr>
          <a:xfrm rot="0">
            <a:off x="2337418" y="904875"/>
            <a:ext cx="12064879" cy="1107415"/>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Link Pseudocode Dan Program</a:t>
            </a:r>
          </a:p>
        </p:txBody>
      </p:sp>
      <p:sp>
        <p:nvSpPr>
          <p:cNvPr name="TextBox 29" id="29"/>
          <p:cNvSpPr txBox="true"/>
          <p:nvPr/>
        </p:nvSpPr>
        <p:spPr>
          <a:xfrm rot="0">
            <a:off x="523964" y="91154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Fathi Ahmad R |24.240.0069 |</a:t>
            </a:r>
          </a:p>
        </p:txBody>
      </p:sp>
      <p:sp>
        <p:nvSpPr>
          <p:cNvPr name="TextBox 30" id="30"/>
          <p:cNvSpPr txBox="true"/>
          <p:nvPr/>
        </p:nvSpPr>
        <p:spPr>
          <a:xfrm rot="0">
            <a:off x="4209387" y="4126914"/>
            <a:ext cx="9869227" cy="580402"/>
          </a:xfrm>
          <a:prstGeom prst="rect">
            <a:avLst/>
          </a:prstGeom>
        </p:spPr>
        <p:txBody>
          <a:bodyPr anchor="t" rtlCol="false" tIns="0" lIns="0" bIns="0" rIns="0">
            <a:spAutoFit/>
          </a:bodyPr>
          <a:lstStyle/>
          <a:p>
            <a:pPr algn="ctr">
              <a:lnSpc>
                <a:spcPts val="4759"/>
              </a:lnSpc>
            </a:pPr>
            <a:r>
              <a:rPr lang="en-US" sz="3399" u="sng">
                <a:solidFill>
                  <a:srgbClr val="000000"/>
                </a:solidFill>
                <a:latin typeface="Open Sans"/>
                <a:ea typeface="Open Sans"/>
                <a:cs typeface="Open Sans"/>
                <a:sym typeface="Open Sans"/>
                <a:hlinkClick r:id="rId2" tooltip="https://github.com/FathiAlgo/Projek-RentalMobil"/>
              </a:rPr>
              <a:t> https://github.com/FathiAlgo/Projek-RentalMobil</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605500" y="458808"/>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787067" y="9095238"/>
            <a:ext cx="6961669" cy="627749"/>
            <a:chOff x="0" y="0"/>
            <a:chExt cx="1833526" cy="165333"/>
          </a:xfrm>
        </p:grpSpPr>
        <p:sp>
          <p:nvSpPr>
            <p:cNvPr name="Freeform 26" id="26"/>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28" id="28"/>
          <p:cNvSpPr txBox="true"/>
          <p:nvPr/>
        </p:nvSpPr>
        <p:spPr>
          <a:xfrm rot="0">
            <a:off x="605500" y="91154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Fathi Ahmad R |24.240.0069 |</a:t>
            </a:r>
          </a:p>
        </p:txBody>
      </p:sp>
      <p:sp>
        <p:nvSpPr>
          <p:cNvPr name="TextBox 29" id="29"/>
          <p:cNvSpPr txBox="true"/>
          <p:nvPr/>
        </p:nvSpPr>
        <p:spPr>
          <a:xfrm rot="0">
            <a:off x="443205" y="3002595"/>
            <a:ext cx="16876161" cy="6049171"/>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000000"/>
                </a:solidFill>
                <a:latin typeface="Karnchang"/>
                <a:ea typeface="Karnchang"/>
                <a:cs typeface="Karnchang"/>
                <a:sym typeface="Karnchang"/>
              </a:rPr>
              <a:t>Program RentalMobil adalah aplikasi berbasis teks untuk mengelola data rental mobil. Fitur utamanya meliputi:</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Lihat Semua Data Mobil - Menampilkan daftar mobil rental.</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Tambah Data Mobil - Menambahkan mobil baru ke dalam daftar.</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Edit Data Mobil - Memperbarui data mobil tertentu.</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Hapus Data Mobil - Menghapus mobil dari daftar.</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Cari Mobil Berdasarkan Nomor Plat - Mencari data mobil berdasarkan nomor plat.</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Keluar - Menutup aplikasi.</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Data mobil disimpan dalam beberapa array list (nomorPlat, merkMobil, dll.), dan program berjalan dalam loop hingga pengguna memilih keluar. Program ini rapi, mudah digunakan, namun belum memiliki validasi input dan penyimpanan data permanen.</a:t>
            </a:r>
          </a:p>
          <a:p>
            <a:pPr algn="l" marL="561341" indent="-280670" lvl="1">
              <a:lnSpc>
                <a:spcPts val="3640"/>
              </a:lnSpc>
              <a:buFont typeface="Arial"/>
              <a:buChar char="•"/>
            </a:pPr>
            <a:r>
              <a:rPr lang="en-US" sz="2600">
                <a:solidFill>
                  <a:srgbClr val="000000"/>
                </a:solidFill>
                <a:latin typeface="Karnchang"/>
                <a:ea typeface="Karnchang"/>
                <a:cs typeface="Karnchang"/>
                <a:sym typeface="Karnchang"/>
              </a:rPr>
              <a:t>Pengembangan lebih lanjut dapat mencakup fitur penyimpanan file, validasi input, atau menambahkan statistik seperti total mobil tersedia.</a:t>
            </a:r>
          </a:p>
          <a:p>
            <a:pPr algn="ctr">
              <a:lnSpc>
                <a:spcPts val="3640"/>
              </a:lnSpc>
              <a:spcBef>
                <a:spcPct val="0"/>
              </a:spcBef>
            </a:pPr>
          </a:p>
        </p:txBody>
      </p:sp>
      <p:sp>
        <p:nvSpPr>
          <p:cNvPr name="TextBox 30" id="30"/>
          <p:cNvSpPr txBox="true"/>
          <p:nvPr/>
        </p:nvSpPr>
        <p:spPr>
          <a:xfrm rot="0">
            <a:off x="-545569" y="2171669"/>
            <a:ext cx="6069327" cy="792826"/>
          </a:xfrm>
          <a:prstGeom prst="rect">
            <a:avLst/>
          </a:prstGeom>
        </p:spPr>
        <p:txBody>
          <a:bodyPr anchor="t" rtlCol="false" tIns="0" lIns="0" bIns="0" rIns="0">
            <a:spAutoFit/>
          </a:bodyPr>
          <a:lstStyle/>
          <a:p>
            <a:pPr algn="ctr">
              <a:lnSpc>
                <a:spcPts val="5125"/>
              </a:lnSpc>
              <a:spcBef>
                <a:spcPct val="0"/>
              </a:spcBef>
            </a:pPr>
            <a:r>
              <a:rPr lang="en-US" sz="3661">
                <a:solidFill>
                  <a:srgbClr val="000000"/>
                </a:solidFill>
                <a:latin typeface="Karnchang"/>
                <a:ea typeface="Karnchang"/>
                <a:cs typeface="Karnchang"/>
                <a:sym typeface="Karnchang"/>
              </a:rPr>
              <a:t>deskripsi Program</a:t>
            </a:r>
          </a:p>
        </p:txBody>
      </p:sp>
      <p:sp>
        <p:nvSpPr>
          <p:cNvPr name="TextBox 31" id="31"/>
          <p:cNvSpPr txBox="true"/>
          <p:nvPr/>
        </p:nvSpPr>
        <p:spPr>
          <a:xfrm rot="0">
            <a:off x="4267902" y="287358"/>
            <a:ext cx="906447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pembahasan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6775959" cy="7535992"/>
          </a:xfrm>
          <a:custGeom>
            <a:avLst/>
            <a:gdLst/>
            <a:ahLst/>
            <a:cxnLst/>
            <a:rect r="r" b="b" t="t" l="l"/>
            <a:pathLst>
              <a:path h="7535992" w="6775959">
                <a:moveTo>
                  <a:pt x="0" y="0"/>
                </a:moveTo>
                <a:lnTo>
                  <a:pt x="6775959" y="0"/>
                </a:lnTo>
                <a:lnTo>
                  <a:pt x="6775959" y="7535992"/>
                </a:lnTo>
                <a:lnTo>
                  <a:pt x="0" y="7535992"/>
                </a:lnTo>
                <a:lnTo>
                  <a:pt x="0" y="0"/>
                </a:lnTo>
                <a:close/>
              </a:path>
            </a:pathLst>
          </a:custGeom>
          <a:blipFill>
            <a:blip r:embed="rId2"/>
            <a:stretch>
              <a:fillRect l="0" t="-46583" r="0" b="-76115"/>
            </a:stretch>
          </a:blipFill>
        </p:spPr>
      </p:sp>
      <p:sp>
        <p:nvSpPr>
          <p:cNvPr name="Freeform 3" id="3"/>
          <p:cNvSpPr/>
          <p:nvPr/>
        </p:nvSpPr>
        <p:spPr>
          <a:xfrm flipH="false" flipV="false" rot="0">
            <a:off x="309462" y="7716785"/>
            <a:ext cx="13362975" cy="1541515"/>
          </a:xfrm>
          <a:custGeom>
            <a:avLst/>
            <a:gdLst/>
            <a:ahLst/>
            <a:cxnLst/>
            <a:rect r="r" b="b" t="t" l="l"/>
            <a:pathLst>
              <a:path h="1541515" w="13362975">
                <a:moveTo>
                  <a:pt x="0" y="0"/>
                </a:moveTo>
                <a:lnTo>
                  <a:pt x="13362975" y="0"/>
                </a:lnTo>
                <a:lnTo>
                  <a:pt x="13362975" y="1541515"/>
                </a:lnTo>
                <a:lnTo>
                  <a:pt x="0" y="1541515"/>
                </a:lnTo>
                <a:lnTo>
                  <a:pt x="0" y="0"/>
                </a:lnTo>
                <a:close/>
              </a:path>
            </a:pathLst>
          </a:custGeom>
          <a:blipFill>
            <a:blip r:embed="rId3"/>
            <a:stretch>
              <a:fillRect l="0" t="-6542" r="-4361" b="-6542"/>
            </a:stretch>
          </a:blipFill>
        </p:spPr>
      </p:sp>
      <p:sp>
        <p:nvSpPr>
          <p:cNvPr name="Freeform 4" id="4"/>
          <p:cNvSpPr/>
          <p:nvPr/>
        </p:nvSpPr>
        <p:spPr>
          <a:xfrm flipH="false" flipV="false" rot="0">
            <a:off x="7375135" y="502608"/>
            <a:ext cx="10912865" cy="3265388"/>
          </a:xfrm>
          <a:custGeom>
            <a:avLst/>
            <a:gdLst/>
            <a:ahLst/>
            <a:cxnLst/>
            <a:rect r="r" b="b" t="t" l="l"/>
            <a:pathLst>
              <a:path h="3265388" w="10912865">
                <a:moveTo>
                  <a:pt x="0" y="0"/>
                </a:moveTo>
                <a:lnTo>
                  <a:pt x="10912865" y="0"/>
                </a:lnTo>
                <a:lnTo>
                  <a:pt x="10912865" y="3265388"/>
                </a:lnTo>
                <a:lnTo>
                  <a:pt x="0" y="3265388"/>
                </a:lnTo>
                <a:lnTo>
                  <a:pt x="0" y="0"/>
                </a:lnTo>
                <a:close/>
              </a:path>
            </a:pathLst>
          </a:custGeom>
          <a:blipFill>
            <a:blip r:embed="rId4"/>
            <a:stretch>
              <a:fillRect l="0" t="0" r="-3559" b="-1664"/>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6885696" y="-253406"/>
            <a:ext cx="386432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kesimpulan</a:t>
            </a:r>
          </a:p>
        </p:txBody>
      </p:sp>
      <p:sp>
        <p:nvSpPr>
          <p:cNvPr name="TextBox 3" id="3"/>
          <p:cNvSpPr txBox="true"/>
          <p:nvPr/>
        </p:nvSpPr>
        <p:spPr>
          <a:xfrm rot="0">
            <a:off x="1028700" y="1764268"/>
            <a:ext cx="15218262" cy="2123636"/>
          </a:xfrm>
          <a:prstGeom prst="rect">
            <a:avLst/>
          </a:prstGeom>
        </p:spPr>
        <p:txBody>
          <a:bodyPr anchor="t" rtlCol="false" tIns="0" lIns="0" bIns="0" rIns="0">
            <a:spAutoFit/>
          </a:bodyPr>
          <a:lstStyle/>
          <a:p>
            <a:pPr algn="ctr">
              <a:lnSpc>
                <a:spcPts val="3444"/>
              </a:lnSpc>
            </a:pPr>
            <a:r>
              <a:rPr lang="en-US" sz="2460">
                <a:solidFill>
                  <a:srgbClr val="000000"/>
                </a:solidFill>
                <a:latin typeface="Open Sans"/>
                <a:ea typeface="Open Sans"/>
                <a:cs typeface="Open Sans"/>
                <a:sym typeface="Open Sans"/>
              </a:rPr>
              <a:t>Program Rental Mobil adalah aplikasi berbasis teks yang dirancang untuk mengelola data mobil rental dengan fitur dasar seperti menambah, mengedit, menghapus, mencari, dan menampilkan data mobil. Program ini sederhana dan mudah digunakan, namun belum memiliki validasi input dan penyimpanan data permanen. Dengan pengembangan seperti integrasi penyimpanan file, validasi input, dan fitur tambahan, program ini dapat menjadi lebih andal untuk operasional bisnis rental mobil.</a:t>
            </a:r>
          </a:p>
        </p:txBody>
      </p:sp>
      <p:grpSp>
        <p:nvGrpSpPr>
          <p:cNvPr name="Group 4" id="4"/>
          <p:cNvGrpSpPr/>
          <p:nvPr/>
        </p:nvGrpSpPr>
        <p:grpSpPr>
          <a:xfrm rot="0">
            <a:off x="-2480227" y="9542651"/>
            <a:ext cx="10453178" cy="921776"/>
            <a:chOff x="0" y="0"/>
            <a:chExt cx="13937571" cy="1229035"/>
          </a:xfrm>
        </p:grpSpPr>
        <p:grpSp>
          <p:nvGrpSpPr>
            <p:cNvPr name="Group 5" id="5"/>
            <p:cNvGrpSpPr/>
            <p:nvPr/>
          </p:nvGrpSpPr>
          <p:grpSpPr>
            <a:xfrm rot="0">
              <a:off x="153848" y="0"/>
              <a:ext cx="13629875" cy="1229035"/>
              <a:chOff x="0" y="0"/>
              <a:chExt cx="1833526" cy="165333"/>
            </a:xfrm>
          </p:grpSpPr>
          <p:sp>
            <p:nvSpPr>
              <p:cNvPr name="Freeform 6" id="6"/>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7" id="7"/>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8" id="8"/>
            <p:cNvSpPr txBox="true"/>
            <p:nvPr/>
          </p:nvSpPr>
          <p:spPr>
            <a:xfrm rot="0">
              <a:off x="0" y="172945"/>
              <a:ext cx="13937571" cy="790560"/>
            </a:xfrm>
            <a:prstGeom prst="rect">
              <a:avLst/>
            </a:prstGeom>
          </p:spPr>
          <p:txBody>
            <a:bodyPr anchor="t" rtlCol="false" tIns="0" lIns="0" bIns="0" rIns="0">
              <a:spAutoFit/>
            </a:bodyPr>
            <a:lstStyle/>
            <a:p>
              <a:pPr algn="ctr">
                <a:lnSpc>
                  <a:spcPts val="4111"/>
                </a:lnSpc>
              </a:pPr>
              <a:r>
                <a:rPr lang="en-US" sz="2936" spc="176">
                  <a:solidFill>
                    <a:srgbClr val="FFFFFF"/>
                  </a:solidFill>
                  <a:latin typeface="Karnchang"/>
                  <a:ea typeface="Karnchang"/>
                  <a:cs typeface="Karnchang"/>
                  <a:sym typeface="Karnchang"/>
                </a:rPr>
                <a:t>Fathi Ahmad R |24.240.0069 |</a:t>
              </a: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032038" y="2811643"/>
            <a:ext cx="14223925" cy="2600279"/>
          </a:xfrm>
          <a:prstGeom prst="rect">
            <a:avLst/>
          </a:prstGeom>
        </p:spPr>
        <p:txBody>
          <a:bodyPr anchor="t" rtlCol="false" tIns="0" lIns="0" bIns="0" rIns="0">
            <a:spAutoFit/>
          </a:bodyPr>
          <a:lstStyle/>
          <a:p>
            <a:pPr algn="ctr">
              <a:lnSpc>
                <a:spcPts val="13800"/>
              </a:lnSpc>
            </a:pPr>
            <a:r>
              <a:rPr lang="en-US" sz="15000" b="true">
                <a:solidFill>
                  <a:srgbClr val="243342"/>
                </a:solidFill>
                <a:latin typeface="Karnchang Bold"/>
                <a:ea typeface="Karnchang Bold"/>
                <a:cs typeface="Karnchang Bold"/>
                <a:sym typeface="Karnchang Bold"/>
              </a:rPr>
              <a:t>Terima Kasih</a:t>
            </a:r>
          </a:p>
        </p:txBody>
      </p:sp>
      <p:grpSp>
        <p:nvGrpSpPr>
          <p:cNvPr name="Group 26" id="26"/>
          <p:cNvGrpSpPr/>
          <p:nvPr/>
        </p:nvGrpSpPr>
        <p:grpSpPr>
          <a:xfrm rot="0">
            <a:off x="3917411" y="5548722"/>
            <a:ext cx="10453178" cy="921776"/>
            <a:chOff x="0" y="0"/>
            <a:chExt cx="13937571" cy="1229035"/>
          </a:xfrm>
        </p:grpSpPr>
        <p:grpSp>
          <p:nvGrpSpPr>
            <p:cNvPr name="Group 27" id="27"/>
            <p:cNvGrpSpPr/>
            <p:nvPr/>
          </p:nvGrpSpPr>
          <p:grpSpPr>
            <a:xfrm rot="0">
              <a:off x="153848" y="0"/>
              <a:ext cx="13629875" cy="1229035"/>
              <a:chOff x="0" y="0"/>
              <a:chExt cx="1833526" cy="165333"/>
            </a:xfrm>
          </p:grpSpPr>
          <p:sp>
            <p:nvSpPr>
              <p:cNvPr name="Freeform 28" id="28"/>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0" y="172945"/>
              <a:ext cx="13937571" cy="790560"/>
            </a:xfrm>
            <a:prstGeom prst="rect">
              <a:avLst/>
            </a:prstGeom>
          </p:spPr>
          <p:txBody>
            <a:bodyPr anchor="t" rtlCol="false" tIns="0" lIns="0" bIns="0" rIns="0">
              <a:spAutoFit/>
            </a:bodyPr>
            <a:lstStyle/>
            <a:p>
              <a:pPr algn="ctr">
                <a:lnSpc>
                  <a:spcPts val="4111"/>
                </a:lnSpc>
              </a:pPr>
              <a:r>
                <a:rPr lang="en-US" sz="2936" spc="176">
                  <a:solidFill>
                    <a:srgbClr val="FFFFFF"/>
                  </a:solidFill>
                  <a:latin typeface="Karnchang"/>
                  <a:ea typeface="Karnchang"/>
                  <a:cs typeface="Karnchang"/>
                  <a:sym typeface="Karnchang"/>
                </a:rPr>
                <a:t>Fathi Ahmad R |24.240.0069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DAGZbVxG2Ew</dc:identifier>
  <dcterms:modified xsi:type="dcterms:W3CDTF">2011-08-01T06:04:30Z</dcterms:modified>
  <cp:revision>1</cp:revision>
  <dc:title>Migrasi dari Jaringan Berbasis Kabel ke Jaringan Nirkabel</dc:title>
</cp:coreProperties>
</file>