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Oswald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Source Code Pro" panose="020B0509030403020204" pitchFamily="49" charset="7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>
      <p:cViewPr varScale="1">
        <p:scale>
          <a:sx n="59" d="100"/>
          <a:sy n="59" d="100"/>
        </p:scale>
        <p:origin x="200" y="1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news.com/news/alzheimers-costs-americans-277-billion-a-year-report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83e8ff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83e8ff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83e8ff3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83e8ff3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Dutch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e83e8ff3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e83e8ff3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Dutch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e83e8ff3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e83e8ff3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Dutch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83e8ff3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83e8ff3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Dutch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e5baf4a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e5baf4a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Dutch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Regressions are best for classification; that’s what we stuck with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e83e8ff35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e83e8ff35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Dutch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83e8ff3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83e8ff3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Dutch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e83e8ff3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e83e8ff3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Fathi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e83e8ff35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e83e8ff35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Fathi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e5baf4a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e5baf4a7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1B11"/>
                </a:solidFill>
                <a:latin typeface="Courier New"/>
                <a:ea typeface="Courier New"/>
                <a:cs typeface="Courier New"/>
                <a:sym typeface="Courier New"/>
              </a:rPr>
              <a:t>Robert </a:t>
            </a:r>
            <a:endParaRPr sz="1500">
              <a:solidFill>
                <a:srgbClr val="221B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1B11"/>
                </a:solidFill>
                <a:latin typeface="Courier New"/>
                <a:ea typeface="Courier New"/>
                <a:cs typeface="Courier New"/>
                <a:sym typeface="Courier New"/>
              </a:rPr>
              <a:t>Total cost$237 billion for direct medical costs; $90 billion in reduced productivity</a:t>
            </a:r>
            <a:endParaRPr sz="1500">
              <a:solidFill>
                <a:srgbClr val="221B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Gun violence: 2.8 Billion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Trump’s border wall: 20-70 billion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Afghan war: 45 Billion a year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Asthma: 80 Billion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Hurricane Harvey: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$125 billion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Hurricane Katrina: $161 billion.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Excessive drinking: 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$249 </a:t>
            </a:r>
            <a:r>
              <a:rPr lang="en" b="1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billion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2010</a:t>
            </a:r>
            <a:endParaRPr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66009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Alzheimer's $277 billion</a:t>
            </a:r>
            <a:endParaRPr sz="1350" u="sng">
              <a:solidFill>
                <a:srgbClr val="660099"/>
              </a:solidFill>
              <a:latin typeface="Roboto"/>
              <a:ea typeface="Roboto"/>
              <a:cs typeface="Roboto"/>
              <a:sym typeface="Roboto"/>
              <a:hlinkClick r:id="rId3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Climate change disasters cost $300 </a:t>
            </a:r>
            <a:r>
              <a:rPr lang="en" b="1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billion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2017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e83e8ff3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e83e8ff3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Fathi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e83e8ff35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e83e8ff35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Fathi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e83e8ff3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e83e8ff3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Fathi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6f80d1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6f80d1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Fathi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e5baf4a71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e5baf4a71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Dutch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83e8ff35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83e8ff35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83e8ff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83e8ff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e5baf4a7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e5baf4a7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83e8ff3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83e8ff3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83e8ff3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83e8ff3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83e8ff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83e8ff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experience designer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450" y="-712975"/>
            <a:ext cx="9270924" cy="59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-83075" y="-399525"/>
            <a:ext cx="9270900" cy="294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Diabetes and Machine Learning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Giving a shot at feature engineering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-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Dutch, Fathi and Robert				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 Visualization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t="887" r="8466" b="1608"/>
          <a:stretch/>
        </p:blipFill>
        <p:spPr>
          <a:xfrm>
            <a:off x="1185175" y="1380175"/>
            <a:ext cx="6761250" cy="36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Data Visualization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872" y="2271525"/>
            <a:ext cx="6167124" cy="28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432525" y="1482575"/>
            <a:ext cx="37833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Stepwise Regression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Based on SPSS analysis, The best predictors and their ranking: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  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1: discharge disposition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38100" lvl="0" indent="0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  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2: number inpatient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38100" lvl="0" indent="0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  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3: diabetes Med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38100" lvl="0" indent="0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  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4: age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  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5: Primary diagnosis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  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6: time in hospital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  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7: second diagnosis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  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8: number diagnoses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  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9: number emergency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675" y="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274876" y="24844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274875" y="284547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2209097" y="249840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253000" y="1395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Visualization</a:t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6528926" y="340565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6528925" y="94410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Engineering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6528925" y="2922899"/>
            <a:ext cx="1506600" cy="150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6605925" y="3191550"/>
            <a:ext cx="14046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Machine 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Learning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24"/>
          <p:cNvSpPr/>
          <p:nvPr/>
        </p:nvSpPr>
        <p:spPr>
          <a:xfrm rot="-1351995">
            <a:off x="1572849" y="2396236"/>
            <a:ext cx="702208" cy="351047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 rot="-2938">
            <a:off x="5429320" y="822003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8187925" y="14757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 rot="-10798408">
            <a:off x="5778171" y="14543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 rot="10797062">
            <a:off x="5515895" y="3877528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3874976" y="33882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874975" y="371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Insight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247625"/>
            <a:ext cx="4652260" cy="5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4693900" y="785200"/>
            <a:ext cx="51084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Feature Engineering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5067250" y="1899900"/>
            <a:ext cx="4287000" cy="3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Char char="●"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Transforming data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Char char="●"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Coding dummy variables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274876" y="24844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274875" y="284547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2209097" y="249840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2253000" y="1395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Visualization</a:t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6528926" y="340565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6528925" y="94410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Engineering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6528925" y="2922899"/>
            <a:ext cx="1506600" cy="150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6605925" y="3267750"/>
            <a:ext cx="14046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Machine </a:t>
            </a:r>
            <a:endParaRPr sz="1500"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Learning</a:t>
            </a:r>
            <a:endParaRPr sz="1500"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1" name="Google Shape;201;p26"/>
          <p:cNvSpPr/>
          <p:nvPr/>
        </p:nvSpPr>
        <p:spPr>
          <a:xfrm rot="-1351995">
            <a:off x="1572849" y="2396236"/>
            <a:ext cx="702208" cy="351047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 rot="-2938">
            <a:off x="5429320" y="822003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8187925" y="14757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/>
          <p:nvPr/>
        </p:nvSpPr>
        <p:spPr>
          <a:xfrm rot="-10798408">
            <a:off x="5778171" y="14543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/>
          <p:nvPr/>
        </p:nvSpPr>
        <p:spPr>
          <a:xfrm rot="10797062">
            <a:off x="5515895" y="3877528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3874976" y="33882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3874975" y="371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Insight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Machine Learning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450" y="-3"/>
            <a:ext cx="3218550" cy="2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00" y="2349397"/>
            <a:ext cx="65436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Machine Learning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8"/>
          <p:cNvSpPr txBox="1">
            <a:spLocks noGrp="1"/>
          </p:cNvSpPr>
          <p:nvPr>
            <p:ph type="body" idx="1"/>
          </p:nvPr>
        </p:nvSpPr>
        <p:spPr>
          <a:xfrm>
            <a:off x="311700" y="1326900"/>
            <a:ext cx="5616600" cy="200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Tuning the logistic regression model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50" y="191525"/>
            <a:ext cx="2330501" cy="155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 rotWithShape="1">
          <a:blip r:embed="rId4">
            <a:alphaModFix/>
          </a:blip>
          <a:srcRect t="1671"/>
          <a:stretch/>
        </p:blipFill>
        <p:spPr>
          <a:xfrm>
            <a:off x="311700" y="1955325"/>
            <a:ext cx="8405725" cy="29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274876" y="24844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274875" y="284547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2209097" y="249840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2253000" y="1395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Visualization</a:t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6528926" y="340565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6528925" y="94410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Engineering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6528925" y="2922899"/>
            <a:ext cx="1506600" cy="150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6605925" y="3191550"/>
            <a:ext cx="14046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Machine 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Learning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Google Shape;236;p29"/>
          <p:cNvSpPr/>
          <p:nvPr/>
        </p:nvSpPr>
        <p:spPr>
          <a:xfrm rot="-1351995">
            <a:off x="1572849" y="2396236"/>
            <a:ext cx="702208" cy="351047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 rot="-2938">
            <a:off x="5429320" y="822003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8187925" y="14757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 rot="-10798408">
            <a:off x="5778171" y="14543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 rot="10797062">
            <a:off x="5515895" y="3877528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3874976" y="33882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3874975" y="371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Insight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4693900" y="785200"/>
            <a:ext cx="51084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Feature Engineering #2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4693900" y="1673125"/>
            <a:ext cx="4287000" cy="3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Eliminate low-variance features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○"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Variance threshold Function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○"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ROC Curve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new categories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5" y="55800"/>
            <a:ext cx="3707050" cy="47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3432850" y="3854500"/>
            <a:ext cx="5624100" cy="73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# Of Variables: 50 → 177 → 21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Feature Engineering #2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t="7355"/>
          <a:stretch/>
        </p:blipFill>
        <p:spPr>
          <a:xfrm>
            <a:off x="1705100" y="1861700"/>
            <a:ext cx="5406199" cy="32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 txBox="1">
            <a:spLocks noGrp="1"/>
          </p:cNvSpPr>
          <p:nvPr>
            <p:ph type="body" idx="1"/>
          </p:nvPr>
        </p:nvSpPr>
        <p:spPr>
          <a:xfrm>
            <a:off x="311700" y="1291875"/>
            <a:ext cx="5138100" cy="200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Variance Threshold Function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550" y="78125"/>
            <a:ext cx="3312476" cy="18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34325" y="230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 on </a:t>
            </a:r>
            <a:endParaRPr sz="2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681100" cy="17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221B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221B11"/>
                </a:solidFill>
                <a:latin typeface="Courier New"/>
                <a:ea typeface="Courier New"/>
                <a:cs typeface="Courier New"/>
                <a:sym typeface="Courier New"/>
              </a:rPr>
              <a:t>Prevalence</a:t>
            </a:r>
            <a:r>
              <a:rPr lang="en" sz="1700">
                <a:solidFill>
                  <a:srgbClr val="221B11"/>
                </a:solidFill>
                <a:latin typeface="Courier New"/>
                <a:ea typeface="Courier New"/>
                <a:cs typeface="Courier New"/>
                <a:sym typeface="Courier New"/>
              </a:rPr>
              <a:t>: In 2015, 30.3 million Americans, or 9.4% of the population.</a:t>
            </a:r>
            <a:endParaRPr sz="1700">
              <a:solidFill>
                <a:srgbClr val="221B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221B11"/>
                </a:solidFill>
                <a:latin typeface="Courier New"/>
                <a:ea typeface="Courier New"/>
                <a:cs typeface="Courier New"/>
                <a:sym typeface="Courier New"/>
              </a:rPr>
              <a:t>New Cases</a:t>
            </a:r>
            <a:r>
              <a:rPr lang="en" sz="1700">
                <a:solidFill>
                  <a:srgbClr val="221B11"/>
                </a:solidFill>
                <a:latin typeface="Courier New"/>
                <a:ea typeface="Courier New"/>
                <a:cs typeface="Courier New"/>
                <a:sym typeface="Courier New"/>
              </a:rPr>
              <a:t>: 1.5 million Americans are diagnosed with diabetes every year.</a:t>
            </a:r>
            <a:endParaRPr sz="1700">
              <a:solidFill>
                <a:srgbClr val="221B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221B11"/>
                </a:solidFill>
                <a:latin typeface="Courier New"/>
                <a:ea typeface="Courier New"/>
                <a:cs typeface="Courier New"/>
                <a:sym typeface="Courier New"/>
              </a:rPr>
              <a:t>Deaths</a:t>
            </a:r>
            <a:r>
              <a:rPr lang="en" sz="1700">
                <a:solidFill>
                  <a:srgbClr val="221B11"/>
                </a:solidFill>
                <a:latin typeface="Courier New"/>
                <a:ea typeface="Courier New"/>
                <a:cs typeface="Courier New"/>
                <a:sym typeface="Courier New"/>
              </a:rPr>
              <a:t>: 7th leading cause of death in the United States (2015), with 79,535 death certificates listing it as the underlying cause of death</a:t>
            </a:r>
            <a:endParaRPr sz="1700">
              <a:solidFill>
                <a:srgbClr val="221B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221B11"/>
                </a:solidFill>
                <a:latin typeface="Courier New"/>
                <a:ea typeface="Courier New"/>
                <a:cs typeface="Courier New"/>
                <a:sym typeface="Courier New"/>
              </a:rPr>
              <a:t>Cost</a:t>
            </a:r>
            <a:r>
              <a:rPr lang="en" sz="1700">
                <a:solidFill>
                  <a:srgbClr val="221B11"/>
                </a:solidFill>
                <a:latin typeface="Courier New"/>
                <a:ea typeface="Courier New"/>
                <a:cs typeface="Courier New"/>
                <a:sym typeface="Courier New"/>
              </a:rPr>
              <a:t>: $327 billion/year (2017)</a:t>
            </a:r>
            <a:endParaRPr sz="1700">
              <a:solidFill>
                <a:srgbClr val="221B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100"/>
              </a:spcBef>
              <a:spcAft>
                <a:spcPts val="160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Feature Engineering #2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3">
            <a:alphaModFix/>
          </a:blip>
          <a:srcRect t="7381"/>
          <a:stretch/>
        </p:blipFill>
        <p:spPr>
          <a:xfrm>
            <a:off x="1981200" y="1785125"/>
            <a:ext cx="5078075" cy="31840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>
            <a:spLocks noGrp="1"/>
          </p:cNvSpPr>
          <p:nvPr>
            <p:ph type="body" idx="1"/>
          </p:nvPr>
        </p:nvSpPr>
        <p:spPr>
          <a:xfrm>
            <a:off x="311700" y="1326900"/>
            <a:ext cx="5138100" cy="200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ROC Curve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3"/>
          <p:cNvSpPr/>
          <p:nvPr/>
        </p:nvSpPr>
        <p:spPr>
          <a:xfrm>
            <a:off x="274876" y="24844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"/>
          <p:cNvSpPr txBox="1"/>
          <p:nvPr/>
        </p:nvSpPr>
        <p:spPr>
          <a:xfrm>
            <a:off x="274875" y="284547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2209097" y="249840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"/>
          <p:cNvSpPr txBox="1"/>
          <p:nvPr/>
        </p:nvSpPr>
        <p:spPr>
          <a:xfrm>
            <a:off x="2253000" y="1395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Visualization</a:t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6528926" y="340565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6528925" y="94410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Engineering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6528925" y="2922899"/>
            <a:ext cx="1506600" cy="150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6605925" y="3267750"/>
            <a:ext cx="14046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Machine </a:t>
            </a:r>
            <a:endParaRPr sz="1500"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Learning</a:t>
            </a:r>
            <a:endParaRPr sz="1500"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3"/>
          <p:cNvSpPr/>
          <p:nvPr/>
        </p:nvSpPr>
        <p:spPr>
          <a:xfrm rot="-1351995">
            <a:off x="1572849" y="2396236"/>
            <a:ext cx="702208" cy="351047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3"/>
          <p:cNvSpPr/>
          <p:nvPr/>
        </p:nvSpPr>
        <p:spPr>
          <a:xfrm rot="-2938">
            <a:off x="5429320" y="822003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8187925" y="14757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/>
          <p:nvPr/>
        </p:nvSpPr>
        <p:spPr>
          <a:xfrm rot="-10798408">
            <a:off x="5778171" y="14543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 rot="10797062">
            <a:off x="5515895" y="3877528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3874976" y="33882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3874975" y="371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Insight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Courier New"/>
                <a:ea typeface="Courier New"/>
                <a:cs typeface="Courier New"/>
                <a:sym typeface="Courier New"/>
              </a:rPr>
              <a:t>Machine Learning #2</a:t>
            </a:r>
            <a:endParaRPr sz="3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34"/>
          <p:cNvSpPr txBox="1">
            <a:spLocks noGrp="1"/>
          </p:cNvSpPr>
          <p:nvPr>
            <p:ph type="body" idx="1"/>
          </p:nvPr>
        </p:nvSpPr>
        <p:spPr>
          <a:xfrm>
            <a:off x="311700" y="1326900"/>
            <a:ext cx="5833800" cy="200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Fine tuning the linear regression model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025" y="-58075"/>
            <a:ext cx="1878525" cy="18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02" y="1853325"/>
            <a:ext cx="7667500" cy="29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274876" y="24844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274875" y="284547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2209097" y="249840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5"/>
          <p:cNvSpPr txBox="1"/>
          <p:nvPr/>
        </p:nvSpPr>
        <p:spPr>
          <a:xfrm>
            <a:off x="2253000" y="1395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Visualization</a:t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6528926" y="340565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5"/>
          <p:cNvSpPr txBox="1"/>
          <p:nvPr/>
        </p:nvSpPr>
        <p:spPr>
          <a:xfrm>
            <a:off x="6528925" y="94410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Engineering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6528925" y="2922899"/>
            <a:ext cx="1506600" cy="150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5"/>
          <p:cNvSpPr txBox="1"/>
          <p:nvPr/>
        </p:nvSpPr>
        <p:spPr>
          <a:xfrm>
            <a:off x="6605925" y="3191550"/>
            <a:ext cx="14046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Machine 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Learning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p35"/>
          <p:cNvSpPr/>
          <p:nvPr/>
        </p:nvSpPr>
        <p:spPr>
          <a:xfrm rot="-1351995">
            <a:off x="1572849" y="2396236"/>
            <a:ext cx="702208" cy="351047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5"/>
          <p:cNvSpPr/>
          <p:nvPr/>
        </p:nvSpPr>
        <p:spPr>
          <a:xfrm rot="-2938">
            <a:off x="5429320" y="822003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8187925" y="14757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5"/>
          <p:cNvSpPr/>
          <p:nvPr/>
        </p:nvSpPr>
        <p:spPr>
          <a:xfrm rot="-10798408">
            <a:off x="5778171" y="14543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5"/>
          <p:cNvSpPr/>
          <p:nvPr/>
        </p:nvSpPr>
        <p:spPr>
          <a:xfrm rot="10797062">
            <a:off x="5515895" y="3877528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3874976" y="33882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5"/>
          <p:cNvSpPr txBox="1"/>
          <p:nvPr/>
        </p:nvSpPr>
        <p:spPr>
          <a:xfrm>
            <a:off x="3874975" y="371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Insight</a:t>
            </a:r>
            <a:endParaRPr sz="1800"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Key learnings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8" name="Google Shape;3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300" y="2894400"/>
            <a:ext cx="4030575" cy="22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225" y="0"/>
            <a:ext cx="5140649" cy="28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413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Learning = Model Tuning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more important, and accurate zero or an accurate 1?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learning algorithms are tools that drive insights.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 Set &amp; Project Goal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485275"/>
            <a:ext cx="51675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Diabetes data collected from 130 hospitals in the United States from 1999-2008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Over 100,000 rows of data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Goal of model: Determine factors that explain why a diabetic patient will be readmitted in less than 30 days.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endParaRPr b="1">
              <a:solidFill>
                <a:srgbClr val="1236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500" y="3961775"/>
            <a:ext cx="2586950" cy="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845" y="1485275"/>
            <a:ext cx="3168975" cy="19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74876" y="24844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74875" y="284547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209097" y="249840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253000" y="1395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Visualization</a:t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528926" y="340565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6528925" y="94410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Engineering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6528925" y="2922899"/>
            <a:ext cx="1506600" cy="150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6605925" y="3191550"/>
            <a:ext cx="14046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Machine 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Learning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6"/>
          <p:cNvSpPr/>
          <p:nvPr/>
        </p:nvSpPr>
        <p:spPr>
          <a:xfrm rot="-1351995">
            <a:off x="1572849" y="2396236"/>
            <a:ext cx="702208" cy="351047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 rot="-2938">
            <a:off x="5429320" y="822003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8187925" y="14757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 rot="-10798408">
            <a:off x="5778171" y="14543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 rot="10797062">
            <a:off x="5515895" y="3877528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874976" y="33882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874975" y="371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Insight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74876" y="24844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74875" y="284547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209097" y="249840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253000" y="1395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Visualization</a:t>
            </a:r>
            <a:endParaRPr sz="2400"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528926" y="340565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528925" y="94410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Engineering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528925" y="2922899"/>
            <a:ext cx="1506600" cy="150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6605925" y="3191550"/>
            <a:ext cx="14046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Machine 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Learning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7"/>
          <p:cNvSpPr/>
          <p:nvPr/>
        </p:nvSpPr>
        <p:spPr>
          <a:xfrm rot="-1351995">
            <a:off x="1572849" y="2396236"/>
            <a:ext cx="702208" cy="351047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 rot="-2938">
            <a:off x="5429320" y="822003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187925" y="14757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-10798408">
            <a:off x="5778171" y="1454300"/>
            <a:ext cx="647700" cy="226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10797062">
            <a:off x="5515895" y="3877528"/>
            <a:ext cx="702000" cy="351300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874976" y="33882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874975" y="371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Insight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Data Visualization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imbalances in data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variables that are best candidates to be predictors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220" y="2723600"/>
            <a:ext cx="4228775" cy="24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25" y="2723600"/>
            <a:ext cx="3429501" cy="22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Data Visualization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420350"/>
            <a:ext cx="8292676" cy="30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Data Visualization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50" y="1437800"/>
            <a:ext cx="7311074" cy="33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Data Visualization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2666"/>
          <a:stretch/>
        </p:blipFill>
        <p:spPr>
          <a:xfrm>
            <a:off x="701400" y="1373675"/>
            <a:ext cx="7741199" cy="34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Macintosh PowerPoint</Application>
  <PresentationFormat>On-screen Show (16:9)</PresentationFormat>
  <Paragraphs>154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Oswald</vt:lpstr>
      <vt:lpstr>Source Code Pro</vt:lpstr>
      <vt:lpstr>Arial</vt:lpstr>
      <vt:lpstr>Courier New</vt:lpstr>
      <vt:lpstr>Roboto</vt:lpstr>
      <vt:lpstr>Modern Writer</vt:lpstr>
      <vt:lpstr>Diabetes</vt:lpstr>
      <vt:lpstr>Background on </vt:lpstr>
      <vt:lpstr>Data Set &amp; Project Goal</vt:lpstr>
      <vt:lpstr>Process</vt:lpstr>
      <vt:lpstr>Process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Process</vt:lpstr>
      <vt:lpstr>Feature Engineering</vt:lpstr>
      <vt:lpstr>Process</vt:lpstr>
      <vt:lpstr>Machine Learning</vt:lpstr>
      <vt:lpstr>Machine Learning</vt:lpstr>
      <vt:lpstr>Process</vt:lpstr>
      <vt:lpstr>Feature Engineering #2</vt:lpstr>
      <vt:lpstr>Feature Engineering #2</vt:lpstr>
      <vt:lpstr>Feature Engineering #2</vt:lpstr>
      <vt:lpstr>Process</vt:lpstr>
      <vt:lpstr>Machine Learning #2</vt:lpstr>
      <vt:lpstr>Process</vt:lpstr>
      <vt:lpstr>Key learnings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cp:lastModifiedBy>Microsoft Office User</cp:lastModifiedBy>
  <cp:revision>1</cp:revision>
  <dcterms:modified xsi:type="dcterms:W3CDTF">2018-08-07T02:48:44Z</dcterms:modified>
</cp:coreProperties>
</file>