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1" r:id="rId4"/>
    <p:sldId id="259" r:id="rId5"/>
    <p:sldId id="260"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05FC6CDD-1C79-4702-8B4E-CDD6A84BE4BE}" type="datetimeFigureOut">
              <a:rPr lang="fr-FR" smtClean="0"/>
              <a:t>25/03/2023</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5E9BC4D9-1340-4D5F-851E-328451612CF1}"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5FC6CDD-1C79-4702-8B4E-CDD6A84BE4BE}" type="datetimeFigureOut">
              <a:rPr lang="fr-FR" smtClean="0"/>
              <a:t>25/03/2023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E9BC4D9-1340-4D5F-851E-328451612CF1}"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5FC6CDD-1C79-4702-8B4E-CDD6A84BE4BE}" type="datetimeFigureOut">
              <a:rPr lang="fr-FR" smtClean="0"/>
              <a:t>25/03/2023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E9BC4D9-1340-4D5F-851E-328451612CF1}"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05FC6CDD-1C79-4702-8B4E-CDD6A84BE4BE}" type="datetimeFigureOut">
              <a:rPr lang="fr-FR" smtClean="0"/>
              <a:t>25/03/2023</a:t>
            </a:fld>
            <a:endParaRPr lang="fr-FR"/>
          </a:p>
        </p:txBody>
      </p:sp>
      <p:sp>
        <p:nvSpPr>
          <p:cNvPr id="9" name="Espace réservé du numéro de diapositive 8"/>
          <p:cNvSpPr>
            <a:spLocks noGrp="1"/>
          </p:cNvSpPr>
          <p:nvPr>
            <p:ph type="sldNum" sz="quarter" idx="15"/>
          </p:nvPr>
        </p:nvSpPr>
        <p:spPr/>
        <p:txBody>
          <a:bodyPr rtlCol="0"/>
          <a:lstStyle/>
          <a:p>
            <a:fld id="{5E9BC4D9-1340-4D5F-851E-328451612CF1}"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05FC6CDD-1C79-4702-8B4E-CDD6A84BE4BE}" type="datetimeFigureOut">
              <a:rPr lang="fr-FR" smtClean="0"/>
              <a:t>25/03/2023</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5E9BC4D9-1340-4D5F-851E-328451612CF1}"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05FC6CDD-1C79-4702-8B4E-CDD6A84BE4BE}" type="datetimeFigureOut">
              <a:rPr lang="fr-FR" smtClean="0"/>
              <a:t>25/03/2023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E9BC4D9-1340-4D5F-851E-328451612CF1}"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05FC6CDD-1C79-4702-8B4E-CDD6A84BE4BE}" type="datetimeFigureOut">
              <a:rPr lang="fr-FR" smtClean="0"/>
              <a:t>25/03/2023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E9BC4D9-1340-4D5F-851E-328451612CF1}"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05FC6CDD-1C79-4702-8B4E-CDD6A84BE4BE}" type="datetimeFigureOut">
              <a:rPr lang="fr-FR" smtClean="0"/>
              <a:t>25/03/2023</a:t>
            </a:fld>
            <a:endParaRPr lang="fr-FR"/>
          </a:p>
        </p:txBody>
      </p:sp>
      <p:sp>
        <p:nvSpPr>
          <p:cNvPr id="7" name="Espace réservé du numéro de diapositive 6"/>
          <p:cNvSpPr>
            <a:spLocks noGrp="1"/>
          </p:cNvSpPr>
          <p:nvPr>
            <p:ph type="sldNum" sz="quarter" idx="11"/>
          </p:nvPr>
        </p:nvSpPr>
        <p:spPr/>
        <p:txBody>
          <a:bodyPr rtlCol="0"/>
          <a:lstStyle/>
          <a:p>
            <a:fld id="{5E9BC4D9-1340-4D5F-851E-328451612CF1}"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5FC6CDD-1C79-4702-8B4E-CDD6A84BE4BE}" type="datetimeFigureOut">
              <a:rPr lang="fr-FR" smtClean="0"/>
              <a:t>25/03/2023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E9BC4D9-1340-4D5F-851E-328451612CF1}"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05FC6CDD-1C79-4702-8B4E-CDD6A84BE4BE}" type="datetimeFigureOut">
              <a:rPr lang="fr-FR" smtClean="0"/>
              <a:t>25/03/2023</a:t>
            </a:fld>
            <a:endParaRPr lang="fr-FR"/>
          </a:p>
        </p:txBody>
      </p:sp>
      <p:sp>
        <p:nvSpPr>
          <p:cNvPr id="22" name="Espace réservé du numéro de diapositive 21"/>
          <p:cNvSpPr>
            <a:spLocks noGrp="1"/>
          </p:cNvSpPr>
          <p:nvPr>
            <p:ph type="sldNum" sz="quarter" idx="15"/>
          </p:nvPr>
        </p:nvSpPr>
        <p:spPr/>
        <p:txBody>
          <a:bodyPr rtlCol="0"/>
          <a:lstStyle/>
          <a:p>
            <a:fld id="{5E9BC4D9-1340-4D5F-851E-328451612CF1}"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05FC6CDD-1C79-4702-8B4E-CDD6A84BE4BE}" type="datetimeFigureOut">
              <a:rPr lang="fr-FR" smtClean="0"/>
              <a:t>25/03/2023</a:t>
            </a:fld>
            <a:endParaRPr lang="fr-FR"/>
          </a:p>
        </p:txBody>
      </p:sp>
      <p:sp>
        <p:nvSpPr>
          <p:cNvPr id="18" name="Espace réservé du numéro de diapositive 17"/>
          <p:cNvSpPr>
            <a:spLocks noGrp="1"/>
          </p:cNvSpPr>
          <p:nvPr>
            <p:ph type="sldNum" sz="quarter" idx="11"/>
          </p:nvPr>
        </p:nvSpPr>
        <p:spPr/>
        <p:txBody>
          <a:bodyPr rtlCol="0"/>
          <a:lstStyle/>
          <a:p>
            <a:fld id="{5E9BC4D9-1340-4D5F-851E-328451612CF1}"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5FC6CDD-1C79-4702-8B4E-CDD6A84BE4BE}" type="datetimeFigureOut">
              <a:rPr lang="fr-FR" smtClean="0"/>
              <a:t>25/03/2023</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E9BC4D9-1340-4D5F-851E-328451612CF1}"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mongod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en-in/sql-server/sql-server-2019"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p:cNvSpPr txBox="1"/>
          <p:nvPr/>
        </p:nvSpPr>
        <p:spPr>
          <a:xfrm>
            <a:off x="2428860" y="571480"/>
            <a:ext cx="5786478" cy="646331"/>
          </a:xfrm>
          <a:prstGeom prst="rect">
            <a:avLst/>
          </a:prstGeom>
          <a:noFill/>
        </p:spPr>
        <p:txBody>
          <a:bodyPr wrap="square" rtlCol="0">
            <a:spAutoFit/>
          </a:bodyPr>
          <a:lstStyle/>
          <a:p>
            <a:r>
              <a:rPr lang="en-US" b="1" dirty="0">
                <a:solidFill>
                  <a:srgbClr val="00B0F0"/>
                </a:solidFill>
              </a:rPr>
              <a:t>The five critical differences between SQL and </a:t>
            </a:r>
            <a:r>
              <a:rPr lang="en-US" b="1" dirty="0" err="1">
                <a:solidFill>
                  <a:srgbClr val="00B0F0"/>
                </a:solidFill>
              </a:rPr>
              <a:t>NoSQL</a:t>
            </a:r>
            <a:r>
              <a:rPr lang="en-US" b="1" dirty="0">
                <a:solidFill>
                  <a:srgbClr val="00B0F0"/>
                </a:solidFill>
              </a:rPr>
              <a:t> </a:t>
            </a:r>
            <a:r>
              <a:rPr lang="en-US" b="1" dirty="0" smtClean="0">
                <a:solidFill>
                  <a:srgbClr val="00B0F0"/>
                </a:solidFill>
              </a:rPr>
              <a:t>are:</a:t>
            </a:r>
            <a:endParaRPr lang="fr-FR" dirty="0">
              <a:solidFill>
                <a:srgbClr val="00B0F0"/>
              </a:solidFill>
            </a:endParaRPr>
          </a:p>
        </p:txBody>
      </p:sp>
      <p:graphicFrame>
        <p:nvGraphicFramePr>
          <p:cNvPr id="14" name="Tableau 13"/>
          <p:cNvGraphicFramePr>
            <a:graphicFrameLocks noGrp="1"/>
          </p:cNvGraphicFramePr>
          <p:nvPr/>
        </p:nvGraphicFramePr>
        <p:xfrm>
          <a:off x="2071670" y="1643050"/>
          <a:ext cx="6858048" cy="3307080"/>
        </p:xfrm>
        <a:graphic>
          <a:graphicData uri="http://schemas.openxmlformats.org/drawingml/2006/table">
            <a:tbl>
              <a:tblPr firstRow="1" bandRow="1">
                <a:tableStyleId>{5C22544A-7EE6-4342-B048-85BDC9FD1C3A}</a:tableStyleId>
              </a:tblPr>
              <a:tblGrid>
                <a:gridCol w="3429024"/>
                <a:gridCol w="3429024"/>
              </a:tblGrid>
              <a:tr h="370840">
                <a:tc>
                  <a:txBody>
                    <a:bodyPr/>
                    <a:lstStyle/>
                    <a:p>
                      <a:r>
                        <a:rPr lang="fr-FR" dirty="0" err="1" smtClean="0"/>
                        <a:t>NoSQL</a:t>
                      </a:r>
                      <a:r>
                        <a:rPr lang="fr-FR" dirty="0" smtClean="0"/>
                        <a:t> </a:t>
                      </a:r>
                      <a:r>
                        <a:rPr kumimoji="0" lang="fr-FR" b="0" i="0" kern="1200" dirty="0" err="1" smtClean="0">
                          <a:solidFill>
                            <a:schemeClr val="dk1"/>
                          </a:solidFill>
                          <a:latin typeface="+mn-lt"/>
                          <a:ea typeface="+mn-ea"/>
                          <a:cs typeface="+mn-cs"/>
                        </a:rPr>
                        <a:t>databases</a:t>
                      </a:r>
                      <a:endParaRPr lang="fr-FR" dirty="0"/>
                    </a:p>
                  </a:txBody>
                  <a:tcPr/>
                </a:tc>
                <a:tc>
                  <a:txBody>
                    <a:bodyPr/>
                    <a:lstStyle/>
                    <a:p>
                      <a:r>
                        <a:rPr lang="fr-FR" dirty="0" smtClean="0"/>
                        <a:t>SQL </a:t>
                      </a:r>
                      <a:r>
                        <a:rPr kumimoji="0" lang="fr-FR" b="0" i="0" kern="1200" dirty="0" err="1" smtClean="0">
                          <a:solidFill>
                            <a:schemeClr val="dk1"/>
                          </a:solidFill>
                          <a:latin typeface="+mn-lt"/>
                          <a:ea typeface="+mn-ea"/>
                          <a:cs typeface="+mn-cs"/>
                        </a:rPr>
                        <a:t>databases</a:t>
                      </a:r>
                      <a:endParaRPr lang="fr-FR" dirty="0"/>
                    </a:p>
                  </a:txBody>
                  <a:tcPr/>
                </a:tc>
              </a:tr>
              <a:tr h="370840">
                <a:tc>
                  <a:txBody>
                    <a:bodyPr/>
                    <a:lstStyle/>
                    <a:p>
                      <a:r>
                        <a:rPr kumimoji="0" lang="fr-FR" b="0" i="0" kern="1200" dirty="0" smtClean="0">
                          <a:solidFill>
                            <a:schemeClr val="dk1"/>
                          </a:solidFill>
                          <a:latin typeface="+mn-lt"/>
                          <a:ea typeface="+mn-ea"/>
                          <a:cs typeface="+mn-cs"/>
                        </a:rPr>
                        <a:t>are non-</a:t>
                      </a:r>
                      <a:r>
                        <a:rPr kumimoji="0" lang="fr-FR" b="0" i="0" kern="1200" dirty="0" err="1" smtClean="0">
                          <a:solidFill>
                            <a:schemeClr val="dk1"/>
                          </a:solidFill>
                          <a:latin typeface="+mn-lt"/>
                          <a:ea typeface="+mn-ea"/>
                          <a:cs typeface="+mn-cs"/>
                        </a:rPr>
                        <a:t>relational</a:t>
                      </a:r>
                      <a:r>
                        <a:rPr kumimoji="0" lang="fr-FR" b="0" i="0" kern="1200" dirty="0" smtClean="0">
                          <a:solidFill>
                            <a:schemeClr val="dk1"/>
                          </a:solidFill>
                          <a:latin typeface="+mn-lt"/>
                          <a:ea typeface="+mn-ea"/>
                          <a:cs typeface="+mn-cs"/>
                        </a:rPr>
                        <a:t>.</a:t>
                      </a:r>
                      <a:endParaRPr lang="fr-FR" dirty="0"/>
                    </a:p>
                  </a:txBody>
                  <a:tcPr/>
                </a:tc>
                <a:tc>
                  <a:txBody>
                    <a:bodyPr/>
                    <a:lstStyle/>
                    <a:p>
                      <a:r>
                        <a:rPr kumimoji="0" lang="fr-FR" b="0" i="0" kern="1200" dirty="0" smtClean="0">
                          <a:solidFill>
                            <a:schemeClr val="dk1"/>
                          </a:solidFill>
                          <a:latin typeface="+mn-lt"/>
                          <a:ea typeface="+mn-ea"/>
                          <a:cs typeface="+mn-cs"/>
                        </a:rPr>
                        <a:t>are </a:t>
                      </a:r>
                      <a:r>
                        <a:rPr kumimoji="0" lang="fr-FR" b="0" i="0" kern="1200" dirty="0" err="1" smtClean="0">
                          <a:solidFill>
                            <a:schemeClr val="dk1"/>
                          </a:solidFill>
                          <a:latin typeface="+mn-lt"/>
                          <a:ea typeface="+mn-ea"/>
                          <a:cs typeface="+mn-cs"/>
                        </a:rPr>
                        <a:t>relational</a:t>
                      </a:r>
                      <a:endParaRPr lang="fr-FR" dirty="0"/>
                    </a:p>
                  </a:txBody>
                  <a:tcPr/>
                </a:tc>
              </a:tr>
              <a:tr h="370840">
                <a:tc>
                  <a:txBody>
                    <a:bodyPr/>
                    <a:lstStyle/>
                    <a:p>
                      <a:r>
                        <a:rPr kumimoji="0" lang="en-US" b="0" i="0" kern="1200" dirty="0" smtClean="0">
                          <a:solidFill>
                            <a:schemeClr val="dk1"/>
                          </a:solidFill>
                          <a:latin typeface="+mn-lt"/>
                          <a:ea typeface="+mn-ea"/>
                          <a:cs typeface="+mn-cs"/>
                        </a:rPr>
                        <a:t>have dynamic schemas for unstructured data</a:t>
                      </a:r>
                      <a:endParaRPr lang="fr-FR" dirty="0"/>
                    </a:p>
                  </a:txBody>
                  <a:tcPr/>
                </a:tc>
                <a:tc>
                  <a:txBody>
                    <a:bodyPr/>
                    <a:lstStyle/>
                    <a:p>
                      <a:r>
                        <a:rPr kumimoji="0" lang="en-US" b="0" i="0" kern="1200" dirty="0" smtClean="0">
                          <a:solidFill>
                            <a:schemeClr val="dk1"/>
                          </a:solidFill>
                          <a:latin typeface="+mn-lt"/>
                          <a:ea typeface="+mn-ea"/>
                          <a:cs typeface="+mn-cs"/>
                        </a:rPr>
                        <a:t>use structured query language (SQL) and have a predefined schema</a:t>
                      </a:r>
                      <a:endParaRPr lang="fr-FR" dirty="0"/>
                    </a:p>
                  </a:txBody>
                  <a:tcPr/>
                </a:tc>
              </a:tr>
              <a:tr h="370840">
                <a:tc>
                  <a:txBody>
                    <a:bodyPr/>
                    <a:lstStyle/>
                    <a:p>
                      <a:r>
                        <a:rPr kumimoji="0" lang="fr-FR" b="0" i="0" kern="1200" dirty="0" smtClean="0">
                          <a:solidFill>
                            <a:schemeClr val="dk1"/>
                          </a:solidFill>
                          <a:latin typeface="+mn-lt"/>
                          <a:ea typeface="+mn-ea"/>
                          <a:cs typeface="+mn-cs"/>
                        </a:rPr>
                        <a:t>are </a:t>
                      </a:r>
                      <a:r>
                        <a:rPr kumimoji="0" lang="fr-FR" b="0" i="0" kern="1200" dirty="0" err="1" smtClean="0">
                          <a:solidFill>
                            <a:schemeClr val="dk1"/>
                          </a:solidFill>
                          <a:latin typeface="+mn-lt"/>
                          <a:ea typeface="+mn-ea"/>
                          <a:cs typeface="+mn-cs"/>
                        </a:rPr>
                        <a:t>horizontally</a:t>
                      </a:r>
                      <a:r>
                        <a:rPr kumimoji="0" lang="fr-FR" b="0" i="0" kern="1200" dirty="0" smtClean="0">
                          <a:solidFill>
                            <a:schemeClr val="dk1"/>
                          </a:solidFill>
                          <a:latin typeface="+mn-lt"/>
                          <a:ea typeface="+mn-ea"/>
                          <a:cs typeface="+mn-cs"/>
                        </a:rPr>
                        <a:t> </a:t>
                      </a:r>
                      <a:r>
                        <a:rPr kumimoji="0" lang="fr-FR" b="0" i="0" kern="1200" dirty="0" err="1" smtClean="0">
                          <a:solidFill>
                            <a:schemeClr val="dk1"/>
                          </a:solidFill>
                          <a:latin typeface="+mn-lt"/>
                          <a:ea typeface="+mn-ea"/>
                          <a:cs typeface="+mn-cs"/>
                        </a:rPr>
                        <a:t>scalable</a:t>
                      </a:r>
                      <a:endParaRPr lang="fr-FR" dirty="0"/>
                    </a:p>
                  </a:txBody>
                  <a:tcPr/>
                </a:tc>
                <a:tc>
                  <a:txBody>
                    <a:bodyPr/>
                    <a:lstStyle/>
                    <a:p>
                      <a:r>
                        <a:rPr kumimoji="0" lang="fr-FR" b="0" i="0" kern="1200" dirty="0" smtClean="0">
                          <a:solidFill>
                            <a:schemeClr val="dk1"/>
                          </a:solidFill>
                          <a:latin typeface="+mn-lt"/>
                          <a:ea typeface="+mn-ea"/>
                          <a:cs typeface="+mn-cs"/>
                        </a:rPr>
                        <a:t>are </a:t>
                      </a:r>
                      <a:r>
                        <a:rPr kumimoji="0" lang="fr-FR" b="0" i="0" kern="1200" dirty="0" err="1" smtClean="0">
                          <a:solidFill>
                            <a:schemeClr val="dk1"/>
                          </a:solidFill>
                          <a:latin typeface="+mn-lt"/>
                          <a:ea typeface="+mn-ea"/>
                          <a:cs typeface="+mn-cs"/>
                        </a:rPr>
                        <a:t>vertically</a:t>
                      </a:r>
                      <a:r>
                        <a:rPr kumimoji="0" lang="fr-FR" b="0" i="0" kern="1200" dirty="0" smtClean="0">
                          <a:solidFill>
                            <a:schemeClr val="dk1"/>
                          </a:solidFill>
                          <a:latin typeface="+mn-lt"/>
                          <a:ea typeface="+mn-ea"/>
                          <a:cs typeface="+mn-cs"/>
                        </a:rPr>
                        <a:t> </a:t>
                      </a:r>
                      <a:r>
                        <a:rPr kumimoji="0" lang="fr-FR" b="0" i="0" kern="1200" dirty="0" err="1" smtClean="0">
                          <a:solidFill>
                            <a:schemeClr val="dk1"/>
                          </a:solidFill>
                          <a:latin typeface="+mn-lt"/>
                          <a:ea typeface="+mn-ea"/>
                          <a:cs typeface="+mn-cs"/>
                        </a:rPr>
                        <a:t>scalable</a:t>
                      </a:r>
                      <a:endParaRPr lang="fr-FR" dirty="0"/>
                    </a:p>
                  </a:txBody>
                  <a:tcPr/>
                </a:tc>
              </a:tr>
              <a:tr h="370840">
                <a:tc>
                  <a:txBody>
                    <a:bodyPr/>
                    <a:lstStyle/>
                    <a:p>
                      <a:r>
                        <a:rPr kumimoji="0" lang="en-US" b="0" i="0" kern="1200" dirty="0" smtClean="0">
                          <a:solidFill>
                            <a:schemeClr val="dk1"/>
                          </a:solidFill>
                          <a:latin typeface="+mn-lt"/>
                          <a:ea typeface="+mn-ea"/>
                          <a:cs typeface="+mn-cs"/>
                        </a:rPr>
                        <a:t>are document, key-value, graph, or wide-column stores</a:t>
                      </a:r>
                      <a:endParaRPr lang="fr-FR" dirty="0"/>
                    </a:p>
                  </a:txBody>
                  <a:tcPr/>
                </a:tc>
                <a:tc>
                  <a:txBody>
                    <a:bodyPr/>
                    <a:lstStyle/>
                    <a:p>
                      <a:r>
                        <a:rPr kumimoji="0" lang="fr-FR" b="0" i="0" kern="1200" dirty="0" smtClean="0">
                          <a:solidFill>
                            <a:schemeClr val="dk1"/>
                          </a:solidFill>
                          <a:latin typeface="+mn-lt"/>
                          <a:ea typeface="+mn-ea"/>
                          <a:cs typeface="+mn-cs"/>
                        </a:rPr>
                        <a:t>are table-</a:t>
                      </a:r>
                      <a:r>
                        <a:rPr kumimoji="0" lang="fr-FR" b="0" i="0" kern="1200" dirty="0" err="1" smtClean="0">
                          <a:solidFill>
                            <a:schemeClr val="dk1"/>
                          </a:solidFill>
                          <a:latin typeface="+mn-lt"/>
                          <a:ea typeface="+mn-ea"/>
                          <a:cs typeface="+mn-cs"/>
                        </a:rPr>
                        <a:t>based</a:t>
                      </a:r>
                      <a:endParaRPr lang="fr-FR" dirty="0"/>
                    </a:p>
                  </a:txBody>
                  <a:tcPr/>
                </a:tc>
              </a:tr>
              <a:tr h="370840">
                <a:tc>
                  <a:txBody>
                    <a:bodyPr/>
                    <a:lstStyle/>
                    <a:p>
                      <a:r>
                        <a:rPr kumimoji="0" lang="en-US" b="0" i="0" kern="1200" dirty="0" smtClean="0">
                          <a:solidFill>
                            <a:schemeClr val="dk1"/>
                          </a:solidFill>
                          <a:latin typeface="+mn-lt"/>
                          <a:ea typeface="+mn-ea"/>
                          <a:cs typeface="+mn-cs"/>
                        </a:rPr>
                        <a:t>is better for unstructured data like documents or JSON</a:t>
                      </a:r>
                      <a:endParaRPr lang="fr-FR" dirty="0"/>
                    </a:p>
                  </a:txBody>
                  <a:tcPr/>
                </a:tc>
                <a:tc>
                  <a:txBody>
                    <a:bodyPr/>
                    <a:lstStyle/>
                    <a:p>
                      <a:r>
                        <a:rPr kumimoji="0" lang="en-US" b="0" i="0" kern="1200" dirty="0" smtClean="0">
                          <a:solidFill>
                            <a:schemeClr val="dk1"/>
                          </a:solidFill>
                          <a:latin typeface="+mn-lt"/>
                          <a:ea typeface="+mn-ea"/>
                          <a:cs typeface="+mn-cs"/>
                        </a:rPr>
                        <a:t>are better for multi-row transactions</a:t>
                      </a:r>
                      <a:endParaRPr lang="fr-FR"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720" y="3000372"/>
            <a:ext cx="8001056" cy="646331"/>
          </a:xfrm>
          <a:prstGeom prst="rect">
            <a:avLst/>
          </a:prstGeom>
        </p:spPr>
        <p:txBody>
          <a:bodyPr wrap="square">
            <a:spAutoFit/>
          </a:bodyPr>
          <a:lstStyle/>
          <a:p>
            <a:r>
              <a:rPr lang="en-US" dirty="0" err="1">
                <a:hlinkClick r:id="rId2"/>
              </a:rPr>
              <a:t>MongoDB</a:t>
            </a:r>
            <a:r>
              <a:rPr lang="en-US" dirty="0"/>
              <a:t> is an open-source, cross-platform, document-oriented, and non-relational database system.</a:t>
            </a:r>
            <a:endParaRPr lang="fr-FR" dirty="0"/>
          </a:p>
        </p:txBody>
      </p:sp>
      <p:pic>
        <p:nvPicPr>
          <p:cNvPr id="1026" name="Picture 2" descr="https://res.cloudinary.com/hevo/images/f_auto,q_auto/v1644403814/hevo-learn/springboot_MongoDB_configuration_mongodb/springboot_MongoDB_configuration_mongodb.jpg?_i=AA"/>
          <p:cNvPicPr>
            <a:picLocks noChangeAspect="1" noChangeArrowheads="1"/>
          </p:cNvPicPr>
          <p:nvPr/>
        </p:nvPicPr>
        <p:blipFill>
          <a:blip r:embed="rId3" cstate="print"/>
          <a:srcRect/>
          <a:stretch>
            <a:fillRect/>
          </a:stretch>
        </p:blipFill>
        <p:spPr bwMode="auto">
          <a:xfrm>
            <a:off x="642910" y="5143512"/>
            <a:ext cx="1643074" cy="9255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Rectangle 6"/>
          <p:cNvSpPr/>
          <p:nvPr/>
        </p:nvSpPr>
        <p:spPr>
          <a:xfrm>
            <a:off x="428596" y="3786190"/>
            <a:ext cx="3751348" cy="400110"/>
          </a:xfrm>
          <a:prstGeom prst="rect">
            <a:avLst/>
          </a:prstGeom>
        </p:spPr>
        <p:txBody>
          <a:bodyPr wrap="none">
            <a:spAutoFit/>
          </a:bodyPr>
          <a:lstStyle/>
          <a:p>
            <a:r>
              <a:rPr lang="fr-FR" sz="2000" b="1" dirty="0">
                <a:solidFill>
                  <a:srgbClr val="00B0F0"/>
                </a:solidFill>
                <a:effectLst>
                  <a:outerShdw blurRad="38100" dist="38100" dir="2700000" algn="tl">
                    <a:srgbClr val="000000">
                      <a:alpha val="43137"/>
                    </a:srgbClr>
                  </a:outerShdw>
                </a:effectLst>
              </a:rPr>
              <a:t>Main </a:t>
            </a:r>
            <a:r>
              <a:rPr lang="fr-FR" sz="2000" b="1" dirty="0" err="1">
                <a:solidFill>
                  <a:srgbClr val="00B0F0"/>
                </a:solidFill>
                <a:effectLst>
                  <a:outerShdw blurRad="38100" dist="38100" dir="2700000" algn="tl">
                    <a:srgbClr val="000000">
                      <a:alpha val="43137"/>
                    </a:srgbClr>
                  </a:outerShdw>
                </a:effectLst>
              </a:rPr>
              <a:t>features</a:t>
            </a:r>
            <a:r>
              <a:rPr lang="fr-FR" sz="2000" b="1" dirty="0">
                <a:solidFill>
                  <a:srgbClr val="00B0F0"/>
                </a:solidFill>
                <a:effectLst>
                  <a:outerShdw blurRad="38100" dist="38100" dir="2700000" algn="tl">
                    <a:srgbClr val="000000">
                      <a:alpha val="43137"/>
                    </a:srgbClr>
                  </a:outerShdw>
                </a:effectLst>
              </a:rPr>
              <a:t> of </a:t>
            </a:r>
            <a:r>
              <a:rPr lang="fr-FR" sz="2000" b="1" dirty="0" err="1">
                <a:solidFill>
                  <a:srgbClr val="00B0F0"/>
                </a:solidFill>
                <a:effectLst>
                  <a:outerShdw blurRad="38100" dist="38100" dir="2700000" algn="tl">
                    <a:srgbClr val="000000">
                      <a:alpha val="43137"/>
                    </a:srgbClr>
                  </a:outerShdw>
                </a:effectLst>
              </a:rPr>
              <a:t>MongoDB</a:t>
            </a:r>
            <a:endParaRPr lang="fr-FR" sz="2000" b="1" dirty="0">
              <a:solidFill>
                <a:srgbClr val="00B0F0"/>
              </a:solidFill>
              <a:effectLst>
                <a:outerShdw blurRad="38100" dist="38100" dir="2700000" algn="tl">
                  <a:srgbClr val="000000">
                    <a:alpha val="43137"/>
                  </a:srgbClr>
                </a:outerShdw>
              </a:effectLst>
            </a:endParaRPr>
          </a:p>
        </p:txBody>
      </p:sp>
      <p:cxnSp>
        <p:nvCxnSpPr>
          <p:cNvPr id="11" name="Connecteur droit avec flèche 10"/>
          <p:cNvCxnSpPr>
            <a:stCxn id="1026" idx="6"/>
            <a:endCxn id="19" idx="1"/>
          </p:cNvCxnSpPr>
          <p:nvPr/>
        </p:nvCxnSpPr>
        <p:spPr>
          <a:xfrm flipV="1">
            <a:off x="2285984" y="4756674"/>
            <a:ext cx="1214446" cy="8496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1026" idx="6"/>
            <a:endCxn id="20" idx="1"/>
          </p:cNvCxnSpPr>
          <p:nvPr/>
        </p:nvCxnSpPr>
        <p:spPr>
          <a:xfrm>
            <a:off x="2285984" y="5606312"/>
            <a:ext cx="1214446" cy="793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500430" y="4572008"/>
            <a:ext cx="2398413"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t>High Performance</a:t>
            </a:r>
          </a:p>
        </p:txBody>
      </p:sp>
      <p:sp>
        <p:nvSpPr>
          <p:cNvPr id="20" name="Rectangle 19"/>
          <p:cNvSpPr/>
          <p:nvPr/>
        </p:nvSpPr>
        <p:spPr>
          <a:xfrm>
            <a:off x="3500430" y="6215082"/>
            <a:ext cx="2214578"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err="1" smtClean="0"/>
              <a:t>Scalability</a:t>
            </a:r>
            <a:endParaRPr lang="fr-FR" b="1" dirty="0"/>
          </a:p>
        </p:txBody>
      </p:sp>
      <p:sp>
        <p:nvSpPr>
          <p:cNvPr id="21" name="Rectangle 20"/>
          <p:cNvSpPr/>
          <p:nvPr/>
        </p:nvSpPr>
        <p:spPr>
          <a:xfrm>
            <a:off x="3500430" y="5715016"/>
            <a:ext cx="228601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err="1"/>
              <a:t>Availability</a:t>
            </a:r>
            <a:endParaRPr lang="fr-FR" b="1" dirty="0"/>
          </a:p>
        </p:txBody>
      </p:sp>
      <p:sp>
        <p:nvSpPr>
          <p:cNvPr id="22" name="Rectangle 21"/>
          <p:cNvSpPr/>
          <p:nvPr/>
        </p:nvSpPr>
        <p:spPr>
          <a:xfrm>
            <a:off x="3500430" y="5143512"/>
            <a:ext cx="228601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err="1"/>
              <a:t>Flexibility</a:t>
            </a:r>
            <a:endParaRPr lang="fr-FR" b="1" dirty="0"/>
          </a:p>
        </p:txBody>
      </p:sp>
      <p:cxnSp>
        <p:nvCxnSpPr>
          <p:cNvPr id="24" name="Connecteur droit avec flèche 23"/>
          <p:cNvCxnSpPr>
            <a:stCxn id="1026" idx="6"/>
            <a:endCxn id="22" idx="1"/>
          </p:cNvCxnSpPr>
          <p:nvPr/>
        </p:nvCxnSpPr>
        <p:spPr>
          <a:xfrm flipV="1">
            <a:off x="2285984" y="5328178"/>
            <a:ext cx="1214446" cy="278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1026" idx="6"/>
            <a:endCxn id="21" idx="1"/>
          </p:cNvCxnSpPr>
          <p:nvPr/>
        </p:nvCxnSpPr>
        <p:spPr>
          <a:xfrm>
            <a:off x="2285984" y="5606312"/>
            <a:ext cx="1214446" cy="293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14282" y="214290"/>
            <a:ext cx="2487912" cy="369332"/>
          </a:xfrm>
          <a:prstGeom prst="rect">
            <a:avLst/>
          </a:prstGeom>
        </p:spPr>
        <p:txBody>
          <a:bodyPr wrap="square">
            <a:spAutoFit/>
          </a:bodyPr>
          <a:lstStyle/>
          <a:p>
            <a:r>
              <a:rPr lang="fr-FR" b="1" u="sng" dirty="0" err="1">
                <a:solidFill>
                  <a:srgbClr val="00B0F0"/>
                </a:solidFill>
                <a:effectLst>
                  <a:outerShdw blurRad="38100" dist="38100" dir="2700000" algn="tl">
                    <a:srgbClr val="000000">
                      <a:alpha val="43137"/>
                    </a:srgbClr>
                  </a:outerShdw>
                </a:effectLst>
              </a:rPr>
              <a:t>What</a:t>
            </a:r>
            <a:r>
              <a:rPr lang="fr-FR" b="1" u="sng" dirty="0">
                <a:solidFill>
                  <a:srgbClr val="00B0F0"/>
                </a:solidFill>
                <a:effectLst>
                  <a:outerShdw blurRad="38100" dist="38100" dir="2700000" algn="tl">
                    <a:srgbClr val="000000">
                      <a:alpha val="43137"/>
                    </a:srgbClr>
                  </a:outerShdw>
                </a:effectLst>
              </a:rPr>
              <a:t> </a:t>
            </a:r>
            <a:r>
              <a:rPr lang="fr-FR" b="1" u="sng" dirty="0" err="1">
                <a:solidFill>
                  <a:srgbClr val="00B0F0"/>
                </a:solidFill>
                <a:effectLst>
                  <a:outerShdw blurRad="38100" dist="38100" dir="2700000" algn="tl">
                    <a:srgbClr val="000000">
                      <a:alpha val="43137"/>
                    </a:srgbClr>
                  </a:outerShdw>
                </a:effectLst>
              </a:rPr>
              <a:t>is</a:t>
            </a:r>
            <a:r>
              <a:rPr lang="fr-FR" b="1" u="sng" dirty="0">
                <a:solidFill>
                  <a:srgbClr val="00B0F0"/>
                </a:solidFill>
                <a:effectLst>
                  <a:outerShdw blurRad="38100" dist="38100" dir="2700000" algn="tl">
                    <a:srgbClr val="000000">
                      <a:alpha val="43137"/>
                    </a:srgbClr>
                  </a:outerShdw>
                </a:effectLst>
              </a:rPr>
              <a:t> </a:t>
            </a:r>
            <a:r>
              <a:rPr lang="fr-FR" b="1" u="sng" dirty="0" err="1">
                <a:solidFill>
                  <a:srgbClr val="00B0F0"/>
                </a:solidFill>
                <a:effectLst>
                  <a:outerShdw blurRad="38100" dist="38100" dir="2700000" algn="tl">
                    <a:srgbClr val="000000">
                      <a:alpha val="43137"/>
                    </a:srgbClr>
                  </a:outerShdw>
                </a:effectLst>
              </a:rPr>
              <a:t>NoSQL</a:t>
            </a:r>
            <a:r>
              <a:rPr lang="fr-FR" b="1" u="sng" dirty="0">
                <a:solidFill>
                  <a:srgbClr val="00B0F0"/>
                </a:solidFill>
                <a:effectLst>
                  <a:outerShdw blurRad="38100" dist="38100" dir="2700000" algn="tl">
                    <a:srgbClr val="000000">
                      <a:alpha val="43137"/>
                    </a:srgbClr>
                  </a:outerShdw>
                </a:effectLst>
              </a:rPr>
              <a:t>?</a:t>
            </a:r>
          </a:p>
        </p:txBody>
      </p:sp>
      <p:sp>
        <p:nvSpPr>
          <p:cNvPr id="47" name="Rectangle 46"/>
          <p:cNvSpPr/>
          <p:nvPr/>
        </p:nvSpPr>
        <p:spPr>
          <a:xfrm>
            <a:off x="285720" y="714356"/>
            <a:ext cx="8286808"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dirty="0" err="1"/>
              <a:t>NoSQL</a:t>
            </a:r>
            <a:r>
              <a:rPr lang="en-US" dirty="0"/>
              <a:t> stands for Not only SQL. It is a type of database that uses non-relational data structures, such as documents, graph databases, and key-value stores to store and retrieve data. </a:t>
            </a:r>
            <a:r>
              <a:rPr lang="en-US" dirty="0" err="1"/>
              <a:t>NoSQL</a:t>
            </a:r>
            <a:r>
              <a:rPr lang="en-US" dirty="0"/>
              <a:t> systems are designed to be more flexible than traditional relational databases and can scale up or down easily to accommodate changes in usage or load. This makes them ideal for use in </a:t>
            </a:r>
            <a:r>
              <a:rPr lang="en-US" dirty="0" smtClean="0"/>
              <a:t>applications.</a:t>
            </a:r>
          </a:p>
          <a:p>
            <a:pPr algn="just"/>
            <a:endParaRPr lang="en-US" dirty="0" smtClean="0"/>
          </a:p>
          <a:p>
            <a:pPr algn="just"/>
            <a:r>
              <a:rPr lang="fr-FR" dirty="0" err="1" smtClean="0">
                <a:solidFill>
                  <a:srgbClr val="C00000"/>
                </a:solidFill>
              </a:rPr>
              <a:t>Examples</a:t>
            </a:r>
            <a:r>
              <a:rPr lang="fr-FR" dirty="0" smtClean="0">
                <a:solidFill>
                  <a:srgbClr val="C00000"/>
                </a:solidFill>
              </a:rPr>
              <a:t>: </a:t>
            </a:r>
            <a:r>
              <a:rPr lang="fr-FR" dirty="0" err="1" smtClean="0">
                <a:solidFill>
                  <a:srgbClr val="C00000"/>
                </a:solidFill>
              </a:rPr>
              <a:t>MongoDB</a:t>
            </a:r>
            <a:r>
              <a:rPr lang="fr-FR" dirty="0" smtClean="0">
                <a:solidFill>
                  <a:srgbClr val="C00000"/>
                </a:solidFill>
              </a:rPr>
              <a:t>, Cassandra, </a:t>
            </a:r>
            <a:r>
              <a:rPr lang="fr-FR" dirty="0" err="1" smtClean="0">
                <a:solidFill>
                  <a:srgbClr val="C00000"/>
                </a:solidFill>
              </a:rPr>
              <a:t>Couchbase</a:t>
            </a:r>
            <a:r>
              <a:rPr lang="fr-FR" dirty="0" smtClean="0">
                <a:solidFill>
                  <a:srgbClr val="C00000"/>
                </a:solidFill>
              </a:rPr>
              <a:t>, Amazon </a:t>
            </a:r>
            <a:r>
              <a:rPr lang="fr-FR" dirty="0" err="1" smtClean="0">
                <a:solidFill>
                  <a:srgbClr val="C00000"/>
                </a:solidFill>
              </a:rPr>
              <a:t>DynamoDB</a:t>
            </a:r>
            <a:endParaRPr lang="fr-FR"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rchitecture of MongoDB NoSQL Database"/>
          <p:cNvPicPr>
            <a:picLocks noChangeAspect="1" noChangeArrowheads="1"/>
          </p:cNvPicPr>
          <p:nvPr/>
        </p:nvPicPr>
        <p:blipFill>
          <a:blip r:embed="rId2"/>
          <a:srcRect/>
          <a:stretch>
            <a:fillRect/>
          </a:stretch>
        </p:blipFill>
        <p:spPr bwMode="auto">
          <a:xfrm>
            <a:off x="428596" y="928670"/>
            <a:ext cx="7572428" cy="5214974"/>
          </a:xfrm>
          <a:prstGeom prst="rect">
            <a:avLst/>
          </a:prstGeom>
          <a:noFill/>
        </p:spPr>
      </p:pic>
      <p:sp>
        <p:nvSpPr>
          <p:cNvPr id="5" name="Rectangle 4"/>
          <p:cNvSpPr/>
          <p:nvPr/>
        </p:nvSpPr>
        <p:spPr>
          <a:xfrm>
            <a:off x="428596" y="285728"/>
            <a:ext cx="3084499" cy="400110"/>
          </a:xfrm>
          <a:prstGeom prst="rect">
            <a:avLst/>
          </a:prstGeom>
        </p:spPr>
        <p:txBody>
          <a:bodyPr wrap="none">
            <a:spAutoFit/>
          </a:bodyPr>
          <a:lstStyle/>
          <a:p>
            <a:r>
              <a:rPr lang="fr-FR" sz="2000" b="1" u="sng" dirty="0" err="1">
                <a:solidFill>
                  <a:srgbClr val="00B0F0"/>
                </a:solidFill>
                <a:effectLst>
                  <a:outerShdw blurRad="38100" dist="38100" dir="2700000" algn="tl">
                    <a:srgbClr val="000000">
                      <a:alpha val="43137"/>
                    </a:srgbClr>
                  </a:outerShdw>
                </a:effectLst>
              </a:rPr>
              <a:t>Features</a:t>
            </a:r>
            <a:r>
              <a:rPr lang="fr-FR" sz="2000" b="1" u="sng" dirty="0">
                <a:solidFill>
                  <a:srgbClr val="00B0F0"/>
                </a:solidFill>
                <a:effectLst>
                  <a:outerShdw blurRad="38100" dist="38100" dir="2700000" algn="tl">
                    <a:srgbClr val="000000">
                      <a:alpha val="43137"/>
                    </a:srgbClr>
                  </a:outerShdw>
                </a:effectLst>
              </a:rPr>
              <a:t> of </a:t>
            </a:r>
            <a:r>
              <a:rPr lang="fr-FR" sz="2000" b="1" u="sng" dirty="0" err="1">
                <a:solidFill>
                  <a:srgbClr val="00B0F0"/>
                </a:solidFill>
                <a:effectLst>
                  <a:outerShdw blurRad="38100" dist="38100" dir="2700000" algn="tl">
                    <a:srgbClr val="000000">
                      <a:alpha val="43137"/>
                    </a:srgbClr>
                  </a:outerShdw>
                </a:effectLst>
              </a:rPr>
              <a:t>MongoDB</a:t>
            </a:r>
            <a:endParaRPr lang="fr-FR" sz="2000" b="1" u="sng" dirty="0">
              <a:solidFill>
                <a:srgbClr val="00B0F0"/>
              </a:solidFill>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descr="https://www.sqlservertutorial.net/wp-content/uploads/sql-server-tutorial.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6388" name="AutoShape 4" descr="https://www.sqlservertutorial.net/wp-content/uploads/sql-server-tutorial.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6390" name="AutoShape 6" descr="https://www.sqlservertutorial.net/wp-content/uploads/sql-server-tutorial.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6392" name="Picture 8" descr="MongoDB vs SQL Server: SQL Server logo"/>
          <p:cNvPicPr>
            <a:picLocks noChangeAspect="1" noChangeArrowheads="1"/>
          </p:cNvPicPr>
          <p:nvPr/>
        </p:nvPicPr>
        <p:blipFill>
          <a:blip r:embed="rId2"/>
          <a:srcRect/>
          <a:stretch>
            <a:fillRect/>
          </a:stretch>
        </p:blipFill>
        <p:spPr bwMode="auto">
          <a:xfrm>
            <a:off x="428596" y="4786322"/>
            <a:ext cx="2428860" cy="10858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Rectangle 9"/>
          <p:cNvSpPr/>
          <p:nvPr/>
        </p:nvSpPr>
        <p:spPr>
          <a:xfrm>
            <a:off x="3714744" y="4357694"/>
            <a:ext cx="3121367"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a:t>Cloud </a:t>
            </a:r>
            <a:r>
              <a:rPr lang="fr-FR" b="1" dirty="0" err="1"/>
              <a:t>Database</a:t>
            </a:r>
            <a:r>
              <a:rPr lang="fr-FR" b="1" dirty="0"/>
              <a:t> Support</a:t>
            </a:r>
          </a:p>
        </p:txBody>
      </p:sp>
      <p:sp>
        <p:nvSpPr>
          <p:cNvPr id="11" name="Rectangle 10"/>
          <p:cNvSpPr/>
          <p:nvPr/>
        </p:nvSpPr>
        <p:spPr>
          <a:xfrm>
            <a:off x="3714744" y="4929198"/>
            <a:ext cx="314327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err="1"/>
              <a:t>Ease</a:t>
            </a:r>
            <a:r>
              <a:rPr lang="fr-FR" b="1" dirty="0"/>
              <a:t> of Management</a:t>
            </a:r>
          </a:p>
        </p:txBody>
      </p:sp>
      <p:sp>
        <p:nvSpPr>
          <p:cNvPr id="14" name="Rectangle 13"/>
          <p:cNvSpPr/>
          <p:nvPr/>
        </p:nvSpPr>
        <p:spPr>
          <a:xfrm>
            <a:off x="3714744" y="5500702"/>
            <a:ext cx="321471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a:t>High </a:t>
            </a:r>
            <a:r>
              <a:rPr lang="fr-FR" b="1" dirty="0" smtClean="0"/>
              <a:t>Security</a:t>
            </a:r>
            <a:endParaRPr lang="fr-FR" b="1" dirty="0"/>
          </a:p>
        </p:txBody>
      </p:sp>
      <p:sp>
        <p:nvSpPr>
          <p:cNvPr id="15" name="Rectangle 14"/>
          <p:cNvSpPr/>
          <p:nvPr/>
        </p:nvSpPr>
        <p:spPr>
          <a:xfrm>
            <a:off x="3714744" y="6000768"/>
            <a:ext cx="3316934" cy="646331"/>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a:t>End-to-End Business </a:t>
            </a:r>
            <a:r>
              <a:rPr lang="fr-FR" b="1" dirty="0" smtClean="0"/>
              <a:t>Data</a:t>
            </a:r>
          </a:p>
          <a:p>
            <a:r>
              <a:rPr lang="fr-FR" b="1" dirty="0" smtClean="0"/>
              <a:t> </a:t>
            </a:r>
            <a:r>
              <a:rPr lang="fr-FR" b="1" dirty="0"/>
              <a:t>Solutions</a:t>
            </a:r>
          </a:p>
        </p:txBody>
      </p:sp>
      <p:cxnSp>
        <p:nvCxnSpPr>
          <p:cNvPr id="17" name="Connecteur droit avec flèche 16"/>
          <p:cNvCxnSpPr>
            <a:stCxn id="16392" idx="6"/>
            <a:endCxn id="10" idx="1"/>
          </p:cNvCxnSpPr>
          <p:nvPr/>
        </p:nvCxnSpPr>
        <p:spPr>
          <a:xfrm flipV="1">
            <a:off x="2857456" y="4542360"/>
            <a:ext cx="857288" cy="786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6392" idx="3"/>
            <a:endCxn id="15" idx="1"/>
          </p:cNvCxnSpPr>
          <p:nvPr/>
        </p:nvCxnSpPr>
        <p:spPr>
          <a:xfrm>
            <a:off x="2857456" y="5329242"/>
            <a:ext cx="857288" cy="9946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endCxn id="11" idx="1"/>
          </p:cNvCxnSpPr>
          <p:nvPr/>
        </p:nvCxnSpPr>
        <p:spPr>
          <a:xfrm flipV="1">
            <a:off x="2857488" y="5113864"/>
            <a:ext cx="857256" cy="243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endCxn id="14" idx="1"/>
          </p:cNvCxnSpPr>
          <p:nvPr/>
        </p:nvCxnSpPr>
        <p:spPr>
          <a:xfrm>
            <a:off x="2928926" y="5357826"/>
            <a:ext cx="785818" cy="327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00034" y="214290"/>
            <a:ext cx="1768433" cy="369332"/>
          </a:xfrm>
          <a:prstGeom prst="rect">
            <a:avLst/>
          </a:prstGeom>
        </p:spPr>
        <p:txBody>
          <a:bodyPr wrap="none">
            <a:spAutoFit/>
          </a:bodyPr>
          <a:lstStyle/>
          <a:p>
            <a:r>
              <a:rPr lang="fr-FR" b="1" u="sng" dirty="0" err="1">
                <a:solidFill>
                  <a:srgbClr val="00B0F0"/>
                </a:solidFill>
                <a:effectLst>
                  <a:outerShdw blurRad="38100" dist="38100" dir="2700000" algn="tl">
                    <a:srgbClr val="000000">
                      <a:alpha val="43137"/>
                    </a:srgbClr>
                  </a:outerShdw>
                </a:effectLst>
              </a:rPr>
              <a:t>What</a:t>
            </a:r>
            <a:r>
              <a:rPr lang="fr-FR" b="1" u="sng" dirty="0">
                <a:solidFill>
                  <a:srgbClr val="00B0F0"/>
                </a:solidFill>
                <a:effectLst>
                  <a:outerShdw blurRad="38100" dist="38100" dir="2700000" algn="tl">
                    <a:srgbClr val="000000">
                      <a:alpha val="43137"/>
                    </a:srgbClr>
                  </a:outerShdw>
                </a:effectLst>
              </a:rPr>
              <a:t> </a:t>
            </a:r>
            <a:r>
              <a:rPr lang="fr-FR" b="1" u="sng" dirty="0" err="1">
                <a:solidFill>
                  <a:srgbClr val="00B0F0"/>
                </a:solidFill>
                <a:effectLst>
                  <a:outerShdw blurRad="38100" dist="38100" dir="2700000" algn="tl">
                    <a:srgbClr val="000000">
                      <a:alpha val="43137"/>
                    </a:srgbClr>
                  </a:outerShdw>
                </a:effectLst>
              </a:rPr>
              <a:t>is</a:t>
            </a:r>
            <a:r>
              <a:rPr lang="fr-FR" b="1" u="sng" dirty="0">
                <a:solidFill>
                  <a:srgbClr val="00B0F0"/>
                </a:solidFill>
                <a:effectLst>
                  <a:outerShdw blurRad="38100" dist="38100" dir="2700000" algn="tl">
                    <a:srgbClr val="000000">
                      <a:alpha val="43137"/>
                    </a:srgbClr>
                  </a:outerShdw>
                </a:effectLst>
              </a:rPr>
              <a:t> SQL?</a:t>
            </a:r>
          </a:p>
        </p:txBody>
      </p:sp>
      <p:sp>
        <p:nvSpPr>
          <p:cNvPr id="37" name="Rectangle 36"/>
          <p:cNvSpPr/>
          <p:nvPr/>
        </p:nvSpPr>
        <p:spPr>
          <a:xfrm>
            <a:off x="428596" y="714356"/>
            <a:ext cx="8072494"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dirty="0"/>
              <a:t>SQL is a domain-specific language used to query and manage data. It works by allowing users to query, insert, delete, and update records in relational databases. SQL also allows for complex logic to be applied through the use of transactions and embedded procedures such as stored functions or views</a:t>
            </a:r>
            <a:r>
              <a:rPr lang="en-US" dirty="0" smtClean="0"/>
              <a:t>.</a:t>
            </a:r>
          </a:p>
          <a:p>
            <a:pPr algn="just"/>
            <a:endParaRPr lang="en-US" dirty="0" smtClean="0"/>
          </a:p>
          <a:p>
            <a:pPr algn="just"/>
            <a:r>
              <a:rPr lang="fr-FR" dirty="0" err="1" smtClean="0">
                <a:solidFill>
                  <a:srgbClr val="C00000"/>
                </a:solidFill>
              </a:rPr>
              <a:t>Examples</a:t>
            </a:r>
            <a:r>
              <a:rPr lang="fr-FR" dirty="0">
                <a:solidFill>
                  <a:srgbClr val="C00000"/>
                </a:solidFill>
              </a:rPr>
              <a:t>: MySQL, </a:t>
            </a:r>
            <a:r>
              <a:rPr lang="fr-FR" dirty="0" err="1">
                <a:solidFill>
                  <a:srgbClr val="C00000"/>
                </a:solidFill>
              </a:rPr>
              <a:t>PostgreSQL</a:t>
            </a:r>
            <a:r>
              <a:rPr lang="fr-FR" dirty="0">
                <a:solidFill>
                  <a:srgbClr val="C00000"/>
                </a:solidFill>
              </a:rPr>
              <a:t>, Oracle, SQL Server</a:t>
            </a:r>
          </a:p>
        </p:txBody>
      </p:sp>
      <p:sp>
        <p:nvSpPr>
          <p:cNvPr id="38" name="Rectangle 37"/>
          <p:cNvSpPr/>
          <p:nvPr/>
        </p:nvSpPr>
        <p:spPr>
          <a:xfrm>
            <a:off x="428596" y="3143248"/>
            <a:ext cx="8143932" cy="646331"/>
          </a:xfrm>
          <a:prstGeom prst="rect">
            <a:avLst/>
          </a:prstGeom>
        </p:spPr>
        <p:txBody>
          <a:bodyPr wrap="square">
            <a:spAutoFit/>
          </a:bodyPr>
          <a:lstStyle/>
          <a:p>
            <a:r>
              <a:rPr lang="en-US" dirty="0">
                <a:hlinkClick r:id="rId3"/>
              </a:rPr>
              <a:t>SQL Server</a:t>
            </a:r>
            <a:r>
              <a:rPr lang="en-US" dirty="0"/>
              <a:t> is a Relational Database Management System(RDBMS). It is also known as Microsoft SQL Server or sometimes as MSSQL.</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MongoDB vs SQL Server: SQL Server architecture"/>
          <p:cNvPicPr>
            <a:picLocks noChangeAspect="1" noChangeArrowheads="1"/>
          </p:cNvPicPr>
          <p:nvPr/>
        </p:nvPicPr>
        <p:blipFill>
          <a:blip r:embed="rId2"/>
          <a:srcRect/>
          <a:stretch>
            <a:fillRect/>
          </a:stretch>
        </p:blipFill>
        <p:spPr bwMode="auto">
          <a:xfrm>
            <a:off x="285720" y="1071546"/>
            <a:ext cx="8143932" cy="4643470"/>
          </a:xfrm>
          <a:prstGeom prst="rect">
            <a:avLst/>
          </a:prstGeom>
          <a:noFill/>
        </p:spPr>
      </p:pic>
      <p:sp>
        <p:nvSpPr>
          <p:cNvPr id="6" name="Rectangle 5"/>
          <p:cNvSpPr/>
          <p:nvPr/>
        </p:nvSpPr>
        <p:spPr>
          <a:xfrm>
            <a:off x="357158" y="357166"/>
            <a:ext cx="3307316" cy="400110"/>
          </a:xfrm>
          <a:prstGeom prst="rect">
            <a:avLst/>
          </a:prstGeom>
        </p:spPr>
        <p:txBody>
          <a:bodyPr wrap="none">
            <a:spAutoFit/>
          </a:bodyPr>
          <a:lstStyle/>
          <a:p>
            <a:r>
              <a:rPr lang="fr-FR" sz="2000" b="1" u="sng" dirty="0" err="1">
                <a:solidFill>
                  <a:srgbClr val="00B0F0"/>
                </a:solidFill>
                <a:effectLst>
                  <a:outerShdw blurRad="38100" dist="38100" dir="2700000" algn="tl">
                    <a:srgbClr val="000000">
                      <a:alpha val="43137"/>
                    </a:srgbClr>
                  </a:outerShdw>
                </a:effectLst>
              </a:rPr>
              <a:t>Features</a:t>
            </a:r>
            <a:r>
              <a:rPr lang="fr-FR" sz="2000" b="1" u="sng" dirty="0">
                <a:solidFill>
                  <a:srgbClr val="00B0F0"/>
                </a:solidFill>
                <a:effectLst>
                  <a:outerShdw blurRad="38100" dist="38100" dir="2700000" algn="tl">
                    <a:srgbClr val="000000">
                      <a:alpha val="43137"/>
                    </a:srgbClr>
                  </a:outerShdw>
                </a:effectLst>
              </a:rPr>
              <a:t> of SQL Server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onderie">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63</TotalTime>
  <Words>255</Words>
  <Application>Microsoft Office PowerPoint</Application>
  <PresentationFormat>Affichage à l'écran (4:3)</PresentationFormat>
  <Paragraphs>35</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Oriel</vt:lpstr>
      <vt:lpstr>Diapositive 1</vt:lpstr>
      <vt:lpstr>Diapositive 2</vt:lpstr>
      <vt:lpstr>Diapositive 3</vt:lpstr>
      <vt:lpstr>Diapositive 4</vt:lpstr>
      <vt:lpstr>Diapositive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HP</dc:creator>
  <cp:lastModifiedBy>HP</cp:lastModifiedBy>
  <cp:revision>10</cp:revision>
  <dcterms:created xsi:type="dcterms:W3CDTF">2023-03-25T12:36:15Z</dcterms:created>
  <dcterms:modified xsi:type="dcterms:W3CDTF">2023-03-25T13:39:43Z</dcterms:modified>
</cp:coreProperties>
</file>