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2"/>
  </p:notesMasterIdLst>
  <p:handoutMasterIdLst>
    <p:handoutMasterId r:id="rId23"/>
  </p:handoutMasterIdLst>
  <p:sldIdLst>
    <p:sldId id="289" r:id="rId5"/>
    <p:sldId id="276" r:id="rId6"/>
    <p:sldId id="290" r:id="rId7"/>
    <p:sldId id="283" r:id="rId8"/>
    <p:sldId id="292" r:id="rId9"/>
    <p:sldId id="261" r:id="rId10"/>
    <p:sldId id="293" r:id="rId11"/>
    <p:sldId id="294" r:id="rId12"/>
    <p:sldId id="295" r:id="rId13"/>
    <p:sldId id="263" r:id="rId14"/>
    <p:sldId id="296" r:id="rId15"/>
    <p:sldId id="297" r:id="rId16"/>
    <p:sldId id="298" r:id="rId17"/>
    <p:sldId id="299" r:id="rId18"/>
    <p:sldId id="300" r:id="rId19"/>
    <p:sldId id="262"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94" autoAdjust="0"/>
  </p:normalViewPr>
  <p:slideViewPr>
    <p:cSldViewPr snapToGrid="0">
      <p:cViewPr varScale="1">
        <p:scale>
          <a:sx n="106" d="100"/>
          <a:sy n="106" d="100"/>
        </p:scale>
        <p:origin x="68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7/23/2024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187855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365492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757773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257096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2975739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DA344-5FA2-43F7-9D95-CA56C82B08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397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617648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15377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588633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7/23/2024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7/23/2024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1" r:id="rId13"/>
    <p:sldLayoutId id="2147483682" r:id="rId14"/>
    <p:sldLayoutId id="2147483683" r:id="rId15"/>
    <p:sldLayoutId id="2147483687" r:id="rId16"/>
    <p:sldLayoutId id="2147483691" r:id="rId17"/>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nytimes/covid-19-data"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75575" y="651850"/>
            <a:ext cx="5427584" cy="2420026"/>
          </a:xfrm>
        </p:spPr>
        <p:txBody>
          <a:bodyPr/>
          <a:lstStyle/>
          <a:p>
            <a:r>
              <a:rPr lang="en-US" dirty="0"/>
              <a:t> Shiny app for COVID-19 Analysis in Missouri </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
        <p:nvSpPr>
          <p:cNvPr id="2" name="TextBox 1">
            <a:extLst>
              <a:ext uri="{FF2B5EF4-FFF2-40B4-BE49-F238E27FC236}">
                <a16:creationId xmlns:a16="http://schemas.microsoft.com/office/drawing/2014/main" id="{53C10692-857C-64BF-B08E-DDC716CC02E3}"/>
              </a:ext>
            </a:extLst>
          </p:cNvPr>
          <p:cNvSpPr txBox="1"/>
          <p:nvPr/>
        </p:nvSpPr>
        <p:spPr>
          <a:xfrm>
            <a:off x="552261" y="4418091"/>
            <a:ext cx="4354717" cy="369332"/>
          </a:xfrm>
          <a:prstGeom prst="rect">
            <a:avLst/>
          </a:prstGeom>
          <a:noFill/>
        </p:spPr>
        <p:txBody>
          <a:bodyPr wrap="square" rtlCol="0">
            <a:spAutoFit/>
          </a:bodyPr>
          <a:lstStyle/>
          <a:p>
            <a:r>
              <a:rPr lang="en-US" dirty="0"/>
              <a:t>By: Fathieh Qakei</a:t>
            </a:r>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118859" y="498168"/>
            <a:ext cx="6645965" cy="660903"/>
          </a:xfrm>
          <a:noFill/>
        </p:spPr>
        <p:txBody>
          <a:bodyPr/>
          <a:lstStyle/>
          <a:p>
            <a:r>
              <a:rPr kumimoji="0" lang="en-US" sz="2800" b="0" i="1" u="none" strike="noStrike" kern="1200" cap="all" spc="0" normalizeH="0" baseline="0" noProof="0" dirty="0">
                <a:ln>
                  <a:noFill/>
                </a:ln>
                <a:solidFill>
                  <a:srgbClr val="001E2E"/>
                </a:solidFill>
                <a:effectLst/>
                <a:uLnTx/>
                <a:uFillTx/>
                <a:latin typeface="Walbaum Display Light"/>
                <a:ea typeface="+mj-ea"/>
                <a:cs typeface="+mj-cs"/>
              </a:rPr>
              <a:t>Key Insights from the Analysis  </a:t>
            </a:r>
            <a:r>
              <a:rPr lang="en-US" sz="1400" dirty="0"/>
              <a:t>from 2020-03-07 to 2023-03-23 </a:t>
            </a:r>
            <a:endParaRPr lang="en-US" sz="2800" dirty="0"/>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201" y="1086416"/>
            <a:ext cx="10483391" cy="5499980"/>
          </a:xfrm>
          <a:noFill/>
        </p:spPr>
        <p:txBody>
          <a:bodyPr vert="horz" lIns="91440" tIns="45720" rIns="91440" bIns="45720" rtlCol="0" anchor="t">
            <a:normAutofit/>
          </a:bodyPr>
          <a:lstStyle/>
          <a:p>
            <a:endParaRPr kumimoji="0" lang="en-US" sz="1300" b="1" i="0" u="none" strike="noStrike" kern="1200" cap="none" spc="0" normalizeH="0" baseline="0" noProof="0" dirty="0">
              <a:ln>
                <a:noFill/>
              </a:ln>
              <a:solidFill>
                <a:srgbClr val="001E2E"/>
              </a:solidFill>
              <a:effectLst/>
              <a:uLnTx/>
              <a:uFillTx/>
              <a:latin typeface="Univers Condensed Light"/>
              <a:ea typeface="+mn-ea"/>
              <a:cs typeface="+mn-cs"/>
            </a:endParaRPr>
          </a:p>
          <a:p>
            <a:pPr algn="ctr"/>
            <a:r>
              <a:rPr kumimoji="0" lang="en-US" sz="1300" b="1" i="0" u="none" strike="noStrike" kern="1200" cap="none" spc="0" normalizeH="0" baseline="0" noProof="0" dirty="0">
                <a:ln>
                  <a:noFill/>
                </a:ln>
                <a:solidFill>
                  <a:srgbClr val="001E2E"/>
                </a:solidFill>
                <a:effectLst/>
                <a:uLnTx/>
                <a:uFillTx/>
                <a:latin typeface="Univers Condensed Light"/>
                <a:ea typeface="+mn-ea"/>
                <a:cs typeface="+mn-cs"/>
              </a:rPr>
              <a:t>Trend Analysis of Cases and Deaths: </a:t>
            </a:r>
            <a:endParaRPr lang="en-US" sz="1400" dirty="0"/>
          </a:p>
          <a:p>
            <a:r>
              <a:rPr lang="en-US" sz="1400" dirty="0"/>
              <a:t>The trend analysis of COVID-19 cases and deaths in Missouri from the displayed plot shows a cumulative increase in both metrics over time, with several distinct phases of rapid case growth likely corresponding to waves of infections. The initial outbreak in 2020 saw a steady rise, followed by significant surges in mid-2020, late 2020 to early 2021, and another in late 2021, indicating the impact of different virus variants and public health measures. The deaths curve appears relatively flatter than the cases curve, suggesting improvements in managing severe cases and medical treatments over time. Overall, while the rate of new cases seems to have slowed slightly in 2022, the data reflects ongoing challenges and responses in controlling the pandemic.</a:t>
            </a:r>
          </a:p>
          <a:p>
            <a:endParaRPr lang="en-US" sz="1400" dirty="0"/>
          </a:p>
          <a:p>
            <a:endParaRPr lang="en-US" dirty="0"/>
          </a:p>
        </p:txBody>
      </p:sp>
      <p:pic>
        <p:nvPicPr>
          <p:cNvPr id="11" name="Picture 10" descr="A graph with a red line&#10;&#10;Description automatically generated">
            <a:extLst>
              <a:ext uri="{FF2B5EF4-FFF2-40B4-BE49-F238E27FC236}">
                <a16:creationId xmlns:a16="http://schemas.microsoft.com/office/drawing/2014/main" id="{CE21C375-4960-1F05-7166-52CF4DC19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121" y="3023857"/>
            <a:ext cx="8383080" cy="3005523"/>
          </a:xfrm>
          <a:prstGeom prst="rect">
            <a:avLst/>
          </a:prstGeom>
        </p:spPr>
      </p:pic>
    </p:spTree>
    <p:extLst>
      <p:ext uri="{BB962C8B-B14F-4D97-AF65-F5344CB8AC3E}">
        <p14:creationId xmlns:p14="http://schemas.microsoft.com/office/powerpoint/2010/main" val="273724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869132" y="569153"/>
            <a:ext cx="10025732" cy="2762522"/>
          </a:xfrm>
        </p:spPr>
        <p:txBody>
          <a:bodyPr vert="horz" lIns="91440" tIns="45720" rIns="91440" bIns="45720" rtlCol="0">
            <a:normAutofit lnSpcReduction="10000"/>
          </a:bodyPr>
          <a:lstStyle/>
          <a:p>
            <a:pPr marL="0" indent="0" algn="ctr">
              <a:lnSpc>
                <a:spcPct val="90000"/>
              </a:lnSpc>
              <a:buNone/>
            </a:pPr>
            <a:r>
              <a:rPr lang="en-US" b="1" dirty="0"/>
              <a:t>Cluster Analysis:</a:t>
            </a:r>
            <a:endParaRPr lang="en-US" dirty="0"/>
          </a:p>
          <a:p>
            <a:pPr marL="0" indent="0">
              <a:buNone/>
            </a:pPr>
            <a:r>
              <a:rPr lang="en-US" dirty="0"/>
              <a:t>The cluster plot visualizes the relationship between the number of COVID-19 cases and deaths in Missouri, segmented into three distinct phases using k-means clustering. Cluster 1, represented by blue circles, includes data points with lower cases and deaths. Cluster 2, depicted by yellow triangles, consists of data points with higher cases and deaths compared to Cluster 1. Cluster 3, shown by gray squares, has a wider spread in both cases and deaths, generally encompassing the lower end of the cases and deaths compared to Cluster 2. Each cluster demonstrates a linear trend, indicating a direct relationship between the number of cases and deaths within that group. Overall, the plot highlights how different groups of regions experienced varying levels of COVID-19 impact, with each cluster displaying a distinct pattern in the relationship between cases and deaths.</a:t>
            </a:r>
          </a:p>
        </p:txBody>
      </p:sp>
      <p:pic>
        <p:nvPicPr>
          <p:cNvPr id="6" name="Picture 5">
            <a:extLst>
              <a:ext uri="{FF2B5EF4-FFF2-40B4-BE49-F238E27FC236}">
                <a16:creationId xmlns:a16="http://schemas.microsoft.com/office/drawing/2014/main" id="{3683DA00-846A-DCDE-73EB-C2C6C350226B}"/>
              </a:ext>
            </a:extLst>
          </p:cNvPr>
          <p:cNvPicPr>
            <a:picLocks noChangeAspect="1"/>
          </p:cNvPicPr>
          <p:nvPr/>
        </p:nvPicPr>
        <p:blipFill>
          <a:blip r:embed="rId3"/>
          <a:stretch>
            <a:fillRect/>
          </a:stretch>
        </p:blipFill>
        <p:spPr>
          <a:xfrm>
            <a:off x="2584500" y="3429000"/>
            <a:ext cx="7022999" cy="2618714"/>
          </a:xfrm>
          <a:prstGeom prst="rect">
            <a:avLst/>
          </a:prstGeom>
        </p:spPr>
      </p:pic>
    </p:spTree>
    <p:extLst>
      <p:ext uri="{BB962C8B-B14F-4D97-AF65-F5344CB8AC3E}">
        <p14:creationId xmlns:p14="http://schemas.microsoft.com/office/powerpoint/2010/main" val="127211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832919" y="505778"/>
            <a:ext cx="10243015" cy="3350998"/>
          </a:xfrm>
        </p:spPr>
        <p:txBody>
          <a:bodyPr vert="horz" lIns="91440" tIns="45720" rIns="91440" bIns="45720" rtlCol="0">
            <a:normAutofit/>
          </a:bodyPr>
          <a:lstStyle/>
          <a:p>
            <a:pPr marL="0" indent="0" algn="ctr">
              <a:buNone/>
            </a:pPr>
            <a:r>
              <a:rPr lang="en-US" b="1" dirty="0"/>
              <a:t>Scatter Plot Analysis:</a:t>
            </a:r>
          </a:p>
          <a:p>
            <a:pPr marL="0" indent="0">
              <a:buNone/>
            </a:pPr>
            <a:r>
              <a:rPr lang="en-US" dirty="0"/>
              <a:t>The scatter plot illustrates the relationship between COVID-19 cases and deaths in Missouri, revealing a clear positive correlation where increases in the number of cases generally correspond to increases in the number of deaths. The relationship is non-linear, with varying slopes indicating different rates of mortality at different stages of the pandemic. Distinct clusters along the curve suggest specific periods with unique patterns, likely corresponding to different waves or phases of the pandemic. Notably, there are plateaus where the number of deaths remains stable despite rising cases, possibly reflecting effective interventions or improvements in treatment. Towards the higher end, the plot shows points with very high case and death counts, emphasizing the cumulative impact of the pandemic over time. This visualization effectively captures the evolving dynamics between cases and deaths throughout the pandemic in Missouri.</a:t>
            </a:r>
          </a:p>
          <a:p>
            <a:pPr marL="0" indent="0">
              <a:lnSpc>
                <a:spcPct val="90000"/>
              </a:lnSpc>
              <a:buNone/>
            </a:pPr>
            <a:endParaRPr lang="en-US" dirty="0"/>
          </a:p>
          <a:p>
            <a:pPr marL="0">
              <a:lnSpc>
                <a:spcPct val="90000"/>
              </a:lnSpc>
            </a:pPr>
            <a:endParaRPr lang="en-US" sz="1700" dirty="0"/>
          </a:p>
        </p:txBody>
      </p:sp>
      <p:pic>
        <p:nvPicPr>
          <p:cNvPr id="8" name="Picture 7" descr="A graph showing a line&#10;&#10;Description automatically generated">
            <a:extLst>
              <a:ext uri="{FF2B5EF4-FFF2-40B4-BE49-F238E27FC236}">
                <a16:creationId xmlns:a16="http://schemas.microsoft.com/office/drawing/2014/main" id="{D2D8CBC8-3D48-F4AE-EC77-F432DB4AA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508" y="3429000"/>
            <a:ext cx="6986786" cy="2903145"/>
          </a:xfrm>
          <a:prstGeom prst="rect">
            <a:avLst/>
          </a:prstGeom>
        </p:spPr>
      </p:pic>
    </p:spTree>
    <p:extLst>
      <p:ext uri="{BB962C8B-B14F-4D97-AF65-F5344CB8AC3E}">
        <p14:creationId xmlns:p14="http://schemas.microsoft.com/office/powerpoint/2010/main" val="16788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7">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518" r="38259"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4590107" y="2069629"/>
            <a:ext cx="6159902" cy="4163219"/>
          </a:xfrm>
        </p:spPr>
        <p:txBody>
          <a:bodyPr vert="horz" lIns="91440" tIns="45720" rIns="91440" bIns="45720" rtlCol="0">
            <a:normAutofit/>
          </a:bodyPr>
          <a:lstStyle/>
          <a:p>
            <a:pPr marL="0" indent="0">
              <a:lnSpc>
                <a:spcPct val="90000"/>
              </a:lnSpc>
              <a:buNone/>
            </a:pPr>
            <a:endParaRPr lang="en-US" dirty="0"/>
          </a:p>
          <a:p>
            <a:pPr marL="0">
              <a:lnSpc>
                <a:spcPct val="90000"/>
              </a:lnSpc>
            </a:pPr>
            <a:endParaRPr lang="en-US" sz="1700" dirty="0"/>
          </a:p>
        </p:txBody>
      </p:sp>
      <p:sp>
        <p:nvSpPr>
          <p:cNvPr id="2" name="TextBox 1">
            <a:extLst>
              <a:ext uri="{FF2B5EF4-FFF2-40B4-BE49-F238E27FC236}">
                <a16:creationId xmlns:a16="http://schemas.microsoft.com/office/drawing/2014/main" id="{F597203F-4164-C2C4-3E75-78357D679199}"/>
              </a:ext>
            </a:extLst>
          </p:cNvPr>
          <p:cNvSpPr txBox="1"/>
          <p:nvPr/>
        </p:nvSpPr>
        <p:spPr>
          <a:xfrm>
            <a:off x="4758216" y="307818"/>
            <a:ext cx="5707589" cy="1446550"/>
          </a:xfrm>
          <a:prstGeom prst="rect">
            <a:avLst/>
          </a:prstGeom>
          <a:noFill/>
        </p:spPr>
        <p:txBody>
          <a:bodyPr wrap="square" rtlCol="0">
            <a:spAutoFit/>
          </a:bodyPr>
          <a:lstStyle/>
          <a:p>
            <a:r>
              <a:rPr kumimoji="0" lang="en-US" sz="4400" b="0" i="1" u="none" strike="noStrike" kern="1200" cap="all" spc="0" normalizeH="0" baseline="0" noProof="0" dirty="0">
                <a:ln>
                  <a:noFill/>
                </a:ln>
                <a:solidFill>
                  <a:srgbClr val="001E2E"/>
                </a:solidFill>
                <a:effectLst/>
                <a:uLnTx/>
                <a:uFillTx/>
                <a:latin typeface="Walbaum Display Light"/>
                <a:ea typeface="+mj-ea"/>
                <a:cs typeface="+mj-cs"/>
              </a:rPr>
              <a:t>Implications/ FUTURE WORK </a:t>
            </a:r>
            <a:endParaRPr lang="en-US" dirty="0"/>
          </a:p>
        </p:txBody>
      </p:sp>
      <p:sp>
        <p:nvSpPr>
          <p:cNvPr id="6" name="TextBox 5">
            <a:extLst>
              <a:ext uri="{FF2B5EF4-FFF2-40B4-BE49-F238E27FC236}">
                <a16:creationId xmlns:a16="http://schemas.microsoft.com/office/drawing/2014/main" id="{0A020385-AB14-403F-2F7E-DA627D573DA4}"/>
              </a:ext>
            </a:extLst>
          </p:cNvPr>
          <p:cNvSpPr txBox="1"/>
          <p:nvPr/>
        </p:nvSpPr>
        <p:spPr>
          <a:xfrm>
            <a:off x="4590107" y="2000816"/>
            <a:ext cx="615990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b="1" dirty="0"/>
              <a:t>Resource Allocation:</a:t>
            </a:r>
          </a:p>
          <a:p>
            <a:r>
              <a:rPr lang="en-US" dirty="0"/>
              <a:t>Understanding the periods of rapid increase in cases and deaths can help public health officials allocate resources more effectively. During identified surges, hospitals and healthcare facilities can be better prepared with necessary equipment, staff, and support systems to manage increased patient loads.</a:t>
            </a:r>
          </a:p>
          <a:p>
            <a:endParaRPr lang="en-US" b="1" dirty="0"/>
          </a:p>
          <a:p>
            <a:pPr marL="285750" indent="-285750">
              <a:buFont typeface="Arial" panose="020B0604020202020204" pitchFamily="34" charset="0"/>
              <a:buChar char="•"/>
            </a:pPr>
            <a:r>
              <a:rPr lang="en-US" b="1" dirty="0"/>
              <a:t>Public Health Interventions:</a:t>
            </a:r>
          </a:p>
          <a:p>
            <a:r>
              <a:rPr lang="en-US" dirty="0"/>
              <a:t>The identification of distinct phases with varying rates of increase in cases and deaths suggests that targeted public health interventions, such as lockdowns, social distancing mandates, or vaccination drives, may have been effective during certain periods. Analyzing these phases can help refine strategies for future outbreaks.</a:t>
            </a:r>
          </a:p>
        </p:txBody>
      </p:sp>
    </p:spTree>
    <p:extLst>
      <p:ext uri="{BB962C8B-B14F-4D97-AF65-F5344CB8AC3E}">
        <p14:creationId xmlns:p14="http://schemas.microsoft.com/office/powerpoint/2010/main" val="127699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7">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518" r="38259"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4603215" y="316871"/>
            <a:ext cx="6418398" cy="5839485"/>
          </a:xfrm>
        </p:spPr>
        <p:txBody>
          <a:bodyPr vert="horz" lIns="91440" tIns="45720" rIns="91440" bIns="45720" rtlCol="0">
            <a:normAutofit/>
          </a:bodyPr>
          <a:lstStyle/>
          <a:p>
            <a:pPr marL="0" indent="0">
              <a:lnSpc>
                <a:spcPct val="90000"/>
              </a:lnSpc>
              <a:buNone/>
            </a:pPr>
            <a:endParaRPr lang="en-US" dirty="0"/>
          </a:p>
          <a:p>
            <a:pPr marL="0">
              <a:lnSpc>
                <a:spcPct val="90000"/>
              </a:lnSpc>
            </a:pPr>
            <a:endParaRPr lang="en-US" sz="1700" dirty="0"/>
          </a:p>
        </p:txBody>
      </p:sp>
      <p:sp>
        <p:nvSpPr>
          <p:cNvPr id="2" name="TextBox 1">
            <a:extLst>
              <a:ext uri="{FF2B5EF4-FFF2-40B4-BE49-F238E27FC236}">
                <a16:creationId xmlns:a16="http://schemas.microsoft.com/office/drawing/2014/main" id="{F9704D39-B57F-76F5-C811-F065E3441CA3}"/>
              </a:ext>
            </a:extLst>
          </p:cNvPr>
          <p:cNvSpPr txBox="1"/>
          <p:nvPr/>
        </p:nvSpPr>
        <p:spPr>
          <a:xfrm>
            <a:off x="5446281" y="524045"/>
            <a:ext cx="3815414" cy="5632311"/>
          </a:xfrm>
          <a:prstGeom prst="rect">
            <a:avLst/>
          </a:prstGeom>
          <a:noFill/>
        </p:spPr>
        <p:txBody>
          <a:bodyPr wrap="square" rtlCol="0">
            <a:spAutoFit/>
          </a:bodyPr>
          <a:lstStyle/>
          <a:p>
            <a:r>
              <a:rPr lang="en-US" b="1" dirty="0"/>
              <a:t>Policy Making:</a:t>
            </a:r>
          </a:p>
          <a:p>
            <a:r>
              <a:rPr lang="en-US" dirty="0"/>
              <a:t>Policymakers can use the insights from this analysis to develop data-driven policies that are responsive to the changing dynamics of the pandemic. For instance, observing plateaus in death rates despite rising case numbers may indicate effective treatment protocols or public health measures that should be continued or expanded.</a:t>
            </a:r>
          </a:p>
          <a:p>
            <a:endParaRPr lang="en-US" b="1" dirty="0"/>
          </a:p>
          <a:p>
            <a:r>
              <a:rPr lang="en-US" b="1" dirty="0"/>
              <a:t>Predictive Modeling:</a:t>
            </a:r>
          </a:p>
          <a:p>
            <a:r>
              <a:rPr lang="en-US" dirty="0"/>
              <a:t>The trend data can be used to build predictive models that forecast future waves of infection and mortality. These models can inform proactive measures to mitigate the impact of future surges, including preemptive resource distribution and public advisories.</a:t>
            </a:r>
          </a:p>
          <a:p>
            <a:endParaRPr lang="en-US" b="1" dirty="0"/>
          </a:p>
        </p:txBody>
      </p:sp>
    </p:spTree>
    <p:extLst>
      <p:ext uri="{BB962C8B-B14F-4D97-AF65-F5344CB8AC3E}">
        <p14:creationId xmlns:p14="http://schemas.microsoft.com/office/powerpoint/2010/main" val="2402461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7">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518" r="38259" b="2"/>
          <a:stretch/>
        </p:blipFill>
        <p:spPr>
          <a:xfrm>
            <a:off x="0" y="-7444"/>
            <a:ext cx="5981661" cy="6874330"/>
          </a:xfrm>
          <a:custGeom>
            <a:avLst/>
            <a:gdLst/>
            <a:ahLst/>
            <a:cxnLst/>
            <a:rect l="l" t="t" r="r" b="b"/>
            <a:pathLst>
              <a:path w="4966447" h="6874330">
                <a:moveTo>
                  <a:pt x="0" y="0"/>
                </a:moveTo>
                <a:lnTo>
                  <a:pt x="4966447" y="0"/>
                </a:lnTo>
                <a:lnTo>
                  <a:pt x="3355712" y="6874330"/>
                </a:lnTo>
                <a:lnTo>
                  <a:pt x="0" y="6874330"/>
                </a:lnTo>
                <a:close/>
              </a:path>
            </a:pathLst>
          </a:cu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4603215" y="1085200"/>
            <a:ext cx="6418398" cy="5288440"/>
          </a:xfrm>
        </p:spPr>
        <p:txBody>
          <a:bodyPr vert="horz" lIns="91440" tIns="45720" rIns="91440" bIns="45720" rtlCol="0">
            <a:normAutofit/>
          </a:bodyPr>
          <a:lstStyle/>
          <a:p>
            <a:pPr marL="0" indent="0">
              <a:lnSpc>
                <a:spcPct val="90000"/>
              </a:lnSpc>
              <a:buNone/>
            </a:pPr>
            <a:endParaRPr lang="en-US" dirty="0"/>
          </a:p>
          <a:p>
            <a:pPr marL="0">
              <a:lnSpc>
                <a:spcPct val="90000"/>
              </a:lnSpc>
            </a:pPr>
            <a:endParaRPr lang="en-US" sz="1700" dirty="0"/>
          </a:p>
        </p:txBody>
      </p:sp>
      <p:sp>
        <p:nvSpPr>
          <p:cNvPr id="4" name="TextBox 3">
            <a:extLst>
              <a:ext uri="{FF2B5EF4-FFF2-40B4-BE49-F238E27FC236}">
                <a16:creationId xmlns:a16="http://schemas.microsoft.com/office/drawing/2014/main" id="{8AE42C01-4E9F-2684-E276-A9C61CF9DA22}"/>
              </a:ext>
            </a:extLst>
          </p:cNvPr>
          <p:cNvSpPr txBox="1"/>
          <p:nvPr/>
        </p:nvSpPr>
        <p:spPr>
          <a:xfrm>
            <a:off x="5981661" y="612844"/>
            <a:ext cx="3661505" cy="5632311"/>
          </a:xfrm>
          <a:prstGeom prst="rect">
            <a:avLst/>
          </a:prstGeom>
          <a:noFill/>
        </p:spPr>
        <p:txBody>
          <a:bodyPr wrap="square" rtlCol="0">
            <a:spAutoFit/>
          </a:bodyPr>
          <a:lstStyle/>
          <a:p>
            <a:r>
              <a:rPr lang="en-US" b="1" dirty="0"/>
              <a:t>Long-term Planning:</a:t>
            </a:r>
          </a:p>
          <a:p>
            <a:r>
              <a:rPr lang="en-US" dirty="0"/>
              <a:t>The cumulative impact shown towards the high end of the case and death counts underscores the need for long-term planning in public health infrastructure. Investments in healthcare capacity, ongoing research for treatments and vaccines, and strategies for dealing with prolonged pandemics can be prioritized based on these insights.</a:t>
            </a:r>
          </a:p>
          <a:p>
            <a:endParaRPr lang="en-US" dirty="0"/>
          </a:p>
          <a:p>
            <a:endParaRPr lang="en-US" dirty="0"/>
          </a:p>
          <a:p>
            <a:r>
              <a:rPr lang="en-US" b="1" dirty="0"/>
              <a:t>Disparities in Impact:</a:t>
            </a:r>
          </a:p>
          <a:p>
            <a:r>
              <a:rPr lang="en-US" dirty="0"/>
              <a:t>Further analysis can reveal disparities in the impact of COVID-19 across different demographics and regions within Missouri. Addressing these disparities is crucial for equitable healthcare provision and ensuring that vulnerable populations receive adequate support.</a:t>
            </a:r>
          </a:p>
        </p:txBody>
      </p:sp>
    </p:spTree>
    <p:extLst>
      <p:ext uri="{BB962C8B-B14F-4D97-AF65-F5344CB8AC3E}">
        <p14:creationId xmlns:p14="http://schemas.microsoft.com/office/powerpoint/2010/main" val="165961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4" name="TextBox 3">
            <a:extLst>
              <a:ext uri="{FF2B5EF4-FFF2-40B4-BE49-F238E27FC236}">
                <a16:creationId xmlns:a16="http://schemas.microsoft.com/office/drawing/2014/main" id="{BD2A1371-B3AF-A073-E9F1-645F8A34A3F7}"/>
              </a:ext>
            </a:extLst>
          </p:cNvPr>
          <p:cNvSpPr txBox="1"/>
          <p:nvPr/>
        </p:nvSpPr>
        <p:spPr>
          <a:xfrm>
            <a:off x="6536602" y="1086416"/>
            <a:ext cx="4789284" cy="5355312"/>
          </a:xfrm>
          <a:prstGeom prst="rect">
            <a:avLst/>
          </a:prstGeom>
          <a:noFill/>
        </p:spPr>
        <p:txBody>
          <a:bodyPr wrap="square" rtlCol="0">
            <a:spAutoFit/>
          </a:bodyPr>
          <a:lstStyle/>
          <a:p>
            <a:r>
              <a:rPr lang="en-US" dirty="0"/>
              <a:t>This project successfully developed a Shiny app for analyzing and visualizing COVID-19 data in Missouri using K-means clustering. The app provides interactive tools to explore trends in cases and deaths, assess public health interventions, and compare the pandemic's impact over time.</a:t>
            </a:r>
          </a:p>
          <a:p>
            <a:r>
              <a:rPr lang="en-US" dirty="0"/>
              <a:t>Key insights from this analysis highlight distinct phases of the pandemic, emphasizing the importance of targeted public health responses. The interactive visualizations, including cluster plots and time-series analysis, offer valuable resources for researchers and policymakers.</a:t>
            </a:r>
          </a:p>
          <a:p>
            <a:r>
              <a:rPr lang="en-US" dirty="0"/>
              <a:t>The findings can guide future public health strategies, resource allocation, and policy-making. The Shiny app remains a valuable tool for ongoing analysis, adaptable to other regions and datasets.</a:t>
            </a:r>
          </a:p>
          <a:p>
            <a:r>
              <a:rPr lang="en-US" dirty="0"/>
              <a:t>Thank you for your interest in this project.</a:t>
            </a:r>
          </a:p>
          <a:p>
            <a:endParaRPr lang="en-US" dirty="0"/>
          </a:p>
          <a:p>
            <a:r>
              <a:rPr lang="en-US" dirty="0"/>
              <a:t>Fathieh Qakei </a:t>
            </a:r>
          </a:p>
        </p:txBody>
      </p:sp>
    </p:spTree>
    <p:extLst>
      <p:ext uri="{BB962C8B-B14F-4D97-AF65-F5344CB8AC3E}">
        <p14:creationId xmlns:p14="http://schemas.microsoft.com/office/powerpoint/2010/main" val="121080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FAD766C-AD62-9364-A44D-AA69B78A6D99}"/>
              </a:ext>
            </a:extLst>
          </p:cNvPr>
          <p:cNvSpPr>
            <a:spLocks noGrp="1"/>
          </p:cNvSpPr>
          <p:nvPr>
            <p:ph type="pic" sz="quarter" idx="10"/>
          </p:nvPr>
        </p:nvSpPr>
        <p:spPr/>
        <p:txBody>
          <a:bodyPr/>
          <a:lstStyle/>
          <a:p>
            <a:endParaRPr lang="en-US" dirty="0"/>
          </a:p>
        </p:txBody>
      </p:sp>
      <p:sp>
        <p:nvSpPr>
          <p:cNvPr id="4" name="Content Placeholder 3">
            <a:extLst>
              <a:ext uri="{FF2B5EF4-FFF2-40B4-BE49-F238E27FC236}">
                <a16:creationId xmlns:a16="http://schemas.microsoft.com/office/drawing/2014/main" id="{E560E2AB-7718-B08C-E589-74BEEB59AC6E}"/>
              </a:ext>
            </a:extLst>
          </p:cNvPr>
          <p:cNvSpPr>
            <a:spLocks noGrp="1"/>
          </p:cNvSpPr>
          <p:nvPr>
            <p:ph idx="1"/>
          </p:nvPr>
        </p:nvSpPr>
        <p:spPr>
          <a:xfrm>
            <a:off x="6446068" y="1204111"/>
            <a:ext cx="4727891" cy="2607398"/>
          </a:xfrm>
        </p:spPr>
        <p:txBody>
          <a:bodyPr>
            <a:normAutofit/>
          </a:bodyPr>
          <a:lstStyle/>
          <a:p>
            <a:r>
              <a:rPr lang="en-US" dirty="0"/>
              <a:t>References:</a:t>
            </a:r>
          </a:p>
          <a:p>
            <a:r>
              <a:rPr lang="en-US" dirty="0"/>
              <a:t>Prakash N, Srivastava B, Singh S, Sharma S, Jain S. Effectiveness of social distancing interventions in containing COVID-19 incidence: International evidence using Kalman filter. Econ Hum Biol. 2022 Jan;44:101091. </a:t>
            </a:r>
            <a:r>
              <a:rPr lang="en-US" dirty="0" err="1"/>
              <a:t>doi</a:t>
            </a:r>
            <a:r>
              <a:rPr lang="en-US" dirty="0"/>
              <a:t>: 10.1016/j.ehb.2021.101091. </a:t>
            </a:r>
            <a:r>
              <a:rPr lang="en-US" dirty="0" err="1"/>
              <a:t>Epub</a:t>
            </a:r>
            <a:r>
              <a:rPr lang="en-US" dirty="0"/>
              <a:t> 2021 Dec 2. PMID: 34894622; PMCID: PMC8638209.</a:t>
            </a:r>
          </a:p>
          <a:p>
            <a:endParaRPr lang="en-US" dirty="0"/>
          </a:p>
        </p:txBody>
      </p:sp>
    </p:spTree>
    <p:extLst>
      <p:ext uri="{BB962C8B-B14F-4D97-AF65-F5344CB8AC3E}">
        <p14:creationId xmlns:p14="http://schemas.microsoft.com/office/powerpoint/2010/main" val="417161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524000" y="743672"/>
            <a:ext cx="9144000" cy="863456"/>
          </a:xfrm>
          <a:noFill/>
        </p:spPr>
        <p:txBody>
          <a:bodyPr anchor="b"/>
          <a:lstStyle/>
          <a:p>
            <a:r>
              <a:rPr lang="en-US" dirty="0"/>
              <a:t>Literature review </a:t>
            </a:r>
          </a:p>
        </p:txBody>
      </p:sp>
      <p:pic>
        <p:nvPicPr>
          <p:cNvPr id="6" name="Picture Placeholder 5" descr="A large building with lights on it&#10;&#10;Description automatically generated">
            <a:extLst>
              <a:ext uri="{FF2B5EF4-FFF2-40B4-BE49-F238E27FC236}">
                <a16:creationId xmlns:a16="http://schemas.microsoft.com/office/drawing/2014/main" id="{CF192CE4-81D6-5386-6524-ACD76EBDC2B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34546" b="34546"/>
          <a:stretch>
            <a:fillRect/>
          </a:stretch>
        </p:blipFill>
        <p:spPr>
          <a:xfrm>
            <a:off x="0" y="4736592"/>
            <a:ext cx="12207240" cy="2121408"/>
          </a:xfrm>
        </p:spPr>
      </p:pic>
      <p:sp>
        <p:nvSpPr>
          <p:cNvPr id="7" name="TextBox 6">
            <a:extLst>
              <a:ext uri="{FF2B5EF4-FFF2-40B4-BE49-F238E27FC236}">
                <a16:creationId xmlns:a16="http://schemas.microsoft.com/office/drawing/2014/main" id="{A7D7A7A7-67C7-2DED-803D-58E34AC32E0E}"/>
              </a:ext>
            </a:extLst>
          </p:cNvPr>
          <p:cNvSpPr txBox="1"/>
          <p:nvPr/>
        </p:nvSpPr>
        <p:spPr>
          <a:xfrm>
            <a:off x="803564" y="1708727"/>
            <a:ext cx="10446327" cy="3108543"/>
          </a:xfrm>
          <a:prstGeom prst="rect">
            <a:avLst/>
          </a:prstGeom>
          <a:noFill/>
        </p:spPr>
        <p:txBody>
          <a:bodyPr wrap="square" rtlCol="0">
            <a:spAutoFit/>
          </a:bodyPr>
          <a:lstStyle/>
          <a:p>
            <a:endParaRPr lang="en-US" dirty="0"/>
          </a:p>
          <a:p>
            <a:r>
              <a:rPr lang="en-US" sz="1600" dirty="0">
                <a:latin typeface="Times New Roman" panose="02020603050405020304" pitchFamily="18" charset="0"/>
                <a:cs typeface="Times New Roman" panose="02020603050405020304" pitchFamily="18" charset="0"/>
              </a:rPr>
              <a:t>	The dataset provided by The New York Times is an extensive compilation of COVID-19 data for the United States at the state level. It includes historical data on cumulative counts of coronavirus cases and deaths, tracked and updated since January 2020. This dataset has been crucial for researchers, public officials, and journalists in understanding the spread and impact of the pandemic at a state level.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Several studies have utilized similar datasets to analyze COVID-19 trends, evaluate public health responses, and predict future outbreaks. For instance, research has focused on the correlation between social distancing measures and the reduction in case numbers, the disparities in COVID-19 impact among different demographics, and the effectiveness of vaccination campaigns (</a:t>
            </a:r>
            <a:r>
              <a:rPr lang="en-US" sz="1600">
                <a:latin typeface="Times New Roman" panose="02020603050405020304" pitchFamily="18" charset="0"/>
                <a:cs typeface="Times New Roman" panose="02020603050405020304" pitchFamily="18" charset="0"/>
              </a:rPr>
              <a:t>Prakash et </a:t>
            </a:r>
            <a:r>
              <a:rPr lang="en-US" sz="1600" dirty="0">
                <a:latin typeface="Times New Roman" panose="02020603050405020304" pitchFamily="18" charset="0"/>
                <a:cs typeface="Times New Roman" panose="02020603050405020304" pitchFamily="18" charset="0"/>
              </a:rPr>
              <a:t>al., 2021). The granularity of the data at the state level allows for detailed regional analyses, which can inform localized public health strategies.</a:t>
            </a:r>
          </a:p>
          <a:p>
            <a:endParaRPr lang="en-US" dirty="0"/>
          </a:p>
        </p:txBody>
      </p:sp>
    </p:spTree>
    <p:extLst>
      <p:ext uri="{BB962C8B-B14F-4D97-AF65-F5344CB8AC3E}">
        <p14:creationId xmlns:p14="http://schemas.microsoft.com/office/powerpoint/2010/main" val="82108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65A9-9C53-3D2D-4C27-853232A33E46}"/>
              </a:ext>
            </a:extLst>
          </p:cNvPr>
          <p:cNvSpPr>
            <a:spLocks noGrp="1"/>
          </p:cNvSpPr>
          <p:nvPr>
            <p:ph type="ctrTitle"/>
          </p:nvPr>
        </p:nvSpPr>
        <p:spPr>
          <a:xfrm>
            <a:off x="1089434" y="642796"/>
            <a:ext cx="9144000" cy="1475715"/>
          </a:xfrm>
        </p:spPr>
        <p:txBody>
          <a:bodyPr/>
          <a:lstStyle/>
          <a:p>
            <a:r>
              <a:rPr lang="en-US" sz="4000" dirty="0"/>
              <a:t>Data collection &amp; description</a:t>
            </a:r>
            <a:br>
              <a:rPr lang="en-US" sz="4000" dirty="0"/>
            </a:br>
            <a:r>
              <a:rPr lang="en-US" sz="4000" dirty="0"/>
              <a:t> </a:t>
            </a:r>
          </a:p>
        </p:txBody>
      </p:sp>
      <p:sp>
        <p:nvSpPr>
          <p:cNvPr id="3" name="Picture Placeholder 2">
            <a:extLst>
              <a:ext uri="{FF2B5EF4-FFF2-40B4-BE49-F238E27FC236}">
                <a16:creationId xmlns:a16="http://schemas.microsoft.com/office/drawing/2014/main" id="{5075988D-6AC8-F01D-F152-72947AE8ECB2}"/>
              </a:ext>
            </a:extLst>
          </p:cNvPr>
          <p:cNvSpPr>
            <a:spLocks noGrp="1"/>
          </p:cNvSpPr>
          <p:nvPr>
            <p:ph type="pic" sz="quarter" idx="13"/>
          </p:nvPr>
        </p:nvSpPr>
        <p:spPr>
          <a:xfrm>
            <a:off x="706170" y="1828800"/>
            <a:ext cx="10520127" cy="5059042"/>
          </a:xfrm>
        </p:spPr>
        <p:txBody>
          <a:bodyPr/>
          <a:lstStyle/>
          <a:p>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US" sz="1800" kern="100" dirty="0">
                <a:effectLst/>
                <a:latin typeface="Aptos" panose="020B0004020202020204" pitchFamily="34" charset="0"/>
                <a:ea typeface="Aptos" panose="020B0004020202020204" pitchFamily="34" charset="0"/>
                <a:cs typeface="Arial" panose="020B0604020202020204" pitchFamily="34" charset="0"/>
              </a:rPr>
              <a:t>The data comes from The New York Times' COVID-19 data repository (</a:t>
            </a:r>
            <a:r>
              <a:rPr lang="en-US" sz="1800" u="sng" kern="100" dirty="0">
                <a:solidFill>
                  <a:srgbClr val="0000FF"/>
                </a:solidFill>
                <a:effectLst/>
                <a:latin typeface="Aptos" panose="020B0004020202020204" pitchFamily="34" charset="0"/>
                <a:ea typeface="Aptos" panose="020B0004020202020204" pitchFamily="34" charset="0"/>
                <a:cs typeface="Arial" panose="020B0604020202020204" pitchFamily="34" charset="0"/>
                <a:hlinkClick r:id="rId2"/>
              </a:rPr>
              <a:t>GitHub - </a:t>
            </a:r>
            <a:r>
              <a:rPr lang="en-US" sz="1800" u="sng" kern="100" dirty="0" err="1">
                <a:solidFill>
                  <a:srgbClr val="0000FF"/>
                </a:solidFill>
                <a:effectLst/>
                <a:latin typeface="Aptos" panose="020B0004020202020204" pitchFamily="34" charset="0"/>
                <a:ea typeface="Aptos" panose="020B0004020202020204" pitchFamily="34" charset="0"/>
                <a:cs typeface="Arial" panose="020B0604020202020204" pitchFamily="34" charset="0"/>
                <a:hlinkClick r:id="rId2"/>
              </a:rPr>
              <a:t>nytimes</a:t>
            </a:r>
            <a:r>
              <a:rPr lang="en-US" sz="1800" u="sng" kern="100" dirty="0">
                <a:solidFill>
                  <a:srgbClr val="0000FF"/>
                </a:solidFill>
                <a:effectLst/>
                <a:latin typeface="Aptos" panose="020B0004020202020204" pitchFamily="34" charset="0"/>
                <a:ea typeface="Aptos" panose="020B0004020202020204" pitchFamily="34" charset="0"/>
                <a:cs typeface="Arial" panose="020B0604020202020204" pitchFamily="34" charset="0"/>
                <a:hlinkClick r:id="rId2"/>
              </a:rPr>
              <a:t>/covid-19-data: A repository of data on coronavirus cases and deaths in the U.S.</a:t>
            </a:r>
            <a:r>
              <a:rPr lang="en-US" sz="1800" kern="100" dirty="0">
                <a:effectLst/>
                <a:latin typeface="Aptos" panose="020B0004020202020204" pitchFamily="34" charset="0"/>
                <a:ea typeface="Aptos" panose="020B0004020202020204" pitchFamily="34" charset="0"/>
                <a:cs typeface="Arial" panose="020B0604020202020204" pitchFamily="34" charset="0"/>
              </a:rPr>
              <a:t>). It provides detailed and up-to-date information on COVID-19 cases and deaths across all U.S. states from January 21, 2020, to March 23, 2023.</a:t>
            </a:r>
          </a:p>
          <a:p>
            <a:pPr algn="l"/>
            <a:r>
              <a:rPr lang="en-US" sz="1800" kern="100" dirty="0">
                <a:effectLst/>
                <a:latin typeface="Aptos" panose="020B0004020202020204" pitchFamily="34" charset="0"/>
                <a:ea typeface="Aptos" panose="020B0004020202020204" pitchFamily="34" charset="0"/>
                <a:cs typeface="Arial" panose="020B0604020202020204" pitchFamily="34" charset="0"/>
              </a:rPr>
              <a:t>The dataset has 5 variables, which are:</a:t>
            </a:r>
          </a:p>
          <a:p>
            <a:pPr marL="342900" indent="-342900" algn="l">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Date: The date of the report.</a:t>
            </a:r>
          </a:p>
          <a:p>
            <a:pPr marL="342900" indent="-342900" algn="l">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State: The state where the data is reported.</a:t>
            </a:r>
          </a:p>
          <a:p>
            <a:pPr marL="342900" indent="-342900" algn="l">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Cases: Total number of cumulative COVID-19 cases.</a:t>
            </a:r>
          </a:p>
          <a:p>
            <a:pPr marL="342900" indent="-342900" algn="l">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Deaths: Total number of cumulative COVID-19 deaths.</a:t>
            </a:r>
          </a:p>
          <a:p>
            <a:pPr marL="342900" indent="-342900" algn="l">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FIPS (Federal Information Processing Standards) Codes: Standard geographic identifiers for states.</a:t>
            </a:r>
          </a:p>
          <a:p>
            <a:endParaRPr lang="en-US" dirty="0"/>
          </a:p>
        </p:txBody>
      </p:sp>
    </p:spTree>
    <p:extLst>
      <p:ext uri="{BB962C8B-B14F-4D97-AF65-F5344CB8AC3E}">
        <p14:creationId xmlns:p14="http://schemas.microsoft.com/office/powerpoint/2010/main" val="92092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7" name="Straight Connector 12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34" name="Rectangle 133">
            <a:extLst>
              <a:ext uri="{FF2B5EF4-FFF2-40B4-BE49-F238E27FC236}">
                <a16:creationId xmlns:a16="http://schemas.microsoft.com/office/drawing/2014/main" id="{A221245A-B93D-45A8-B0FA-EC2AEE26E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Placeholder 42">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8257309" y="-223864"/>
            <a:ext cx="3977610" cy="6858000"/>
          </a:xfrm>
          <a:prstGeom prst="rect">
            <a:avLst/>
          </a:prstGeom>
        </p:spPr>
      </p:pic>
      <p:sp>
        <p:nvSpPr>
          <p:cNvPr id="135" name="Rectangle 134">
            <a:extLst>
              <a:ext uri="{FF2B5EF4-FFF2-40B4-BE49-F238E27FC236}">
                <a16:creationId xmlns:a16="http://schemas.microsoft.com/office/drawing/2014/main" id="{A60A95D1-194E-4E4E-8C67-30F91F8E7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8521995" cy="6858000"/>
          </a:xfrm>
          <a:prstGeom prst="rect">
            <a:avLst/>
          </a:prstGeom>
          <a:gradFill>
            <a:gsLst>
              <a:gs pos="58000">
                <a:srgbClr val="000000">
                  <a:alpha val="30000"/>
                </a:srgbClr>
              </a:gs>
              <a:gs pos="33000">
                <a:srgbClr val="000000">
                  <a:alpha val="20000"/>
                </a:srgbClr>
              </a:gs>
              <a:gs pos="0">
                <a:srgbClr val="000000">
                  <a:alpha val="0"/>
                </a:srgbClr>
              </a:gs>
              <a:gs pos="100000">
                <a:srgbClr val="000000">
                  <a:alpha val="3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104900" y="871539"/>
            <a:ext cx="6515100" cy="975368"/>
          </a:xfrm>
        </p:spPr>
        <p:txBody>
          <a:bodyPr vert="horz" lIns="91440" tIns="45720" rIns="91440" bIns="45720" rtlCol="0" anchor="b">
            <a:normAutofit/>
          </a:bodyPr>
          <a:lstStyle/>
          <a:p>
            <a:pPr lvl="0"/>
            <a:r>
              <a:rPr lang="en-US" sz="4800" dirty="0">
                <a:solidFill>
                  <a:schemeClr val="tx1"/>
                </a:solidFill>
              </a:rPr>
              <a:t>Design/objective </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334978" y="2299582"/>
            <a:ext cx="7423842" cy="2119250"/>
          </a:xfrm>
        </p:spPr>
        <p:txBody>
          <a:bodyPr vert="horz" lIns="91440" tIns="45720" rIns="91440" bIns="45720" rtlCol="0">
            <a:normAutofit/>
          </a:bodyPr>
          <a:lstStyle/>
          <a:p>
            <a:pPr lvl="1"/>
            <a:r>
              <a:rPr lang="en-US" dirty="0"/>
              <a:t>This project aims to develop a Shiny app that is designed to cluster COVID-19 data from Missouri state using K-means clustering. The primary goal is to analyze and visualize trends in COVID-19 cases and deaths over time, allowing users to interact with and explore the data in various ways.</a:t>
            </a:r>
          </a:p>
          <a:p>
            <a:pPr lvl="1"/>
            <a:endParaRPr lang="en-US" dirty="0">
              <a:solidFill>
                <a:schemeClr val="tx1"/>
              </a:solidFill>
            </a:endParaRPr>
          </a:p>
        </p:txBody>
      </p:sp>
      <p:cxnSp>
        <p:nvCxnSpPr>
          <p:cNvPr id="136" name="Straight Connector 135">
            <a:extLst>
              <a:ext uri="{FF2B5EF4-FFF2-40B4-BE49-F238E27FC236}">
                <a16:creationId xmlns:a16="http://schemas.microsoft.com/office/drawing/2014/main" id="{64C0A835-9AC9-4D0F-A529-BE4789E126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39206" y="3065930"/>
            <a:ext cx="2852793" cy="37977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CF67ECC-797A-4CA0-87E3-3604664986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172700" y="0"/>
            <a:ext cx="1358310"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03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pic>
        <p:nvPicPr>
          <p:cNvPr id="24" name="Picture Placeholder 7">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518" r="38259" b="2"/>
          <a:stretch/>
        </p:blipFill>
        <p:spPr>
          <a:xfrm>
            <a:off x="81481" y="-8165"/>
            <a:ext cx="4352123" cy="6874330"/>
          </a:xfrm>
          <a:custGeom>
            <a:avLst/>
            <a:gdLst/>
            <a:ahLst/>
            <a:cxnLst/>
            <a:rect l="l" t="t" r="r" b="b"/>
            <a:pathLst>
              <a:path w="4966447" h="6874330">
                <a:moveTo>
                  <a:pt x="0" y="0"/>
                </a:moveTo>
                <a:lnTo>
                  <a:pt x="4966447" y="0"/>
                </a:lnTo>
                <a:lnTo>
                  <a:pt x="3355712" y="6874330"/>
                </a:lnTo>
                <a:lnTo>
                  <a:pt x="0" y="6874330"/>
                </a:lnTo>
                <a:close/>
              </a:path>
            </a:pathLst>
          </a:cu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5146158" y="2301949"/>
            <a:ext cx="6238687" cy="4022650"/>
          </a:xfrm>
        </p:spPr>
        <p:txBody>
          <a:bodyPr vert="horz" lIns="91440" tIns="45720" rIns="91440" bIns="45720" rtlCol="0">
            <a:normAutofit fontScale="92500" lnSpcReduction="20000"/>
          </a:bodyPr>
          <a:lstStyle/>
          <a:p>
            <a:pPr marL="22860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kumimoji="0" lang="en-US" sz="2400" b="0" i="0" u="none" strike="noStrike" kern="1200" cap="none" spc="0" normalizeH="0" baseline="0" noProof="0" dirty="0">
                <a:ln>
                  <a:noFill/>
                </a:ln>
                <a:solidFill>
                  <a:srgbClr val="001E2E"/>
                </a:solidFill>
                <a:effectLst/>
                <a:uLnTx/>
                <a:uFillTx/>
                <a:latin typeface="Univers Condensed Light"/>
                <a:ea typeface="+mn-ea"/>
                <a:cs typeface="+mn-cs"/>
              </a:rPr>
              <a:t>Methodology:</a:t>
            </a:r>
          </a:p>
          <a:p>
            <a:pPr marL="68580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Filtering data for Missouri.</a:t>
            </a:r>
          </a:p>
          <a:p>
            <a:pPr marL="68580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Normalizing 'cases' and 'deaths' columns.</a:t>
            </a:r>
          </a:p>
          <a:p>
            <a:pPr marL="68580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Applying Gap Statistic and Elbow method to determine the optimal number of clusters.</a:t>
            </a:r>
          </a:p>
          <a:p>
            <a:pPr marL="68580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Applying K-means clustering with a selectable number of clusters.</a:t>
            </a:r>
          </a:p>
          <a:p>
            <a:pPr marL="68580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Generating visualizations using ggplot2 and </a:t>
            </a:r>
            <a:r>
              <a:rPr kumimoji="0" lang="en-US" sz="2000" b="0" i="0" u="none" strike="noStrike" kern="1200" cap="none" spc="0" normalizeH="0" baseline="0" noProof="0" dirty="0" err="1">
                <a:ln>
                  <a:noFill/>
                </a:ln>
                <a:solidFill>
                  <a:srgbClr val="001E2E"/>
                </a:solidFill>
                <a:effectLst/>
                <a:uLnTx/>
                <a:uFillTx/>
                <a:latin typeface="Univers Condensed Light"/>
                <a:ea typeface="+mn-ea"/>
                <a:cs typeface="+mn-cs"/>
              </a:rPr>
              <a:t>plotly</a:t>
            </a: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a:t>
            </a:r>
          </a:p>
          <a:p>
            <a:pPr marL="22860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kumimoji="0" lang="en-US" sz="2400" b="0" i="0" u="none" strike="noStrike" kern="1200" cap="none" spc="0" normalizeH="0" baseline="0" noProof="0" dirty="0">
                <a:ln>
                  <a:noFill/>
                </a:ln>
                <a:solidFill>
                  <a:srgbClr val="001E2E"/>
                </a:solidFill>
                <a:effectLst/>
                <a:uLnTx/>
                <a:uFillTx/>
                <a:latin typeface="Univers Condensed Light"/>
                <a:ea typeface="+mn-ea"/>
                <a:cs typeface="+mn-cs"/>
              </a:rPr>
              <a:t>Tools:</a:t>
            </a:r>
          </a:p>
          <a:p>
            <a:pPr marL="68580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R programming language.</a:t>
            </a:r>
          </a:p>
          <a:p>
            <a:pPr marL="68580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Shiny for interactivity.</a:t>
            </a:r>
          </a:p>
          <a:p>
            <a:pPr marL="68580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ggplot2 for plotting.</a:t>
            </a:r>
          </a:p>
          <a:p>
            <a:pPr marL="68580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2000" b="0" i="0" u="none" strike="noStrike" kern="1200" cap="none" spc="0" normalizeH="0" baseline="0" noProof="0" dirty="0" err="1">
                <a:ln>
                  <a:noFill/>
                </a:ln>
                <a:solidFill>
                  <a:srgbClr val="001E2E"/>
                </a:solidFill>
                <a:effectLst/>
                <a:uLnTx/>
                <a:uFillTx/>
                <a:latin typeface="Univers Condensed Light"/>
                <a:ea typeface="+mn-ea"/>
                <a:cs typeface="+mn-cs"/>
              </a:rPr>
              <a:t>plotly</a:t>
            </a:r>
            <a:r>
              <a:rPr kumimoji="0" lang="en-US" sz="2000" b="0" i="0" u="none" strike="noStrike" kern="1200" cap="none" spc="0" normalizeH="0" baseline="0" noProof="0" dirty="0">
                <a:ln>
                  <a:noFill/>
                </a:ln>
                <a:solidFill>
                  <a:srgbClr val="001E2E"/>
                </a:solidFill>
                <a:effectLst/>
                <a:uLnTx/>
                <a:uFillTx/>
                <a:latin typeface="Univers Condensed Light"/>
                <a:ea typeface="+mn-ea"/>
                <a:cs typeface="+mn-cs"/>
              </a:rPr>
              <a:t> for interactive plots.</a:t>
            </a:r>
          </a:p>
          <a:p>
            <a:pPr marL="0" indent="0">
              <a:lnSpc>
                <a:spcPct val="90000"/>
              </a:lnSpc>
              <a:buNone/>
            </a:pPr>
            <a:endParaRPr lang="en-US" sz="1700" dirty="0"/>
          </a:p>
        </p:txBody>
      </p:sp>
      <p:cxnSp>
        <p:nvCxnSpPr>
          <p:cNvPr id="45" name="Straight Connector 44">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3FD3647C-C00F-7BB2-EB87-9F41F1D76320}"/>
              </a:ext>
            </a:extLst>
          </p:cNvPr>
          <p:cNvSpPr txBox="1">
            <a:spLocks/>
          </p:cNvSpPr>
          <p:nvPr/>
        </p:nvSpPr>
        <p:spPr>
          <a:xfrm>
            <a:off x="3693501" y="679765"/>
            <a:ext cx="9144000" cy="147571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pPr algn="ctr"/>
            <a:r>
              <a:rPr lang="en-US" sz="4000" dirty="0"/>
              <a:t>Data analysis </a:t>
            </a:r>
            <a:br>
              <a:rPr lang="en-US" sz="4000" dirty="0"/>
            </a:br>
            <a:r>
              <a:rPr lang="en-US" sz="4000" dirty="0"/>
              <a:t> </a:t>
            </a:r>
          </a:p>
        </p:txBody>
      </p:sp>
    </p:spTree>
    <p:extLst>
      <p:ext uri="{BB962C8B-B14F-4D97-AF65-F5344CB8AC3E}">
        <p14:creationId xmlns:p14="http://schemas.microsoft.com/office/powerpoint/2010/main" val="406536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146159" y="685800"/>
            <a:ext cx="6238688" cy="1382233"/>
          </a:xfrm>
        </p:spPr>
        <p:txBody>
          <a:bodyPr vert="horz" lIns="91440" tIns="45720" rIns="91440" bIns="45720" rtlCol="0" anchor="ctr">
            <a:normAutofit/>
          </a:bodyPr>
          <a:lstStyle/>
          <a:p>
            <a:pPr marL="457200" marR="0" lvl="1" indent="0" algn="l" rtl="0" fontAlgn="auto">
              <a:lnSpc>
                <a:spcPct val="90000"/>
              </a:lnSpc>
              <a:spcBef>
                <a:spcPct val="0"/>
              </a:spcBef>
              <a:spcAft>
                <a:spcPts val="0"/>
              </a:spcAft>
              <a:buClrTx/>
              <a:buSzPct val="80000"/>
              <a:tabLst/>
              <a:defRPr/>
            </a:pPr>
            <a:r>
              <a:rPr kumimoji="0" lang="en-US" sz="3700" b="0" i="1" u="none" strike="noStrike" kern="1200" cap="all" spc="0" normalizeH="0" noProof="0">
                <a:ln>
                  <a:noFill/>
                </a:ln>
                <a:solidFill>
                  <a:schemeClr val="tx2"/>
                </a:solidFill>
                <a:effectLst/>
                <a:uLnTx/>
                <a:uFillTx/>
                <a:latin typeface="+mj-lt"/>
                <a:ea typeface="+mj-ea"/>
                <a:cs typeface="+mj-cs"/>
              </a:rPr>
              <a:t>structure and features of the app</a:t>
            </a:r>
            <a:endParaRPr kumimoji="0" lang="en-US" sz="3700" b="0" i="1" u="none" strike="noStrike" kern="1200" cap="all" spc="300" normalizeH="0" noProof="0">
              <a:ln>
                <a:noFill/>
              </a:ln>
              <a:solidFill>
                <a:schemeClr val="tx2"/>
              </a:solidFill>
              <a:effectLst/>
              <a:uLnTx/>
              <a:uFillTx/>
              <a:latin typeface="+mj-lt"/>
              <a:ea typeface="+mj-ea"/>
              <a:cs typeface="+mj-cs"/>
            </a:endParaRPr>
          </a:p>
        </p:txBody>
      </p:sp>
      <p:pic>
        <p:nvPicPr>
          <p:cNvPr id="24" name="Picture Placeholder 7">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518" r="38259"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4476467" y="2443220"/>
            <a:ext cx="6418398" cy="4414318"/>
          </a:xfrm>
        </p:spPr>
        <p:txBody>
          <a:bodyPr vert="horz" lIns="91440" tIns="45720" rIns="91440" bIns="45720" rtlCol="0">
            <a:normAutofit/>
          </a:bodyPr>
          <a:lstStyle/>
          <a:p>
            <a:pPr>
              <a:lnSpc>
                <a:spcPct val="90000"/>
              </a:lnSpc>
            </a:pPr>
            <a:r>
              <a:rPr lang="en-US" b="1" dirty="0"/>
              <a:t>File Input:  </a:t>
            </a:r>
            <a:r>
              <a:rPr lang="en-US" dirty="0"/>
              <a:t>allows users to upload the COVID-19 data file (States.csv). This file should contain columns such as date, state, cases, and deaths.</a:t>
            </a:r>
          </a:p>
          <a:p>
            <a:pPr>
              <a:lnSpc>
                <a:spcPct val="90000"/>
              </a:lnSpc>
            </a:pPr>
            <a:r>
              <a:rPr lang="en-US" b="1" dirty="0"/>
              <a:t>Number of Clusters Slider:  </a:t>
            </a:r>
            <a:r>
              <a:rPr lang="en-US" dirty="0"/>
              <a:t>users can select the number of clusters for the K-means algorithm, ranging from 2 to 10.</a:t>
            </a:r>
          </a:p>
          <a:p>
            <a:pPr>
              <a:lnSpc>
                <a:spcPct val="90000"/>
              </a:lnSpc>
            </a:pPr>
            <a:r>
              <a:rPr lang="en-US" b="1" dirty="0"/>
              <a:t>Date Range Selector: </a:t>
            </a:r>
            <a:r>
              <a:rPr lang="en-US" dirty="0"/>
              <a:t>enables users to filter the data within a specific date range. This helps in analyzing data over particular periods of interest.</a:t>
            </a:r>
          </a:p>
          <a:p>
            <a:r>
              <a:rPr lang="en-US" b="1" dirty="0"/>
              <a:t>Update Clustering Button: </a:t>
            </a:r>
            <a:r>
              <a:rPr lang="en-US" dirty="0"/>
              <a:t>after selecting the number of clusters and date range, users can click this button to update the clustering and related visualizations.</a:t>
            </a:r>
          </a:p>
          <a:p>
            <a:pPr marL="0" indent="0">
              <a:lnSpc>
                <a:spcPct val="90000"/>
              </a:lnSpc>
              <a:buNone/>
            </a:pPr>
            <a:endParaRPr lang="en-US" dirty="0"/>
          </a:p>
          <a:p>
            <a:pPr marL="0">
              <a:lnSpc>
                <a:spcPct val="90000"/>
              </a:lnSpc>
            </a:pPr>
            <a:endParaRPr lang="en-US" sz="1700" dirty="0"/>
          </a:p>
        </p:txBody>
      </p:sp>
      <p:cxnSp>
        <p:nvCxnSpPr>
          <p:cNvPr id="45" name="Straight Connector 44">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4656177" y="685800"/>
            <a:ext cx="6238688" cy="1382233"/>
          </a:xfrm>
        </p:spPr>
        <p:txBody>
          <a:bodyPr vert="horz" lIns="91440" tIns="45720" rIns="91440" bIns="45720" rtlCol="0" anchor="ctr">
            <a:normAutofit/>
          </a:bodyPr>
          <a:lstStyle/>
          <a:p>
            <a:pPr marL="457200" marR="0" lvl="1" indent="0" algn="l" rtl="0" fontAlgn="auto">
              <a:lnSpc>
                <a:spcPct val="90000"/>
              </a:lnSpc>
              <a:spcBef>
                <a:spcPct val="0"/>
              </a:spcBef>
              <a:spcAft>
                <a:spcPts val="0"/>
              </a:spcAft>
              <a:buClrTx/>
              <a:buSzPct val="80000"/>
              <a:tabLst/>
              <a:defRPr/>
            </a:pPr>
            <a:r>
              <a:rPr lang="en-US" sz="3700" i="1" kern="1200" cap="all" dirty="0">
                <a:solidFill>
                  <a:schemeClr val="tx2"/>
                </a:solidFill>
                <a:latin typeface="+mj-lt"/>
                <a:ea typeface="+mj-ea"/>
                <a:cs typeface="+mj-cs"/>
              </a:rPr>
              <a:t>Tabs &amp;</a:t>
            </a:r>
            <a:r>
              <a:rPr kumimoji="0" lang="en-US" sz="3700" b="0" i="1" u="none" strike="noStrike" kern="1200" cap="all" spc="0" normalizeH="0" noProof="0" dirty="0">
                <a:ln>
                  <a:noFill/>
                </a:ln>
                <a:solidFill>
                  <a:schemeClr val="tx2"/>
                </a:solidFill>
                <a:effectLst/>
                <a:uLnTx/>
                <a:uFillTx/>
                <a:latin typeface="+mj-lt"/>
                <a:ea typeface="+mj-ea"/>
                <a:cs typeface="+mj-cs"/>
              </a:rPr>
              <a:t> visualizations</a:t>
            </a:r>
            <a:endParaRPr kumimoji="0" lang="en-US" sz="3700" b="0" i="1" u="none" strike="noStrike" kern="1200" cap="all" spc="300" normalizeH="0" noProof="0" dirty="0">
              <a:ln>
                <a:noFill/>
              </a:ln>
              <a:solidFill>
                <a:schemeClr val="tx2"/>
              </a:solidFill>
              <a:effectLst/>
              <a:uLnTx/>
              <a:uFillTx/>
              <a:latin typeface="+mj-lt"/>
              <a:ea typeface="+mj-ea"/>
              <a:cs typeface="+mj-cs"/>
            </a:endParaRPr>
          </a:p>
        </p:txBody>
      </p:sp>
      <p:pic>
        <p:nvPicPr>
          <p:cNvPr id="24" name="Picture Placeholder 7">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518" r="38259"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4476467" y="2443220"/>
            <a:ext cx="6418398" cy="4414318"/>
          </a:xfrm>
        </p:spPr>
        <p:txBody>
          <a:bodyPr vert="horz" lIns="91440" tIns="45720" rIns="91440" bIns="45720" rtlCol="0">
            <a:normAutofit/>
          </a:bodyPr>
          <a:lstStyle/>
          <a:p>
            <a:r>
              <a:rPr lang="en-US" b="1" dirty="0"/>
              <a:t>Data Table:</a:t>
            </a:r>
            <a:r>
              <a:rPr lang="en-US" dirty="0"/>
              <a:t> Displays the filtered data in a tabular format for users to review the raw data.</a:t>
            </a:r>
          </a:p>
          <a:p>
            <a:pPr>
              <a:buFont typeface="Arial" panose="020B0604020202020204" pitchFamily="34" charset="0"/>
              <a:buChar char="•"/>
            </a:pPr>
            <a:r>
              <a:rPr lang="en-US" b="1" dirty="0"/>
              <a:t>Summary Table:</a:t>
            </a:r>
            <a:r>
              <a:rPr lang="en-US" dirty="0"/>
              <a:t> Provides a summary of the filtered data, showing basic statistics such as mean, median, and standard deviation for cases and deaths.</a:t>
            </a:r>
          </a:p>
          <a:p>
            <a:pPr>
              <a:buFont typeface="Arial" panose="020B0604020202020204" pitchFamily="34" charset="0"/>
              <a:buChar char="•"/>
            </a:pPr>
            <a:r>
              <a:rPr lang="en-US" b="1" dirty="0"/>
              <a:t>Gap Statistic Plot:</a:t>
            </a:r>
            <a:r>
              <a:rPr lang="en-US" dirty="0"/>
              <a:t> Helps in determining the optimal number of clusters by comparing the total within intra-cluster variation for different numbers of clusters with their expected values under the null reference distribution of the data.</a:t>
            </a:r>
          </a:p>
          <a:p>
            <a:pPr marL="0" indent="0">
              <a:lnSpc>
                <a:spcPct val="90000"/>
              </a:lnSpc>
              <a:buNone/>
            </a:pPr>
            <a:endParaRPr lang="en-US" dirty="0"/>
          </a:p>
          <a:p>
            <a:pPr marL="0">
              <a:lnSpc>
                <a:spcPct val="90000"/>
              </a:lnSpc>
            </a:pPr>
            <a:endParaRPr lang="en-US" sz="1700" dirty="0"/>
          </a:p>
        </p:txBody>
      </p:sp>
    </p:spTree>
    <p:extLst>
      <p:ext uri="{BB962C8B-B14F-4D97-AF65-F5344CB8AC3E}">
        <p14:creationId xmlns:p14="http://schemas.microsoft.com/office/powerpoint/2010/main" val="192986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7">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518" r="38259"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4539842" y="1311536"/>
            <a:ext cx="6418398" cy="4414318"/>
          </a:xfrm>
        </p:spPr>
        <p:txBody>
          <a:bodyPr vert="horz" lIns="91440" tIns="45720" rIns="91440" bIns="45720" rtlCol="0">
            <a:normAutofit fontScale="55000" lnSpcReduction="20000"/>
          </a:bodyPr>
          <a:lstStyle/>
          <a:p>
            <a:pPr>
              <a:buFont typeface="Arial" panose="020B0604020202020204" pitchFamily="34" charset="0"/>
              <a:buChar char="•"/>
            </a:pPr>
            <a:r>
              <a:rPr lang="en-US" sz="3800" b="1" dirty="0"/>
              <a:t>Elbow Plot:</a:t>
            </a:r>
            <a:r>
              <a:rPr lang="en-US" sz="3800" dirty="0"/>
              <a:t> Another method to determine the optimal number of clusters by plotting the total within-cluster sum of squares against the number of clusters.</a:t>
            </a:r>
          </a:p>
          <a:p>
            <a:pPr>
              <a:buFont typeface="Arial" panose="020B0604020202020204" pitchFamily="34" charset="0"/>
              <a:buChar char="•"/>
            </a:pPr>
            <a:r>
              <a:rPr lang="en-US" sz="3800" b="1" dirty="0"/>
              <a:t>Cluster Plot:</a:t>
            </a:r>
            <a:r>
              <a:rPr lang="en-US" sz="3800" dirty="0"/>
              <a:t> Visualizes the clusters formed by the K-means algorithm. Each cluster is color-coded, and data points are plotted based on their similarity.</a:t>
            </a:r>
          </a:p>
          <a:p>
            <a:pPr>
              <a:buFont typeface="Arial" panose="020B0604020202020204" pitchFamily="34" charset="0"/>
              <a:buChar char="•"/>
            </a:pPr>
            <a:r>
              <a:rPr lang="en-US" sz="3800" b="1" dirty="0"/>
              <a:t>Silhouette Plot:</a:t>
            </a:r>
            <a:r>
              <a:rPr lang="en-US" sz="3800" dirty="0"/>
              <a:t> Evaluates the quality of the clustering by measuring how similar each point is to its own cluster compared to other clusters.</a:t>
            </a:r>
          </a:p>
          <a:p>
            <a:pPr>
              <a:buFont typeface="Arial" panose="020B0604020202020204" pitchFamily="34" charset="0"/>
              <a:buChar char="•"/>
            </a:pPr>
            <a:r>
              <a:rPr lang="en-US" sz="3800" b="1" dirty="0"/>
              <a:t>Parallel Coordinates Plot:</a:t>
            </a:r>
            <a:r>
              <a:rPr lang="en-US" sz="3800" dirty="0"/>
              <a:t> Displays the standardized values of cases and deaths for each cluster, allowing users to compare the variables across clusters.</a:t>
            </a:r>
          </a:p>
          <a:p>
            <a:pPr marL="0" indent="0">
              <a:lnSpc>
                <a:spcPct val="90000"/>
              </a:lnSpc>
              <a:buNone/>
            </a:pPr>
            <a:endParaRPr lang="en-US" dirty="0"/>
          </a:p>
          <a:p>
            <a:pPr marL="0">
              <a:lnSpc>
                <a:spcPct val="90000"/>
              </a:lnSpc>
            </a:pPr>
            <a:endParaRPr lang="en-US" sz="1700" dirty="0"/>
          </a:p>
        </p:txBody>
      </p:sp>
    </p:spTree>
    <p:extLst>
      <p:ext uri="{BB962C8B-B14F-4D97-AF65-F5344CB8AC3E}">
        <p14:creationId xmlns:p14="http://schemas.microsoft.com/office/powerpoint/2010/main" val="403144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7">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518" r="38259"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4603215" y="1085200"/>
            <a:ext cx="6418398" cy="4414318"/>
          </a:xfrm>
        </p:spPr>
        <p:txBody>
          <a:bodyPr vert="horz" lIns="91440" tIns="45720" rIns="91440" bIns="45720" rtlCol="0">
            <a:normAutofit/>
          </a:bodyPr>
          <a:lstStyle/>
          <a:p>
            <a:pPr>
              <a:buFont typeface="Arial" panose="020B0604020202020204" pitchFamily="34" charset="0"/>
              <a:buChar char="•"/>
            </a:pPr>
            <a:r>
              <a:rPr lang="en-US" b="1" dirty="0"/>
              <a:t>Cluster Centers Table:</a:t>
            </a:r>
            <a:r>
              <a:rPr lang="en-US" dirty="0"/>
              <a:t> Shows the center values of each cluster for cases and deaths, indicating the average profile of each cluster.</a:t>
            </a:r>
          </a:p>
          <a:p>
            <a:pPr>
              <a:buFont typeface="Arial" panose="020B0604020202020204" pitchFamily="34" charset="0"/>
              <a:buChar char="•"/>
            </a:pPr>
            <a:r>
              <a:rPr lang="en-US" b="1" dirty="0"/>
              <a:t>Cases vs Deaths Scatter Plot:</a:t>
            </a:r>
            <a:r>
              <a:rPr lang="en-US" dirty="0"/>
              <a:t> Plots the number of cases against the number of deaths for the filtered data, highlighting the relationship between these two variables.</a:t>
            </a:r>
          </a:p>
          <a:p>
            <a:pPr>
              <a:buFont typeface="Arial" panose="020B0604020202020204" pitchFamily="34" charset="0"/>
              <a:buChar char="•"/>
            </a:pPr>
            <a:r>
              <a:rPr lang="en-US" b="1" dirty="0"/>
              <a:t>Interactive Line Plot:</a:t>
            </a:r>
            <a:r>
              <a:rPr lang="en-US" dirty="0"/>
              <a:t> Shows the progression of cases and deaths over time in an interactive format, allowing users to zoom in and explore specific trends.</a:t>
            </a:r>
          </a:p>
          <a:p>
            <a:pPr marL="0" indent="0">
              <a:lnSpc>
                <a:spcPct val="90000"/>
              </a:lnSpc>
              <a:buNone/>
            </a:pPr>
            <a:endParaRPr lang="en-US" dirty="0"/>
          </a:p>
          <a:p>
            <a:pPr marL="0">
              <a:lnSpc>
                <a:spcPct val="90000"/>
              </a:lnSpc>
            </a:pPr>
            <a:endParaRPr lang="en-US" sz="1700" dirty="0"/>
          </a:p>
        </p:txBody>
      </p:sp>
    </p:spTree>
    <p:extLst>
      <p:ext uri="{BB962C8B-B14F-4D97-AF65-F5344CB8AC3E}">
        <p14:creationId xmlns:p14="http://schemas.microsoft.com/office/powerpoint/2010/main" val="3963250921"/>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{00E60D46-A8FC-4597-9A4D-23C158DE5FEC}tf22797433_win32</Template>
  <TotalTime>581</TotalTime>
  <Words>1780</Words>
  <Application>Microsoft Office PowerPoint</Application>
  <PresentationFormat>Widescreen</PresentationFormat>
  <Paragraphs>94</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Times New Roman</vt:lpstr>
      <vt:lpstr>Univers Condensed Light</vt:lpstr>
      <vt:lpstr>Walbaum Display Light</vt:lpstr>
      <vt:lpstr>AngleLinesVTI</vt:lpstr>
      <vt:lpstr> Shiny app for COVID-19 Analysis in Missouri </vt:lpstr>
      <vt:lpstr>Literature review </vt:lpstr>
      <vt:lpstr>Data collection &amp; description  </vt:lpstr>
      <vt:lpstr>Design/objective </vt:lpstr>
      <vt:lpstr>PowerPoint Presentation</vt:lpstr>
      <vt:lpstr>structure and features of the app</vt:lpstr>
      <vt:lpstr>Tabs &amp; visualizations</vt:lpstr>
      <vt:lpstr>PowerPoint Presentation</vt:lpstr>
      <vt:lpstr>PowerPoint Presentation</vt:lpstr>
      <vt:lpstr>Key Insights from the Analysis  from 2020-03-07 to 2023-03-23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Fathieh Qakei</dc:creator>
  <cp:lastModifiedBy>Fathieh Qakei</cp:lastModifiedBy>
  <cp:revision>8</cp:revision>
  <dcterms:created xsi:type="dcterms:W3CDTF">2024-07-16T17:22:16Z</dcterms:created>
  <dcterms:modified xsi:type="dcterms:W3CDTF">2024-07-23T23:13:19Z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