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A8BA8E-E7C5-4363-958B-C2EEEF5C1BD8}">
  <a:tblStyle styleId="{F6A8BA8E-E7C5-4363-958B-C2EEEF5C1BD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9" name="Google Shape;14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2" name="Google Shape;18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77" name="Google Shape;7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7" name="Google Shape;8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5" name="Google Shape;9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3" name="Google Shape;1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6" name="Google Shape;13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a:solidFill>
                  <a:schemeClr val="lt1"/>
                </a:solidFill>
              </a:rPr>
              <a:t>Ba</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95100" y="3945725"/>
            <a:ext cx="26199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a:t>
            </a:r>
            <a:r>
              <a:rPr lang="en" sz="1100">
                <a:solidFill>
                  <a:schemeClr val="dk1"/>
                </a:solidFill>
              </a:rPr>
              <a:t>: Mydeen Fathima.U</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ID:au9512211040</a:t>
            </a:r>
            <a:r>
              <a:rPr lang="en" sz="1100">
                <a:solidFill>
                  <a:schemeClr val="dk1"/>
                </a:solidFill>
              </a:rPr>
              <a:t>27</a:t>
            </a:r>
            <a:endParaRPr/>
          </a:p>
        </p:txBody>
      </p:sp>
      <p:cxnSp>
        <p:nvCxnSpPr>
          <p:cNvPr id="70" name="Google Shape;70;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1" name="Google Shape;71;p13"/>
          <p:cNvSpPr txBox="1"/>
          <p:nvPr/>
        </p:nvSpPr>
        <p:spPr>
          <a:xfrm>
            <a:off x="5596474" y="3627300"/>
            <a:ext cx="218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rPr>
              <a:t>JP college of engineering</a:t>
            </a:r>
            <a:endParaRPr sz="12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a:solidFill>
                <a:schemeClr val="dk1"/>
              </a:solidFill>
            </a:endParaRPr>
          </a:p>
        </p:txBody>
      </p:sp>
      <p:pic>
        <p:nvPicPr>
          <p:cNvPr id="72" name="Google Shape;72;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3" name="Google Shape;73;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4" name="Google Shape;74;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52" name="Google Shape;152;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3" name="Google Shape;153;p2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54" name="Google Shape;154;p22"/>
          <p:cNvSpPr txBox="1"/>
          <p:nvPr/>
        </p:nvSpPr>
        <p:spPr>
          <a:xfrm>
            <a:off x="0" y="1390650"/>
            <a:ext cx="8983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22222"/>
                </a:solidFill>
                <a:highlight>
                  <a:srgbClr val="FFFFFF"/>
                </a:highlight>
              </a:rPr>
              <a:t>In the voting web application developed using the Django framework, the data model</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encompasses entities such as Users, Voting Events, Ballots, Candidates, and Votes. Users</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register and authenticate securely, gaining access to active voting events where they can cast</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their votes on customizable ballots featuring various voting methods. Real-time result</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updates are provided, displaying the current status of the voting process and the accumulated</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votes for each candidate. The application implements stringent security measures to protect</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the integrity of the voting process, including encryption techniques and authentication</a:t>
            </a:r>
            <a:endParaRPr sz="1700">
              <a:solidFill>
                <a:srgbClr val="222222"/>
              </a:solidFill>
              <a:highlight>
                <a:srgbClr val="FFFFFF"/>
              </a:highlight>
            </a:endParaRPr>
          </a:p>
          <a:p>
            <a:pPr indent="0" lvl="0" marL="0" rtl="0" algn="l">
              <a:spcBef>
                <a:spcPts val="0"/>
              </a:spcBef>
              <a:spcAft>
                <a:spcPts val="0"/>
              </a:spcAft>
              <a:buNone/>
            </a:pPr>
            <a:r>
              <a:rPr lang="en" sz="1700">
                <a:solidFill>
                  <a:srgbClr val="222222"/>
                </a:solidFill>
                <a:highlight>
                  <a:srgbClr val="FFFFFF"/>
                </a:highlight>
              </a:rPr>
              <a:t>mechanisms. </a:t>
            </a:r>
            <a:endParaRPr sz="170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55850" y="1408803"/>
            <a:ext cx="8832300" cy="37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60" name="Google Shape;160;p23"/>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61" name="Google Shape;161;p23"/>
          <p:cNvPicPr preferRelativeResize="0"/>
          <p:nvPr/>
        </p:nvPicPr>
        <p:blipFill>
          <a:blip r:embed="rId3">
            <a:alphaModFix/>
          </a:blip>
          <a:stretch>
            <a:fillRect/>
          </a:stretch>
        </p:blipFill>
        <p:spPr>
          <a:xfrm>
            <a:off x="571975" y="1041550"/>
            <a:ext cx="8000051" cy="352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t/>
            </a:r>
            <a:endParaRPr/>
          </a:p>
        </p:txBody>
      </p:sp>
      <p:pic>
        <p:nvPicPr>
          <p:cNvPr id="167" name="Google Shape;167;p24"/>
          <p:cNvPicPr preferRelativeResize="0"/>
          <p:nvPr/>
        </p:nvPicPr>
        <p:blipFill>
          <a:blip r:embed="rId3">
            <a:alphaModFix/>
          </a:blip>
          <a:stretch>
            <a:fillRect/>
          </a:stretch>
        </p:blipFill>
        <p:spPr>
          <a:xfrm>
            <a:off x="228600" y="1060149"/>
            <a:ext cx="8839199" cy="35448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t/>
            </a:r>
            <a:endParaRPr/>
          </a:p>
        </p:txBody>
      </p:sp>
      <p:pic>
        <p:nvPicPr>
          <p:cNvPr id="173" name="Google Shape;173;p25"/>
          <p:cNvPicPr preferRelativeResize="0"/>
          <p:nvPr/>
        </p:nvPicPr>
        <p:blipFill>
          <a:blip r:embed="rId3">
            <a:alphaModFix/>
          </a:blip>
          <a:stretch>
            <a:fillRect/>
          </a:stretch>
        </p:blipFill>
        <p:spPr>
          <a:xfrm>
            <a:off x="228600" y="971550"/>
            <a:ext cx="8784076" cy="3571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9" name="Google Shape;179;p26"/>
          <p:cNvSpPr txBox="1"/>
          <p:nvPr/>
        </p:nvSpPr>
        <p:spPr>
          <a:xfrm>
            <a:off x="845850" y="1390650"/>
            <a:ext cx="8091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22222"/>
                </a:solidFill>
                <a:highlight>
                  <a:srgbClr val="FFFFFF"/>
                </a:highlight>
              </a:rPr>
              <a:t>For future enhancements, the voting web application built on the Django framework</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could incorporate advanced features such as blockchain-based voting for enhanced</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security and transparency, integration with biometric authentication systems for secure</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user verification, and support for mobile voting applications to increase accessibility and</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participation. Additionally, implementing machine learning algorithms could improve</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the accuracy of result predictions and identify potential anomalies or irregularities in</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voting patterns. Furthermore, enhancing the user interface with interactive data</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visualization tools could provide users with deeper insights into voting trends and</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results. Overall, these enhancements would further elevate the voting web application's</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capabilities, ensuring its effectiveness, security, and inclusivity in democratic decisionmaking processes.</a:t>
            </a:r>
            <a:endParaRPr sz="110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5" name="Google Shape;185;p2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6" name="Google Shape;186;p2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graphicFrame>
        <p:nvGraphicFramePr>
          <p:cNvPr id="187" name="Google Shape;187;p27"/>
          <p:cNvGraphicFramePr/>
          <p:nvPr/>
        </p:nvGraphicFramePr>
        <p:xfrm>
          <a:off x="304800" y="304800"/>
          <a:ext cx="3000000" cy="3000000"/>
        </p:xfrm>
        <a:graphic>
          <a:graphicData uri="http://schemas.openxmlformats.org/drawingml/2006/table">
            <a:tbl>
              <a:tblPr>
                <a:noFill/>
                <a:tableStyleId>{F6A8BA8E-E7C5-4363-958B-C2EEEF5C1BD8}</a:tableStyleId>
              </a:tblPr>
              <a:tblGrid>
                <a:gridCol w="657225"/>
                <a:gridCol w="8486775"/>
              </a:tblGrid>
              <a:tr h="381000">
                <a:tc>
                  <a:txBody>
                    <a:bodyPr/>
                    <a:lstStyle/>
                    <a:p>
                      <a:pPr indent="0" lvl="0" marL="0" rtl="0" algn="l">
                        <a:spcBef>
                          <a:spcPts val="0"/>
                        </a:spcBef>
                        <a:spcAft>
                          <a:spcPts val="0"/>
                        </a:spcAft>
                        <a:buNone/>
                      </a:pPr>
                      <a:r>
                        <a:t/>
                      </a:r>
                      <a:endParaRPr/>
                    </a:p>
                  </a:txBody>
                  <a:tcPr marT="91425" marB="91425" marR="152400" marL="152400"/>
                </a:tc>
                <a:tc>
                  <a:txBody>
                    <a:bodyPr/>
                    <a:lstStyle/>
                    <a:p>
                      <a:pPr indent="0" lvl="0" marL="0" rtl="0" algn="l">
                        <a:lnSpc>
                          <a:spcPct val="136363"/>
                        </a:lnSpc>
                        <a:spcBef>
                          <a:spcPts val="0"/>
                        </a:spcBef>
                        <a:spcAft>
                          <a:spcPts val="0"/>
                        </a:spcAft>
                        <a:buNone/>
                      </a:pPr>
                      <a:r>
                        <a:rPr lang="en" sz="1100">
                          <a:solidFill>
                            <a:srgbClr val="444746"/>
                          </a:solidFill>
                          <a:highlight>
                            <a:srgbClr val="FFFFFF"/>
                          </a:highlight>
                          <a:latin typeface="Roboto"/>
                          <a:ea typeface="Roboto"/>
                          <a:cs typeface="Roboto"/>
                          <a:sym typeface="Roboto"/>
                        </a:rPr>
                        <a:t>ReplyForward</a:t>
                      </a:r>
                      <a:endParaRPr sz="1100">
                        <a:solidFill>
                          <a:srgbClr val="444746"/>
                        </a:solidFill>
                        <a:highlight>
                          <a:srgbClr val="FFFFFF"/>
                        </a:highlight>
                        <a:latin typeface="Roboto"/>
                        <a:ea typeface="Roboto"/>
                        <a:cs typeface="Roboto"/>
                        <a:sym typeface="Roboto"/>
                      </a:endParaRPr>
                    </a:p>
                    <a:p>
                      <a:pPr indent="0" lvl="0" marL="0" rtl="0" algn="l">
                        <a:lnSpc>
                          <a:spcPct val="136363"/>
                        </a:lnSpc>
                        <a:spcBef>
                          <a:spcPts val="0"/>
                        </a:spcBef>
                        <a:spcAft>
                          <a:spcPts val="0"/>
                        </a:spcAft>
                        <a:buNone/>
                      </a:pPr>
                      <a:r>
                        <a:rPr lang="en" sz="1100">
                          <a:solidFill>
                            <a:srgbClr val="222222"/>
                          </a:solidFill>
                          <a:highlight>
                            <a:srgbClr val="FFFFFF"/>
                          </a:highlight>
                          <a:latin typeface="Roboto"/>
                          <a:ea typeface="Roboto"/>
                          <a:cs typeface="Roboto"/>
                          <a:sym typeface="Roboto"/>
                        </a:rPr>
                        <a:t>Add reaction</a:t>
                      </a:r>
                      <a:endParaRPr sz="1100">
                        <a:solidFill>
                          <a:srgbClr val="222222"/>
                        </a:solidFill>
                        <a:highlight>
                          <a:srgbClr val="FFFFFF"/>
                        </a:highlight>
                        <a:latin typeface="Roboto"/>
                        <a:ea typeface="Roboto"/>
                        <a:cs typeface="Roboto"/>
                        <a:sym typeface="Roboto"/>
                      </a:endParaRPr>
                    </a:p>
                  </a:txBody>
                  <a:tcPr marT="91425" marB="91425" marR="91425" marL="91425"/>
                </a:tc>
              </a:tr>
            </a:tbl>
          </a:graphicData>
        </a:graphic>
      </p:graphicFrame>
      <p:sp>
        <p:nvSpPr>
          <p:cNvPr id="188" name="Google Shape;188;p27"/>
          <p:cNvSpPr txBox="1"/>
          <p:nvPr/>
        </p:nvSpPr>
        <p:spPr>
          <a:xfrm>
            <a:off x="1398075" y="1004400"/>
            <a:ext cx="7467900" cy="4964100"/>
          </a:xfrm>
          <a:prstGeom prst="rect">
            <a:avLst/>
          </a:prstGeom>
          <a:noFill/>
          <a:ln>
            <a:noFill/>
          </a:ln>
        </p:spPr>
        <p:txBody>
          <a:bodyPr anchorCtr="0" anchor="ctr" bIns="91425" lIns="91425" spcFirstLastPara="1" rIns="91425" wrap="square" tIns="91425">
            <a:noAutofit/>
          </a:bodyPr>
          <a:lstStyle/>
          <a:p>
            <a:pPr indent="0" lvl="0" marL="0" marR="152400" rtl="0" algn="l">
              <a:lnSpc>
                <a:spcPct val="150000"/>
              </a:lnSpc>
              <a:spcBef>
                <a:spcPts val="600"/>
              </a:spcBef>
              <a:spcAft>
                <a:spcPts val="0"/>
              </a:spcAft>
              <a:buNone/>
            </a:pPr>
            <a:r>
              <a:rPr lang="en" sz="1100">
                <a:solidFill>
                  <a:srgbClr val="222222"/>
                </a:solidFill>
                <a:highlight>
                  <a:srgbClr val="FFFFFF"/>
                </a:highlight>
              </a:rPr>
              <a:t>In conclusion, the voting web application developed using the Django framework</a:t>
            </a:r>
            <a:endParaRPr sz="1100">
              <a:solidFill>
                <a:srgbClr val="222222"/>
              </a:solidFill>
              <a:highlight>
                <a:srgbClr val="FFFFFF"/>
              </a:highlight>
            </a:endParaRPr>
          </a:p>
          <a:p>
            <a:pPr indent="0" lvl="0" marL="0" marR="152400" rtl="0" algn="l">
              <a:lnSpc>
                <a:spcPct val="150000"/>
              </a:lnSpc>
              <a:spcBef>
                <a:spcPts val="1200"/>
              </a:spcBef>
              <a:spcAft>
                <a:spcPts val="0"/>
              </a:spcAft>
              <a:buNone/>
            </a:pPr>
            <a:r>
              <a:rPr lang="en" sz="1100">
                <a:solidFill>
                  <a:srgbClr val="222222"/>
                </a:solidFill>
                <a:highlight>
                  <a:srgbClr val="FFFFFF"/>
                </a:highlight>
              </a:rPr>
              <a:t>represents a significant advancement in facilitating democratic decision-making processes.</a:t>
            </a:r>
            <a:endParaRPr sz="1100">
              <a:solidFill>
                <a:srgbClr val="222222"/>
              </a:solidFill>
              <a:highlight>
                <a:srgbClr val="FFFFFF"/>
              </a:highlight>
            </a:endParaRPr>
          </a:p>
          <a:p>
            <a:pPr indent="0" lvl="0" marL="0" marR="152400" rtl="0" algn="l">
              <a:lnSpc>
                <a:spcPct val="150000"/>
              </a:lnSpc>
              <a:spcBef>
                <a:spcPts val="1200"/>
              </a:spcBef>
              <a:spcAft>
                <a:spcPts val="0"/>
              </a:spcAft>
              <a:buNone/>
            </a:pPr>
            <a:r>
              <a:rPr lang="en" sz="1100">
                <a:solidFill>
                  <a:srgbClr val="222222"/>
                </a:solidFill>
                <a:highlight>
                  <a:srgbClr val="FFFFFF"/>
                </a:highlight>
              </a:rPr>
              <a:t>Through robust security measures, intuitive user interface design, and scalable architecture,</a:t>
            </a:r>
            <a:endParaRPr sz="1100">
              <a:solidFill>
                <a:srgbClr val="222222"/>
              </a:solidFill>
              <a:highlight>
                <a:srgbClr val="FFFFFF"/>
              </a:highlight>
            </a:endParaRPr>
          </a:p>
          <a:p>
            <a:pPr indent="0" lvl="0" marL="0" marR="152400" rtl="0" algn="l">
              <a:lnSpc>
                <a:spcPct val="150000"/>
              </a:lnSpc>
              <a:spcBef>
                <a:spcPts val="1200"/>
              </a:spcBef>
              <a:spcAft>
                <a:spcPts val="0"/>
              </a:spcAft>
              <a:buNone/>
            </a:pPr>
            <a:r>
              <a:rPr lang="en" sz="1100">
                <a:solidFill>
                  <a:srgbClr val="222222"/>
                </a:solidFill>
                <a:highlight>
                  <a:srgbClr val="FFFFFF"/>
                </a:highlight>
              </a:rPr>
              <a:t>the application provides a reliable platform for users to participate in voting events securely</a:t>
            </a:r>
            <a:endParaRPr sz="1100">
              <a:solidFill>
                <a:srgbClr val="222222"/>
              </a:solidFill>
              <a:highlight>
                <a:srgbClr val="FFFFFF"/>
              </a:highlight>
            </a:endParaRPr>
          </a:p>
          <a:p>
            <a:pPr indent="0" lvl="0" marL="0" marR="152400" rtl="0" algn="l">
              <a:lnSpc>
                <a:spcPct val="150000"/>
              </a:lnSpc>
              <a:spcBef>
                <a:spcPts val="1200"/>
              </a:spcBef>
              <a:spcAft>
                <a:spcPts val="0"/>
              </a:spcAft>
              <a:buNone/>
            </a:pPr>
            <a:r>
              <a:rPr lang="en" sz="1100">
                <a:solidFill>
                  <a:srgbClr val="222222"/>
                </a:solidFill>
                <a:highlight>
                  <a:srgbClr val="FFFFFF"/>
                </a:highlight>
              </a:rPr>
              <a:t>and transparently. The utilization of Django's built-in functionalities, coupled with</a:t>
            </a:r>
            <a:endParaRPr sz="1100">
              <a:solidFill>
                <a:srgbClr val="222222"/>
              </a:solidFill>
              <a:highlight>
                <a:srgbClr val="FFFFFF"/>
              </a:highlight>
            </a:endParaRPr>
          </a:p>
          <a:p>
            <a:pPr indent="0" lvl="0" marL="0" marR="152400" rtl="0" algn="l">
              <a:lnSpc>
                <a:spcPct val="150000"/>
              </a:lnSpc>
              <a:spcBef>
                <a:spcPts val="1200"/>
              </a:spcBef>
              <a:spcAft>
                <a:spcPts val="0"/>
              </a:spcAft>
              <a:buNone/>
            </a:pPr>
            <a:r>
              <a:rPr lang="en" sz="1100">
                <a:solidFill>
                  <a:srgbClr val="222222"/>
                </a:solidFill>
                <a:highlight>
                  <a:srgbClr val="FFFFFF"/>
                </a:highlight>
              </a:rPr>
              <a:t>potential future enhancements such as blockchain integration and machine learning</a:t>
            </a:r>
            <a:endParaRPr sz="1100">
              <a:solidFill>
                <a:srgbClr val="222222"/>
              </a:solidFill>
              <a:highlight>
                <a:srgbClr val="FFFFFF"/>
              </a:highlight>
            </a:endParaRPr>
          </a:p>
          <a:p>
            <a:pPr indent="0" lvl="0" marL="0" marR="152400" rtl="0" algn="l">
              <a:lnSpc>
                <a:spcPct val="150000"/>
              </a:lnSpc>
              <a:spcBef>
                <a:spcPts val="1200"/>
              </a:spcBef>
              <a:spcAft>
                <a:spcPts val="0"/>
              </a:spcAft>
              <a:buNone/>
            </a:pPr>
            <a:r>
              <a:rPr lang="en" sz="1100">
                <a:solidFill>
                  <a:srgbClr val="222222"/>
                </a:solidFill>
                <a:highlight>
                  <a:srgbClr val="FFFFFF"/>
                </a:highlight>
              </a:rPr>
              <a:t>algorithms, ensures the continuous evolution and effectiveness of the application in</a:t>
            </a:r>
            <a:endParaRPr sz="1100">
              <a:solidFill>
                <a:srgbClr val="222222"/>
              </a:solidFill>
              <a:highlight>
                <a:srgbClr val="FFFFFF"/>
              </a:highlight>
            </a:endParaRPr>
          </a:p>
          <a:p>
            <a:pPr indent="0" lvl="0" marL="0" marR="152400" rtl="0" algn="l">
              <a:lnSpc>
                <a:spcPct val="150000"/>
              </a:lnSpc>
              <a:spcBef>
                <a:spcPts val="1200"/>
              </a:spcBef>
              <a:spcAft>
                <a:spcPts val="1200"/>
              </a:spcAft>
              <a:buNone/>
            </a:pPr>
            <a:r>
              <a:rPr lang="en" sz="1100">
                <a:solidFill>
                  <a:srgbClr val="222222"/>
                </a:solidFill>
                <a:highlight>
                  <a:srgbClr val="FFFFFF"/>
                </a:highlight>
              </a:rPr>
              <a:t>meeting the evolving needs of democratic societies.</a:t>
            </a:r>
            <a:endParaRPr sz="110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A blue and white rectangle with a white border&#10;&#10;Description automatically generated" id="79" name="Google Shape;79;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0" name="Google Shape;80;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a:p>
        </p:txBody>
      </p:sp>
      <p:sp>
        <p:nvSpPr>
          <p:cNvPr id="81" name="Google Shape;81;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4"/>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None/>
            </a:pPr>
            <a:r>
              <a:rPr b="1" lang="en" sz="1600">
                <a:solidFill>
                  <a:schemeClr val="dk1"/>
                </a:solidFill>
              </a:rPr>
              <a:t>Voting </a:t>
            </a:r>
            <a:r>
              <a:rPr b="1" i="0" lang="en" sz="1600" u="none" cap="none" strike="noStrike">
                <a:solidFill>
                  <a:schemeClr val="dk1"/>
                </a:solidFill>
                <a:latin typeface="Arial"/>
                <a:ea typeface="Arial"/>
                <a:cs typeface="Arial"/>
                <a:sym typeface="Arial"/>
              </a:rPr>
              <a:t>Web Application using Django Framework</a:t>
            </a:r>
            <a:endParaRPr b="0" i="0" sz="1600" u="none" cap="none" strike="noStrike">
              <a:solidFill>
                <a:schemeClr val="dk1"/>
              </a:solidFill>
              <a:latin typeface="Arial"/>
              <a:ea typeface="Arial"/>
              <a:cs typeface="Arial"/>
              <a:sym typeface="Arial"/>
            </a:endParaRPr>
          </a:p>
        </p:txBody>
      </p:sp>
      <p:sp>
        <p:nvSpPr>
          <p:cNvPr id="83" name="Google Shape;83;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4" name="Google Shape;84;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0" name="Google Shape;90;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1" name="Google Shape;91;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92" name="Google Shape;92;p15"/>
          <p:cNvSpPr txBox="1"/>
          <p:nvPr/>
        </p:nvSpPr>
        <p:spPr>
          <a:xfrm>
            <a:off x="0" y="1382150"/>
            <a:ext cx="8692500" cy="3804600"/>
          </a:xfrm>
          <a:prstGeom prst="rect">
            <a:avLst/>
          </a:prstGeom>
          <a:noFill/>
          <a:ln>
            <a:noFill/>
          </a:ln>
        </p:spPr>
        <p:txBody>
          <a:bodyPr anchorCtr="0" anchor="t" bIns="91425" lIns="91425" spcFirstLastPara="1" rIns="91425" wrap="square" tIns="91425">
            <a:spAutoFit/>
          </a:bodyPr>
          <a:lstStyle/>
          <a:p>
            <a:pPr indent="0" lvl="0" marL="0" rtl="0" algn="just">
              <a:lnSpc>
                <a:spcPct val="214285"/>
              </a:lnSpc>
              <a:spcBef>
                <a:spcPts val="0"/>
              </a:spcBef>
              <a:spcAft>
                <a:spcPts val="0"/>
              </a:spcAft>
              <a:buNone/>
            </a:pPr>
            <a:r>
              <a:rPr lang="en">
                <a:solidFill>
                  <a:srgbClr val="444444"/>
                </a:solidFill>
                <a:highlight>
                  <a:srgbClr val="FFFFFF"/>
                </a:highlight>
              </a:rPr>
              <a:t>The ‘Online Voting System’ is a web based voting platform for conducting elections online. This system seeks to use face recognition algorithm for voter identity authentication to enhance the security of the electioneering process and ultimately providing an online platform which enables all eligible voters to exercise this activity from any location. The user must sign in/login using their respective credentials and they will be logged in into the system only after the face recognition authentication is successful. Thereafter, the voter can cast their vote securely and logout of the system. Hence, this project based on Online Voting System could be used for conducting secure and fair elections online.</a:t>
            </a:r>
            <a:endParaRPr>
              <a:solidFill>
                <a:srgbClr val="444444"/>
              </a:solidFill>
              <a:highlight>
                <a:srgbClr val="FFFFFF"/>
              </a:highlight>
            </a:endParaRPr>
          </a:p>
          <a:p>
            <a:pPr indent="0" lvl="0" marL="0" rtl="0" algn="l">
              <a:lnSpc>
                <a:spcPct val="110000"/>
              </a:lnSpc>
              <a:spcBef>
                <a:spcPts val="800"/>
              </a:spcBef>
              <a:spcAft>
                <a:spcPts val="200"/>
              </a:spcAft>
              <a:buNone/>
            </a:pPr>
            <a:r>
              <a:t/>
            </a:r>
            <a:endParaRPr b="1" sz="18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98" name="Google Shape;98;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9" name="Google Shape;99;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0" name="Google Shape;100;p16"/>
          <p:cNvSpPr txBox="1"/>
          <p:nvPr/>
        </p:nvSpPr>
        <p:spPr>
          <a:xfrm flipH="1">
            <a:off x="668650" y="1813075"/>
            <a:ext cx="7856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22222"/>
                </a:solidFill>
                <a:highlight>
                  <a:srgbClr val="FFFFFF"/>
                </a:highlight>
              </a:rPr>
              <a:t>The present voting system applicable has proved inefficient as the voters' registration process is slow, the manual collation of results takes time and gives room for result manipulation, also the inaccessible nature of election venues which includes the long distances to be covered by voters' to their registered location increases voters apathy towards the election processes, and finally the issues of ballot box snatching and damage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6" name="Google Shape;106;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7" name="Google Shape;107;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8" name="Google Shape;108;p17"/>
          <p:cNvSpPr txBox="1"/>
          <p:nvPr/>
        </p:nvSpPr>
        <p:spPr>
          <a:xfrm>
            <a:off x="193650" y="1390650"/>
            <a:ext cx="8756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22222"/>
                </a:solidFill>
                <a:highlight>
                  <a:srgbClr val="FFFFFF"/>
                </a:highlight>
              </a:rPr>
              <a:t>Voting as a term encompasses a broad range of voting systems that apply elements in one or more steps of the cycle. There are many levels to voting in a broad sense which could be collation, verification, internet voting, remote online voting e.t.c. Following the definition of a system as anything that takes an input and gives an output, an voting system is any system that can offers both electronic and online voting. It could also incorporate registration, verification, collation, remote online voting and real-time result display. An voting system generally comprises the following for it to work efficiently:</a:t>
            </a:r>
            <a:endParaRPr sz="11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An interactive voting user interface on an device which provides a friendly environment for voters to authenticate and cast their votes, it also serves as a means of collection the individual votes and storing them in the local and central database.</a:t>
            </a:r>
            <a:endParaRPr sz="11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An administrative dashboard for voters registration, details update and coordination and monitoring.</a:t>
            </a:r>
            <a:endParaRPr sz="11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A database management system for the storage of election, voting and voters data.</a:t>
            </a:r>
            <a:endParaRPr sz="11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rPr lang="en" sz="1100">
                <a:solidFill>
                  <a:srgbClr val="222222"/>
                </a:solidFill>
                <a:highlight>
                  <a:srgbClr val="FFFFFF"/>
                </a:highlight>
              </a:rPr>
              <a:t>A result display interface.</a:t>
            </a:r>
            <a:endParaRPr sz="110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4" name="Google Shape;114;p18"/>
          <p:cNvSpPr txBox="1"/>
          <p:nvPr/>
        </p:nvSpPr>
        <p:spPr>
          <a:xfrm>
            <a:off x="1514408" y="1575133"/>
            <a:ext cx="886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374151"/>
                </a:solidFill>
                <a:latin typeface="Times New Roman"/>
                <a:ea typeface="Times New Roman"/>
                <a:cs typeface="Times New Roman"/>
                <a:sym typeface="Times New Roman"/>
              </a:rPr>
              <a:t>.</a:t>
            </a:r>
            <a:endParaRPr/>
          </a:p>
        </p:txBody>
      </p:sp>
      <p:cxnSp>
        <p:nvCxnSpPr>
          <p:cNvPr id="115" name="Google Shape;115;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17" name="Google Shape;117;p18"/>
          <p:cNvSpPr txBox="1"/>
          <p:nvPr/>
        </p:nvSpPr>
        <p:spPr>
          <a:xfrm>
            <a:off x="0" y="1575125"/>
            <a:ext cx="7638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FFFFFF"/>
                </a:highlight>
              </a:rPr>
              <a:t>Maintain all information of all the candidates and votes.</a:t>
            </a:r>
            <a:endParaRPr sz="1900">
              <a:solidFill>
                <a:srgbClr val="222222"/>
              </a:solidFill>
              <a:highlight>
                <a:srgbClr val="FFFFFF"/>
              </a:highlight>
            </a:endParaRPr>
          </a:p>
          <a:p>
            <a:pPr indent="0" lvl="0" marL="0" rtl="0" algn="l">
              <a:spcBef>
                <a:spcPts val="0"/>
              </a:spcBef>
              <a:spcAft>
                <a:spcPts val="0"/>
              </a:spcAft>
              <a:buNone/>
            </a:pPr>
            <a:r>
              <a:t/>
            </a:r>
            <a:endParaRPr sz="1900">
              <a:solidFill>
                <a:srgbClr val="222222"/>
              </a:solidFill>
              <a:highlight>
                <a:srgbClr val="FFFFFF"/>
              </a:highlight>
            </a:endParaRPr>
          </a:p>
          <a:p>
            <a:pPr indent="0" lvl="0" marL="0" rtl="0" algn="l">
              <a:spcBef>
                <a:spcPts val="0"/>
              </a:spcBef>
              <a:spcAft>
                <a:spcPts val="0"/>
              </a:spcAft>
              <a:buNone/>
            </a:pPr>
            <a:r>
              <a:rPr lang="en" sz="1900">
                <a:solidFill>
                  <a:srgbClr val="222222"/>
                </a:solidFill>
                <a:highlight>
                  <a:srgbClr val="FFFFFF"/>
                </a:highlight>
              </a:rPr>
              <a:t>Check whether voter have voted or not.</a:t>
            </a:r>
            <a:endParaRPr sz="1900">
              <a:solidFill>
                <a:srgbClr val="222222"/>
              </a:solidFill>
              <a:highlight>
                <a:srgbClr val="FFFFFF"/>
              </a:highlight>
            </a:endParaRPr>
          </a:p>
          <a:p>
            <a:pPr indent="0" lvl="0" marL="0" rtl="0" algn="l">
              <a:spcBef>
                <a:spcPts val="0"/>
              </a:spcBef>
              <a:spcAft>
                <a:spcPts val="0"/>
              </a:spcAft>
              <a:buNone/>
            </a:pPr>
            <a:r>
              <a:t/>
            </a:r>
            <a:endParaRPr sz="1900">
              <a:solidFill>
                <a:srgbClr val="222222"/>
              </a:solidFill>
              <a:highlight>
                <a:srgbClr val="FFFFFF"/>
              </a:highlight>
            </a:endParaRPr>
          </a:p>
          <a:p>
            <a:pPr indent="0" lvl="0" marL="0" rtl="0" algn="l">
              <a:spcBef>
                <a:spcPts val="0"/>
              </a:spcBef>
              <a:spcAft>
                <a:spcPts val="0"/>
              </a:spcAft>
              <a:buNone/>
            </a:pPr>
            <a:r>
              <a:rPr lang="en" sz="1900">
                <a:solidFill>
                  <a:srgbClr val="222222"/>
                </a:solidFill>
                <a:highlight>
                  <a:srgbClr val="FFFFFF"/>
                </a:highlight>
              </a:rPr>
              <a:t>Increase the voting percentage.</a:t>
            </a:r>
            <a:endParaRPr sz="1900">
              <a:solidFill>
                <a:srgbClr val="222222"/>
              </a:solidFill>
              <a:highlight>
                <a:srgbClr val="FFFFFF"/>
              </a:highlight>
            </a:endParaRPr>
          </a:p>
          <a:p>
            <a:pPr indent="0" lvl="0" marL="0" rtl="0" algn="l">
              <a:spcBef>
                <a:spcPts val="0"/>
              </a:spcBef>
              <a:spcAft>
                <a:spcPts val="0"/>
              </a:spcAft>
              <a:buNone/>
            </a:pPr>
            <a:r>
              <a:t/>
            </a:r>
            <a:endParaRPr sz="1900">
              <a:solidFill>
                <a:srgbClr val="222222"/>
              </a:solidFill>
              <a:highlight>
                <a:srgbClr val="FFFFFF"/>
              </a:highlight>
            </a:endParaRPr>
          </a:p>
          <a:p>
            <a:pPr indent="0" lvl="0" marL="0" rtl="0" algn="l">
              <a:spcBef>
                <a:spcPts val="0"/>
              </a:spcBef>
              <a:spcAft>
                <a:spcPts val="0"/>
              </a:spcAft>
              <a:buNone/>
            </a:pPr>
            <a:r>
              <a:rPr lang="en" sz="1900">
                <a:solidFill>
                  <a:srgbClr val="222222"/>
                </a:solidFill>
                <a:highlight>
                  <a:srgbClr val="FFFFFF"/>
                </a:highlight>
              </a:rPr>
              <a:t>To make voting an easy process by avoiding problems like.</a:t>
            </a:r>
            <a:endParaRPr sz="1900">
              <a:solidFill>
                <a:srgbClr val="222222"/>
              </a:solidFill>
              <a:highlight>
                <a:srgbClr val="FFFFFF"/>
              </a:highlight>
            </a:endParaRPr>
          </a:p>
          <a:p>
            <a:pPr indent="0" lvl="0" marL="0" rtl="0" algn="l">
              <a:spcBef>
                <a:spcPts val="0"/>
              </a:spcBef>
              <a:spcAft>
                <a:spcPts val="0"/>
              </a:spcAft>
              <a:buNone/>
            </a:pPr>
            <a:r>
              <a:t/>
            </a:r>
            <a:endParaRPr sz="1900">
              <a:solidFill>
                <a:srgbClr val="222222"/>
              </a:solidFill>
              <a:highlight>
                <a:srgbClr val="FFFFFF"/>
              </a:highlight>
            </a:endParaRPr>
          </a:p>
          <a:p>
            <a:pPr indent="0" lvl="0" marL="0" rtl="0" algn="l">
              <a:spcBef>
                <a:spcPts val="0"/>
              </a:spcBef>
              <a:spcAft>
                <a:spcPts val="0"/>
              </a:spcAft>
              <a:buNone/>
            </a:pPr>
            <a:r>
              <a:rPr lang="en" sz="1900">
                <a:solidFill>
                  <a:srgbClr val="222222"/>
                </a:solidFill>
                <a:highlight>
                  <a:srgbClr val="FFFFFF"/>
                </a:highlight>
              </a:rPr>
              <a:t>• Security</a:t>
            </a:r>
            <a:endParaRPr sz="1900">
              <a:solidFill>
                <a:srgbClr val="222222"/>
              </a:solidFill>
              <a:highlight>
                <a:srgbClr val="FFFFFF"/>
              </a:highlight>
            </a:endParaRPr>
          </a:p>
          <a:p>
            <a:pPr indent="0" lvl="0" marL="0" rtl="0" algn="l">
              <a:spcBef>
                <a:spcPts val="0"/>
              </a:spcBef>
              <a:spcAft>
                <a:spcPts val="0"/>
              </a:spcAft>
              <a:buNone/>
            </a:pPr>
            <a:r>
              <a:t/>
            </a:r>
            <a:endParaRPr sz="1900">
              <a:solidFill>
                <a:srgbClr val="222222"/>
              </a:solidFill>
              <a:highlight>
                <a:srgbClr val="FFFFFF"/>
              </a:highlight>
            </a:endParaRPr>
          </a:p>
          <a:p>
            <a:pPr indent="0" lvl="0" marL="0" rtl="0" algn="l">
              <a:spcBef>
                <a:spcPts val="0"/>
              </a:spcBef>
              <a:spcAft>
                <a:spcPts val="0"/>
              </a:spcAft>
              <a:buNone/>
            </a:pPr>
            <a:r>
              <a:rPr lang="en" sz="1900">
                <a:solidFill>
                  <a:srgbClr val="222222"/>
                </a:solidFill>
                <a:highlight>
                  <a:srgbClr val="FFFFFF"/>
                </a:highlight>
              </a:rPr>
              <a:t>Booth capturing</a:t>
            </a:r>
            <a:endParaRPr sz="190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457200" y="752832"/>
            <a:ext cx="8017800" cy="6309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None/>
            </a:pPr>
            <a:r>
              <a:rPr lang="en">
                <a:solidFill>
                  <a:srgbClr val="374151"/>
                </a:solidFill>
                <a:latin typeface="Times New Roman"/>
                <a:ea typeface="Times New Roman"/>
                <a:cs typeface="Times New Roman"/>
                <a:sym typeface="Times New Roman"/>
              </a:rPr>
              <a:t>coding:</a:t>
            </a:r>
            <a:endParaRPr b="0" i="0" sz="1400" u="none" cap="none" strike="noStrike">
              <a:solidFill>
                <a:srgbClr val="374151"/>
              </a:solidFill>
              <a:latin typeface="Times New Roman"/>
              <a:ea typeface="Times New Roman"/>
              <a:cs typeface="Times New Roman"/>
              <a:sym typeface="Times New Roman"/>
            </a:endParaRPr>
          </a:p>
          <a:p>
            <a:pPr indent="0" lvl="1" marL="5461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3" name="Google Shape;123;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4" name="Google Shape;124;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pic>
        <p:nvPicPr>
          <p:cNvPr id="125" name="Google Shape;125;p19"/>
          <p:cNvPicPr preferRelativeResize="0"/>
          <p:nvPr/>
        </p:nvPicPr>
        <p:blipFill>
          <a:blip r:embed="rId3">
            <a:alphaModFix/>
          </a:blip>
          <a:stretch>
            <a:fillRect/>
          </a:stretch>
        </p:blipFill>
        <p:spPr>
          <a:xfrm>
            <a:off x="1049675" y="1105825"/>
            <a:ext cx="6395551" cy="33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457200" y="752832"/>
            <a:ext cx="8017933" cy="7000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31" name="Google Shape;131;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2" name="Google Shape;132;p2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pic>
        <p:nvPicPr>
          <p:cNvPr id="133" name="Google Shape;133;p20"/>
          <p:cNvPicPr preferRelativeResize="0"/>
          <p:nvPr/>
        </p:nvPicPr>
        <p:blipFill>
          <a:blip r:embed="rId3">
            <a:alphaModFix/>
          </a:blip>
          <a:stretch>
            <a:fillRect/>
          </a:stretch>
        </p:blipFill>
        <p:spPr>
          <a:xfrm>
            <a:off x="152400" y="1054426"/>
            <a:ext cx="8839200" cy="327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9" name="Google Shape;139;p21"/>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1"/>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1"/>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Front-end</a:t>
            </a:r>
            <a:endParaRPr/>
          </a:p>
        </p:txBody>
      </p:sp>
      <p:sp>
        <p:nvSpPr>
          <p:cNvPr id="142" name="Google Shape;142;p21"/>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Back-end</a:t>
            </a:r>
            <a:endParaRPr/>
          </a:p>
        </p:txBody>
      </p:sp>
      <p:cxnSp>
        <p:nvCxnSpPr>
          <p:cNvPr id="143" name="Google Shape;143;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4" name="Google Shape;144;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pic>
        <p:nvPicPr>
          <p:cNvPr id="145" name="Google Shape;145;p21"/>
          <p:cNvPicPr preferRelativeResize="0"/>
          <p:nvPr/>
        </p:nvPicPr>
        <p:blipFill>
          <a:blip r:embed="rId3">
            <a:alphaModFix/>
          </a:blip>
          <a:stretch>
            <a:fillRect/>
          </a:stretch>
        </p:blipFill>
        <p:spPr>
          <a:xfrm>
            <a:off x="1533038" y="1768575"/>
            <a:ext cx="2143125" cy="2143125"/>
          </a:xfrm>
          <a:prstGeom prst="rect">
            <a:avLst/>
          </a:prstGeom>
          <a:noFill/>
          <a:ln>
            <a:noFill/>
          </a:ln>
        </p:spPr>
      </p:pic>
      <p:pic>
        <p:nvPicPr>
          <p:cNvPr id="146" name="Google Shape;146;p21"/>
          <p:cNvPicPr preferRelativeResize="0"/>
          <p:nvPr/>
        </p:nvPicPr>
        <p:blipFill>
          <a:blip r:embed="rId4">
            <a:alphaModFix/>
          </a:blip>
          <a:stretch>
            <a:fillRect/>
          </a:stretch>
        </p:blipFill>
        <p:spPr>
          <a:xfrm>
            <a:off x="5518800" y="1887638"/>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