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4660"/>
  </p:normalViewPr>
  <p:slideViewPr>
    <p:cSldViewPr snapToGrid="0">
      <p:cViewPr varScale="1">
        <p:scale>
          <a:sx n="63" d="100"/>
          <a:sy n="63" d="100"/>
        </p:scale>
        <p:origin x="81"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E046-7468-B505-DF0D-71BFA9D94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CF4CC-DF65-3974-6777-6D43C6A5C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B9CBD-54A2-41CC-B3DA-F44878ECC776}"/>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5" name="Footer Placeholder 4">
            <a:extLst>
              <a:ext uri="{FF2B5EF4-FFF2-40B4-BE49-F238E27FC236}">
                <a16:creationId xmlns:a16="http://schemas.microsoft.com/office/drawing/2014/main" id="{1D704EA2-3342-CFAD-1063-0E577E91C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9855C-CEF3-41BB-02CC-CFF23C11F9E4}"/>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228574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9A89-CEE7-3F8C-7253-882DC1EA0C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6694D-C218-9975-6D4E-83075D2DF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26E1B-8FC0-5552-E060-69C710DFF0DE}"/>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5" name="Footer Placeholder 4">
            <a:extLst>
              <a:ext uri="{FF2B5EF4-FFF2-40B4-BE49-F238E27FC236}">
                <a16:creationId xmlns:a16="http://schemas.microsoft.com/office/drawing/2014/main" id="{34D32009-B79D-8970-1B3E-A1F0E1F37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79A34-F0E9-C0B7-7E8C-2DE0A19BFCAE}"/>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85593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D0825-3CB4-5FBB-EEAA-A67E03AD0F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FB9F07-D509-3A92-2314-F06A98A53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421D-EEFE-05BD-0BE9-F9A7B6A25A6E}"/>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5" name="Footer Placeholder 4">
            <a:extLst>
              <a:ext uri="{FF2B5EF4-FFF2-40B4-BE49-F238E27FC236}">
                <a16:creationId xmlns:a16="http://schemas.microsoft.com/office/drawing/2014/main" id="{AE6A7807-BDC0-32EC-FA78-B67E08BE6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CB663-C52E-0A02-7A39-B1F3F2B37F79}"/>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64417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93FB-B104-D78A-96DF-B3F6161F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9946B-9580-6E5A-0A12-74708A13D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B081D-8659-D6AF-9B91-C986E10E8BAA}"/>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5" name="Footer Placeholder 4">
            <a:extLst>
              <a:ext uri="{FF2B5EF4-FFF2-40B4-BE49-F238E27FC236}">
                <a16:creationId xmlns:a16="http://schemas.microsoft.com/office/drawing/2014/main" id="{45BDA246-5E37-BECF-E85E-3E7FF64EC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01E51-3D93-A3CA-12AD-B9C5A0105F2D}"/>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963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C3D2-25A7-C72F-D7A4-2CA1EEED9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18164-EA27-7657-5825-7606C332C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D0F76-CF56-EF24-A71E-23F8D31C1880}"/>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5" name="Footer Placeholder 4">
            <a:extLst>
              <a:ext uri="{FF2B5EF4-FFF2-40B4-BE49-F238E27FC236}">
                <a16:creationId xmlns:a16="http://schemas.microsoft.com/office/drawing/2014/main" id="{BAEC3A6E-BD66-5CF3-D75B-2D92F112A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8F403-4605-2101-69D2-AF144400E5A6}"/>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82415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2DFF-5D8E-B122-04CA-75EF08F789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FC0F0-11C3-2634-F49D-EF6AB899B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38407D-C32D-72B2-B542-66EDAE53B3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7DC84-8DAE-03E3-523A-C734B840A1B0}"/>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6" name="Footer Placeholder 5">
            <a:extLst>
              <a:ext uri="{FF2B5EF4-FFF2-40B4-BE49-F238E27FC236}">
                <a16:creationId xmlns:a16="http://schemas.microsoft.com/office/drawing/2014/main" id="{FB2C326C-65F4-208A-756D-ADAB077B6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71883-5184-4E36-6B64-415BE9E4A612}"/>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4297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47FE-0137-1B0F-CF5E-EED0A8D4BE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209BA8-22E4-2EF0-5BEC-5E21236D6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F61C29-3C54-7FEC-D95C-448B780523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6EE8C-5F41-B029-BFE7-532C24BAA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BCCE15-FCFF-05C9-12A5-DCF885420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A31E0C-CFF2-48DD-E6A3-C011DB91AEB0}"/>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8" name="Footer Placeholder 7">
            <a:extLst>
              <a:ext uri="{FF2B5EF4-FFF2-40B4-BE49-F238E27FC236}">
                <a16:creationId xmlns:a16="http://schemas.microsoft.com/office/drawing/2014/main" id="{80111EEF-AF67-63E9-0045-9DFB9BF1C0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4A69F-6BA6-C3D6-66B5-47BB89735EA0}"/>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58249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9A1B-530B-F152-A5E7-70FBA6D49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B527-7D0B-8C5F-6509-8982DA9CCB76}"/>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4" name="Footer Placeholder 3">
            <a:extLst>
              <a:ext uri="{FF2B5EF4-FFF2-40B4-BE49-F238E27FC236}">
                <a16:creationId xmlns:a16="http://schemas.microsoft.com/office/drawing/2014/main" id="{1A04671B-609F-D435-81CD-4CDDADA47B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7BB8F1-C556-2628-2C9C-811916E48431}"/>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210167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8BA90-38E3-FEC9-E83B-64CA82F78CF7}"/>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3" name="Footer Placeholder 2">
            <a:extLst>
              <a:ext uri="{FF2B5EF4-FFF2-40B4-BE49-F238E27FC236}">
                <a16:creationId xmlns:a16="http://schemas.microsoft.com/office/drawing/2014/main" id="{B426A0C0-ADBF-99E1-AFAB-D0A100795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24ED07-C493-632A-E61F-CBBC2A733902}"/>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205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0E6C-3D8F-132E-0BC7-BFF754C86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DC1EE1-46B0-BDFF-8C4A-2063B0B1B7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957FB-AC59-0DCA-EFF5-6A4EAD3D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97405-1C17-09F1-F356-D696739167E0}"/>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6" name="Footer Placeholder 5">
            <a:extLst>
              <a:ext uri="{FF2B5EF4-FFF2-40B4-BE49-F238E27FC236}">
                <a16:creationId xmlns:a16="http://schemas.microsoft.com/office/drawing/2014/main" id="{DAE1C53A-7DE3-D797-FDD3-A65D5070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4CFC0-9C3D-CA75-0D4E-57C262AE6ACA}"/>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343302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5813-7535-26B2-50CD-DA4BD7C57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C4DB95-3FF0-04E1-0383-7DBB1ED34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86057-2EB4-7EFA-AD97-F7BBBEB61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51486-6164-51F6-4C9C-E3887013F30C}"/>
              </a:ext>
            </a:extLst>
          </p:cNvPr>
          <p:cNvSpPr>
            <a:spLocks noGrp="1"/>
          </p:cNvSpPr>
          <p:nvPr>
            <p:ph type="dt" sz="half" idx="10"/>
          </p:nvPr>
        </p:nvSpPr>
        <p:spPr/>
        <p:txBody>
          <a:bodyPr/>
          <a:lstStyle/>
          <a:p>
            <a:fld id="{20DD8747-0585-4D4D-A2B1-01EE0E1F493F}" type="datetimeFigureOut">
              <a:rPr lang="en-US" smtClean="0"/>
              <a:t>7/19/2024</a:t>
            </a:fld>
            <a:endParaRPr lang="en-US"/>
          </a:p>
        </p:txBody>
      </p:sp>
      <p:sp>
        <p:nvSpPr>
          <p:cNvPr id="6" name="Footer Placeholder 5">
            <a:extLst>
              <a:ext uri="{FF2B5EF4-FFF2-40B4-BE49-F238E27FC236}">
                <a16:creationId xmlns:a16="http://schemas.microsoft.com/office/drawing/2014/main" id="{DC4C804F-6C37-4F0B-40D5-AEFDD7CD0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EFBA2-F115-5BF5-BAC7-829429C288AC}"/>
              </a:ext>
            </a:extLst>
          </p:cNvPr>
          <p:cNvSpPr>
            <a:spLocks noGrp="1"/>
          </p:cNvSpPr>
          <p:nvPr>
            <p:ph type="sldNum" sz="quarter" idx="12"/>
          </p:nvPr>
        </p:nvSpPr>
        <p:spPr/>
        <p:txBody>
          <a:bodyPr/>
          <a:lstStyle/>
          <a:p>
            <a:fld id="{DFEBA572-7686-4F7A-92CA-57E16DB58119}" type="slidenum">
              <a:rPr lang="en-US" smtClean="0"/>
              <a:t>‹#›</a:t>
            </a:fld>
            <a:endParaRPr lang="en-US"/>
          </a:p>
        </p:txBody>
      </p:sp>
    </p:spTree>
    <p:extLst>
      <p:ext uri="{BB962C8B-B14F-4D97-AF65-F5344CB8AC3E}">
        <p14:creationId xmlns:p14="http://schemas.microsoft.com/office/powerpoint/2010/main" val="204013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24689-E8BF-CCED-B0DD-FFFD09FF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05591C-DAF8-A95E-9D08-D3D0B37F1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4858A-4667-4699-66B0-91CFFE013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D8747-0585-4D4D-A2B1-01EE0E1F493F}" type="datetimeFigureOut">
              <a:rPr lang="en-US" smtClean="0"/>
              <a:t>7/19/2024</a:t>
            </a:fld>
            <a:endParaRPr lang="en-US"/>
          </a:p>
        </p:txBody>
      </p:sp>
      <p:sp>
        <p:nvSpPr>
          <p:cNvPr id="5" name="Footer Placeholder 4">
            <a:extLst>
              <a:ext uri="{FF2B5EF4-FFF2-40B4-BE49-F238E27FC236}">
                <a16:creationId xmlns:a16="http://schemas.microsoft.com/office/drawing/2014/main" id="{51691BDE-A355-ED3C-6536-C6304E84B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FAD1BF-3F78-BD57-BBB1-EF102AEDE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BA572-7686-4F7A-92CA-57E16DB58119}" type="slidenum">
              <a:rPr lang="en-US" smtClean="0"/>
              <a:t>‹#›</a:t>
            </a:fld>
            <a:endParaRPr lang="en-US"/>
          </a:p>
        </p:txBody>
      </p:sp>
    </p:spTree>
    <p:extLst>
      <p:ext uri="{BB962C8B-B14F-4D97-AF65-F5344CB8AC3E}">
        <p14:creationId xmlns:p14="http://schemas.microsoft.com/office/powerpoint/2010/main" val="201833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22EC-04E8-C31B-2B4B-6CBBAC979E18}"/>
              </a:ext>
            </a:extLst>
          </p:cNvPr>
          <p:cNvSpPr>
            <a:spLocks noGrp="1"/>
          </p:cNvSpPr>
          <p:nvPr>
            <p:ph type="ctrTitle"/>
          </p:nvPr>
        </p:nvSpPr>
        <p:spPr>
          <a:xfrm>
            <a:off x="1524000" y="458686"/>
            <a:ext cx="9144000" cy="2387600"/>
          </a:xfrm>
        </p:spPr>
        <p:txBody>
          <a:bodyPr/>
          <a:lstStyle/>
          <a:p>
            <a:r>
              <a:rPr lang="en-US" dirty="0">
                <a:latin typeface="Algerian" panose="04020705040A02060702" pitchFamily="82" charset="0"/>
              </a:rPr>
              <a:t>ELECTION RESULT ANALYSIS 2024</a:t>
            </a:r>
          </a:p>
        </p:txBody>
      </p:sp>
      <p:sp>
        <p:nvSpPr>
          <p:cNvPr id="3" name="Subtitle 2">
            <a:extLst>
              <a:ext uri="{FF2B5EF4-FFF2-40B4-BE49-F238E27FC236}">
                <a16:creationId xmlns:a16="http://schemas.microsoft.com/office/drawing/2014/main" id="{FC01B659-087F-D26B-6D4D-4704696B84EC}"/>
              </a:ext>
            </a:extLst>
          </p:cNvPr>
          <p:cNvSpPr>
            <a:spLocks noGrp="1"/>
          </p:cNvSpPr>
          <p:nvPr>
            <p:ph type="subTitle" idx="1"/>
          </p:nvPr>
        </p:nvSpPr>
        <p:spPr>
          <a:xfrm>
            <a:off x="1361768" y="3377379"/>
            <a:ext cx="9144000" cy="1541207"/>
          </a:xfrm>
        </p:spPr>
        <p:txBody>
          <a:bodyPr>
            <a:normAutofit/>
          </a:bodyPr>
          <a:lstStyle/>
          <a:p>
            <a:r>
              <a:rPr lang="en-US" sz="3600" i="1" dirty="0">
                <a:latin typeface="Bookman Old Style" panose="02050604050505020204" pitchFamily="18" charset="0"/>
              </a:rPr>
              <a:t>Presented by </a:t>
            </a:r>
          </a:p>
          <a:p>
            <a:r>
              <a:rPr lang="en-US" sz="3600" dirty="0">
                <a:latin typeface="Bookman Old Style" panose="02050604050505020204" pitchFamily="18" charset="0"/>
              </a:rPr>
              <a:t>FATHIMA DILSHANA PK</a:t>
            </a:r>
          </a:p>
        </p:txBody>
      </p:sp>
      <p:pic>
        <p:nvPicPr>
          <p:cNvPr id="5" name="Picture 4">
            <a:extLst>
              <a:ext uri="{FF2B5EF4-FFF2-40B4-BE49-F238E27FC236}">
                <a16:creationId xmlns:a16="http://schemas.microsoft.com/office/drawing/2014/main" id="{6DCEEEA3-CB8E-ADD1-80F2-E029BB3F8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389" y="4758556"/>
            <a:ext cx="1640758" cy="1640758"/>
          </a:xfrm>
          <a:prstGeom prst="rect">
            <a:avLst/>
          </a:prstGeom>
        </p:spPr>
      </p:pic>
    </p:spTree>
    <p:extLst>
      <p:ext uri="{BB962C8B-B14F-4D97-AF65-F5344CB8AC3E}">
        <p14:creationId xmlns:p14="http://schemas.microsoft.com/office/powerpoint/2010/main" val="100400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FDC2C-58BC-5851-C77F-FDEFD1F832E5}"/>
              </a:ext>
            </a:extLst>
          </p:cNvPr>
          <p:cNvSpPr txBox="1"/>
          <p:nvPr/>
        </p:nvSpPr>
        <p:spPr>
          <a:xfrm>
            <a:off x="2722417" y="2570019"/>
            <a:ext cx="7128164" cy="1323439"/>
          </a:xfrm>
          <a:prstGeom prst="rect">
            <a:avLst/>
          </a:prstGeom>
          <a:noFill/>
        </p:spPr>
        <p:txBody>
          <a:bodyPr wrap="square" rtlCol="0">
            <a:spAutoFit/>
          </a:bodyPr>
          <a:lstStyle/>
          <a:p>
            <a:r>
              <a:rPr lang="en-US" sz="8000" dirty="0">
                <a:latin typeface="Algerian" panose="04020705040A02060702" pitchFamily="82" charset="0"/>
              </a:rPr>
              <a:t>THANK  YOU</a:t>
            </a:r>
          </a:p>
        </p:txBody>
      </p:sp>
    </p:spTree>
    <p:extLst>
      <p:ext uri="{BB962C8B-B14F-4D97-AF65-F5344CB8AC3E}">
        <p14:creationId xmlns:p14="http://schemas.microsoft.com/office/powerpoint/2010/main" val="404624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646BE-695A-3E42-6EA2-A88CAAE32432}"/>
              </a:ext>
            </a:extLst>
          </p:cNvPr>
          <p:cNvSpPr txBox="1"/>
          <p:nvPr/>
        </p:nvSpPr>
        <p:spPr>
          <a:xfrm>
            <a:off x="3332018" y="529571"/>
            <a:ext cx="8645236" cy="584775"/>
          </a:xfrm>
          <a:prstGeom prst="rect">
            <a:avLst/>
          </a:prstGeom>
          <a:noFill/>
        </p:spPr>
        <p:txBody>
          <a:bodyPr wrap="square" rtlCol="0">
            <a:spAutoFit/>
          </a:bodyPr>
          <a:lstStyle/>
          <a:p>
            <a:r>
              <a:rPr lang="en-US" sz="3200" b="1" dirty="0">
                <a:latin typeface="Bookman Old Style" panose="02050604050505020204" pitchFamily="18" charset="0"/>
              </a:rPr>
              <a:t>TABLE OF CONTENT</a:t>
            </a:r>
          </a:p>
        </p:txBody>
      </p:sp>
      <p:sp>
        <p:nvSpPr>
          <p:cNvPr id="4" name="TextBox 3">
            <a:extLst>
              <a:ext uri="{FF2B5EF4-FFF2-40B4-BE49-F238E27FC236}">
                <a16:creationId xmlns:a16="http://schemas.microsoft.com/office/drawing/2014/main" id="{435BF859-5894-1768-00B5-872F4B302247}"/>
              </a:ext>
            </a:extLst>
          </p:cNvPr>
          <p:cNvSpPr txBox="1"/>
          <p:nvPr/>
        </p:nvSpPr>
        <p:spPr>
          <a:xfrm>
            <a:off x="1177637" y="1634836"/>
            <a:ext cx="9677400" cy="4401205"/>
          </a:xfrm>
          <a:prstGeom prst="rect">
            <a:avLst/>
          </a:prstGeom>
          <a:noFill/>
        </p:spPr>
        <p:txBody>
          <a:bodyPr wrap="square" rtlCol="0">
            <a:spAutoFit/>
          </a:bodyPr>
          <a:lstStyle/>
          <a:p>
            <a:pPr marL="457200" indent="-457200">
              <a:buAutoNum type="arabicPeriod"/>
            </a:pPr>
            <a:r>
              <a:rPr lang="en-US" sz="2000" b="1" dirty="0">
                <a:latin typeface="Cambria" panose="02040503050406030204" pitchFamily="18" charset="0"/>
                <a:ea typeface="Cambria" panose="02040503050406030204" pitchFamily="18" charset="0"/>
              </a:rPr>
              <a:t>PROJECT OVERVIEW</a:t>
            </a: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r>
              <a:rPr lang="en-US" sz="2000" b="1" dirty="0">
                <a:latin typeface="Cambria" panose="02040503050406030204" pitchFamily="18" charset="0"/>
                <a:ea typeface="Cambria" panose="02040503050406030204" pitchFamily="18" charset="0"/>
              </a:rPr>
              <a:t>DATA DESCRIPTION</a:t>
            </a: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r>
              <a:rPr lang="en-US" sz="2000" b="1" dirty="0">
                <a:latin typeface="Cambria" panose="02040503050406030204" pitchFamily="18" charset="0"/>
                <a:ea typeface="Cambria" panose="02040503050406030204" pitchFamily="18" charset="0"/>
              </a:rPr>
              <a:t>POWER BI VISUALIZATION</a:t>
            </a: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r>
              <a:rPr lang="en-US" sz="2000" b="1" dirty="0">
                <a:latin typeface="Cambria" panose="02040503050406030204" pitchFamily="18" charset="0"/>
                <a:ea typeface="Cambria" panose="02040503050406030204" pitchFamily="18" charset="0"/>
              </a:rPr>
              <a:t>INSIGHTS</a:t>
            </a: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endParaRPr lang="en-US" sz="2000" b="1" dirty="0">
              <a:latin typeface="Cambria" panose="02040503050406030204" pitchFamily="18" charset="0"/>
              <a:ea typeface="Cambria" panose="02040503050406030204" pitchFamily="18" charset="0"/>
            </a:endParaRPr>
          </a:p>
          <a:p>
            <a:pPr marL="457200" indent="-457200">
              <a:buAutoNum type="arabicPeriod"/>
            </a:pPr>
            <a:r>
              <a:rPr lang="en-US" sz="2000" b="1" dirty="0">
                <a:latin typeface="Cambria" panose="02040503050406030204" pitchFamily="18" charset="0"/>
                <a:ea typeface="Cambria" panose="02040503050406030204" pitchFamily="18" charset="0"/>
              </a:rPr>
              <a:t>RECOMMENDATIONS</a:t>
            </a:r>
          </a:p>
          <a:p>
            <a:pPr marL="457200" indent="-457200">
              <a:buAutoNum type="arabicPeriod"/>
            </a:pP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6327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54DF9-C53E-FFC4-198C-C198CE91E4B5}"/>
              </a:ext>
            </a:extLst>
          </p:cNvPr>
          <p:cNvSpPr txBox="1"/>
          <p:nvPr/>
        </p:nvSpPr>
        <p:spPr>
          <a:xfrm>
            <a:off x="3213214" y="430984"/>
            <a:ext cx="6061363" cy="584775"/>
          </a:xfrm>
          <a:prstGeom prst="rect">
            <a:avLst/>
          </a:prstGeom>
          <a:noFill/>
        </p:spPr>
        <p:txBody>
          <a:bodyPr wrap="square" rtlCol="0">
            <a:spAutoFit/>
          </a:bodyPr>
          <a:lstStyle/>
          <a:p>
            <a:r>
              <a:rPr lang="en-US" sz="3200" b="1" dirty="0">
                <a:latin typeface="Bookman Old Style" panose="02050604050505020204" pitchFamily="18" charset="0"/>
              </a:rPr>
              <a:t>PROJECT OVERVIEW</a:t>
            </a:r>
          </a:p>
        </p:txBody>
      </p:sp>
      <p:sp>
        <p:nvSpPr>
          <p:cNvPr id="4" name="TextBox 3">
            <a:extLst>
              <a:ext uri="{FF2B5EF4-FFF2-40B4-BE49-F238E27FC236}">
                <a16:creationId xmlns:a16="http://schemas.microsoft.com/office/drawing/2014/main" id="{CDA40FF3-7E69-025F-5B6D-ED670BCD713D}"/>
              </a:ext>
            </a:extLst>
          </p:cNvPr>
          <p:cNvSpPr txBox="1"/>
          <p:nvPr/>
        </p:nvSpPr>
        <p:spPr>
          <a:xfrm>
            <a:off x="836121" y="1200371"/>
            <a:ext cx="7359535" cy="2862322"/>
          </a:xfrm>
          <a:prstGeom prst="rect">
            <a:avLst/>
          </a:prstGeom>
          <a:noFill/>
        </p:spPr>
        <p:txBody>
          <a:bodyPr wrap="square" rtlCol="0">
            <a:spAutoFit/>
          </a:bodyPr>
          <a:lstStyle/>
          <a:p>
            <a:pPr algn="just"/>
            <a:r>
              <a:rPr lang="en-GB" sz="2000" dirty="0">
                <a:latin typeface="Cambria" panose="02040503050406030204" pitchFamily="18" charset="0"/>
                <a:ea typeface="Cambria" panose="02040503050406030204" pitchFamily="18" charset="0"/>
              </a:rPr>
              <a:t>Indian elections are a vital aspect of the world's largest democracy, reflecting the political will and societal trends of a diverse population. The 2024 general elections, conducted on April 2024, are crucial as they determine the leadership and direction of the country for the next five years. Understanding the election data provides valuable insights into voter behavior, regional political dynamics, and the overall health of the democratic process in India.</a:t>
            </a:r>
          </a:p>
          <a:p>
            <a:pPr algn="just"/>
            <a:endParaRPr lang="en-GB"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CE97557-A3EF-6BAD-B7BC-9883EC872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436" y="926924"/>
            <a:ext cx="3706784" cy="2584609"/>
          </a:xfrm>
          <a:prstGeom prst="rect">
            <a:avLst/>
          </a:prstGeom>
        </p:spPr>
      </p:pic>
      <p:sp>
        <p:nvSpPr>
          <p:cNvPr id="7" name="TextBox 6">
            <a:extLst>
              <a:ext uri="{FF2B5EF4-FFF2-40B4-BE49-F238E27FC236}">
                <a16:creationId xmlns:a16="http://schemas.microsoft.com/office/drawing/2014/main" id="{29D623C7-C778-453E-0847-F69FF9FF4FE1}"/>
              </a:ext>
            </a:extLst>
          </p:cNvPr>
          <p:cNvSpPr txBox="1"/>
          <p:nvPr/>
        </p:nvSpPr>
        <p:spPr>
          <a:xfrm>
            <a:off x="836121" y="3715085"/>
            <a:ext cx="10815551" cy="2215991"/>
          </a:xfrm>
          <a:prstGeom prst="rect">
            <a:avLst/>
          </a:prstGeom>
          <a:noFill/>
        </p:spPr>
        <p:txBody>
          <a:bodyPr wrap="square" rtlCol="0">
            <a:spAutoFit/>
          </a:bodyPr>
          <a:lstStyle/>
          <a:p>
            <a:pPr algn="just"/>
            <a:r>
              <a:rPr lang="en-GB" sz="2000" dirty="0">
                <a:latin typeface="Cambria" panose="02040503050406030204" pitchFamily="18" charset="0"/>
                <a:ea typeface="Cambria" panose="02040503050406030204" pitchFamily="18" charset="0"/>
              </a:rPr>
              <a:t>This project aims to analyze the 2024 Indian election data to gain insights into election results, party performance, and voter trends across various constituencies. Using Power BI, we will create interactive visualizations and dashboards to help stakeholders understand the election outcomes and the dynamics between different political alliances. The analysis includes calculating the average vote margin for different constituencies within each state and visualizing this data using card visuals, tables, and slicers for enhanced interactivity.</a:t>
            </a:r>
          </a:p>
          <a:p>
            <a:endParaRPr lang="en-US" dirty="0"/>
          </a:p>
        </p:txBody>
      </p:sp>
    </p:spTree>
    <p:extLst>
      <p:ext uri="{BB962C8B-B14F-4D97-AF65-F5344CB8AC3E}">
        <p14:creationId xmlns:p14="http://schemas.microsoft.com/office/powerpoint/2010/main" val="190477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F846F1-5F72-84B0-BAB6-BF862549D4B4}"/>
              </a:ext>
            </a:extLst>
          </p:cNvPr>
          <p:cNvSpPr txBox="1"/>
          <p:nvPr/>
        </p:nvSpPr>
        <p:spPr>
          <a:xfrm>
            <a:off x="3207328" y="346364"/>
            <a:ext cx="4724400" cy="584775"/>
          </a:xfrm>
          <a:prstGeom prst="rect">
            <a:avLst/>
          </a:prstGeom>
          <a:noFill/>
        </p:spPr>
        <p:txBody>
          <a:bodyPr wrap="square" rtlCol="0">
            <a:spAutoFit/>
          </a:bodyPr>
          <a:lstStyle/>
          <a:p>
            <a:r>
              <a:rPr lang="en-US" sz="3200" b="1" dirty="0">
                <a:latin typeface="Bookman Old Style" panose="02050604050505020204" pitchFamily="18" charset="0"/>
              </a:rPr>
              <a:t>DATA DESCRIPTION</a:t>
            </a:r>
          </a:p>
        </p:txBody>
      </p:sp>
      <p:sp>
        <p:nvSpPr>
          <p:cNvPr id="4" name="TextBox 3">
            <a:extLst>
              <a:ext uri="{FF2B5EF4-FFF2-40B4-BE49-F238E27FC236}">
                <a16:creationId xmlns:a16="http://schemas.microsoft.com/office/drawing/2014/main" id="{03BECA87-8750-05C2-CAE4-F889D148E17A}"/>
              </a:ext>
            </a:extLst>
          </p:cNvPr>
          <p:cNvSpPr txBox="1"/>
          <p:nvPr/>
        </p:nvSpPr>
        <p:spPr>
          <a:xfrm>
            <a:off x="1052945" y="1309255"/>
            <a:ext cx="10093037" cy="4524315"/>
          </a:xfrm>
          <a:prstGeom prst="rect">
            <a:avLst/>
          </a:prstGeom>
          <a:noFill/>
        </p:spPr>
        <p:txBody>
          <a:bodyPr wrap="square" rtlCol="0">
            <a:spAutoFit/>
          </a:bodyPr>
          <a:lstStyle/>
          <a:p>
            <a:r>
              <a:rPr lang="en-GB" b="1" dirty="0">
                <a:latin typeface="Cambria" panose="02040503050406030204" pitchFamily="18" charset="0"/>
                <a:ea typeface="Cambria" panose="02040503050406030204" pitchFamily="18" charset="0"/>
              </a:rPr>
              <a:t>1. Election Results Data:</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_id</a:t>
            </a:r>
            <a:r>
              <a:rPr lang="en-GB" dirty="0">
                <a:latin typeface="Cambria" panose="02040503050406030204" pitchFamily="18" charset="0"/>
                <a:ea typeface="Cambria" panose="02040503050406030204" pitchFamily="18" charset="0"/>
              </a:rPr>
              <a:t>: Unique identifier for each record.</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State</a:t>
            </a:r>
            <a:r>
              <a:rPr lang="en-GB" dirty="0">
                <a:latin typeface="Cambria" panose="02040503050406030204" pitchFamily="18" charset="0"/>
                <a:ea typeface="Cambria" panose="02040503050406030204" pitchFamily="18" charset="0"/>
              </a:rPr>
              <a:t>: Name of the state where the election was held.</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Const. No.</a:t>
            </a:r>
            <a:r>
              <a:rPr lang="en-GB" dirty="0">
                <a:latin typeface="Cambria" panose="02040503050406030204" pitchFamily="18" charset="0"/>
                <a:ea typeface="Cambria" panose="02040503050406030204" pitchFamily="18" charset="0"/>
              </a:rPr>
              <a:t>: Constituency number.</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Constituency</a:t>
            </a:r>
            <a:r>
              <a:rPr lang="en-GB" dirty="0">
                <a:latin typeface="Cambria" panose="02040503050406030204" pitchFamily="18" charset="0"/>
                <a:ea typeface="Cambria" panose="02040503050406030204" pitchFamily="18" charset="0"/>
              </a:rPr>
              <a:t>: Name of the constituency.</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Leading Candidate</a:t>
            </a:r>
            <a:r>
              <a:rPr lang="en-GB" dirty="0">
                <a:latin typeface="Cambria" panose="02040503050406030204" pitchFamily="18" charset="0"/>
                <a:ea typeface="Cambria" panose="02040503050406030204" pitchFamily="18" charset="0"/>
              </a:rPr>
              <a:t>: Name of the candidate leading in the election.</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Leading Party</a:t>
            </a:r>
            <a:r>
              <a:rPr lang="en-GB" dirty="0">
                <a:latin typeface="Cambria" panose="02040503050406030204" pitchFamily="18" charset="0"/>
                <a:ea typeface="Cambria" panose="02040503050406030204" pitchFamily="18" charset="0"/>
              </a:rPr>
              <a:t>: Name of the party of the leading candidate.</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Trailing Candidate</a:t>
            </a:r>
            <a:r>
              <a:rPr lang="en-GB" dirty="0">
                <a:latin typeface="Cambria" panose="02040503050406030204" pitchFamily="18" charset="0"/>
                <a:ea typeface="Cambria" panose="02040503050406030204" pitchFamily="18" charset="0"/>
              </a:rPr>
              <a:t>: Name of the candidate trailing in the election.</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Trailing Party</a:t>
            </a:r>
            <a:r>
              <a:rPr lang="en-GB" dirty="0">
                <a:latin typeface="Cambria" panose="02040503050406030204" pitchFamily="18" charset="0"/>
                <a:ea typeface="Cambria" panose="02040503050406030204" pitchFamily="18" charset="0"/>
              </a:rPr>
              <a:t>: Name of the party of the trailing candidate.</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Margin</a:t>
            </a:r>
            <a:r>
              <a:rPr lang="en-GB" dirty="0">
                <a:latin typeface="Cambria" panose="02040503050406030204" pitchFamily="18" charset="0"/>
                <a:ea typeface="Cambria" panose="02040503050406030204" pitchFamily="18" charset="0"/>
              </a:rPr>
              <a:t>: Vote margin between the leading and trailing candidates.</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Status</a:t>
            </a:r>
            <a:r>
              <a:rPr lang="en-GB" dirty="0">
                <a:latin typeface="Cambria" panose="02040503050406030204" pitchFamily="18" charset="0"/>
                <a:ea typeface="Cambria" panose="02040503050406030204" pitchFamily="18" charset="0"/>
              </a:rPr>
              <a:t>: Status of the election result (e.g., Won, Lost, Leading, Trailing).</a:t>
            </a:r>
          </a:p>
          <a:p>
            <a:pPr lvl="1" algn="just"/>
            <a:endParaRPr lang="en-GB" dirty="0">
              <a:latin typeface="Cambria" panose="02040503050406030204" pitchFamily="18" charset="0"/>
              <a:ea typeface="Cambria" panose="02040503050406030204" pitchFamily="18" charset="0"/>
            </a:endParaRPr>
          </a:p>
          <a:p>
            <a:pPr algn="just"/>
            <a:r>
              <a:rPr lang="en-GB" b="1" dirty="0">
                <a:latin typeface="Cambria" panose="02040503050406030204" pitchFamily="18" charset="0"/>
                <a:ea typeface="Cambria" panose="02040503050406030204" pitchFamily="18" charset="0"/>
              </a:rPr>
              <a:t>2. Party Alliance Data:</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Party Name</a:t>
            </a:r>
            <a:r>
              <a:rPr lang="en-GB" dirty="0">
                <a:latin typeface="Cambria" panose="02040503050406030204" pitchFamily="18" charset="0"/>
                <a:ea typeface="Cambria" panose="02040503050406030204" pitchFamily="18" charset="0"/>
              </a:rPr>
              <a:t>: Name of the political party.</a:t>
            </a:r>
          </a:p>
          <a:p>
            <a:pPr lvl="1" algn="just">
              <a:buFont typeface="Arial" panose="020B0604020202020204" pitchFamily="34" charset="0"/>
              <a:buChar char="•"/>
            </a:pPr>
            <a:r>
              <a:rPr lang="en-GB" b="1" dirty="0">
                <a:latin typeface="Cambria" panose="02040503050406030204" pitchFamily="18" charset="0"/>
                <a:ea typeface="Cambria" panose="02040503050406030204" pitchFamily="18" charset="0"/>
              </a:rPr>
              <a:t>Alliance Name</a:t>
            </a:r>
            <a:r>
              <a:rPr lang="en-GB" dirty="0">
                <a:latin typeface="Cambria" panose="02040503050406030204" pitchFamily="18" charset="0"/>
                <a:ea typeface="Cambria" panose="02040503050406030204" pitchFamily="18" charset="0"/>
              </a:rPr>
              <a:t>: Name of the political alliance to which the party belongs.</a:t>
            </a:r>
          </a:p>
          <a:p>
            <a:endParaRPr lang="en-US" dirty="0"/>
          </a:p>
        </p:txBody>
      </p:sp>
    </p:spTree>
    <p:extLst>
      <p:ext uri="{BB962C8B-B14F-4D97-AF65-F5344CB8AC3E}">
        <p14:creationId xmlns:p14="http://schemas.microsoft.com/office/powerpoint/2010/main" val="309212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2CD63-7213-8EBC-7B2E-ED12E5477683}"/>
              </a:ext>
            </a:extLst>
          </p:cNvPr>
          <p:cNvSpPr txBox="1"/>
          <p:nvPr/>
        </p:nvSpPr>
        <p:spPr>
          <a:xfrm>
            <a:off x="2881746" y="512618"/>
            <a:ext cx="6089073" cy="584775"/>
          </a:xfrm>
          <a:prstGeom prst="rect">
            <a:avLst/>
          </a:prstGeom>
          <a:noFill/>
        </p:spPr>
        <p:txBody>
          <a:bodyPr wrap="square" rtlCol="0">
            <a:spAutoFit/>
          </a:bodyPr>
          <a:lstStyle/>
          <a:p>
            <a:r>
              <a:rPr lang="en-US" sz="3200" b="1" dirty="0">
                <a:latin typeface="Bookman Old Style" panose="02050604050505020204" pitchFamily="18" charset="0"/>
              </a:rPr>
              <a:t>POWER BI VISUALIZATION</a:t>
            </a:r>
          </a:p>
        </p:txBody>
      </p:sp>
      <p:sp>
        <p:nvSpPr>
          <p:cNvPr id="3" name="TextBox 2">
            <a:extLst>
              <a:ext uri="{FF2B5EF4-FFF2-40B4-BE49-F238E27FC236}">
                <a16:creationId xmlns:a16="http://schemas.microsoft.com/office/drawing/2014/main" id="{62A35BBB-8A12-B6D8-B515-DD7B44910642}"/>
              </a:ext>
            </a:extLst>
          </p:cNvPr>
          <p:cNvSpPr txBox="1"/>
          <p:nvPr/>
        </p:nvSpPr>
        <p:spPr>
          <a:xfrm>
            <a:off x="789709" y="1364673"/>
            <a:ext cx="10896600" cy="4440382"/>
          </a:xfrm>
          <a:prstGeom prst="rect">
            <a:avLst/>
          </a:prstGeom>
          <a:noFill/>
        </p:spPr>
        <p:txBody>
          <a:bodyPr wrap="square" rtlCol="0">
            <a:noAutofit/>
          </a:bodyPr>
          <a:lstStyle/>
          <a:p>
            <a:r>
              <a:rPr lang="en-US" dirty="0">
                <a:latin typeface="Cambria" panose="02040503050406030204" pitchFamily="18" charset="0"/>
                <a:ea typeface="Cambria" panose="02040503050406030204" pitchFamily="18" charset="0"/>
              </a:rPr>
              <a:t>I merged the election results and party alliance datasets to identify the winning and trailing alliances, resulting in two new datasets. A new measure was created to calculate the average margin of votes and a new column was added to compute the number of seats won, which was then used to calculate the total number of seats won by each party.</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In my visualization, I created with two dashboards. One is based on party name , state and constituency. The other one is based on party alliances. Six slicers were created for state , constituency, party and result status. Two tables were developed : one showing leading party, state , margin of votes , and constituency, and another with trailing party, state, margin of votes and constituency.</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Key Performance Indicators(KPIs) were added to display leading candidates by leading party and total seats won by party per state. A card showing the average margin of votes, a map highlighting states and leading parties, a matrix showing the leading party by the total number of constituencies, and a stacked column chart displaying trailing and leading parties by their respective states were also included.</a:t>
            </a:r>
          </a:p>
        </p:txBody>
      </p:sp>
    </p:spTree>
    <p:extLst>
      <p:ext uri="{BB962C8B-B14F-4D97-AF65-F5344CB8AC3E}">
        <p14:creationId xmlns:p14="http://schemas.microsoft.com/office/powerpoint/2010/main" val="45413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884745-ECCE-CED7-5143-4EE348DDC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77" y="271787"/>
            <a:ext cx="11225646" cy="6314426"/>
          </a:xfrm>
          <a:prstGeom prst="rect">
            <a:avLst/>
          </a:prstGeom>
        </p:spPr>
      </p:pic>
    </p:spTree>
    <p:extLst>
      <p:ext uri="{BB962C8B-B14F-4D97-AF65-F5344CB8AC3E}">
        <p14:creationId xmlns:p14="http://schemas.microsoft.com/office/powerpoint/2010/main" val="3674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599CC7-8EDA-ED35-4907-2E5DE981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90" y="241588"/>
            <a:ext cx="11333019" cy="6374823"/>
          </a:xfrm>
          <a:prstGeom prst="rect">
            <a:avLst/>
          </a:prstGeom>
        </p:spPr>
      </p:pic>
    </p:spTree>
    <p:extLst>
      <p:ext uri="{BB962C8B-B14F-4D97-AF65-F5344CB8AC3E}">
        <p14:creationId xmlns:p14="http://schemas.microsoft.com/office/powerpoint/2010/main" val="205074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F33B9-FA7C-F3E0-9335-35447A3A01FD}"/>
              </a:ext>
            </a:extLst>
          </p:cNvPr>
          <p:cNvSpPr txBox="1"/>
          <p:nvPr/>
        </p:nvSpPr>
        <p:spPr>
          <a:xfrm>
            <a:off x="4509654" y="325582"/>
            <a:ext cx="2653145" cy="584775"/>
          </a:xfrm>
          <a:prstGeom prst="rect">
            <a:avLst/>
          </a:prstGeom>
          <a:noFill/>
        </p:spPr>
        <p:txBody>
          <a:bodyPr wrap="square" rtlCol="0">
            <a:spAutoFit/>
          </a:bodyPr>
          <a:lstStyle/>
          <a:p>
            <a:r>
              <a:rPr lang="en-US" sz="3200" b="1" dirty="0">
                <a:latin typeface="Bookman Old Style" panose="02050604050505020204" pitchFamily="18" charset="0"/>
              </a:rPr>
              <a:t>INSIGHTS</a:t>
            </a:r>
          </a:p>
        </p:txBody>
      </p:sp>
      <p:sp>
        <p:nvSpPr>
          <p:cNvPr id="4" name="TextBox 3">
            <a:extLst>
              <a:ext uri="{FF2B5EF4-FFF2-40B4-BE49-F238E27FC236}">
                <a16:creationId xmlns:a16="http://schemas.microsoft.com/office/drawing/2014/main" id="{09330B79-FABE-48E7-BA76-8802243D9E3A}"/>
              </a:ext>
            </a:extLst>
          </p:cNvPr>
          <p:cNvSpPr txBox="1"/>
          <p:nvPr/>
        </p:nvSpPr>
        <p:spPr>
          <a:xfrm>
            <a:off x="1066801" y="976745"/>
            <a:ext cx="7121236" cy="5026954"/>
          </a:xfrm>
          <a:prstGeom prst="rect">
            <a:avLst/>
          </a:prstGeom>
          <a:noFill/>
        </p:spPr>
        <p:txBody>
          <a:bodyPr wrap="square" rtlCol="0">
            <a:spAutoFit/>
          </a:bodyPr>
          <a:lstStyle/>
          <a:p>
            <a:pPr algn="just">
              <a:lnSpc>
                <a:spcPct val="150000"/>
              </a:lnSpc>
            </a:pPr>
            <a:r>
              <a:rPr lang="en-GB" dirty="0">
                <a:latin typeface="Cambria" panose="02040503050406030204" pitchFamily="18" charset="0"/>
                <a:ea typeface="Cambria" panose="02040503050406030204" pitchFamily="18" charset="0"/>
              </a:rPr>
              <a:t>The election results analysis highlights several critical points. </a:t>
            </a:r>
          </a:p>
          <a:p>
            <a:pPr marL="285750" indent="-285750" algn="just">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Certain political parties and alliances secured the most seats, demonstrating strong voter support. </a:t>
            </a:r>
          </a:p>
          <a:p>
            <a:pPr marL="285750" indent="-285750" algn="just">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State-wise, clear preferences for specific parties suggest strong regional leadership and loyalty. </a:t>
            </a:r>
          </a:p>
          <a:p>
            <a:pPr marL="285750" indent="-285750" algn="just">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Competitive states with smaller average margins indicate fierce contests. </a:t>
            </a:r>
          </a:p>
          <a:p>
            <a:pPr marL="285750" indent="-285750" algn="just">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Swing constituencies, with their narrow margins, are pivotal for future elections. </a:t>
            </a:r>
          </a:p>
          <a:p>
            <a:pPr marL="285750" indent="-285750" algn="just">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Comparing parties and alliances reveals their electoral strength and voter appeal, while trend analysis identifies regions with high competition and areas dominated by specific parties.</a:t>
            </a: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7C8E6335-223B-6CC7-6FC4-62B2501B5429}"/>
              </a:ext>
            </a:extLst>
          </p:cNvPr>
          <p:cNvPicPr>
            <a:picLocks noChangeAspect="1"/>
          </p:cNvPicPr>
          <p:nvPr/>
        </p:nvPicPr>
        <p:blipFill rotWithShape="1">
          <a:blip r:embed="rId3">
            <a:extLst>
              <a:ext uri="{28A0092B-C50C-407E-A947-70E740481C1C}">
                <a14:useLocalDpi xmlns:a14="http://schemas.microsoft.com/office/drawing/2010/main" val="0"/>
              </a:ext>
            </a:extLst>
          </a:blip>
          <a:srcRect l="30909" t="6969" r="30455" b="6566"/>
          <a:stretch/>
        </p:blipFill>
        <p:spPr>
          <a:xfrm>
            <a:off x="8319654" y="1241760"/>
            <a:ext cx="3572323" cy="4496924"/>
          </a:xfrm>
          <a:prstGeom prst="rect">
            <a:avLst/>
          </a:prstGeom>
        </p:spPr>
      </p:pic>
    </p:spTree>
    <p:extLst>
      <p:ext uri="{BB962C8B-B14F-4D97-AF65-F5344CB8AC3E}">
        <p14:creationId xmlns:p14="http://schemas.microsoft.com/office/powerpoint/2010/main" val="18105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5A6ABA-78AC-8A6C-2E09-C2227688D9F8}"/>
              </a:ext>
            </a:extLst>
          </p:cNvPr>
          <p:cNvSpPr txBox="1"/>
          <p:nvPr/>
        </p:nvSpPr>
        <p:spPr>
          <a:xfrm>
            <a:off x="3539836" y="450272"/>
            <a:ext cx="4932219" cy="584775"/>
          </a:xfrm>
          <a:prstGeom prst="rect">
            <a:avLst/>
          </a:prstGeom>
          <a:noFill/>
        </p:spPr>
        <p:txBody>
          <a:bodyPr wrap="square" rtlCol="0">
            <a:spAutoFit/>
          </a:bodyPr>
          <a:lstStyle/>
          <a:p>
            <a:r>
              <a:rPr lang="en-US" sz="3200" b="1" dirty="0">
                <a:latin typeface="Bookman Old Style" panose="02050604050505020204" pitchFamily="18" charset="0"/>
              </a:rPr>
              <a:t>RECOMMENDATIONS</a:t>
            </a:r>
          </a:p>
        </p:txBody>
      </p:sp>
      <p:sp>
        <p:nvSpPr>
          <p:cNvPr id="3" name="TextBox 2">
            <a:extLst>
              <a:ext uri="{FF2B5EF4-FFF2-40B4-BE49-F238E27FC236}">
                <a16:creationId xmlns:a16="http://schemas.microsoft.com/office/drawing/2014/main" id="{5F3DBA32-5291-AD65-AA15-1A87CF0B53E7}"/>
              </a:ext>
            </a:extLst>
          </p:cNvPr>
          <p:cNvSpPr txBox="1"/>
          <p:nvPr/>
        </p:nvSpPr>
        <p:spPr>
          <a:xfrm>
            <a:off x="942109" y="1371601"/>
            <a:ext cx="10307782" cy="41959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To improve future performance, parties should focus on swing constituencies with narrow margins, increasing resources and local engagement to secure these areas. </a:t>
            </a:r>
          </a:p>
          <a:p>
            <a:pPr marL="285750" indent="-285750">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Strengthening presence in competitive states through strategic planning and addressing regional issues can also yield gains. </a:t>
            </a:r>
          </a:p>
          <a:p>
            <a:pPr marL="285750" indent="-285750">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Parties should maintain and strengthen their strongholds by engaging continuously with voters. </a:t>
            </a:r>
          </a:p>
          <a:p>
            <a:pPr marL="285750" indent="-285750">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Effective collaboration within alliances should continue, leveraging shared resources and unified strategies. </a:t>
            </a:r>
          </a:p>
          <a:p>
            <a:pPr marL="285750" indent="-285750">
              <a:lnSpc>
                <a:spcPct val="150000"/>
              </a:lnSpc>
              <a:buFont typeface="Arial" panose="020B0604020202020204" pitchFamily="34" charset="0"/>
              <a:buChar char="•"/>
            </a:pPr>
            <a:r>
              <a:rPr lang="en-GB" dirty="0">
                <a:latin typeface="Cambria" panose="02040503050406030204" pitchFamily="18" charset="0"/>
                <a:ea typeface="Cambria" panose="02040503050406030204" pitchFamily="18" charset="0"/>
              </a:rPr>
              <a:t>Lastly, using data-driven strategies to monitor voter behavior and trends can provide actionable insights for adapting strategies dynamically during election campaigns.</a:t>
            </a:r>
            <a:br>
              <a:rPr lang="en-GB"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838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Bookman Old Style</vt:lpstr>
      <vt:lpstr>Calibri</vt:lpstr>
      <vt:lpstr>Calibri Light</vt:lpstr>
      <vt:lpstr>Cambria</vt:lpstr>
      <vt:lpstr>Office Theme</vt:lpstr>
      <vt:lpstr>ELECTION RESULT ANALYSIS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fathima dilshana</dc:creator>
  <cp:lastModifiedBy>fathima dilshana</cp:lastModifiedBy>
  <cp:revision>1</cp:revision>
  <dcterms:created xsi:type="dcterms:W3CDTF">2024-07-19T19:10:17Z</dcterms:created>
  <dcterms:modified xsi:type="dcterms:W3CDTF">2024-07-19T19:10:34Z</dcterms:modified>
</cp:coreProperties>
</file>