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6"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293" y="67"/>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3B29-10AE-1621-E8AA-E04B0713E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C2527B-D081-03D4-E750-9BD29A042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CA1505-34D4-8F65-10B6-39A68E2722B6}"/>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5" name="Footer Placeholder 4">
            <a:extLst>
              <a:ext uri="{FF2B5EF4-FFF2-40B4-BE49-F238E27FC236}">
                <a16:creationId xmlns:a16="http://schemas.microsoft.com/office/drawing/2014/main" id="{205B634F-6686-BC70-3DDB-A619ABF53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92649-71D0-A4BA-B6CF-21A4CE4D9B71}"/>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81287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B668-F076-5257-051C-512F1720AE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98386E-FC32-98F1-9C69-9B45FC938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4A7A7-2698-639A-ED2A-8BAC1F6E39A6}"/>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5" name="Footer Placeholder 4">
            <a:extLst>
              <a:ext uri="{FF2B5EF4-FFF2-40B4-BE49-F238E27FC236}">
                <a16:creationId xmlns:a16="http://schemas.microsoft.com/office/drawing/2014/main" id="{F16B9B5F-71A2-5B42-E17C-66F84EA7D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B8194-3E85-DA1D-5F07-27972F1F0106}"/>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362256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74270-8432-EDC9-0965-6916200AA0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715AB-41E3-A2D7-4C6B-680BF0B822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5A9A7-31DF-4E60-AD00-1638A2D0BD80}"/>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5" name="Footer Placeholder 4">
            <a:extLst>
              <a:ext uri="{FF2B5EF4-FFF2-40B4-BE49-F238E27FC236}">
                <a16:creationId xmlns:a16="http://schemas.microsoft.com/office/drawing/2014/main" id="{F78AAD8B-F9F2-BD1B-B9E6-4DD8D1D4E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FBBDE-5183-A366-F38C-E56788081A69}"/>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402936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92FC-0B8F-6A01-EDE9-D628FD4CF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A8B7C-F3A4-E09C-89E4-D36535121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CB698-C1B7-9D5B-CFAA-412507489DF1}"/>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5" name="Footer Placeholder 4">
            <a:extLst>
              <a:ext uri="{FF2B5EF4-FFF2-40B4-BE49-F238E27FC236}">
                <a16:creationId xmlns:a16="http://schemas.microsoft.com/office/drawing/2014/main" id="{B5668259-F28B-C9F9-5953-457D85519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597E2-9A31-BEEC-CF57-C20EC711739E}"/>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136945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73CB-10D1-CC05-D321-76D9609571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7D2CA6-574C-23F6-72E6-4869DD1BA1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C25AF8-8D16-AD0A-8F02-8CBE92E21304}"/>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5" name="Footer Placeholder 4">
            <a:extLst>
              <a:ext uri="{FF2B5EF4-FFF2-40B4-BE49-F238E27FC236}">
                <a16:creationId xmlns:a16="http://schemas.microsoft.com/office/drawing/2014/main" id="{74B5503C-AFAC-7491-CD77-36D56DF72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DE7CC-BD3D-63D1-801B-E48736F30364}"/>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141575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622A-D0BA-CC3A-718B-9603EAD23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3BD536-F194-17DB-1156-88530819C4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F0AB00-B8E6-70CA-3067-D27E282DFC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73336-C37A-A51B-26CC-3A100D146663}"/>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6" name="Footer Placeholder 5">
            <a:extLst>
              <a:ext uri="{FF2B5EF4-FFF2-40B4-BE49-F238E27FC236}">
                <a16:creationId xmlns:a16="http://schemas.microsoft.com/office/drawing/2014/main" id="{1986105D-7BEA-EA21-F481-0145A8458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AE4A8-92EA-EBD4-7DE4-C0509DA18733}"/>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395792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A59B-07B1-3DE4-C9A2-228FDDBB32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C6993-5497-A51B-DDA9-A50213282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B8F88-9550-8D9B-2521-86848A49C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93C731-5B11-CFA5-06AD-ADBF73C5D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CC4788-AEBC-35AC-2130-EB007C51B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CFB37A-160D-11E1-32FE-8E862E985663}"/>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8" name="Footer Placeholder 7">
            <a:extLst>
              <a:ext uri="{FF2B5EF4-FFF2-40B4-BE49-F238E27FC236}">
                <a16:creationId xmlns:a16="http://schemas.microsoft.com/office/drawing/2014/main" id="{8140E8BD-285E-D5A3-F534-3B30AC643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90987-C904-3AA8-898D-7F3413EF50BA}"/>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253410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69AF-F0D0-E84A-8AA1-82D399166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FFA469-4597-45BB-D8E4-B588BBD3CD9B}"/>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4" name="Footer Placeholder 3">
            <a:extLst>
              <a:ext uri="{FF2B5EF4-FFF2-40B4-BE49-F238E27FC236}">
                <a16:creationId xmlns:a16="http://schemas.microsoft.com/office/drawing/2014/main" id="{101B7DDA-5CCE-2F3F-174B-3F0FFE163F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FA82B2-5D81-D098-91F5-FEBC97B90D23}"/>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36493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D6A52-48EE-439F-E03E-FD302C864BEC}"/>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3" name="Footer Placeholder 2">
            <a:extLst>
              <a:ext uri="{FF2B5EF4-FFF2-40B4-BE49-F238E27FC236}">
                <a16:creationId xmlns:a16="http://schemas.microsoft.com/office/drawing/2014/main" id="{399D68A0-B0CE-A57A-CBA5-3766A238D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7AC01D-29BB-A697-CD47-75519009B22A}"/>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360966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33D6-110A-2B57-6539-4ED685EB3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C8044-B3C8-85E6-7A5E-3AE668446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B1C05-EF76-0994-EB7E-DE49F5E7A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081BF-0646-E5A7-990C-C3A00011A7B3}"/>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6" name="Footer Placeholder 5">
            <a:extLst>
              <a:ext uri="{FF2B5EF4-FFF2-40B4-BE49-F238E27FC236}">
                <a16:creationId xmlns:a16="http://schemas.microsoft.com/office/drawing/2014/main" id="{46314587-0266-8D14-0BBA-B571E945B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F12C1-ACF0-DE36-50F9-CBB44AF7CCED}"/>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243157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5005-9C31-D7CF-36BB-BE2D4B0B7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3A00CE-1747-8695-88E7-F2193E8C0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8A4092-0797-688F-AF57-D255BF98F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3B831-5E7C-BF43-E4B6-F90DB4D0EC99}"/>
              </a:ext>
            </a:extLst>
          </p:cNvPr>
          <p:cNvSpPr>
            <a:spLocks noGrp="1"/>
          </p:cNvSpPr>
          <p:nvPr>
            <p:ph type="dt" sz="half" idx="10"/>
          </p:nvPr>
        </p:nvSpPr>
        <p:spPr/>
        <p:txBody>
          <a:bodyPr/>
          <a:lstStyle/>
          <a:p>
            <a:fld id="{63E38382-5163-4054-8223-F4A71437B679}" type="datetimeFigureOut">
              <a:rPr lang="en-US" smtClean="0"/>
              <a:t>5/4/2024</a:t>
            </a:fld>
            <a:endParaRPr lang="en-US"/>
          </a:p>
        </p:txBody>
      </p:sp>
      <p:sp>
        <p:nvSpPr>
          <p:cNvPr id="6" name="Footer Placeholder 5">
            <a:extLst>
              <a:ext uri="{FF2B5EF4-FFF2-40B4-BE49-F238E27FC236}">
                <a16:creationId xmlns:a16="http://schemas.microsoft.com/office/drawing/2014/main" id="{1C2D04AE-4E40-7ACB-63D1-3E018753C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E628E-DDBA-B2D5-43D1-3F359B16C48B}"/>
              </a:ext>
            </a:extLst>
          </p:cNvPr>
          <p:cNvSpPr>
            <a:spLocks noGrp="1"/>
          </p:cNvSpPr>
          <p:nvPr>
            <p:ph type="sldNum" sz="quarter" idx="12"/>
          </p:nvPr>
        </p:nvSpPr>
        <p:spPr/>
        <p:txBody>
          <a:bodyPr/>
          <a:lstStyle/>
          <a:p>
            <a:fld id="{C52958B8-CB65-48CB-9947-FA277E12A721}" type="slidenum">
              <a:rPr lang="en-US" smtClean="0"/>
              <a:t>‹#›</a:t>
            </a:fld>
            <a:endParaRPr lang="en-US"/>
          </a:p>
        </p:txBody>
      </p:sp>
    </p:spTree>
    <p:extLst>
      <p:ext uri="{BB962C8B-B14F-4D97-AF65-F5344CB8AC3E}">
        <p14:creationId xmlns:p14="http://schemas.microsoft.com/office/powerpoint/2010/main" val="44931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C974F-DACE-63C3-A8DA-138477517E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3A72BC-B81E-B822-FA20-9BB1C4EB3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BF969-B77B-43B7-9ED1-D89647B47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38382-5163-4054-8223-F4A71437B679}" type="datetimeFigureOut">
              <a:rPr lang="en-US" smtClean="0"/>
              <a:t>5/4/2024</a:t>
            </a:fld>
            <a:endParaRPr lang="en-US"/>
          </a:p>
        </p:txBody>
      </p:sp>
      <p:sp>
        <p:nvSpPr>
          <p:cNvPr id="5" name="Footer Placeholder 4">
            <a:extLst>
              <a:ext uri="{FF2B5EF4-FFF2-40B4-BE49-F238E27FC236}">
                <a16:creationId xmlns:a16="http://schemas.microsoft.com/office/drawing/2014/main" id="{D2696812-3244-6F80-AA47-0909CD16E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D090F-B8C0-03F6-EB43-0794581C1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958B8-CB65-48CB-9947-FA277E12A721}" type="slidenum">
              <a:rPr lang="en-US" smtClean="0"/>
              <a:t>‹#›</a:t>
            </a:fld>
            <a:endParaRPr lang="en-US"/>
          </a:p>
        </p:txBody>
      </p:sp>
    </p:spTree>
    <p:extLst>
      <p:ext uri="{BB962C8B-B14F-4D97-AF65-F5344CB8AC3E}">
        <p14:creationId xmlns:p14="http://schemas.microsoft.com/office/powerpoint/2010/main" val="414127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E8864D-53E0-B7EE-FA38-8D367FF232B3}"/>
              </a:ext>
            </a:extLst>
          </p:cNvPr>
          <p:cNvSpPr/>
          <p:nvPr/>
        </p:nvSpPr>
        <p:spPr>
          <a:xfrm>
            <a:off x="-117987" y="1925057"/>
            <a:ext cx="12191999" cy="1925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4800" b="1" i="0" strike="noStrike" baseline="0" dirty="0">
                <a:solidFill>
                  <a:srgbClr val="C00000"/>
                </a:solidFill>
                <a:effectLst>
                  <a:outerShdw blurRad="38100" dist="38100" dir="2700000" algn="tl">
                    <a:srgbClr val="000000">
                      <a:alpha val="43137"/>
                    </a:srgbClr>
                  </a:outerShdw>
                </a:effectLst>
                <a:latin typeface="Arial Black" panose="020B0A04020102020204" pitchFamily="34" charset="0"/>
              </a:rPr>
              <a:t>INDUSTRIAL</a:t>
            </a:r>
            <a:r>
              <a:rPr lang="en-US" sz="4800" b="1" i="0" u="sng" strike="noStrike" baseline="0" dirty="0">
                <a:solidFill>
                  <a:srgbClr val="C00000"/>
                </a:solidFill>
                <a:effectLst>
                  <a:outerShdw blurRad="38100" dist="38100" dir="2700000" algn="tl">
                    <a:srgbClr val="000000">
                      <a:alpha val="43137"/>
                    </a:srgbClr>
                  </a:outerShdw>
                </a:effectLst>
                <a:latin typeface="Arial Black" panose="020B0A04020102020204" pitchFamily="34" charset="0"/>
              </a:rPr>
              <a:t> </a:t>
            </a:r>
            <a:r>
              <a:rPr lang="en-US" sz="4800" b="1" i="0" strike="noStrike" baseline="0" dirty="0">
                <a:solidFill>
                  <a:srgbClr val="C00000"/>
                </a:solidFill>
                <a:effectLst>
                  <a:outerShdw blurRad="38100" dist="38100" dir="2700000" algn="tl">
                    <a:srgbClr val="000000">
                      <a:alpha val="43137"/>
                    </a:srgbClr>
                  </a:outerShdw>
                </a:effectLst>
                <a:latin typeface="Arial Black" panose="020B0A04020102020204" pitchFamily="34" charset="0"/>
              </a:rPr>
              <a:t>HUMAN</a:t>
            </a:r>
            <a:r>
              <a:rPr lang="en-US" sz="4800" b="1" u="sng" dirty="0">
                <a:solidFill>
                  <a:srgbClr val="C00000"/>
                </a:solidFill>
                <a:effectLst>
                  <a:outerShdw blurRad="38100" dist="38100" dir="2700000" algn="tl">
                    <a:srgbClr val="000000">
                      <a:alpha val="43137"/>
                    </a:srgbClr>
                  </a:outerShdw>
                </a:effectLst>
                <a:latin typeface="Arial Black" panose="020B0A04020102020204" pitchFamily="34" charset="0"/>
              </a:rPr>
              <a:t> </a:t>
            </a:r>
            <a:r>
              <a:rPr lang="en-US" sz="4800" b="1" i="0" strike="noStrike" baseline="0" dirty="0">
                <a:solidFill>
                  <a:srgbClr val="C00000"/>
                </a:solidFill>
                <a:effectLst>
                  <a:outerShdw blurRad="38100" dist="38100" dir="2700000" algn="tl">
                    <a:srgbClr val="000000">
                      <a:alpha val="43137"/>
                    </a:srgbClr>
                  </a:outerShdw>
                </a:effectLst>
                <a:latin typeface="Arial Black" panose="020B0A04020102020204" pitchFamily="34" charset="0"/>
              </a:rPr>
              <a:t>RESOURCE </a:t>
            </a:r>
            <a:r>
              <a:rPr lang="en-US" sz="4800" b="1" dirty="0">
                <a:solidFill>
                  <a:srgbClr val="C00000"/>
                </a:solidFill>
                <a:effectLst>
                  <a:outerShdw blurRad="38100" dist="38100" dir="2700000" algn="tl">
                    <a:srgbClr val="000000">
                      <a:alpha val="43137"/>
                    </a:srgbClr>
                  </a:outerShdw>
                </a:effectLst>
                <a:latin typeface="Arial Black" panose="020B0A04020102020204" pitchFamily="34" charset="0"/>
              </a:rPr>
              <a:t>GEO – VISUALIZATION</a:t>
            </a:r>
          </a:p>
          <a:p>
            <a:pPr algn="ctr"/>
            <a:endParaRPr lang="en-US" sz="2000" b="1" u="sng" dirty="0">
              <a:solidFill>
                <a:srgbClr val="C00000"/>
              </a:solidFill>
              <a:latin typeface="Arial Black" panose="020B0A04020102020204" pitchFamily="34" charset="0"/>
            </a:endParaRPr>
          </a:p>
        </p:txBody>
      </p:sp>
      <p:sp>
        <p:nvSpPr>
          <p:cNvPr id="2" name="Title 1">
            <a:extLst>
              <a:ext uri="{FF2B5EF4-FFF2-40B4-BE49-F238E27FC236}">
                <a16:creationId xmlns:a16="http://schemas.microsoft.com/office/drawing/2014/main" id="{BC76DC4A-E9CA-0DED-0429-73B046B7A4A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BC5A203-25CB-B5B2-ED38-3B5A1CCCBDF3}"/>
              </a:ext>
            </a:extLst>
          </p:cNvPr>
          <p:cNvSpPr>
            <a:spLocks noGrp="1"/>
          </p:cNvSpPr>
          <p:nvPr>
            <p:ph type="body" idx="1"/>
          </p:nvPr>
        </p:nvSpPr>
        <p:spPr>
          <a:xfrm>
            <a:off x="2900516" y="4589463"/>
            <a:ext cx="8446934" cy="1500187"/>
          </a:xfrm>
        </p:spPr>
        <p:txBody>
          <a:bodyPr/>
          <a:lstStyle/>
          <a:p>
            <a:r>
              <a:rPr lang="en-US" b="1" dirty="0">
                <a:solidFill>
                  <a:schemeClr val="tx2">
                    <a:lumMod val="50000"/>
                  </a:schemeClr>
                </a:solidFill>
              </a:rPr>
              <a:t>Name: Fathima Raasikha A</a:t>
            </a:r>
          </a:p>
          <a:p>
            <a:r>
              <a:rPr lang="en-US" b="1" dirty="0">
                <a:solidFill>
                  <a:schemeClr val="tx2">
                    <a:lumMod val="50000"/>
                  </a:schemeClr>
                </a:solidFill>
              </a:rPr>
              <a:t>Batch: MDE85</a:t>
            </a:r>
          </a:p>
          <a:p>
            <a:r>
              <a:rPr lang="en-US" b="1" dirty="0">
                <a:solidFill>
                  <a:schemeClr val="tx2">
                    <a:lumMod val="50000"/>
                  </a:schemeClr>
                </a:solidFill>
              </a:rPr>
              <a:t>Course: Data Science</a:t>
            </a:r>
            <a:endParaRPr lang="en-IN" b="1" dirty="0">
              <a:solidFill>
                <a:schemeClr val="tx2">
                  <a:lumMod val="50000"/>
                </a:schemeClr>
              </a:solidFill>
            </a:endParaRPr>
          </a:p>
        </p:txBody>
      </p:sp>
    </p:spTree>
    <p:extLst>
      <p:ext uri="{BB962C8B-B14F-4D97-AF65-F5344CB8AC3E}">
        <p14:creationId xmlns:p14="http://schemas.microsoft.com/office/powerpoint/2010/main" val="3846543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E1E61-61ED-DABA-3CF1-145CA35320E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5ADFE0F-9BE7-7C97-8EF7-7844F5280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64" y="542900"/>
            <a:ext cx="10389225" cy="5808739"/>
          </a:xfrm>
          <a:prstGeom prst="rect">
            <a:avLst/>
          </a:prstGeom>
        </p:spPr>
      </p:pic>
    </p:spTree>
    <p:extLst>
      <p:ext uri="{BB962C8B-B14F-4D97-AF65-F5344CB8AC3E}">
        <p14:creationId xmlns:p14="http://schemas.microsoft.com/office/powerpoint/2010/main" val="272676201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7D254-F116-4BD2-A47C-899C373705C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9DA7DFA-560F-66FE-7E2F-74F6DB438C73}"/>
              </a:ext>
            </a:extLst>
          </p:cNvPr>
          <p:cNvSpPr/>
          <p:nvPr/>
        </p:nvSpPr>
        <p:spPr>
          <a:xfrm>
            <a:off x="1413164" y="2530764"/>
            <a:ext cx="9587345" cy="19026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latin typeface="Microsoft Himalaya" panose="01010100010101010101" pitchFamily="2" charset="0"/>
                <a:ea typeface="Microsoft Himalaya" panose="01010100010101010101" pitchFamily="2" charset="0"/>
                <a:cs typeface="Microsoft Himalaya" panose="01010100010101010101" pitchFamily="2" charset="0"/>
              </a:rPr>
              <a:t>THANK YOU!</a:t>
            </a:r>
          </a:p>
        </p:txBody>
      </p:sp>
    </p:spTree>
    <p:extLst>
      <p:ext uri="{BB962C8B-B14F-4D97-AF65-F5344CB8AC3E}">
        <p14:creationId xmlns:p14="http://schemas.microsoft.com/office/powerpoint/2010/main" val="8719608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3070E-86C1-3847-5944-915DCC55528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6D7934B-F444-9646-47D9-24BD06421913}"/>
              </a:ext>
            </a:extLst>
          </p:cNvPr>
          <p:cNvSpPr/>
          <p:nvPr/>
        </p:nvSpPr>
        <p:spPr>
          <a:xfrm>
            <a:off x="845573" y="459659"/>
            <a:ext cx="9920749" cy="59386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3200" b="1" i="0" u="sng" strike="noStrike" baseline="0" dirty="0">
                <a:solidFill>
                  <a:schemeClr val="accent6">
                    <a:lumMod val="50000"/>
                  </a:schemeClr>
                </a:solidFill>
                <a:cs typeface="Arial" panose="020B0604020202020204" pitchFamily="34" charset="0"/>
              </a:rPr>
              <a:t>Problem Statement :</a:t>
            </a:r>
          </a:p>
          <a:p>
            <a:pPr algn="l"/>
            <a:endParaRPr lang="en-US" sz="2400" b="1" i="0" u="sng" strike="noStrike" baseline="0" dirty="0">
              <a:solidFill>
                <a:schemeClr val="accent6">
                  <a:lumMod val="50000"/>
                </a:schemeClr>
              </a:solidFill>
              <a:latin typeface="Arial" panose="020B0604020202020204" pitchFamily="34" charset="0"/>
              <a:cs typeface="Arial" panose="020B0604020202020204" pitchFamily="34" charset="0"/>
            </a:endParaRPr>
          </a:p>
          <a:p>
            <a:pPr algn="just" rtl="0">
              <a:lnSpc>
                <a:spcPct val="150000"/>
              </a:lnSpc>
              <a:spcBef>
                <a:spcPts val="0"/>
              </a:spcBef>
              <a:spcAft>
                <a:spcPts val="800"/>
              </a:spcAft>
            </a:pPr>
            <a:r>
              <a:rPr lang="en-US" sz="2000" dirty="0">
                <a:solidFill>
                  <a:srgbClr val="374151"/>
                </a:solidFill>
                <a:cs typeface="Arial" panose="020B0604020202020204" pitchFamily="34" charset="0"/>
              </a:rPr>
              <a:t>       </a:t>
            </a:r>
            <a:r>
              <a:rPr lang="en-US" sz="2000" i="0" u="none" strike="noStrike" dirty="0">
                <a:solidFill>
                  <a:srgbClr val="000000"/>
                </a:solidFill>
                <a:effectLst/>
              </a:rPr>
              <a:t>In India, the industrial classification of the workforce is essential to understand the distribution of the labor force across various sectors. The classification of main workers and marginal workers, other than cultivators and agricultural laborers, by sex and by section, division, and class, has been traditionally used to understand the economic status and employment trends in the country. However, the current data on this classification is outdated and may not accurately reflect the current state of the workforce. The aim of this study is to update the information on the industrial classification of the main and marginal workers, other than cultivators and agricultural laborers, by sex and by section, division, and class, to provide relevant and accurate data for policy making and employment planning.</a:t>
            </a:r>
            <a:endParaRPr lang="en-US" sz="2000" dirty="0">
              <a:effectLst/>
            </a:endParaRPr>
          </a:p>
          <a:p>
            <a:br>
              <a:rPr lang="en-US" sz="2400" dirty="0"/>
            </a:b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1555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DA36B-24AC-0816-387E-6853EC0B3D6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F130A55-A372-0476-ADE1-D0ACB5BEA77D}"/>
              </a:ext>
            </a:extLst>
          </p:cNvPr>
          <p:cNvSpPr/>
          <p:nvPr/>
        </p:nvSpPr>
        <p:spPr>
          <a:xfrm>
            <a:off x="1022553" y="717755"/>
            <a:ext cx="10369409" cy="52121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3200" b="1" i="0" u="sng" dirty="0">
                <a:solidFill>
                  <a:schemeClr val="accent6">
                    <a:lumMod val="50000"/>
                  </a:schemeClr>
                </a:solidFill>
                <a:effectLst>
                  <a:outerShdw blurRad="38100" dist="38100" dir="2700000" algn="tl">
                    <a:srgbClr val="000000">
                      <a:alpha val="43137"/>
                    </a:srgbClr>
                  </a:outerShdw>
                </a:effectLst>
                <a:cs typeface="Arial" panose="020B0604020202020204" pitchFamily="34" charset="0"/>
              </a:rPr>
              <a:t>Technologies and Tools:</a:t>
            </a:r>
          </a:p>
          <a:p>
            <a:pPr algn="l">
              <a:buFont typeface="Arial" panose="020B0604020202020204" pitchFamily="34" charset="0"/>
              <a:buChar char="•"/>
            </a:pPr>
            <a:endParaRPr lang="en-US" sz="2400" b="1" dirty="0">
              <a:solidFill>
                <a:srgbClr val="0D0D0D"/>
              </a:solidFill>
              <a:latin typeface="Arial" panose="020B0604020202020204" pitchFamily="34" charset="0"/>
              <a:cs typeface="Arial" panose="020B0604020202020204" pitchFamily="34" charset="0"/>
            </a:endParaRPr>
          </a:p>
          <a:p>
            <a:pPr marL="914400" lvl="1" indent="-457200">
              <a:buClr>
                <a:srgbClr val="0070C0"/>
              </a:buClr>
              <a:buFont typeface="Wingdings" panose="05000000000000000000" pitchFamily="2" charset="2"/>
              <a:buChar char="v"/>
            </a:pPr>
            <a:r>
              <a:rPr lang="en-US" sz="2400" b="1" i="0" dirty="0">
                <a:solidFill>
                  <a:srgbClr val="0D0D0D"/>
                </a:solidFill>
                <a:effectLst/>
                <a:latin typeface="Arial" panose="020B0604020202020204" pitchFamily="34" charset="0"/>
                <a:cs typeface="Arial" panose="020B0604020202020204" pitchFamily="34" charset="0"/>
              </a:rPr>
              <a:t>Python</a:t>
            </a:r>
          </a:p>
          <a:p>
            <a:pPr marL="914400" lvl="1" indent="-457200">
              <a:buClr>
                <a:srgbClr val="0070C0"/>
              </a:buClr>
              <a:buFont typeface="Wingdings" panose="05000000000000000000" pitchFamily="2" charset="2"/>
              <a:buChar char="v"/>
            </a:pPr>
            <a:endParaRPr lang="en-US" sz="2400" b="1" dirty="0">
              <a:solidFill>
                <a:srgbClr val="0D0D0D"/>
              </a:solidFill>
              <a:latin typeface="Arial" panose="020B0604020202020204" pitchFamily="34" charset="0"/>
              <a:cs typeface="Arial" panose="020B0604020202020204" pitchFamily="34" charset="0"/>
            </a:endParaRPr>
          </a:p>
          <a:p>
            <a:pPr marL="914400" lvl="1" indent="-457200">
              <a:buClr>
                <a:srgbClr val="0070C0"/>
              </a:buClr>
              <a:buFont typeface="Wingdings" panose="05000000000000000000" pitchFamily="2" charset="2"/>
              <a:buChar char="v"/>
            </a:pPr>
            <a:r>
              <a:rPr lang="en-US" sz="2400" b="1" dirty="0">
                <a:solidFill>
                  <a:srgbClr val="0D0D0D"/>
                </a:solidFill>
                <a:latin typeface="Arial" panose="020B0604020202020204" pitchFamily="34" charset="0"/>
                <a:cs typeface="Arial" panose="020B0604020202020204" pitchFamily="34" charset="0"/>
              </a:rPr>
              <a:t>Pandas</a:t>
            </a:r>
            <a:endParaRPr lang="en-US" sz="2400" b="1" i="0" dirty="0">
              <a:solidFill>
                <a:srgbClr val="0D0D0D"/>
              </a:solidFill>
              <a:effectLst/>
              <a:latin typeface="Arial" panose="020B0604020202020204" pitchFamily="34" charset="0"/>
              <a:cs typeface="Arial" panose="020B0604020202020204" pitchFamily="34" charset="0"/>
            </a:endParaRPr>
          </a:p>
          <a:p>
            <a:pPr marL="914400" lvl="1" indent="-457200">
              <a:buClr>
                <a:srgbClr val="0070C0"/>
              </a:buClr>
              <a:buFont typeface="Wingdings" panose="05000000000000000000" pitchFamily="2" charset="2"/>
              <a:buChar char="v"/>
            </a:pPr>
            <a:endParaRPr lang="en-US" sz="2400" b="1" i="0" dirty="0">
              <a:solidFill>
                <a:srgbClr val="0D0D0D"/>
              </a:solidFill>
              <a:effectLst/>
              <a:latin typeface="Arial" panose="020B0604020202020204" pitchFamily="34" charset="0"/>
              <a:cs typeface="Arial" panose="020B0604020202020204" pitchFamily="34" charset="0"/>
            </a:endParaRPr>
          </a:p>
          <a:p>
            <a:pPr marL="914400" lvl="1" indent="-457200">
              <a:buClr>
                <a:srgbClr val="0070C0"/>
              </a:buClr>
              <a:buFont typeface="Wingdings" panose="05000000000000000000" pitchFamily="2" charset="2"/>
              <a:buChar char="v"/>
            </a:pPr>
            <a:r>
              <a:rPr lang="en-IN" sz="2400" b="1" dirty="0">
                <a:solidFill>
                  <a:srgbClr val="000000"/>
                </a:solidFill>
                <a:latin typeface="Arial" panose="020B0604020202020204" pitchFamily="34" charset="0"/>
                <a:cs typeface="Arial" panose="020B0604020202020204" pitchFamily="34" charset="0"/>
              </a:rPr>
              <a:t>NLP</a:t>
            </a:r>
            <a:endParaRPr lang="en-US" sz="2400" b="1" i="0" dirty="0">
              <a:solidFill>
                <a:srgbClr val="0D0D0D"/>
              </a:solidFill>
              <a:effectLst/>
              <a:latin typeface="Arial" panose="020B0604020202020204" pitchFamily="34" charset="0"/>
              <a:cs typeface="Arial" panose="020B0604020202020204" pitchFamily="34" charset="0"/>
            </a:endParaRPr>
          </a:p>
          <a:p>
            <a:pPr marL="914400" lvl="1" indent="-457200">
              <a:buClr>
                <a:srgbClr val="0070C0"/>
              </a:buClr>
              <a:buFont typeface="Wingdings" panose="05000000000000000000" pitchFamily="2" charset="2"/>
              <a:buChar char="v"/>
            </a:pPr>
            <a:endParaRPr lang="en-US" sz="2400" b="1" i="0" dirty="0">
              <a:solidFill>
                <a:srgbClr val="0D0D0D"/>
              </a:solidFill>
              <a:effectLst/>
              <a:latin typeface="Arial" panose="020B0604020202020204" pitchFamily="34" charset="0"/>
              <a:cs typeface="Arial" panose="020B0604020202020204" pitchFamily="34" charset="0"/>
            </a:endParaRPr>
          </a:p>
          <a:p>
            <a:pPr marL="914400" lvl="1" indent="-457200">
              <a:buClr>
                <a:srgbClr val="0070C0"/>
              </a:buClr>
              <a:buFont typeface="Wingdings" panose="05000000000000000000" pitchFamily="2" charset="2"/>
              <a:buChar char="v"/>
            </a:pPr>
            <a:r>
              <a:rPr lang="en-US" sz="2400" b="1" dirty="0">
                <a:solidFill>
                  <a:srgbClr val="0D0D0D"/>
                </a:solidFill>
                <a:latin typeface="Arial" panose="020B0604020202020204" pitchFamily="34" charset="0"/>
                <a:cs typeface="Arial" panose="020B0604020202020204" pitchFamily="34" charset="0"/>
              </a:rPr>
              <a:t>Matplotlib </a:t>
            </a:r>
            <a:r>
              <a:rPr lang="en-US" sz="2400" b="1" i="0" dirty="0">
                <a:solidFill>
                  <a:srgbClr val="0D0D0D"/>
                </a:solidFill>
                <a:effectLst/>
                <a:latin typeface="Arial" panose="020B0604020202020204" pitchFamily="34" charset="0"/>
                <a:cs typeface="Arial" panose="020B0604020202020204" pitchFamily="34" charset="0"/>
              </a:rPr>
              <a:t>and folium</a:t>
            </a:r>
          </a:p>
          <a:p>
            <a:pPr marL="914400" lvl="1" indent="-457200">
              <a:buClr>
                <a:srgbClr val="0070C0"/>
              </a:buClr>
              <a:buFont typeface="Wingdings" panose="05000000000000000000" pitchFamily="2" charset="2"/>
              <a:buChar char="v"/>
            </a:pPr>
            <a:endParaRPr lang="en-US" sz="2400" b="1" dirty="0">
              <a:solidFill>
                <a:srgbClr val="0D0D0D"/>
              </a:solidFill>
              <a:latin typeface="Arial" panose="020B0604020202020204" pitchFamily="34" charset="0"/>
              <a:cs typeface="Arial" panose="020B0604020202020204" pitchFamily="34" charset="0"/>
            </a:endParaRPr>
          </a:p>
          <a:p>
            <a:pPr marL="914400" lvl="1" indent="-457200">
              <a:buClr>
                <a:srgbClr val="0070C0"/>
              </a:buClr>
              <a:buFont typeface="Wingdings" panose="05000000000000000000" pitchFamily="2" charset="2"/>
              <a:buChar char="v"/>
            </a:pPr>
            <a:r>
              <a:rPr lang="en-US" sz="2400" b="1" dirty="0" err="1">
                <a:solidFill>
                  <a:srgbClr val="0D0D0D"/>
                </a:solidFill>
                <a:latin typeface="Arial" panose="020B0604020202020204" pitchFamily="34" charset="0"/>
                <a:cs typeface="Arial" panose="020B0604020202020204" pitchFamily="34" charset="0"/>
              </a:rPr>
              <a:t>Streamlit</a:t>
            </a:r>
            <a:endParaRPr lang="en-US" sz="2400" b="1"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378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5F90-122D-BAA0-4FA1-55FD75293A3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9C0BB4E-A0AF-8ABF-C9EF-17074913BA0B}"/>
              </a:ext>
            </a:extLst>
          </p:cNvPr>
          <p:cNvSpPr/>
          <p:nvPr/>
        </p:nvSpPr>
        <p:spPr>
          <a:xfrm>
            <a:off x="216309" y="176981"/>
            <a:ext cx="11729886" cy="65187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u="sng" dirty="0">
                <a:solidFill>
                  <a:schemeClr val="accent6">
                    <a:lumMod val="50000"/>
                  </a:schemeClr>
                </a:solidFill>
                <a:effectLst>
                  <a:outerShdw blurRad="38100" dist="38100" dir="2700000" algn="tl">
                    <a:srgbClr val="000000">
                      <a:alpha val="43137"/>
                    </a:srgbClr>
                  </a:outerShdw>
                </a:effectLst>
                <a:cs typeface="Arial" panose="020B0604020202020204" pitchFamily="34" charset="0"/>
              </a:rPr>
              <a:t>Project Workflow :</a:t>
            </a:r>
          </a:p>
          <a:p>
            <a:pPr algn="l"/>
            <a:endParaRPr lang="en-US" sz="2400" b="1" i="0" dirty="0">
              <a:solidFill>
                <a:srgbClr val="0D0D0D"/>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Data scraping: </a:t>
            </a:r>
            <a:r>
              <a:rPr lang="en-US" sz="2400" i="0" dirty="0">
                <a:solidFill>
                  <a:srgbClr val="0D0D0D"/>
                </a:solidFill>
                <a:effectLst/>
                <a:latin typeface="Arial" panose="020B0604020202020204" pitchFamily="34" charset="0"/>
                <a:cs typeface="Arial" panose="020B0604020202020204" pitchFamily="34" charset="0"/>
              </a:rPr>
              <a:t>Use Pandas to load and merge all human resource data </a:t>
            </a:r>
          </a:p>
          <a:p>
            <a:pPr algn="l"/>
            <a:r>
              <a:rPr lang="en-US" sz="2400" i="0" dirty="0">
                <a:solidFill>
                  <a:srgbClr val="0D0D0D"/>
                </a:solidFill>
                <a:effectLst/>
                <a:latin typeface="Arial" panose="020B0604020202020204" pitchFamily="34" charset="0"/>
                <a:cs typeface="Arial" panose="020B0604020202020204" pitchFamily="34" charset="0"/>
              </a:rPr>
              <a:t>                              to make a data frame.</a:t>
            </a:r>
          </a:p>
          <a:p>
            <a:pPr marL="342900" indent="-342900" algn="l">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Preprocessing: </a:t>
            </a:r>
            <a:r>
              <a:rPr lang="en-US" sz="2400" i="0" dirty="0">
                <a:solidFill>
                  <a:srgbClr val="0D0D0D"/>
                </a:solidFill>
                <a:effectLst/>
                <a:latin typeface="Arial" panose="020B0604020202020204" pitchFamily="34" charset="0"/>
                <a:cs typeface="Arial" panose="020B0604020202020204" pitchFamily="34" charset="0"/>
              </a:rPr>
              <a:t>Clean the data by handling the null values and preprocess data,</a:t>
            </a:r>
          </a:p>
          <a:p>
            <a:pPr algn="l"/>
            <a:r>
              <a:rPr lang="en-US" sz="2400" dirty="0">
                <a:solidFill>
                  <a:srgbClr val="0D0D0D"/>
                </a:solidFill>
                <a:latin typeface="Arial" panose="020B0604020202020204" pitchFamily="34" charset="0"/>
                <a:cs typeface="Arial" panose="020B0604020202020204" pitchFamily="34" charset="0"/>
              </a:rPr>
              <a:t>		          by</a:t>
            </a:r>
            <a:r>
              <a:rPr lang="en-US" sz="2400" i="0" dirty="0">
                <a:solidFill>
                  <a:srgbClr val="0D0D0D"/>
                </a:solidFill>
                <a:effectLst/>
                <a:latin typeface="Arial" panose="020B0604020202020204" pitchFamily="34" charset="0"/>
                <a:cs typeface="Arial" panose="020B0604020202020204" pitchFamily="34" charset="0"/>
              </a:rPr>
              <a:t> splitting and merging and dropping the unwanted columns .</a:t>
            </a:r>
          </a:p>
          <a:p>
            <a:pPr marL="342900" indent="-342900" rtl="0">
              <a:spcBef>
                <a:spcPts val="0"/>
              </a:spcBef>
              <a:spcAft>
                <a:spcPts val="800"/>
              </a:spcAft>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Analyzing : </a:t>
            </a:r>
            <a:r>
              <a:rPr lang="en-US" sz="1800" b="0" i="0" u="none" strike="noStrike" dirty="0">
                <a:solidFill>
                  <a:srgbClr val="000000"/>
                </a:solidFill>
                <a:effectLst/>
                <a:latin typeface="Arial" panose="020B0604020202020204" pitchFamily="34" charset="0"/>
              </a:rPr>
              <a:t> </a:t>
            </a:r>
            <a:r>
              <a:rPr lang="en-US" sz="2400" i="0" u="none" strike="noStrike" dirty="0">
                <a:solidFill>
                  <a:srgbClr val="000000"/>
                </a:solidFill>
                <a:effectLst/>
                <a:latin typeface="Arial" panose="020B0604020202020204" pitchFamily="34" charset="0"/>
              </a:rPr>
              <a:t>Use Natural Language Processing for analyzing the various   		   	   core industries and group the business categories like Retail, Poultry, 		   Agriculture, Manufacturing, etc.</a:t>
            </a:r>
            <a:endParaRPr lang="en-US" sz="2400" u="none" strike="noStrike" dirty="0"/>
          </a:p>
          <a:p>
            <a:pPr marL="342900" indent="-342900" rtl="0">
              <a:spcBef>
                <a:spcPts val="0"/>
              </a:spcBef>
              <a:spcAft>
                <a:spcPts val="800"/>
              </a:spcAft>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Visualization: </a:t>
            </a:r>
            <a:r>
              <a:rPr lang="en-US" sz="2400" i="0" dirty="0">
                <a:solidFill>
                  <a:srgbClr val="0D0D0D"/>
                </a:solidFill>
                <a:effectLst/>
                <a:latin typeface="Arial" panose="020B0604020202020204" pitchFamily="34" charset="0"/>
                <a:cs typeface="Arial" panose="020B0604020202020204" pitchFamily="34" charset="0"/>
              </a:rPr>
              <a:t>Using the matplotlib library to plot the various </a:t>
            </a:r>
            <a:r>
              <a:rPr lang="en-US" sz="2400" dirty="0">
                <a:solidFill>
                  <a:srgbClr val="0D0D0D"/>
                </a:solidFill>
                <a:latin typeface="Arial" panose="020B0604020202020204" pitchFamily="34" charset="0"/>
                <a:cs typeface="Arial" panose="020B0604020202020204" pitchFamily="34" charset="0"/>
              </a:rPr>
              <a:t>types of charts for the 		      analyzed data and b</a:t>
            </a:r>
            <a:r>
              <a:rPr lang="en-US" sz="2400" i="0" dirty="0">
                <a:solidFill>
                  <a:srgbClr val="0D0D0D"/>
                </a:solidFill>
                <a:effectLst/>
                <a:latin typeface="Arial" panose="020B0604020202020204" pitchFamily="34" charset="0"/>
                <a:cs typeface="Arial" panose="020B0604020202020204" pitchFamily="34" charset="0"/>
              </a:rPr>
              <a:t>y the use of Folium, create an interactive map 		      for human resource distribution</a:t>
            </a:r>
            <a:r>
              <a:rPr lang="en-US" sz="2400" dirty="0">
                <a:solidFill>
                  <a:srgbClr val="0D0D0D"/>
                </a:solidFill>
                <a:latin typeface="Arial" panose="020B0604020202020204" pitchFamily="34" charset="0"/>
                <a:cs typeface="Arial" panose="020B0604020202020204" pitchFamily="34" charset="0"/>
              </a:rPr>
              <a:t> </a:t>
            </a:r>
            <a:r>
              <a:rPr lang="en-US" sz="2400" i="0" dirty="0">
                <a:solidFill>
                  <a:srgbClr val="0D0D0D"/>
                </a:solidFill>
                <a:effectLst/>
                <a:latin typeface="Arial" panose="020B0604020202020204" pitchFamily="34" charset="0"/>
                <a:cs typeface="Arial" panose="020B0604020202020204" pitchFamily="34" charset="0"/>
              </a:rPr>
              <a:t>among the country.</a:t>
            </a:r>
          </a:p>
          <a:p>
            <a:pPr marL="342900" indent="-342900" rtl="0">
              <a:spcBef>
                <a:spcPts val="0"/>
              </a:spcBef>
              <a:spcAft>
                <a:spcPts val="800"/>
              </a:spcAft>
              <a:buFont typeface="Arial" panose="020B0604020202020204" pitchFamily="34" charset="0"/>
              <a:buChar char="•"/>
            </a:pPr>
            <a:r>
              <a:rPr lang="en-US" sz="2400" b="1" dirty="0" err="1">
                <a:solidFill>
                  <a:srgbClr val="0D0D0D"/>
                </a:solidFill>
                <a:latin typeface="Arial" panose="020B0604020202020204" pitchFamily="34" charset="0"/>
                <a:cs typeface="Arial" panose="020B0604020202020204" pitchFamily="34" charset="0"/>
              </a:rPr>
              <a:t>Streamlit</a:t>
            </a:r>
            <a:r>
              <a:rPr lang="en-US" sz="2400" b="1" dirty="0">
                <a:solidFill>
                  <a:srgbClr val="0D0D0D"/>
                </a:solidFill>
                <a:latin typeface="Arial" panose="020B0604020202020204" pitchFamily="34" charset="0"/>
                <a:cs typeface="Arial" panose="020B0604020202020204" pitchFamily="34" charset="0"/>
              </a:rPr>
              <a:t> : </a:t>
            </a:r>
            <a:r>
              <a:rPr lang="en-US" sz="2400" dirty="0">
                <a:solidFill>
                  <a:srgbClr val="0D0D0D"/>
                </a:solidFill>
                <a:latin typeface="Arial" panose="020B0604020202020204" pitchFamily="34" charset="0"/>
                <a:cs typeface="Arial" panose="020B0604020202020204" pitchFamily="34" charset="0"/>
              </a:rPr>
              <a:t>By using </a:t>
            </a:r>
            <a:r>
              <a:rPr lang="en-US" sz="2400" dirty="0" err="1">
                <a:solidFill>
                  <a:srgbClr val="0D0D0D"/>
                </a:solidFill>
                <a:latin typeface="Arial" panose="020B0604020202020204" pitchFamily="34" charset="0"/>
                <a:cs typeface="Arial" panose="020B0604020202020204" pitchFamily="34" charset="0"/>
              </a:rPr>
              <a:t>streamlit</a:t>
            </a:r>
            <a:r>
              <a:rPr lang="en-US" sz="2400" dirty="0">
                <a:solidFill>
                  <a:srgbClr val="0D0D0D"/>
                </a:solidFill>
                <a:latin typeface="Arial" panose="020B0604020202020204" pitchFamily="34" charset="0"/>
                <a:cs typeface="Arial" panose="020B0604020202020204" pitchFamily="34" charset="0"/>
              </a:rPr>
              <a:t>, create a user friendly interface to visualize and view     		the Human Resource information among various districts of the various 		states.</a:t>
            </a:r>
            <a:endParaRPr lang="en-US" sz="240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088537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E0694-1499-861A-5F42-C236FA2521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74D30E1-088A-05DF-9A30-B88F69D5A9C3}"/>
              </a:ext>
            </a:extLst>
          </p:cNvPr>
          <p:cNvSpPr/>
          <p:nvPr/>
        </p:nvSpPr>
        <p:spPr>
          <a:xfrm>
            <a:off x="491613" y="1799303"/>
            <a:ext cx="11008506" cy="45435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i="0" u="sng" dirty="0">
                <a:solidFill>
                  <a:schemeClr val="accent6">
                    <a:lumMod val="50000"/>
                  </a:schemeClr>
                </a:solidFill>
                <a:effectLst/>
                <a:cs typeface="Arial" panose="020B0604020202020204" pitchFamily="34" charset="0"/>
              </a:rPr>
              <a:t>Key Findings:</a:t>
            </a:r>
          </a:p>
          <a:p>
            <a:pPr algn="l"/>
            <a:endParaRPr lang="en-US" sz="2400" b="1" i="0" dirty="0">
              <a:solidFill>
                <a:srgbClr val="0D0D0D"/>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Total no of state &amp; district workers(Main &amp; Marginal).</a:t>
            </a:r>
          </a:p>
          <a:p>
            <a:pPr algn="l"/>
            <a:endParaRPr lang="en-US" sz="2400" b="1" i="0" dirty="0">
              <a:solidFill>
                <a:srgbClr val="0D0D0D"/>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Distribution of main workers in rural, main and urban areas.</a:t>
            </a:r>
          </a:p>
          <a:p>
            <a:pPr algn="l">
              <a:buFont typeface="Arial" panose="020B0604020202020204" pitchFamily="34" charset="0"/>
              <a:buChar char="•"/>
            </a:pPr>
            <a:endParaRPr lang="en-US" sz="2400" b="1" i="0" dirty="0">
              <a:solidFill>
                <a:srgbClr val="0D0D0D"/>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Male female ratios among workers.</a:t>
            </a:r>
          </a:p>
          <a:p>
            <a:pPr algn="l">
              <a:buFont typeface="Arial" panose="020B0604020202020204" pitchFamily="34" charset="0"/>
              <a:buChar char="•"/>
            </a:pPr>
            <a:endParaRPr lang="en-US" sz="2400" b="1" i="0" dirty="0">
              <a:solidFill>
                <a:srgbClr val="0D0D0D"/>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b="1" i="0" dirty="0">
                <a:solidFill>
                  <a:srgbClr val="0D0D0D"/>
                </a:solidFill>
                <a:effectLst/>
                <a:latin typeface="Arial" panose="020B0604020202020204" pitchFamily="34" charset="0"/>
                <a:cs typeface="Arial" panose="020B0604020202020204" pitchFamily="34" charset="0"/>
              </a:rPr>
              <a:t>Visualization of marginal workers in rural and urban areas.</a:t>
            </a:r>
          </a:p>
          <a:p>
            <a:pPr algn="l"/>
            <a:endParaRPr lang="en-US" sz="2400" b="1" i="0" dirty="0">
              <a:solidFill>
                <a:srgbClr val="0D0D0D"/>
              </a:solidFill>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5C1E831-C029-2931-B548-37A995708B73}"/>
              </a:ext>
            </a:extLst>
          </p:cNvPr>
          <p:cNvSpPr/>
          <p:nvPr/>
        </p:nvSpPr>
        <p:spPr>
          <a:xfrm>
            <a:off x="0" y="0"/>
            <a:ext cx="12191999" cy="1427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4000" b="1" i="0" dirty="0">
                <a:solidFill>
                  <a:schemeClr val="accent1">
                    <a:lumMod val="50000"/>
                  </a:schemeClr>
                </a:solidFill>
                <a:effectLst/>
                <a:latin typeface="Arial Black" panose="020B0A04020102020204" pitchFamily="34" charset="0"/>
              </a:rPr>
              <a:t>EDA  - EXPLORATORY DATA ANALYSIS</a:t>
            </a:r>
            <a:endParaRPr lang="en-US" sz="4000" b="1" u="sng"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146996202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97F24C-D0F5-8FB5-FC95-F4A4F36874D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7188D87-DF82-33CA-184B-2C2FBB78C804}"/>
              </a:ext>
            </a:extLst>
          </p:cNvPr>
          <p:cNvSpPr/>
          <p:nvPr/>
        </p:nvSpPr>
        <p:spPr>
          <a:xfrm>
            <a:off x="495235" y="827463"/>
            <a:ext cx="11004884" cy="50532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sz="3200" b="1" i="0" u="sng" dirty="0">
                <a:solidFill>
                  <a:schemeClr val="accent6">
                    <a:lumMod val="50000"/>
                  </a:schemeClr>
                </a:solidFill>
                <a:effectLst/>
                <a:cs typeface="Arial" panose="020B0604020202020204" pitchFamily="34" charset="0"/>
              </a:rPr>
              <a:t>NLP_ Analyze:</a:t>
            </a:r>
          </a:p>
          <a:p>
            <a:pPr lvl="1"/>
            <a:endParaRPr lang="en-US" sz="3200" b="1" u="sng" dirty="0">
              <a:solidFill>
                <a:schemeClr val="accent6">
                  <a:lumMod val="50000"/>
                </a:schemeClr>
              </a:solidFill>
              <a:cs typeface="Arial" panose="020B0604020202020204" pitchFamily="34" charset="0"/>
            </a:endParaRPr>
          </a:p>
          <a:p>
            <a:pPr lvl="1"/>
            <a:endParaRPr lang="en-US" sz="3200" b="1" i="0" u="sng" dirty="0">
              <a:solidFill>
                <a:schemeClr val="accent6">
                  <a:lumMod val="50000"/>
                </a:schemeClr>
              </a:solidFill>
              <a:effectLst/>
              <a:cs typeface="Arial" panose="020B0604020202020204" pitchFamily="34" charset="0"/>
            </a:endParaRPr>
          </a:p>
          <a:p>
            <a:pPr marL="914400" lvl="1" indent="-457200">
              <a:buFont typeface="Wingdings" panose="05000000000000000000" pitchFamily="2" charset="2"/>
              <a:buChar char="Ø"/>
            </a:pPr>
            <a:r>
              <a:rPr lang="en-US" sz="2400" b="1" i="0" dirty="0">
                <a:solidFill>
                  <a:srgbClr val="0D0D0D"/>
                </a:solidFill>
                <a:effectLst/>
                <a:latin typeface="Arial" panose="020B0604020202020204" pitchFamily="34" charset="0"/>
                <a:cs typeface="Arial" panose="020B0604020202020204" pitchFamily="34" charset="0"/>
              </a:rPr>
              <a:t>Main workers and  Marginal workers  in different States .</a:t>
            </a:r>
          </a:p>
          <a:p>
            <a:pPr marL="914400" lvl="1" indent="-457200">
              <a:buFont typeface="Wingdings" panose="05000000000000000000" pitchFamily="2" charset="2"/>
              <a:buChar char="Ø"/>
            </a:pPr>
            <a:endParaRPr lang="en-US" sz="2400" b="1" i="0" dirty="0">
              <a:solidFill>
                <a:srgbClr val="0D0D0D"/>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US" sz="2400" b="1" i="0" dirty="0">
                <a:solidFill>
                  <a:srgbClr val="0D0D0D"/>
                </a:solidFill>
                <a:effectLst/>
                <a:latin typeface="Arial" panose="020B0604020202020204" pitchFamily="34" charset="0"/>
                <a:cs typeface="Arial" panose="020B0604020202020204" pitchFamily="34" charset="0"/>
              </a:rPr>
              <a:t>Rural and Urban workers of different districts of the states.</a:t>
            </a:r>
          </a:p>
          <a:p>
            <a:pPr marL="914400" lvl="1" indent="-457200">
              <a:buFont typeface="Wingdings" panose="05000000000000000000" pitchFamily="2" charset="2"/>
              <a:buChar char="Ø"/>
            </a:pPr>
            <a:endParaRPr lang="en-US" sz="2400" b="1" dirty="0">
              <a:solidFill>
                <a:srgbClr val="0D0D0D"/>
              </a:solidFill>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US" sz="2400" b="1" i="0" dirty="0">
                <a:solidFill>
                  <a:srgbClr val="0D0D0D"/>
                </a:solidFill>
                <a:effectLst/>
                <a:latin typeface="Arial" panose="020B0604020202020204" pitchFamily="34" charset="0"/>
                <a:cs typeface="Arial" panose="020B0604020202020204" pitchFamily="34" charset="0"/>
              </a:rPr>
              <a:t>Various NIC Name sectors.</a:t>
            </a:r>
          </a:p>
          <a:p>
            <a:pPr algn="l"/>
            <a:endParaRPr lang="en-US" sz="2400" b="1"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8225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ECE67E-929D-014E-5DE0-7C81704475E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3FE8627-93C8-BE22-0112-948B830C4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231" y="943897"/>
            <a:ext cx="9889538" cy="5579805"/>
          </a:xfrm>
          <a:prstGeom prst="rect">
            <a:avLst/>
          </a:prstGeom>
        </p:spPr>
      </p:pic>
      <p:sp>
        <p:nvSpPr>
          <p:cNvPr id="2" name="Title 1">
            <a:extLst>
              <a:ext uri="{FF2B5EF4-FFF2-40B4-BE49-F238E27FC236}">
                <a16:creationId xmlns:a16="http://schemas.microsoft.com/office/drawing/2014/main" id="{B37F3051-B2DF-A073-C181-63B6500E7B93}"/>
              </a:ext>
            </a:extLst>
          </p:cNvPr>
          <p:cNvSpPr>
            <a:spLocks noGrp="1"/>
          </p:cNvSpPr>
          <p:nvPr>
            <p:ph type="title"/>
          </p:nvPr>
        </p:nvSpPr>
        <p:spPr/>
        <p:txBody>
          <a:bodyPr/>
          <a:lstStyle/>
          <a:p>
            <a:r>
              <a:rPr lang="en-US" b="1" u="sng" dirty="0" err="1"/>
              <a:t>Distriburion</a:t>
            </a:r>
            <a:r>
              <a:rPr lang="en-US" b="1" u="sng" dirty="0"/>
              <a:t> of </a:t>
            </a:r>
            <a:r>
              <a:rPr lang="en-US" b="1" u="sng" dirty="0" err="1"/>
              <a:t>Rural,Main,Urban</a:t>
            </a:r>
            <a:r>
              <a:rPr lang="en-US" b="1" u="sng" dirty="0"/>
              <a:t> workers:</a:t>
            </a:r>
            <a:br>
              <a:rPr lang="en-US" dirty="0"/>
            </a:br>
            <a:endParaRPr lang="en-IN" dirty="0"/>
          </a:p>
        </p:txBody>
      </p:sp>
      <p:sp>
        <p:nvSpPr>
          <p:cNvPr id="3" name="Content Placeholder 2">
            <a:extLst>
              <a:ext uri="{FF2B5EF4-FFF2-40B4-BE49-F238E27FC236}">
                <a16:creationId xmlns:a16="http://schemas.microsoft.com/office/drawing/2014/main" id="{2CC4EEBA-B168-5A58-B43B-33E312C6273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927442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DE843-5024-8923-A9D4-D9E0755522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4B70F3-5BF3-83E4-06C0-363560F3D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02" y="540774"/>
            <a:ext cx="10982633" cy="5751871"/>
          </a:xfrm>
          <a:prstGeom prst="rect">
            <a:avLst/>
          </a:prstGeom>
        </p:spPr>
      </p:pic>
    </p:spTree>
    <p:extLst>
      <p:ext uri="{BB962C8B-B14F-4D97-AF65-F5344CB8AC3E}">
        <p14:creationId xmlns:p14="http://schemas.microsoft.com/office/powerpoint/2010/main" val="35182937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081AB-370A-8619-314D-7F61C1A1AE7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1B7A31D-2A32-D97A-0C6C-5B1FE8273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06" y="432619"/>
            <a:ext cx="10559845" cy="5810865"/>
          </a:xfrm>
          <a:prstGeom prst="rect">
            <a:avLst/>
          </a:prstGeom>
        </p:spPr>
      </p:pic>
    </p:spTree>
    <p:extLst>
      <p:ext uri="{BB962C8B-B14F-4D97-AF65-F5344CB8AC3E}">
        <p14:creationId xmlns:p14="http://schemas.microsoft.com/office/powerpoint/2010/main" val="3569006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423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Microsoft Himalaya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Distriburion of Rural,Main,Urban workers: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prabhusabharish78@gmail.com</dc:creator>
  <cp:lastModifiedBy>Fathima Raasikha A</cp:lastModifiedBy>
  <cp:revision>12</cp:revision>
  <dcterms:created xsi:type="dcterms:W3CDTF">2024-02-16T07:04:06Z</dcterms:created>
  <dcterms:modified xsi:type="dcterms:W3CDTF">2024-05-04T08:14:45Z</dcterms:modified>
</cp:coreProperties>
</file>