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71" r:id="rId6"/>
    <p:sldId id="260" r:id="rId7"/>
    <p:sldId id="261" r:id="rId8"/>
    <p:sldId id="266" r:id="rId9"/>
    <p:sldId id="267" r:id="rId10"/>
    <p:sldId id="268" r:id="rId11"/>
    <p:sldId id="264" r:id="rId12"/>
    <p:sldId id="265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Survey</a:t>
            </a:r>
            <a:r>
              <a:rPr lang="en-IN" baseline="0" dirty="0"/>
              <a:t> Graph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Having Awareness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Youngsters</c:v>
                </c:pt>
                <c:pt idx="1">
                  <c:v>IPL Viewers</c:v>
                </c:pt>
                <c:pt idx="2">
                  <c:v>IT employees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2.2999999999999998</c:v>
                </c:pt>
                <c:pt idx="2">
                  <c:v>4.3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55-4F57-B2A6-34027A5804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No Idea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Youngsters</c:v>
                </c:pt>
                <c:pt idx="1">
                  <c:v>IPL Viewers</c:v>
                </c:pt>
                <c:pt idx="2">
                  <c:v>IT employees</c:v>
                </c:pt>
                <c:pt idx="3">
                  <c:v>Others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2.5</c:v>
                </c:pt>
                <c:pt idx="1">
                  <c:v>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55-4F57-B2A6-34027A5804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Interested people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Youngsters</c:v>
                </c:pt>
                <c:pt idx="1">
                  <c:v>IPL Viewers</c:v>
                </c:pt>
                <c:pt idx="2">
                  <c:v>IT employees</c:v>
                </c:pt>
                <c:pt idx="3">
                  <c:v>Others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2.8</c:v>
                </c:pt>
                <c:pt idx="1">
                  <c:v>3.3</c:v>
                </c:pt>
                <c:pt idx="2">
                  <c:v>2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55-4F57-B2A6-34027A5804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7511055"/>
        <c:axId val="1907512303"/>
      </c:barChart>
      <c:catAx>
        <c:axId val="190751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512303"/>
        <c:crosses val="autoZero"/>
        <c:auto val="1"/>
        <c:lblAlgn val="ctr"/>
        <c:lblOffset val="100"/>
        <c:noMultiLvlLbl val="0"/>
      </c:catAx>
      <c:valAx>
        <c:axId val="1907512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7511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01B8-2A4B-4ECD-80BF-C91BA0050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VODAFONE (zoo-ZOO)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35259-731F-4DDE-BF44-F8A85FD9C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Fathima rizniya S</a:t>
            </a:r>
          </a:p>
        </p:txBody>
      </p:sp>
    </p:spTree>
    <p:extLst>
      <p:ext uri="{BB962C8B-B14F-4D97-AF65-F5344CB8AC3E}">
        <p14:creationId xmlns:p14="http://schemas.microsoft.com/office/powerpoint/2010/main" val="214573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4CDB-CFA8-41B1-B8E1-4E794C8E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Framing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325C-D5EC-4D0B-8DE7-36B2D4F1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 – Target achieved</a:t>
            </a:r>
          </a:p>
          <a:p>
            <a:r>
              <a:rPr lang="en-US" dirty="0"/>
              <a:t>H0 – Target not achieved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F167C-DE66-4714-99FC-58542B31B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518" y="911480"/>
            <a:ext cx="4794681" cy="520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9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BC57-373F-4903-8A8E-ECF053C9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Acceptance of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441C-C303-4D7B-B070-98A0C70D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P-value is calculated from the data.</a:t>
            </a:r>
          </a:p>
          <a:p>
            <a:r>
              <a:rPr lang="en-US" dirty="0"/>
              <a:t>Here, P-value is greater than Alpha.</a:t>
            </a:r>
          </a:p>
          <a:p>
            <a:r>
              <a:rPr lang="en-US" dirty="0"/>
              <a:t>The P-value is greater than alpha, the null hypothesis is accepted.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59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0074-12B8-4AAE-81AC-FAB9A7A7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Hypothesis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2ACD-23D2-4868-8973-346D4D5EC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survey and hypothesis testing the customers of VODOFONE are not aware of the service provided by the company.</a:t>
            </a:r>
          </a:p>
          <a:p>
            <a:r>
              <a:rPr lang="en-US" dirty="0"/>
              <a:t>So, VODOFONE needed some strategical advertisement to create awareness among the customer.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03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044C4-60C4-4FA7-8414-12276650E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329509"/>
            <a:ext cx="12192001" cy="9144001"/>
          </a:xfrm>
        </p:spPr>
      </p:pic>
    </p:spTree>
    <p:extLst>
      <p:ext uri="{BB962C8B-B14F-4D97-AF65-F5344CB8AC3E}">
        <p14:creationId xmlns:p14="http://schemas.microsoft.com/office/powerpoint/2010/main" val="268618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0A1F-39AC-4924-BD28-9D78060A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C3B-8445-43CB-ABB6-E0A30E134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VODOFONE decided to create awareness and planned according to it.</a:t>
            </a:r>
          </a:p>
          <a:p>
            <a:r>
              <a:rPr lang="en-US" dirty="0"/>
              <a:t>They create a set of advertisement with a comic character Zoo-zoo.</a:t>
            </a:r>
          </a:p>
          <a:p>
            <a:r>
              <a:rPr lang="en-US" dirty="0"/>
              <a:t>The advertisement are humorous and engaging.</a:t>
            </a:r>
          </a:p>
          <a:p>
            <a:r>
              <a:rPr lang="en-US" dirty="0"/>
              <a:t>They take a chance of IPL to hook their audience on live break.</a:t>
            </a:r>
          </a:p>
          <a:p>
            <a:r>
              <a:rPr lang="en-US" dirty="0"/>
              <a:t>But, this strategic planning gone wrong.</a:t>
            </a:r>
          </a:p>
          <a:p>
            <a:r>
              <a:rPr lang="en-US" dirty="0"/>
              <a:t>Because, rather than focusing on the provided services audiences loved the Zoo-zoo character.</a:t>
            </a:r>
          </a:p>
          <a:p>
            <a:r>
              <a:rPr lang="en-US" dirty="0"/>
              <a:t>This made a chaos to achieve the goal.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1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70D1-01DD-4652-8D7C-ECDECB56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866678-9936-42AC-8A69-7F6E6B3DA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251751"/>
            <a:ext cx="12192000" cy="8902083"/>
          </a:xfrm>
        </p:spPr>
      </p:pic>
    </p:spTree>
    <p:extLst>
      <p:ext uri="{BB962C8B-B14F-4D97-AF65-F5344CB8AC3E}">
        <p14:creationId xmlns:p14="http://schemas.microsoft.com/office/powerpoint/2010/main" val="307991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81E7-23B4-4C60-9A1F-AB8993D7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Advertisement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D38C-00D8-4C2C-BB70-752285DF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Vodafone tried to display all the Worth included services that they need to offer to the consumers through various style particular ads.</a:t>
            </a:r>
          </a:p>
          <a:p>
            <a:pPr algn="just"/>
            <a:r>
              <a:rPr lang="en-US" dirty="0"/>
              <a:t>Each of the ad was specific to one specific Value included service and focused on the exact same to make the consumer comprehend the service they are offering.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04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A9AC-4C10-4793-919D-0E69F655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E35F2-C0BA-4447-97C2-BA3D14D60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41483"/>
          </a:xfrm>
        </p:spPr>
        <p:txBody>
          <a:bodyPr/>
          <a:lstStyle/>
          <a:p>
            <a:r>
              <a:rPr lang="en-US" dirty="0"/>
              <a:t>Vodafone’s Zoo-zoo campaign was introduced with the primary slogan of promoting its Worth Added Solutions (VAS) in India.</a:t>
            </a:r>
          </a:p>
          <a:p>
            <a:r>
              <a:rPr lang="en-US" dirty="0"/>
              <a:t>Vodafone was attempting difficult to record the VAS Area due to the fact that it is a prospective golden goose for cellular business.</a:t>
            </a:r>
          </a:p>
          <a:p>
            <a:r>
              <a:rPr lang="en-US" dirty="0"/>
              <a:t>As Vodafone was a brand-new brand name in India, it had a tough job to develop their cellular value included services Vodafone has presented a new characters called the Zoo-zoos.</a:t>
            </a:r>
          </a:p>
          <a:p>
            <a:r>
              <a:rPr lang="en-US" dirty="0"/>
              <a:t>A number of advertisements in which the Zoo-zoos included were revealed on television during the Indian Premier League (IPL), a cricket tournament which was begun only in the year 2009.</a:t>
            </a:r>
          </a:p>
          <a:p>
            <a:r>
              <a:rPr lang="en-US" dirty="0"/>
              <a:t>Vodafone likewise wished to make the many of the IPL as it is a crowd puller (Vodafone).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76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DCAAE3A-F189-47F0-A493-AEDF834CEF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14882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2332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9C8C-ACE8-415E-A432-F7D25AA0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audience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4EF3B-FDDC-4574-813E-47D1416CB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55" r="8522"/>
          <a:stretch/>
        </p:blipFill>
        <p:spPr>
          <a:xfrm>
            <a:off x="6096000" y="1115982"/>
            <a:ext cx="5693418" cy="50637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1D22C-1B70-400F-9058-7ED17AD9D4BE}"/>
              </a:ext>
            </a:extLst>
          </p:cNvPr>
          <p:cNvSpPr txBox="1"/>
          <p:nvPr/>
        </p:nvSpPr>
        <p:spPr>
          <a:xfrm>
            <a:off x="685801" y="3199491"/>
            <a:ext cx="1713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IPL viewers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Youngsters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employees</a:t>
            </a:r>
          </a:p>
        </p:txBody>
      </p:sp>
    </p:spTree>
    <p:extLst>
      <p:ext uri="{BB962C8B-B14F-4D97-AF65-F5344CB8AC3E}">
        <p14:creationId xmlns:p14="http://schemas.microsoft.com/office/powerpoint/2010/main" val="74888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21AA-6B76-4C11-A17A-1E262A7E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 OF X and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2C96-260E-47E4-90E7-E227CF7B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X- Having awareness / Not</a:t>
            </a:r>
          </a:p>
          <a:p>
            <a:r>
              <a:rPr lang="en-IN" dirty="0"/>
              <a:t>Y- Interest to know /Not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FC245-4B59-4A12-96D5-37FE4576B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74"/>
          <a:stretch/>
        </p:blipFill>
        <p:spPr>
          <a:xfrm>
            <a:off x="6205493" y="1337733"/>
            <a:ext cx="5448668" cy="453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49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7F36-0A18-4DC5-A8C2-F129D5D2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Significance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3F4C-EE27-4F2B-BAD2-06F8304BB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significance level, alpha is generally set at 0.05. </a:t>
            </a:r>
          </a:p>
          <a:p>
            <a:r>
              <a:rPr lang="en-US" dirty="0"/>
              <a:t>This means that there is a 5% chance that you will accept your alternative hypothesis of not aware, when your null hypothesis is actually not true.</a:t>
            </a:r>
          </a:p>
          <a:p>
            <a:r>
              <a:rPr lang="en-US" dirty="0"/>
              <a:t>The smaller the significance level, the greater the burden of proof needed to reject the null hypothesis, or in other words, to support the alternative hypothesis.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94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4C8C-B121-482A-BC03-EAF0A62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of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5029-7AE0-43C3-A75A-B88CDCE9E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Two portion T-Test</a:t>
            </a:r>
          </a:p>
        </p:txBody>
      </p:sp>
      <p:pic>
        <p:nvPicPr>
          <p:cNvPr id="2050" name="Picture 2" descr="zoozoos (@vodafonezoozoos) / Twitter">
            <a:extLst>
              <a:ext uri="{FF2B5EF4-FFF2-40B4-BE49-F238E27FC236}">
                <a16:creationId xmlns:a16="http://schemas.microsoft.com/office/drawing/2014/main" id="{5EC2E7D5-C3C5-4789-A4D3-2EC4E60E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7918"/>
            <a:ext cx="5480482" cy="548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357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220</TotalTime>
  <Words>453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VODAFONE (zoo-ZOO) </vt:lpstr>
      <vt:lpstr>PowerPoint Presentation</vt:lpstr>
      <vt:lpstr>Advertisement DESCRIPTION:</vt:lpstr>
      <vt:lpstr>history</vt:lpstr>
      <vt:lpstr>PowerPoint Presentation</vt:lpstr>
      <vt:lpstr>Target audience</vt:lpstr>
      <vt:lpstr>DATATYPES OF X and y</vt:lpstr>
      <vt:lpstr>Significance level</vt:lpstr>
      <vt:lpstr>Selection of test</vt:lpstr>
      <vt:lpstr>Framing hypothesis</vt:lpstr>
      <vt:lpstr>Acceptance of null</vt:lpstr>
      <vt:lpstr>Hypothesis conclusion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VODAFONE (zoo-ZOO) </dc:title>
  <dc:creator>Shajid S</dc:creator>
  <cp:lastModifiedBy>Shajid S</cp:lastModifiedBy>
  <cp:revision>1</cp:revision>
  <dcterms:created xsi:type="dcterms:W3CDTF">2022-03-27T13:50:25Z</dcterms:created>
  <dcterms:modified xsi:type="dcterms:W3CDTF">2022-03-27T17:31:08Z</dcterms:modified>
</cp:coreProperties>
</file>