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6858000" cy="9144000"/>
  <p:embeddedFontLst>
    <p:embeddedFont>
      <p:font typeface="Dancing Script" panose="020B0604020202020204" charset="0"/>
      <p:regular r:id="rId25"/>
    </p:embeddedFont>
    <p:embeddedFont>
      <p:font typeface="Dancing Script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18" Type="http://schemas.openxmlformats.org/officeDocument/2006/relationships/image" Target="../media/image43.svg"/><Relationship Id="rId26" Type="http://schemas.openxmlformats.org/officeDocument/2006/relationships/image" Target="../media/image97.svg"/><Relationship Id="rId3" Type="http://schemas.openxmlformats.org/officeDocument/2006/relationships/image" Target="../media/image1.png"/><Relationship Id="rId21" Type="http://schemas.openxmlformats.org/officeDocument/2006/relationships/image" Target="../media/image52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17" Type="http://schemas.openxmlformats.org/officeDocument/2006/relationships/image" Target="../media/image42.png"/><Relationship Id="rId25" Type="http://schemas.openxmlformats.org/officeDocument/2006/relationships/image" Target="../media/image9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1.svg"/><Relationship Id="rId20" Type="http://schemas.openxmlformats.org/officeDocument/2006/relationships/image" Target="../media/image45.sv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24" Type="http://schemas.openxmlformats.org/officeDocument/2006/relationships/image" Target="../media/image55.svg"/><Relationship Id="rId32" Type="http://schemas.openxmlformats.org/officeDocument/2006/relationships/image" Target="../media/image47.sv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54.png"/><Relationship Id="rId28" Type="http://schemas.openxmlformats.org/officeDocument/2006/relationships/image" Target="../media/image99.svg"/><Relationship Id="rId10" Type="http://schemas.openxmlformats.org/officeDocument/2006/relationships/image" Target="../media/image35.svg"/><Relationship Id="rId19" Type="http://schemas.openxmlformats.org/officeDocument/2006/relationships/image" Target="../media/image44.png"/><Relationship Id="rId31" Type="http://schemas.openxmlformats.org/officeDocument/2006/relationships/image" Target="../media/image46.png"/><Relationship Id="rId4" Type="http://schemas.openxmlformats.org/officeDocument/2006/relationships/image" Target="../media/image2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Relationship Id="rId22" Type="http://schemas.openxmlformats.org/officeDocument/2006/relationships/image" Target="../media/image53.svg"/><Relationship Id="rId27" Type="http://schemas.openxmlformats.org/officeDocument/2006/relationships/image" Target="../media/image98.png"/><Relationship Id="rId30" Type="http://schemas.openxmlformats.org/officeDocument/2006/relationships/image" Target="../media/image10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9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.svg"/><Relationship Id="rId20" Type="http://schemas.openxmlformats.org/officeDocument/2006/relationships/image" Target="../media/image91.svg"/><Relationship Id="rId29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03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02.png"/><Relationship Id="rId28" Type="http://schemas.openxmlformats.org/officeDocument/2006/relationships/image" Target="../media/image105.svg"/><Relationship Id="rId10" Type="http://schemas.openxmlformats.org/officeDocument/2006/relationships/image" Target="../media/image8.svg"/><Relationship Id="rId19" Type="http://schemas.openxmlformats.org/officeDocument/2006/relationships/image" Target="../media/image90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93.svg"/><Relationship Id="rId27" Type="http://schemas.openxmlformats.org/officeDocument/2006/relationships/image" Target="../media/image104.png"/><Relationship Id="rId30" Type="http://schemas.openxmlformats.org/officeDocument/2006/relationships/image" Target="../media/image10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9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.svg"/><Relationship Id="rId20" Type="http://schemas.openxmlformats.org/officeDocument/2006/relationships/image" Target="../media/image91.sv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03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02.png"/><Relationship Id="rId28" Type="http://schemas.openxmlformats.org/officeDocument/2006/relationships/image" Target="../media/image105.svg"/><Relationship Id="rId10" Type="http://schemas.openxmlformats.org/officeDocument/2006/relationships/image" Target="../media/image8.svg"/><Relationship Id="rId19" Type="http://schemas.openxmlformats.org/officeDocument/2006/relationships/image" Target="../media/image90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93.svg"/><Relationship Id="rId27" Type="http://schemas.openxmlformats.org/officeDocument/2006/relationships/image" Target="../media/image10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9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4.svg"/><Relationship Id="rId20" Type="http://schemas.openxmlformats.org/officeDocument/2006/relationships/image" Target="../media/image91.svg"/><Relationship Id="rId29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03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02.png"/><Relationship Id="rId28" Type="http://schemas.openxmlformats.org/officeDocument/2006/relationships/image" Target="../media/image105.svg"/><Relationship Id="rId10" Type="http://schemas.openxmlformats.org/officeDocument/2006/relationships/image" Target="../media/image8.svg"/><Relationship Id="rId19" Type="http://schemas.openxmlformats.org/officeDocument/2006/relationships/image" Target="../media/image90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93.svg"/><Relationship Id="rId27" Type="http://schemas.openxmlformats.org/officeDocument/2006/relationships/image" Target="../media/image10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9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.svg"/><Relationship Id="rId20" Type="http://schemas.openxmlformats.org/officeDocument/2006/relationships/image" Target="../media/image91.svg"/><Relationship Id="rId29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03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02.png"/><Relationship Id="rId28" Type="http://schemas.openxmlformats.org/officeDocument/2006/relationships/image" Target="../media/image105.svg"/><Relationship Id="rId10" Type="http://schemas.openxmlformats.org/officeDocument/2006/relationships/image" Target="../media/image8.svg"/><Relationship Id="rId19" Type="http://schemas.openxmlformats.org/officeDocument/2006/relationships/image" Target="../media/image90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93.svg"/><Relationship Id="rId27" Type="http://schemas.openxmlformats.org/officeDocument/2006/relationships/image" Target="../media/image10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9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.svg"/><Relationship Id="rId20" Type="http://schemas.openxmlformats.org/officeDocument/2006/relationships/image" Target="../media/image91.svg"/><Relationship Id="rId29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03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02.png"/><Relationship Id="rId28" Type="http://schemas.openxmlformats.org/officeDocument/2006/relationships/image" Target="../media/image105.svg"/><Relationship Id="rId10" Type="http://schemas.openxmlformats.org/officeDocument/2006/relationships/image" Target="../media/image8.svg"/><Relationship Id="rId19" Type="http://schemas.openxmlformats.org/officeDocument/2006/relationships/image" Target="../media/image90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93.svg"/><Relationship Id="rId27" Type="http://schemas.openxmlformats.org/officeDocument/2006/relationships/image" Target="../media/image10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9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4.svg"/><Relationship Id="rId20" Type="http://schemas.openxmlformats.org/officeDocument/2006/relationships/image" Target="../media/image91.sv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03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02.png"/><Relationship Id="rId28" Type="http://schemas.openxmlformats.org/officeDocument/2006/relationships/image" Target="../media/image105.svg"/><Relationship Id="rId10" Type="http://schemas.openxmlformats.org/officeDocument/2006/relationships/image" Target="../media/image8.svg"/><Relationship Id="rId19" Type="http://schemas.openxmlformats.org/officeDocument/2006/relationships/image" Target="../media/image90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93.svg"/><Relationship Id="rId27" Type="http://schemas.openxmlformats.org/officeDocument/2006/relationships/image" Target="../media/image10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9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4.svg"/><Relationship Id="rId20" Type="http://schemas.openxmlformats.org/officeDocument/2006/relationships/image" Target="../media/image91.sv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03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02.png"/><Relationship Id="rId28" Type="http://schemas.openxmlformats.org/officeDocument/2006/relationships/image" Target="../media/image105.svg"/><Relationship Id="rId10" Type="http://schemas.openxmlformats.org/officeDocument/2006/relationships/image" Target="../media/image8.svg"/><Relationship Id="rId19" Type="http://schemas.openxmlformats.org/officeDocument/2006/relationships/image" Target="../media/image90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93.svg"/><Relationship Id="rId27" Type="http://schemas.openxmlformats.org/officeDocument/2006/relationships/image" Target="../media/image10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5.png"/><Relationship Id="rId18" Type="http://schemas.openxmlformats.org/officeDocument/2006/relationships/image" Target="../media/image47.svg"/><Relationship Id="rId26" Type="http://schemas.openxmlformats.org/officeDocument/2006/relationships/image" Target="../media/image123.svg"/><Relationship Id="rId3" Type="http://schemas.openxmlformats.org/officeDocument/2006/relationships/image" Target="../media/image1.png"/><Relationship Id="rId21" Type="http://schemas.openxmlformats.org/officeDocument/2006/relationships/image" Target="../media/image118.png"/><Relationship Id="rId7" Type="http://schemas.openxmlformats.org/officeDocument/2006/relationships/image" Target="../media/image5.png"/><Relationship Id="rId12" Type="http://schemas.openxmlformats.org/officeDocument/2006/relationships/image" Target="../media/image14.svg"/><Relationship Id="rId17" Type="http://schemas.openxmlformats.org/officeDocument/2006/relationships/image" Target="../media/image46.png"/><Relationship Id="rId25" Type="http://schemas.openxmlformats.org/officeDocument/2006/relationships/image" Target="../media/image122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15.svg"/><Relationship Id="rId20" Type="http://schemas.openxmlformats.org/officeDocument/2006/relationships/image" Target="../media/image11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24" Type="http://schemas.openxmlformats.org/officeDocument/2006/relationships/image" Target="../media/image121.svg"/><Relationship Id="rId5" Type="http://schemas.openxmlformats.org/officeDocument/2006/relationships/image" Target="../media/image3.png"/><Relationship Id="rId15" Type="http://schemas.openxmlformats.org/officeDocument/2006/relationships/image" Target="../media/image114.png"/><Relationship Id="rId23" Type="http://schemas.openxmlformats.org/officeDocument/2006/relationships/image" Target="../media/image120.png"/><Relationship Id="rId10" Type="http://schemas.openxmlformats.org/officeDocument/2006/relationships/image" Target="../media/image10.svg"/><Relationship Id="rId19" Type="http://schemas.openxmlformats.org/officeDocument/2006/relationships/image" Target="../media/image116.pn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image" Target="../media/image16.svg"/><Relationship Id="rId22" Type="http://schemas.openxmlformats.org/officeDocument/2006/relationships/image" Target="../media/image11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9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4.svg"/><Relationship Id="rId20" Type="http://schemas.openxmlformats.org/officeDocument/2006/relationships/image" Target="../media/image9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03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02.png"/><Relationship Id="rId28" Type="http://schemas.openxmlformats.org/officeDocument/2006/relationships/image" Target="../media/image105.svg"/><Relationship Id="rId10" Type="http://schemas.openxmlformats.org/officeDocument/2006/relationships/image" Target="../media/image8.svg"/><Relationship Id="rId19" Type="http://schemas.openxmlformats.org/officeDocument/2006/relationships/image" Target="../media/image90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93.svg"/><Relationship Id="rId27" Type="http://schemas.openxmlformats.org/officeDocument/2006/relationships/image" Target="../media/image10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18" Type="http://schemas.openxmlformats.org/officeDocument/2006/relationships/image" Target="../media/image43.svg"/><Relationship Id="rId26" Type="http://schemas.openxmlformats.org/officeDocument/2006/relationships/image" Target="../media/image51.svg"/><Relationship Id="rId3" Type="http://schemas.openxmlformats.org/officeDocument/2006/relationships/image" Target="../media/image1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1.svg"/><Relationship Id="rId20" Type="http://schemas.openxmlformats.org/officeDocument/2006/relationships/image" Target="../media/image45.sv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24" Type="http://schemas.openxmlformats.org/officeDocument/2006/relationships/image" Target="../media/image49.sv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svg"/><Relationship Id="rId10" Type="http://schemas.openxmlformats.org/officeDocument/2006/relationships/image" Target="../media/image35.svg"/><Relationship Id="rId19" Type="http://schemas.openxmlformats.org/officeDocument/2006/relationships/image" Target="../media/image44.png"/><Relationship Id="rId4" Type="http://schemas.openxmlformats.org/officeDocument/2006/relationships/image" Target="../media/image2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Relationship Id="rId22" Type="http://schemas.openxmlformats.org/officeDocument/2006/relationships/image" Target="../media/image47.svg"/><Relationship Id="rId27" Type="http://schemas.openxmlformats.org/officeDocument/2006/relationships/image" Target="../media/image52.png"/><Relationship Id="rId30" Type="http://schemas.openxmlformats.org/officeDocument/2006/relationships/image" Target="../media/image55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9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4.svg"/><Relationship Id="rId20" Type="http://schemas.openxmlformats.org/officeDocument/2006/relationships/image" Target="../media/image9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03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02.png"/><Relationship Id="rId28" Type="http://schemas.openxmlformats.org/officeDocument/2006/relationships/image" Target="../media/image105.svg"/><Relationship Id="rId10" Type="http://schemas.openxmlformats.org/officeDocument/2006/relationships/image" Target="../media/image8.svg"/><Relationship Id="rId19" Type="http://schemas.openxmlformats.org/officeDocument/2006/relationships/image" Target="../media/image90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93.svg"/><Relationship Id="rId27" Type="http://schemas.openxmlformats.org/officeDocument/2006/relationships/image" Target="../media/image10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9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4.svg"/><Relationship Id="rId20" Type="http://schemas.openxmlformats.org/officeDocument/2006/relationships/image" Target="../media/image9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03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02.png"/><Relationship Id="rId28" Type="http://schemas.openxmlformats.org/officeDocument/2006/relationships/image" Target="../media/image105.svg"/><Relationship Id="rId10" Type="http://schemas.openxmlformats.org/officeDocument/2006/relationships/image" Target="../media/image8.svg"/><Relationship Id="rId19" Type="http://schemas.openxmlformats.org/officeDocument/2006/relationships/image" Target="../media/image90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93.svg"/><Relationship Id="rId27" Type="http://schemas.openxmlformats.org/officeDocument/2006/relationships/image" Target="../media/image10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127.svg"/><Relationship Id="rId3" Type="http://schemas.openxmlformats.org/officeDocument/2006/relationships/image" Target="../media/image1.png"/><Relationship Id="rId21" Type="http://schemas.openxmlformats.org/officeDocument/2006/relationships/image" Target="../media/image4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126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4.svg"/><Relationship Id="rId20" Type="http://schemas.openxmlformats.org/officeDocument/2006/relationships/image" Target="../media/image57.svg"/><Relationship Id="rId29" Type="http://schemas.openxmlformats.org/officeDocument/2006/relationships/image" Target="../media/image1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25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24.png"/><Relationship Id="rId28" Type="http://schemas.openxmlformats.org/officeDocument/2006/relationships/image" Target="../media/image59.svg"/><Relationship Id="rId10" Type="http://schemas.openxmlformats.org/officeDocument/2006/relationships/image" Target="../media/image8.svg"/><Relationship Id="rId19" Type="http://schemas.openxmlformats.org/officeDocument/2006/relationships/image" Target="../media/image56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43.svg"/><Relationship Id="rId27" Type="http://schemas.openxmlformats.org/officeDocument/2006/relationships/image" Target="../media/image58.png"/><Relationship Id="rId30" Type="http://schemas.openxmlformats.org/officeDocument/2006/relationships/image" Target="../media/image12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61.svg"/><Relationship Id="rId3" Type="http://schemas.openxmlformats.org/officeDocument/2006/relationships/image" Target="../media/image1.png"/><Relationship Id="rId21" Type="http://schemas.openxmlformats.org/officeDocument/2006/relationships/image" Target="../media/image4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svg"/><Relationship Id="rId20" Type="http://schemas.openxmlformats.org/officeDocument/2006/relationships/image" Target="../media/image5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5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58.png"/><Relationship Id="rId10" Type="http://schemas.openxmlformats.org/officeDocument/2006/relationships/image" Target="../media/image8.svg"/><Relationship Id="rId19" Type="http://schemas.openxmlformats.org/officeDocument/2006/relationships/image" Target="../media/image56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4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18" Type="http://schemas.openxmlformats.org/officeDocument/2006/relationships/image" Target="../media/image43.svg"/><Relationship Id="rId26" Type="http://schemas.openxmlformats.org/officeDocument/2006/relationships/image" Target="../media/image53.svg"/><Relationship Id="rId3" Type="http://schemas.openxmlformats.org/officeDocument/2006/relationships/image" Target="../media/image1.png"/><Relationship Id="rId21" Type="http://schemas.openxmlformats.org/officeDocument/2006/relationships/image" Target="../media/image4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17" Type="http://schemas.openxmlformats.org/officeDocument/2006/relationships/image" Target="../media/image42.png"/><Relationship Id="rId25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1.svg"/><Relationship Id="rId20" Type="http://schemas.openxmlformats.org/officeDocument/2006/relationships/image" Target="../media/image45.sv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24" Type="http://schemas.openxmlformats.org/officeDocument/2006/relationships/image" Target="../media/image51.sv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50.png"/><Relationship Id="rId28" Type="http://schemas.openxmlformats.org/officeDocument/2006/relationships/image" Target="../media/image55.svg"/><Relationship Id="rId10" Type="http://schemas.openxmlformats.org/officeDocument/2006/relationships/image" Target="../media/image35.svg"/><Relationship Id="rId19" Type="http://schemas.openxmlformats.org/officeDocument/2006/relationships/image" Target="../media/image44.png"/><Relationship Id="rId4" Type="http://schemas.openxmlformats.org/officeDocument/2006/relationships/image" Target="../media/image2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Relationship Id="rId22" Type="http://schemas.openxmlformats.org/officeDocument/2006/relationships/image" Target="../media/image49.svg"/><Relationship Id="rId27" Type="http://schemas.openxmlformats.org/officeDocument/2006/relationships/image" Target="../media/image54.png"/><Relationship Id="rId30" Type="http://schemas.openxmlformats.org/officeDocument/2006/relationships/image" Target="../media/image4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3.png"/><Relationship Id="rId18" Type="http://schemas.openxmlformats.org/officeDocument/2006/relationships/image" Target="../media/image43.svg"/><Relationship Id="rId26" Type="http://schemas.openxmlformats.org/officeDocument/2006/relationships/image" Target="../media/image69.svg"/><Relationship Id="rId3" Type="http://schemas.openxmlformats.org/officeDocument/2006/relationships/image" Target="../media/image1.png"/><Relationship Id="rId21" Type="http://schemas.openxmlformats.org/officeDocument/2006/relationships/image" Target="../media/image64.png"/><Relationship Id="rId7" Type="http://schemas.openxmlformats.org/officeDocument/2006/relationships/image" Target="../media/image5.png"/><Relationship Id="rId12" Type="http://schemas.openxmlformats.org/officeDocument/2006/relationships/image" Target="../media/image12.svg"/><Relationship Id="rId17" Type="http://schemas.openxmlformats.org/officeDocument/2006/relationships/image" Target="../media/image42.png"/><Relationship Id="rId25" Type="http://schemas.openxmlformats.org/officeDocument/2006/relationships/image" Target="../media/image6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7.svg"/><Relationship Id="rId20" Type="http://schemas.openxmlformats.org/officeDocument/2006/relationships/image" Target="../media/image6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1.png"/><Relationship Id="rId24" Type="http://schemas.openxmlformats.org/officeDocument/2006/relationships/image" Target="../media/image67.svg"/><Relationship Id="rId5" Type="http://schemas.openxmlformats.org/officeDocument/2006/relationships/image" Target="../media/image3.png"/><Relationship Id="rId15" Type="http://schemas.openxmlformats.org/officeDocument/2006/relationships/image" Target="../media/image56.png"/><Relationship Id="rId23" Type="http://schemas.openxmlformats.org/officeDocument/2006/relationships/image" Target="../media/image66.png"/><Relationship Id="rId10" Type="http://schemas.openxmlformats.org/officeDocument/2006/relationships/image" Target="../media/image10.svg"/><Relationship Id="rId19" Type="http://schemas.openxmlformats.org/officeDocument/2006/relationships/image" Target="../media/image62.pn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6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18" Type="http://schemas.openxmlformats.org/officeDocument/2006/relationships/image" Target="../media/image43.svg"/><Relationship Id="rId26" Type="http://schemas.openxmlformats.org/officeDocument/2006/relationships/image" Target="../media/image53.svg"/><Relationship Id="rId3" Type="http://schemas.openxmlformats.org/officeDocument/2006/relationships/image" Target="../media/image1.png"/><Relationship Id="rId21" Type="http://schemas.openxmlformats.org/officeDocument/2006/relationships/image" Target="../media/image4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17" Type="http://schemas.openxmlformats.org/officeDocument/2006/relationships/image" Target="../media/image42.png"/><Relationship Id="rId25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1.svg"/><Relationship Id="rId20" Type="http://schemas.openxmlformats.org/officeDocument/2006/relationships/image" Target="../media/image45.sv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24" Type="http://schemas.openxmlformats.org/officeDocument/2006/relationships/image" Target="../media/image51.sv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50.png"/><Relationship Id="rId28" Type="http://schemas.openxmlformats.org/officeDocument/2006/relationships/image" Target="../media/image55.svg"/><Relationship Id="rId10" Type="http://schemas.openxmlformats.org/officeDocument/2006/relationships/image" Target="../media/image35.svg"/><Relationship Id="rId19" Type="http://schemas.openxmlformats.org/officeDocument/2006/relationships/image" Target="../media/image44.png"/><Relationship Id="rId4" Type="http://schemas.openxmlformats.org/officeDocument/2006/relationships/image" Target="../media/image2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Relationship Id="rId22" Type="http://schemas.openxmlformats.org/officeDocument/2006/relationships/image" Target="../media/image49.svg"/><Relationship Id="rId27" Type="http://schemas.openxmlformats.org/officeDocument/2006/relationships/image" Target="../media/image54.png"/><Relationship Id="rId30" Type="http://schemas.openxmlformats.org/officeDocument/2006/relationships/image" Target="../media/image4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77.svg"/><Relationship Id="rId3" Type="http://schemas.openxmlformats.org/officeDocument/2006/relationships/image" Target="../media/image1.png"/><Relationship Id="rId21" Type="http://schemas.openxmlformats.org/officeDocument/2006/relationships/image" Target="../media/image7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svg"/><Relationship Id="rId20" Type="http://schemas.openxmlformats.org/officeDocument/2006/relationships/image" Target="../media/image71.sv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75.svg"/><Relationship Id="rId32" Type="http://schemas.openxmlformats.org/officeDocument/2006/relationships/image" Target="../media/image81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74.png"/><Relationship Id="rId28" Type="http://schemas.openxmlformats.org/officeDocument/2006/relationships/image" Target="../media/image79.svg"/><Relationship Id="rId10" Type="http://schemas.openxmlformats.org/officeDocument/2006/relationships/image" Target="../media/image8.svg"/><Relationship Id="rId19" Type="http://schemas.openxmlformats.org/officeDocument/2006/relationships/image" Target="../media/image70.png"/><Relationship Id="rId31" Type="http://schemas.openxmlformats.org/officeDocument/2006/relationships/image" Target="../media/image80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73.svg"/><Relationship Id="rId27" Type="http://schemas.openxmlformats.org/officeDocument/2006/relationships/image" Target="../media/image78.png"/><Relationship Id="rId30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8.svg"/><Relationship Id="rId26" Type="http://schemas.openxmlformats.org/officeDocument/2006/relationships/image" Target="../media/image87.svg"/><Relationship Id="rId3" Type="http://schemas.openxmlformats.org/officeDocument/2006/relationships/image" Target="../media/image1.png"/><Relationship Id="rId21" Type="http://schemas.openxmlformats.org/officeDocument/2006/relationships/image" Target="../media/image82.png"/><Relationship Id="rId34" Type="http://schemas.openxmlformats.org/officeDocument/2006/relationships/image" Target="../media/image28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7.png"/><Relationship Id="rId25" Type="http://schemas.openxmlformats.org/officeDocument/2006/relationships/image" Target="../media/image86.png"/><Relationship Id="rId3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85.svg"/><Relationship Id="rId32" Type="http://schemas.openxmlformats.org/officeDocument/2006/relationships/image" Target="../media/image26.sv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23" Type="http://schemas.openxmlformats.org/officeDocument/2006/relationships/image" Target="../media/image84.png"/><Relationship Id="rId28" Type="http://schemas.openxmlformats.org/officeDocument/2006/relationships/image" Target="../media/image89.svg"/><Relationship Id="rId10" Type="http://schemas.openxmlformats.org/officeDocument/2006/relationships/image" Target="../media/image8.svg"/><Relationship Id="rId19" Type="http://schemas.openxmlformats.org/officeDocument/2006/relationships/image" Target="../media/image19.png"/><Relationship Id="rId31" Type="http://schemas.openxmlformats.org/officeDocument/2006/relationships/image" Target="../media/image2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83.svg"/><Relationship Id="rId27" Type="http://schemas.openxmlformats.org/officeDocument/2006/relationships/image" Target="../media/image88.png"/><Relationship Id="rId30" Type="http://schemas.openxmlformats.org/officeDocument/2006/relationships/image" Target="../media/image24.svg"/><Relationship Id="rId8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91.svg"/><Relationship Id="rId3" Type="http://schemas.openxmlformats.org/officeDocument/2006/relationships/image" Target="../media/image3.png"/><Relationship Id="rId21" Type="http://schemas.openxmlformats.org/officeDocument/2006/relationships/image" Target="../media/image2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9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6.svg"/><Relationship Id="rId20" Type="http://schemas.openxmlformats.org/officeDocument/2006/relationships/image" Target="../media/image9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95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94.png"/><Relationship Id="rId10" Type="http://schemas.openxmlformats.org/officeDocument/2006/relationships/image" Target="../media/image10.svg"/><Relationship Id="rId19" Type="http://schemas.openxmlformats.org/officeDocument/2006/relationships/image" Target="../media/image92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7351176" y="9416126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6970826" y="2107300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0829100" y="123220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6994650" y="9074300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749250" y="210730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5979176" y="790326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3601350" y="8681576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0064950" y="921592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3082368" y="1659466"/>
            <a:ext cx="1372478" cy="447854"/>
          </a:xfrm>
          <a:custGeom>
            <a:avLst/>
            <a:gdLst/>
            <a:ahLst/>
            <a:cxnLst/>
            <a:rect l="l" t="t" r="r" b="b"/>
            <a:pathLst>
              <a:path w="1372478" h="447854">
                <a:moveTo>
                  <a:pt x="0" y="0"/>
                </a:moveTo>
                <a:lnTo>
                  <a:pt x="1372478" y="0"/>
                </a:lnTo>
                <a:lnTo>
                  <a:pt x="1372478" y="447854"/>
                </a:lnTo>
                <a:lnTo>
                  <a:pt x="0" y="44785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15106640" y="8833396"/>
            <a:ext cx="1091496" cy="318206"/>
          </a:xfrm>
          <a:custGeom>
            <a:avLst/>
            <a:gdLst/>
            <a:ahLst/>
            <a:cxnLst/>
            <a:rect l="l" t="t" r="r" b="b"/>
            <a:pathLst>
              <a:path w="1091496" h="318206">
                <a:moveTo>
                  <a:pt x="0" y="0"/>
                </a:moveTo>
                <a:lnTo>
                  <a:pt x="1091496" y="0"/>
                </a:lnTo>
                <a:lnTo>
                  <a:pt x="1091496" y="318206"/>
                </a:lnTo>
                <a:lnTo>
                  <a:pt x="0" y="31820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1814492" y="2839092"/>
            <a:ext cx="3789582" cy="4220938"/>
          </a:xfrm>
          <a:custGeom>
            <a:avLst/>
            <a:gdLst/>
            <a:ahLst/>
            <a:cxnLst/>
            <a:rect l="l" t="t" r="r" b="b"/>
            <a:pathLst>
              <a:path w="3789582" h="4220938">
                <a:moveTo>
                  <a:pt x="0" y="0"/>
                </a:moveTo>
                <a:lnTo>
                  <a:pt x="3789582" y="0"/>
                </a:lnTo>
                <a:lnTo>
                  <a:pt x="3789582" y="4220938"/>
                </a:lnTo>
                <a:lnTo>
                  <a:pt x="0" y="422093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15167826" y="-312078"/>
            <a:ext cx="3387402" cy="1715746"/>
          </a:xfrm>
          <a:custGeom>
            <a:avLst/>
            <a:gdLst/>
            <a:ahLst/>
            <a:cxnLst/>
            <a:rect l="l" t="t" r="r" b="b"/>
            <a:pathLst>
              <a:path w="3387402" h="1715746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12213239" y="8586801"/>
            <a:ext cx="3338947" cy="2760847"/>
          </a:xfrm>
          <a:custGeom>
            <a:avLst/>
            <a:gdLst/>
            <a:ahLst/>
            <a:cxnLst/>
            <a:rect l="l" t="t" r="r" b="b"/>
            <a:pathLst>
              <a:path w="3338947" h="2760847">
                <a:moveTo>
                  <a:pt x="0" y="0"/>
                </a:moveTo>
                <a:lnTo>
                  <a:pt x="3338948" y="0"/>
                </a:lnTo>
                <a:lnTo>
                  <a:pt x="3338948" y="2760846"/>
                </a:lnTo>
                <a:lnTo>
                  <a:pt x="0" y="2760846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-1029385" y="7737081"/>
            <a:ext cx="3404373" cy="1396163"/>
          </a:xfrm>
          <a:custGeom>
            <a:avLst/>
            <a:gdLst/>
            <a:ahLst/>
            <a:cxnLst/>
            <a:rect l="l" t="t" r="r" b="b"/>
            <a:pathLst>
              <a:path w="3404373" h="1396163">
                <a:moveTo>
                  <a:pt x="0" y="0"/>
                </a:moveTo>
                <a:lnTo>
                  <a:pt x="3404373" y="0"/>
                </a:lnTo>
                <a:lnTo>
                  <a:pt x="3404373" y="1396163"/>
                </a:lnTo>
                <a:lnTo>
                  <a:pt x="0" y="1396163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4629110" y="1091511"/>
            <a:ext cx="4515049" cy="1309364"/>
          </a:xfrm>
          <a:custGeom>
            <a:avLst/>
            <a:gdLst/>
            <a:ahLst/>
            <a:cxnLst/>
            <a:rect l="l" t="t" r="r" b="b"/>
            <a:pathLst>
              <a:path w="4515049" h="1309364">
                <a:moveTo>
                  <a:pt x="0" y="0"/>
                </a:moveTo>
                <a:lnTo>
                  <a:pt x="4515049" y="0"/>
                </a:lnTo>
                <a:lnTo>
                  <a:pt x="4515049" y="1309364"/>
                </a:lnTo>
                <a:lnTo>
                  <a:pt x="0" y="1309364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TextBox 18"/>
          <p:cNvSpPr txBox="1"/>
          <p:nvPr/>
        </p:nvSpPr>
        <p:spPr>
          <a:xfrm>
            <a:off x="7341608" y="3018545"/>
            <a:ext cx="6694285" cy="2613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15"/>
              </a:lnSpc>
            </a:pPr>
            <a:r>
              <a:rPr lang="en-US" sz="8595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Education &amp; Career Choices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080058" y="6239751"/>
            <a:ext cx="6239240" cy="275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2"/>
              </a:lnSpc>
            </a:pPr>
            <a:r>
              <a:rPr lang="en-US" sz="3035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By: </a:t>
            </a:r>
          </a:p>
          <a:p>
            <a:pPr algn="l">
              <a:lnSpc>
                <a:spcPts val="3642"/>
              </a:lnSpc>
            </a:pPr>
            <a:r>
              <a:rPr lang="en-US" sz="3035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A Nimra Tabassum</a:t>
            </a:r>
          </a:p>
          <a:p>
            <a:pPr algn="l">
              <a:lnSpc>
                <a:spcPts val="3642"/>
              </a:lnSpc>
            </a:pPr>
            <a:r>
              <a:rPr lang="en-US" sz="3035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Muhammed Rinief</a:t>
            </a:r>
          </a:p>
          <a:p>
            <a:pPr algn="l">
              <a:lnSpc>
                <a:spcPts val="3642"/>
              </a:lnSpc>
            </a:pPr>
            <a:r>
              <a:rPr lang="en-US" sz="3035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Nishanth V Shetty</a:t>
            </a:r>
          </a:p>
          <a:p>
            <a:pPr algn="l">
              <a:lnSpc>
                <a:spcPts val="3642"/>
              </a:lnSpc>
            </a:pPr>
            <a:r>
              <a:rPr lang="en-US" sz="3035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Suraiya Fathima</a:t>
            </a:r>
          </a:p>
          <a:p>
            <a:pPr algn="l">
              <a:lnSpc>
                <a:spcPts val="3642"/>
              </a:lnSpc>
              <a:spcBef>
                <a:spcPct val="0"/>
              </a:spcBef>
            </a:pPr>
            <a:r>
              <a:rPr lang="en-US" sz="3035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Syed Daeen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8471346" y="603440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0079446" y="909876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280946" y="90475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355546" y="4152176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9402246" y="906220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7202920" y="8336826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870996" y="1071026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3968296" y="2998500"/>
            <a:ext cx="1059800" cy="298700"/>
          </a:xfrm>
          <a:custGeom>
            <a:avLst/>
            <a:gdLst/>
            <a:ahLst/>
            <a:cxnLst/>
            <a:rect l="l" t="t" r="r" b="b"/>
            <a:pathLst>
              <a:path w="1059800" h="298700">
                <a:moveTo>
                  <a:pt x="0" y="0"/>
                </a:moveTo>
                <a:lnTo>
                  <a:pt x="1059800" y="0"/>
                </a:lnTo>
                <a:lnTo>
                  <a:pt x="1059800" y="298700"/>
                </a:lnTo>
                <a:lnTo>
                  <a:pt x="0" y="2987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3429646" y="9186300"/>
            <a:ext cx="1162650" cy="338950"/>
          </a:xfrm>
          <a:custGeom>
            <a:avLst/>
            <a:gdLst/>
            <a:ahLst/>
            <a:cxnLst/>
            <a:rect l="l" t="t" r="r" b="b"/>
            <a:pathLst>
              <a:path w="1162650" h="3389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7391775" y="4756550"/>
            <a:ext cx="8458350" cy="224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7760"/>
              </a:lnSpc>
            </a:pP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Analysis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791273" y="2023900"/>
            <a:ext cx="3058950" cy="224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7760"/>
              </a:lnSpc>
            </a:pP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04</a:t>
            </a:r>
          </a:p>
        </p:txBody>
      </p:sp>
      <p:sp>
        <p:nvSpPr>
          <p:cNvPr id="14" name="Freeform 14"/>
          <p:cNvSpPr/>
          <p:nvPr/>
        </p:nvSpPr>
        <p:spPr>
          <a:xfrm>
            <a:off x="11951437" y="8953012"/>
            <a:ext cx="3746008" cy="2652149"/>
          </a:xfrm>
          <a:custGeom>
            <a:avLst/>
            <a:gdLst/>
            <a:ahLst/>
            <a:cxnLst/>
            <a:rect l="l" t="t" r="r" b="b"/>
            <a:pathLst>
              <a:path w="3746008" h="2652149">
                <a:moveTo>
                  <a:pt x="0" y="0"/>
                </a:moveTo>
                <a:lnTo>
                  <a:pt x="3746008" y="0"/>
                </a:lnTo>
                <a:lnTo>
                  <a:pt x="3746008" y="2652148"/>
                </a:lnTo>
                <a:lnTo>
                  <a:pt x="0" y="2652148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1598399" y="6327791"/>
            <a:ext cx="3469424" cy="1831529"/>
          </a:xfrm>
          <a:custGeom>
            <a:avLst/>
            <a:gdLst/>
            <a:ahLst/>
            <a:cxnLst/>
            <a:rect l="l" t="t" r="r" b="b"/>
            <a:pathLst>
              <a:path w="3469424" h="1831529">
                <a:moveTo>
                  <a:pt x="0" y="0"/>
                </a:moveTo>
                <a:lnTo>
                  <a:pt x="3469424" y="0"/>
                </a:lnTo>
                <a:lnTo>
                  <a:pt x="3469424" y="1831528"/>
                </a:lnTo>
                <a:lnTo>
                  <a:pt x="0" y="183152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3287945" y="-1564266"/>
            <a:ext cx="3044943" cy="2970420"/>
          </a:xfrm>
          <a:custGeom>
            <a:avLst/>
            <a:gdLst/>
            <a:ahLst/>
            <a:cxnLst/>
            <a:rect l="l" t="t" r="r" b="b"/>
            <a:pathLst>
              <a:path w="3044943" h="2970420">
                <a:moveTo>
                  <a:pt x="0" y="0"/>
                </a:moveTo>
                <a:lnTo>
                  <a:pt x="3044943" y="0"/>
                </a:lnTo>
                <a:lnTo>
                  <a:pt x="3044943" y="2970420"/>
                </a:lnTo>
                <a:lnTo>
                  <a:pt x="0" y="297042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3452776" y="5401230"/>
            <a:ext cx="2715273" cy="2767481"/>
          </a:xfrm>
          <a:custGeom>
            <a:avLst/>
            <a:gdLst/>
            <a:ahLst/>
            <a:cxnLst/>
            <a:rect l="l" t="t" r="r" b="b"/>
            <a:pathLst>
              <a:path w="2715273" h="2767481">
                <a:moveTo>
                  <a:pt x="0" y="0"/>
                </a:moveTo>
                <a:lnTo>
                  <a:pt x="2715272" y="0"/>
                </a:lnTo>
                <a:lnTo>
                  <a:pt x="2715272" y="2767480"/>
                </a:lnTo>
                <a:lnTo>
                  <a:pt x="0" y="276748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7048391" y="1978399"/>
            <a:ext cx="3064447" cy="2338901"/>
          </a:xfrm>
          <a:custGeom>
            <a:avLst/>
            <a:gdLst/>
            <a:ahLst/>
            <a:cxnLst/>
            <a:rect l="l" t="t" r="r" b="b"/>
            <a:pathLst>
              <a:path w="3064447" h="2338901">
                <a:moveTo>
                  <a:pt x="0" y="0"/>
                </a:moveTo>
                <a:lnTo>
                  <a:pt x="3064448" y="0"/>
                </a:lnTo>
                <a:lnTo>
                  <a:pt x="3064448" y="2338902"/>
                </a:lnTo>
                <a:lnTo>
                  <a:pt x="0" y="2338902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Freeform 19"/>
          <p:cNvSpPr/>
          <p:nvPr/>
        </p:nvSpPr>
        <p:spPr>
          <a:xfrm>
            <a:off x="13173650" y="1725916"/>
            <a:ext cx="3107296" cy="2843868"/>
          </a:xfrm>
          <a:custGeom>
            <a:avLst/>
            <a:gdLst/>
            <a:ahLst/>
            <a:cxnLst/>
            <a:rect l="l" t="t" r="r" b="b"/>
            <a:pathLst>
              <a:path w="3107296" h="2843868">
                <a:moveTo>
                  <a:pt x="0" y="0"/>
                </a:moveTo>
                <a:lnTo>
                  <a:pt x="3107296" y="0"/>
                </a:lnTo>
                <a:lnTo>
                  <a:pt x="3107296" y="2843868"/>
                </a:lnTo>
                <a:lnTo>
                  <a:pt x="0" y="2843868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652150" y="898690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4886600" y="9641950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081000" y="126590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870700" y="3276776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5849150" y="921595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6987750" y="8214450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449500" y="521312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6080995" y="2931222"/>
            <a:ext cx="674982" cy="521574"/>
          </a:xfrm>
          <a:custGeom>
            <a:avLst/>
            <a:gdLst/>
            <a:ahLst/>
            <a:cxnLst/>
            <a:rect l="l" t="t" r="r" b="b"/>
            <a:pathLst>
              <a:path w="674982" h="521574">
                <a:moveTo>
                  <a:pt x="0" y="0"/>
                </a:moveTo>
                <a:lnTo>
                  <a:pt x="674982" y="0"/>
                </a:lnTo>
                <a:lnTo>
                  <a:pt x="674982" y="521573"/>
                </a:lnTo>
                <a:lnTo>
                  <a:pt x="0" y="52157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1021450" y="8425800"/>
            <a:ext cx="1162650" cy="338950"/>
          </a:xfrm>
          <a:custGeom>
            <a:avLst/>
            <a:gdLst/>
            <a:ahLst/>
            <a:cxnLst/>
            <a:rect l="l" t="t" r="r" b="b"/>
            <a:pathLst>
              <a:path w="1162650" h="3389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2431624" y="2461288"/>
            <a:ext cx="11375069" cy="5354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5"/>
              </a:lnSpc>
            </a:pPr>
            <a:endParaRPr/>
          </a:p>
          <a:p>
            <a:pPr algn="ctr">
              <a:lnSpc>
                <a:spcPts val="4285"/>
              </a:lnSpc>
            </a:pPr>
            <a:r>
              <a:rPr lang="en-US" sz="357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Gender Ratio:</a:t>
            </a:r>
          </a:p>
          <a:p>
            <a:pPr algn="l">
              <a:lnSpc>
                <a:spcPts val="4285"/>
              </a:lnSpc>
            </a:pPr>
            <a:endParaRPr lang="en-US" sz="3571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l">
              <a:lnSpc>
                <a:spcPts val="4285"/>
              </a:lnSpc>
            </a:pPr>
            <a:r>
              <a:rPr lang="en-US" sz="357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Males: 60%.</a:t>
            </a:r>
          </a:p>
          <a:p>
            <a:pPr algn="l">
              <a:lnSpc>
                <a:spcPts val="4285"/>
              </a:lnSpc>
            </a:pPr>
            <a:r>
              <a:rPr lang="en-US" sz="357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Females: 40%.</a:t>
            </a:r>
          </a:p>
          <a:p>
            <a:pPr algn="l">
              <a:lnSpc>
                <a:spcPts val="4285"/>
              </a:lnSpc>
            </a:pPr>
            <a:endParaRPr lang="en-US" sz="3571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ctr">
              <a:lnSpc>
                <a:spcPts val="4285"/>
              </a:lnSpc>
            </a:pPr>
            <a:r>
              <a:rPr lang="en-US" sz="357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Age Distribution:</a:t>
            </a:r>
          </a:p>
          <a:p>
            <a:pPr algn="l">
              <a:lnSpc>
                <a:spcPts val="4285"/>
              </a:lnSpc>
            </a:pPr>
            <a:endParaRPr lang="en-US" sz="3571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l">
              <a:lnSpc>
                <a:spcPts val="4285"/>
              </a:lnSpc>
            </a:pPr>
            <a:r>
              <a:rPr lang="en-US" sz="357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Majority of respondents are 18–19 years old.</a:t>
            </a:r>
          </a:p>
          <a:p>
            <a:pPr algn="l">
              <a:lnSpc>
                <a:spcPts val="4285"/>
              </a:lnSpc>
            </a:pPr>
            <a:endParaRPr lang="en-US" sz="3571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517875" y="870137"/>
            <a:ext cx="15252150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Gender &amp; Demographics</a:t>
            </a:r>
          </a:p>
        </p:txBody>
      </p:sp>
      <p:sp>
        <p:nvSpPr>
          <p:cNvPr id="14" name="Freeform 14"/>
          <p:cNvSpPr/>
          <p:nvPr/>
        </p:nvSpPr>
        <p:spPr>
          <a:xfrm>
            <a:off x="13806692" y="7191566"/>
            <a:ext cx="4548615" cy="2807417"/>
          </a:xfrm>
          <a:custGeom>
            <a:avLst/>
            <a:gdLst/>
            <a:ahLst/>
            <a:cxnLst/>
            <a:rect l="l" t="t" r="r" b="b"/>
            <a:pathLst>
              <a:path w="4548615" h="2807417">
                <a:moveTo>
                  <a:pt x="0" y="0"/>
                </a:moveTo>
                <a:lnTo>
                  <a:pt x="4548616" y="0"/>
                </a:lnTo>
                <a:lnTo>
                  <a:pt x="4548616" y="2807418"/>
                </a:lnTo>
                <a:lnTo>
                  <a:pt x="0" y="28074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1485024" y="812722"/>
            <a:ext cx="3387402" cy="1715746"/>
          </a:xfrm>
          <a:custGeom>
            <a:avLst/>
            <a:gdLst/>
            <a:ahLst/>
            <a:cxnLst/>
            <a:rect l="l" t="t" r="r" b="b"/>
            <a:pathLst>
              <a:path w="3387402" h="1715746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8502280" y="8918212"/>
            <a:ext cx="3333563" cy="2772333"/>
          </a:xfrm>
          <a:custGeom>
            <a:avLst/>
            <a:gdLst/>
            <a:ahLst/>
            <a:cxnLst/>
            <a:rect l="l" t="t" r="r" b="b"/>
            <a:pathLst>
              <a:path w="3333563" h="2772333">
                <a:moveTo>
                  <a:pt x="0" y="0"/>
                </a:moveTo>
                <a:lnTo>
                  <a:pt x="3333564" y="0"/>
                </a:lnTo>
                <a:lnTo>
                  <a:pt x="3333564" y="2772334"/>
                </a:lnTo>
                <a:lnTo>
                  <a:pt x="0" y="277233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-128400" y="-393430"/>
            <a:ext cx="4061555" cy="4128049"/>
          </a:xfrm>
          <a:custGeom>
            <a:avLst/>
            <a:gdLst/>
            <a:ahLst/>
            <a:cxnLst/>
            <a:rect l="l" t="t" r="r" b="b"/>
            <a:pathLst>
              <a:path w="4061555" h="4128049">
                <a:moveTo>
                  <a:pt x="0" y="0"/>
                </a:moveTo>
                <a:lnTo>
                  <a:pt x="4061556" y="0"/>
                </a:lnTo>
                <a:lnTo>
                  <a:pt x="4061556" y="4128050"/>
                </a:lnTo>
                <a:lnTo>
                  <a:pt x="0" y="4128050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r="-5054" b="-62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10328592" y="3192009"/>
            <a:ext cx="5752403" cy="3834935"/>
          </a:xfrm>
          <a:custGeom>
            <a:avLst/>
            <a:gdLst/>
            <a:ahLst/>
            <a:cxnLst/>
            <a:rect l="l" t="t" r="r" b="b"/>
            <a:pathLst>
              <a:path w="5752403" h="3834935">
                <a:moveTo>
                  <a:pt x="0" y="0"/>
                </a:moveTo>
                <a:lnTo>
                  <a:pt x="5752403" y="0"/>
                </a:lnTo>
                <a:lnTo>
                  <a:pt x="5752403" y="3834935"/>
                </a:lnTo>
                <a:lnTo>
                  <a:pt x="0" y="3834935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652150" y="898690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4886600" y="9641950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081000" y="126590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870700" y="3276776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5849150" y="921595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6987750" y="8214450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449500" y="521312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6080995" y="2931222"/>
            <a:ext cx="674982" cy="521574"/>
          </a:xfrm>
          <a:custGeom>
            <a:avLst/>
            <a:gdLst/>
            <a:ahLst/>
            <a:cxnLst/>
            <a:rect l="l" t="t" r="r" b="b"/>
            <a:pathLst>
              <a:path w="674982" h="521574">
                <a:moveTo>
                  <a:pt x="0" y="0"/>
                </a:moveTo>
                <a:lnTo>
                  <a:pt x="674982" y="0"/>
                </a:lnTo>
                <a:lnTo>
                  <a:pt x="674982" y="521573"/>
                </a:lnTo>
                <a:lnTo>
                  <a:pt x="0" y="52157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1021450" y="8425800"/>
            <a:ext cx="1162650" cy="338950"/>
          </a:xfrm>
          <a:custGeom>
            <a:avLst/>
            <a:gdLst/>
            <a:ahLst/>
            <a:cxnLst/>
            <a:rect l="l" t="t" r="r" b="b"/>
            <a:pathLst>
              <a:path w="1162650" h="3389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2441309" y="2772322"/>
            <a:ext cx="13405699" cy="447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50"/>
              </a:lnSpc>
            </a:pPr>
            <a:r>
              <a:rPr lang="en-US" sz="4208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Factors Influencing Degree Choice:</a:t>
            </a:r>
          </a:p>
          <a:p>
            <a:pPr algn="l">
              <a:lnSpc>
                <a:spcPts val="5050"/>
              </a:lnSpc>
            </a:pPr>
            <a:endParaRPr lang="en-US" sz="4208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l">
              <a:lnSpc>
                <a:spcPts val="5050"/>
              </a:lnSpc>
            </a:pPr>
            <a:r>
              <a:rPr lang="en-US" sz="4208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Career Opportunities: 51.7%.</a:t>
            </a:r>
          </a:p>
          <a:p>
            <a:pPr algn="l">
              <a:lnSpc>
                <a:spcPts val="5050"/>
              </a:lnSpc>
            </a:pPr>
            <a:endParaRPr lang="en-US" sz="4208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l">
              <a:lnSpc>
                <a:spcPts val="5050"/>
              </a:lnSpc>
            </a:pPr>
            <a:r>
              <a:rPr lang="en-US" sz="4208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Passion for the Subject: 24.1%.</a:t>
            </a:r>
          </a:p>
          <a:p>
            <a:pPr algn="l">
              <a:lnSpc>
                <a:spcPts val="5050"/>
              </a:lnSpc>
            </a:pPr>
            <a:endParaRPr lang="en-US" sz="4208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l">
              <a:lnSpc>
                <a:spcPts val="5050"/>
              </a:lnSpc>
            </a:pPr>
            <a:r>
              <a:rPr lang="en-US" sz="4208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Family Guidance: 22.4%.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17875" y="870137"/>
            <a:ext cx="15252150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Career Influence</a:t>
            </a:r>
          </a:p>
        </p:txBody>
      </p:sp>
      <p:sp>
        <p:nvSpPr>
          <p:cNvPr id="14" name="Freeform 14"/>
          <p:cNvSpPr/>
          <p:nvPr/>
        </p:nvSpPr>
        <p:spPr>
          <a:xfrm>
            <a:off x="13806692" y="7191566"/>
            <a:ext cx="4548615" cy="2807417"/>
          </a:xfrm>
          <a:custGeom>
            <a:avLst/>
            <a:gdLst/>
            <a:ahLst/>
            <a:cxnLst/>
            <a:rect l="l" t="t" r="r" b="b"/>
            <a:pathLst>
              <a:path w="4548615" h="2807417">
                <a:moveTo>
                  <a:pt x="0" y="0"/>
                </a:moveTo>
                <a:lnTo>
                  <a:pt x="4548616" y="0"/>
                </a:lnTo>
                <a:lnTo>
                  <a:pt x="4548616" y="2807418"/>
                </a:lnTo>
                <a:lnTo>
                  <a:pt x="0" y="28074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1485024" y="812722"/>
            <a:ext cx="3387402" cy="1715746"/>
          </a:xfrm>
          <a:custGeom>
            <a:avLst/>
            <a:gdLst/>
            <a:ahLst/>
            <a:cxnLst/>
            <a:rect l="l" t="t" r="r" b="b"/>
            <a:pathLst>
              <a:path w="3387402" h="1715746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8502280" y="8918212"/>
            <a:ext cx="3333563" cy="2772333"/>
          </a:xfrm>
          <a:custGeom>
            <a:avLst/>
            <a:gdLst/>
            <a:ahLst/>
            <a:cxnLst/>
            <a:rect l="l" t="t" r="r" b="b"/>
            <a:pathLst>
              <a:path w="3333563" h="2772333">
                <a:moveTo>
                  <a:pt x="0" y="0"/>
                </a:moveTo>
                <a:lnTo>
                  <a:pt x="3333564" y="0"/>
                </a:lnTo>
                <a:lnTo>
                  <a:pt x="3333564" y="2772334"/>
                </a:lnTo>
                <a:lnTo>
                  <a:pt x="0" y="277233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9144159" y="3584380"/>
            <a:ext cx="8487650" cy="3257493"/>
          </a:xfrm>
          <a:custGeom>
            <a:avLst/>
            <a:gdLst/>
            <a:ahLst/>
            <a:cxnLst/>
            <a:rect l="l" t="t" r="r" b="b"/>
            <a:pathLst>
              <a:path w="8487650" h="3257493">
                <a:moveTo>
                  <a:pt x="0" y="0"/>
                </a:moveTo>
                <a:lnTo>
                  <a:pt x="8487650" y="0"/>
                </a:lnTo>
                <a:lnTo>
                  <a:pt x="8487650" y="3257492"/>
                </a:lnTo>
                <a:lnTo>
                  <a:pt x="0" y="3257492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652150" y="898690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4886600" y="9641950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081000" y="126590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870700" y="3276776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5849150" y="921595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6987750" y="8214450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449500" y="521312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6080995" y="2931222"/>
            <a:ext cx="674982" cy="521574"/>
          </a:xfrm>
          <a:custGeom>
            <a:avLst/>
            <a:gdLst/>
            <a:ahLst/>
            <a:cxnLst/>
            <a:rect l="l" t="t" r="r" b="b"/>
            <a:pathLst>
              <a:path w="674982" h="521574">
                <a:moveTo>
                  <a:pt x="0" y="0"/>
                </a:moveTo>
                <a:lnTo>
                  <a:pt x="674982" y="0"/>
                </a:lnTo>
                <a:lnTo>
                  <a:pt x="674982" y="521573"/>
                </a:lnTo>
                <a:lnTo>
                  <a:pt x="0" y="52157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1021450" y="8425800"/>
            <a:ext cx="1162650" cy="338950"/>
          </a:xfrm>
          <a:custGeom>
            <a:avLst/>
            <a:gdLst/>
            <a:ahLst/>
            <a:cxnLst/>
            <a:rect l="l" t="t" r="r" b="b"/>
            <a:pathLst>
              <a:path w="1162650" h="3389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2441309" y="2500296"/>
            <a:ext cx="13405699" cy="511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50"/>
              </a:lnSpc>
            </a:pPr>
            <a:endParaRPr/>
          </a:p>
          <a:p>
            <a:pPr algn="l">
              <a:lnSpc>
                <a:spcPts val="5050"/>
              </a:lnSpc>
            </a:pPr>
            <a:r>
              <a:rPr lang="en-US" sz="4208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Skill Alignment Levels:</a:t>
            </a:r>
          </a:p>
          <a:p>
            <a:pPr algn="l">
              <a:lnSpc>
                <a:spcPts val="5050"/>
              </a:lnSpc>
            </a:pPr>
            <a:endParaRPr lang="en-US" sz="4208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l">
              <a:lnSpc>
                <a:spcPts val="5050"/>
              </a:lnSpc>
            </a:pPr>
            <a:r>
              <a:rPr lang="en-US" sz="4208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"Yes": 39.7%.</a:t>
            </a:r>
          </a:p>
          <a:p>
            <a:pPr algn="l">
              <a:lnSpc>
                <a:spcPts val="5050"/>
              </a:lnSpc>
            </a:pPr>
            <a:endParaRPr lang="en-US" sz="4208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l">
              <a:lnSpc>
                <a:spcPts val="5050"/>
              </a:lnSpc>
            </a:pPr>
            <a:r>
              <a:rPr lang="en-US" sz="4208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"Somewhat": 48.3%.</a:t>
            </a:r>
          </a:p>
          <a:p>
            <a:pPr algn="l">
              <a:lnSpc>
                <a:spcPts val="5050"/>
              </a:lnSpc>
            </a:pPr>
            <a:endParaRPr lang="en-US" sz="4208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l">
              <a:lnSpc>
                <a:spcPts val="5050"/>
              </a:lnSpc>
            </a:pPr>
            <a:r>
              <a:rPr lang="en-US" sz="4208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"No": 12.1%..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17875" y="870137"/>
            <a:ext cx="15252150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Skill Alignment</a:t>
            </a:r>
          </a:p>
        </p:txBody>
      </p:sp>
      <p:sp>
        <p:nvSpPr>
          <p:cNvPr id="14" name="Freeform 14"/>
          <p:cNvSpPr/>
          <p:nvPr/>
        </p:nvSpPr>
        <p:spPr>
          <a:xfrm>
            <a:off x="13806692" y="7191566"/>
            <a:ext cx="4548615" cy="2807417"/>
          </a:xfrm>
          <a:custGeom>
            <a:avLst/>
            <a:gdLst/>
            <a:ahLst/>
            <a:cxnLst/>
            <a:rect l="l" t="t" r="r" b="b"/>
            <a:pathLst>
              <a:path w="4548615" h="2807417">
                <a:moveTo>
                  <a:pt x="0" y="0"/>
                </a:moveTo>
                <a:lnTo>
                  <a:pt x="4548616" y="0"/>
                </a:lnTo>
                <a:lnTo>
                  <a:pt x="4548616" y="2807418"/>
                </a:lnTo>
                <a:lnTo>
                  <a:pt x="0" y="28074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1485024" y="812722"/>
            <a:ext cx="3387402" cy="1715746"/>
          </a:xfrm>
          <a:custGeom>
            <a:avLst/>
            <a:gdLst/>
            <a:ahLst/>
            <a:cxnLst/>
            <a:rect l="l" t="t" r="r" b="b"/>
            <a:pathLst>
              <a:path w="3387402" h="1715746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8502280" y="8918212"/>
            <a:ext cx="3333563" cy="2772333"/>
          </a:xfrm>
          <a:custGeom>
            <a:avLst/>
            <a:gdLst/>
            <a:ahLst/>
            <a:cxnLst/>
            <a:rect l="l" t="t" r="r" b="b"/>
            <a:pathLst>
              <a:path w="3333563" h="2772333">
                <a:moveTo>
                  <a:pt x="0" y="0"/>
                </a:moveTo>
                <a:lnTo>
                  <a:pt x="3333564" y="0"/>
                </a:lnTo>
                <a:lnTo>
                  <a:pt x="3333564" y="2772334"/>
                </a:lnTo>
                <a:lnTo>
                  <a:pt x="0" y="277233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7739314" y="3276776"/>
            <a:ext cx="8107695" cy="3448586"/>
          </a:xfrm>
          <a:custGeom>
            <a:avLst/>
            <a:gdLst/>
            <a:ahLst/>
            <a:cxnLst/>
            <a:rect l="l" t="t" r="r" b="b"/>
            <a:pathLst>
              <a:path w="8107695" h="3448586">
                <a:moveTo>
                  <a:pt x="0" y="0"/>
                </a:moveTo>
                <a:lnTo>
                  <a:pt x="8107695" y="0"/>
                </a:lnTo>
                <a:lnTo>
                  <a:pt x="8107695" y="3448586"/>
                </a:lnTo>
                <a:lnTo>
                  <a:pt x="0" y="3448586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652150" y="898690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4886600" y="9641950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081000" y="126590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870700" y="3276776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5849150" y="921595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6987750" y="8214450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449500" y="521312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6080995" y="2931222"/>
            <a:ext cx="674982" cy="521574"/>
          </a:xfrm>
          <a:custGeom>
            <a:avLst/>
            <a:gdLst/>
            <a:ahLst/>
            <a:cxnLst/>
            <a:rect l="l" t="t" r="r" b="b"/>
            <a:pathLst>
              <a:path w="674982" h="521574">
                <a:moveTo>
                  <a:pt x="0" y="0"/>
                </a:moveTo>
                <a:lnTo>
                  <a:pt x="674982" y="0"/>
                </a:lnTo>
                <a:lnTo>
                  <a:pt x="674982" y="521573"/>
                </a:lnTo>
                <a:lnTo>
                  <a:pt x="0" y="52157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1021450" y="8425800"/>
            <a:ext cx="1162650" cy="338950"/>
          </a:xfrm>
          <a:custGeom>
            <a:avLst/>
            <a:gdLst/>
            <a:ahLst/>
            <a:cxnLst/>
            <a:rect l="l" t="t" r="r" b="b"/>
            <a:pathLst>
              <a:path w="1162650" h="3389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1956810" y="3467100"/>
            <a:ext cx="14042576" cy="3343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Employment: 31%.</a:t>
            </a:r>
          </a:p>
          <a:p>
            <a:pPr algn="l">
              <a:lnSpc>
                <a:spcPts val="5304"/>
              </a:lnSpc>
            </a:pPr>
            <a:endParaRPr lang="en-US" sz="442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l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Further Education: 41.4%.</a:t>
            </a:r>
          </a:p>
          <a:p>
            <a:pPr algn="l">
              <a:lnSpc>
                <a:spcPts val="5304"/>
              </a:lnSpc>
            </a:pPr>
            <a:endParaRPr lang="en-US" sz="442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l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Entrepreneurship: 20.7%.</a:t>
            </a:r>
          </a:p>
        </p:txBody>
      </p:sp>
      <p:sp>
        <p:nvSpPr>
          <p:cNvPr id="13" name="Freeform 13"/>
          <p:cNvSpPr/>
          <p:nvPr/>
        </p:nvSpPr>
        <p:spPr>
          <a:xfrm>
            <a:off x="13806692" y="7191566"/>
            <a:ext cx="4548615" cy="2807417"/>
          </a:xfrm>
          <a:custGeom>
            <a:avLst/>
            <a:gdLst/>
            <a:ahLst/>
            <a:cxnLst/>
            <a:rect l="l" t="t" r="r" b="b"/>
            <a:pathLst>
              <a:path w="4548615" h="2807417">
                <a:moveTo>
                  <a:pt x="0" y="0"/>
                </a:moveTo>
                <a:lnTo>
                  <a:pt x="4548616" y="0"/>
                </a:lnTo>
                <a:lnTo>
                  <a:pt x="4548616" y="2807418"/>
                </a:lnTo>
                <a:lnTo>
                  <a:pt x="0" y="28074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-1485024" y="812722"/>
            <a:ext cx="3387402" cy="1715746"/>
          </a:xfrm>
          <a:custGeom>
            <a:avLst/>
            <a:gdLst/>
            <a:ahLst/>
            <a:cxnLst/>
            <a:rect l="l" t="t" r="r" b="b"/>
            <a:pathLst>
              <a:path w="3387402" h="1715746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8502280" y="8918212"/>
            <a:ext cx="3333563" cy="2772333"/>
          </a:xfrm>
          <a:custGeom>
            <a:avLst/>
            <a:gdLst/>
            <a:ahLst/>
            <a:cxnLst/>
            <a:rect l="l" t="t" r="r" b="b"/>
            <a:pathLst>
              <a:path w="3333563" h="2772333">
                <a:moveTo>
                  <a:pt x="0" y="0"/>
                </a:moveTo>
                <a:lnTo>
                  <a:pt x="3333564" y="0"/>
                </a:lnTo>
                <a:lnTo>
                  <a:pt x="3333564" y="2772334"/>
                </a:lnTo>
                <a:lnTo>
                  <a:pt x="0" y="277233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7522079" y="2829700"/>
            <a:ext cx="10833228" cy="4333291"/>
          </a:xfrm>
          <a:custGeom>
            <a:avLst/>
            <a:gdLst/>
            <a:ahLst/>
            <a:cxnLst/>
            <a:rect l="l" t="t" r="r" b="b"/>
            <a:pathLst>
              <a:path w="10833228" h="4333291">
                <a:moveTo>
                  <a:pt x="0" y="0"/>
                </a:moveTo>
                <a:lnTo>
                  <a:pt x="10833229" y="0"/>
                </a:lnTo>
                <a:lnTo>
                  <a:pt x="10833229" y="4333291"/>
                </a:lnTo>
                <a:lnTo>
                  <a:pt x="0" y="4333291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TextBox 17"/>
          <p:cNvSpPr txBox="1"/>
          <p:nvPr/>
        </p:nvSpPr>
        <p:spPr>
          <a:xfrm>
            <a:off x="2798348" y="977895"/>
            <a:ext cx="12691305" cy="1302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98"/>
              </a:lnSpc>
            </a:pPr>
            <a:r>
              <a:rPr lang="en-US" sz="8582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Carrer aspirations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652150" y="898690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4886600" y="9641950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081000" y="126590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870700" y="3276776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5849150" y="921595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6987750" y="8214450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449500" y="521312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6080995" y="2931222"/>
            <a:ext cx="674982" cy="521574"/>
          </a:xfrm>
          <a:custGeom>
            <a:avLst/>
            <a:gdLst/>
            <a:ahLst/>
            <a:cxnLst/>
            <a:rect l="l" t="t" r="r" b="b"/>
            <a:pathLst>
              <a:path w="674982" h="521574">
                <a:moveTo>
                  <a:pt x="0" y="0"/>
                </a:moveTo>
                <a:lnTo>
                  <a:pt x="674982" y="0"/>
                </a:lnTo>
                <a:lnTo>
                  <a:pt x="674982" y="521573"/>
                </a:lnTo>
                <a:lnTo>
                  <a:pt x="0" y="52157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1021450" y="8425800"/>
            <a:ext cx="1162650" cy="338950"/>
          </a:xfrm>
          <a:custGeom>
            <a:avLst/>
            <a:gdLst/>
            <a:ahLst/>
            <a:cxnLst/>
            <a:rect l="l" t="t" r="r" b="b"/>
            <a:pathLst>
              <a:path w="1162650" h="3389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13806692" y="7191566"/>
            <a:ext cx="4548615" cy="2807417"/>
          </a:xfrm>
          <a:custGeom>
            <a:avLst/>
            <a:gdLst/>
            <a:ahLst/>
            <a:cxnLst/>
            <a:rect l="l" t="t" r="r" b="b"/>
            <a:pathLst>
              <a:path w="4548615" h="2807417">
                <a:moveTo>
                  <a:pt x="0" y="0"/>
                </a:moveTo>
                <a:lnTo>
                  <a:pt x="4548616" y="0"/>
                </a:lnTo>
                <a:lnTo>
                  <a:pt x="4548616" y="2807418"/>
                </a:lnTo>
                <a:lnTo>
                  <a:pt x="0" y="28074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-1485024" y="812722"/>
            <a:ext cx="3387402" cy="1715746"/>
          </a:xfrm>
          <a:custGeom>
            <a:avLst/>
            <a:gdLst/>
            <a:ahLst/>
            <a:cxnLst/>
            <a:rect l="l" t="t" r="r" b="b"/>
            <a:pathLst>
              <a:path w="3387402" h="1715746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8502280" y="8918212"/>
            <a:ext cx="3333563" cy="2772333"/>
          </a:xfrm>
          <a:custGeom>
            <a:avLst/>
            <a:gdLst/>
            <a:ahLst/>
            <a:cxnLst/>
            <a:rect l="l" t="t" r="r" b="b"/>
            <a:pathLst>
              <a:path w="3333563" h="2772333">
                <a:moveTo>
                  <a:pt x="0" y="0"/>
                </a:moveTo>
                <a:lnTo>
                  <a:pt x="3333564" y="0"/>
                </a:lnTo>
                <a:lnTo>
                  <a:pt x="3333564" y="2772334"/>
                </a:lnTo>
                <a:lnTo>
                  <a:pt x="0" y="277233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7400435" y="2240243"/>
            <a:ext cx="10640637" cy="5171315"/>
          </a:xfrm>
          <a:custGeom>
            <a:avLst/>
            <a:gdLst/>
            <a:ahLst/>
            <a:cxnLst/>
            <a:rect l="l" t="t" r="r" b="b"/>
            <a:pathLst>
              <a:path w="10640637" h="5171315">
                <a:moveTo>
                  <a:pt x="0" y="0"/>
                </a:moveTo>
                <a:lnTo>
                  <a:pt x="10640637" y="0"/>
                </a:lnTo>
                <a:lnTo>
                  <a:pt x="10640637" y="5171314"/>
                </a:lnTo>
                <a:lnTo>
                  <a:pt x="0" y="5171314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208677" y="4499501"/>
            <a:ext cx="14080676" cy="267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04"/>
              </a:lnSpc>
            </a:pPr>
            <a:r>
              <a:rPr lang="en-US" sz="4420" dirty="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Further Education Plans by Gender:</a:t>
            </a:r>
          </a:p>
          <a:p>
            <a:pPr algn="l">
              <a:lnSpc>
                <a:spcPts val="5304"/>
              </a:lnSpc>
            </a:pPr>
            <a:endParaRPr lang="en-US" sz="4420" dirty="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l">
              <a:lnSpc>
                <a:spcPts val="5304"/>
              </a:lnSpc>
            </a:pPr>
            <a:r>
              <a:rPr lang="en-US" sz="4420" dirty="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Females are more inclined toward </a:t>
            </a:r>
          </a:p>
          <a:p>
            <a:pPr algn="l">
              <a:lnSpc>
                <a:spcPts val="5304"/>
              </a:lnSpc>
            </a:pPr>
            <a:r>
              <a:rPr lang="en-US" sz="4420" dirty="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further education.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798348" y="977895"/>
            <a:ext cx="12691305" cy="1302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98"/>
              </a:lnSpc>
            </a:pPr>
            <a:r>
              <a:rPr lang="en-US" sz="8582" dirty="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Gender and Education plans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652150" y="898690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4886600" y="9641950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081000" y="126590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870700" y="3276776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5849150" y="921595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6987750" y="8214450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449500" y="521312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6080995" y="2931222"/>
            <a:ext cx="674982" cy="521574"/>
          </a:xfrm>
          <a:custGeom>
            <a:avLst/>
            <a:gdLst/>
            <a:ahLst/>
            <a:cxnLst/>
            <a:rect l="l" t="t" r="r" b="b"/>
            <a:pathLst>
              <a:path w="674982" h="521574">
                <a:moveTo>
                  <a:pt x="0" y="0"/>
                </a:moveTo>
                <a:lnTo>
                  <a:pt x="674982" y="0"/>
                </a:lnTo>
                <a:lnTo>
                  <a:pt x="674982" y="521573"/>
                </a:lnTo>
                <a:lnTo>
                  <a:pt x="0" y="52157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1021450" y="8425800"/>
            <a:ext cx="1162650" cy="338950"/>
          </a:xfrm>
          <a:custGeom>
            <a:avLst/>
            <a:gdLst/>
            <a:ahLst/>
            <a:cxnLst/>
            <a:rect l="l" t="t" r="r" b="b"/>
            <a:pathLst>
              <a:path w="1162650" h="3389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13806692" y="7191566"/>
            <a:ext cx="4548615" cy="2807417"/>
          </a:xfrm>
          <a:custGeom>
            <a:avLst/>
            <a:gdLst/>
            <a:ahLst/>
            <a:cxnLst/>
            <a:rect l="l" t="t" r="r" b="b"/>
            <a:pathLst>
              <a:path w="4548615" h="2807417">
                <a:moveTo>
                  <a:pt x="0" y="0"/>
                </a:moveTo>
                <a:lnTo>
                  <a:pt x="4548616" y="0"/>
                </a:lnTo>
                <a:lnTo>
                  <a:pt x="4548616" y="2807418"/>
                </a:lnTo>
                <a:lnTo>
                  <a:pt x="0" y="28074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-1485024" y="812722"/>
            <a:ext cx="3387402" cy="1715746"/>
          </a:xfrm>
          <a:custGeom>
            <a:avLst/>
            <a:gdLst/>
            <a:ahLst/>
            <a:cxnLst/>
            <a:rect l="l" t="t" r="r" b="b"/>
            <a:pathLst>
              <a:path w="3387402" h="1715746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8502280" y="8918212"/>
            <a:ext cx="3333563" cy="2772333"/>
          </a:xfrm>
          <a:custGeom>
            <a:avLst/>
            <a:gdLst/>
            <a:ahLst/>
            <a:cxnLst/>
            <a:rect l="l" t="t" r="r" b="b"/>
            <a:pathLst>
              <a:path w="3333563" h="2772333">
                <a:moveTo>
                  <a:pt x="0" y="0"/>
                </a:moveTo>
                <a:lnTo>
                  <a:pt x="3333564" y="0"/>
                </a:lnTo>
                <a:lnTo>
                  <a:pt x="3333564" y="2772334"/>
                </a:lnTo>
                <a:lnTo>
                  <a:pt x="0" y="277233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8139099" y="2222963"/>
            <a:ext cx="8848651" cy="5186499"/>
          </a:xfrm>
          <a:custGeom>
            <a:avLst/>
            <a:gdLst/>
            <a:ahLst/>
            <a:cxnLst/>
            <a:rect l="l" t="t" r="r" b="b"/>
            <a:pathLst>
              <a:path w="8848651" h="5186499">
                <a:moveTo>
                  <a:pt x="0" y="0"/>
                </a:moveTo>
                <a:lnTo>
                  <a:pt x="8848651" y="0"/>
                </a:lnTo>
                <a:lnTo>
                  <a:pt x="8848651" y="5186499"/>
                </a:lnTo>
                <a:lnTo>
                  <a:pt x="0" y="5186499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252226" y="3851426"/>
            <a:ext cx="14634374" cy="3343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Role of External influence or </a:t>
            </a:r>
          </a:p>
          <a:p>
            <a:pPr algn="l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recommendations:</a:t>
            </a:r>
          </a:p>
          <a:p>
            <a:pPr algn="l">
              <a:lnSpc>
                <a:spcPts val="5304"/>
              </a:lnSpc>
            </a:pPr>
            <a:endParaRPr lang="en-US" sz="442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l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Females are more likely to consider </a:t>
            </a:r>
          </a:p>
          <a:p>
            <a:pPr algn="l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recommendations compared to males.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798348" y="977895"/>
            <a:ext cx="12691305" cy="1302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98"/>
              </a:lnSpc>
            </a:pPr>
            <a:r>
              <a:rPr lang="en-US" sz="8582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External influences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652150" y="898690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4886600" y="9641950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081000" y="126590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870700" y="3276776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5849150" y="921595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6987750" y="8214450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449500" y="521312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6080995" y="2931222"/>
            <a:ext cx="674982" cy="521574"/>
          </a:xfrm>
          <a:custGeom>
            <a:avLst/>
            <a:gdLst/>
            <a:ahLst/>
            <a:cxnLst/>
            <a:rect l="l" t="t" r="r" b="b"/>
            <a:pathLst>
              <a:path w="674982" h="521574">
                <a:moveTo>
                  <a:pt x="0" y="0"/>
                </a:moveTo>
                <a:lnTo>
                  <a:pt x="674982" y="0"/>
                </a:lnTo>
                <a:lnTo>
                  <a:pt x="674982" y="521573"/>
                </a:lnTo>
                <a:lnTo>
                  <a:pt x="0" y="52157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1021450" y="8425800"/>
            <a:ext cx="1162650" cy="338950"/>
          </a:xfrm>
          <a:custGeom>
            <a:avLst/>
            <a:gdLst/>
            <a:ahLst/>
            <a:cxnLst/>
            <a:rect l="l" t="t" r="r" b="b"/>
            <a:pathLst>
              <a:path w="1162650" h="3389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13806692" y="7191566"/>
            <a:ext cx="4548615" cy="2807417"/>
          </a:xfrm>
          <a:custGeom>
            <a:avLst/>
            <a:gdLst/>
            <a:ahLst/>
            <a:cxnLst/>
            <a:rect l="l" t="t" r="r" b="b"/>
            <a:pathLst>
              <a:path w="4548615" h="2807417">
                <a:moveTo>
                  <a:pt x="0" y="0"/>
                </a:moveTo>
                <a:lnTo>
                  <a:pt x="4548616" y="0"/>
                </a:lnTo>
                <a:lnTo>
                  <a:pt x="4548616" y="2807418"/>
                </a:lnTo>
                <a:lnTo>
                  <a:pt x="0" y="28074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-1485024" y="812722"/>
            <a:ext cx="3387402" cy="1715746"/>
          </a:xfrm>
          <a:custGeom>
            <a:avLst/>
            <a:gdLst/>
            <a:ahLst/>
            <a:cxnLst/>
            <a:rect l="l" t="t" r="r" b="b"/>
            <a:pathLst>
              <a:path w="3387402" h="1715746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8502280" y="8918212"/>
            <a:ext cx="3333563" cy="2772333"/>
          </a:xfrm>
          <a:custGeom>
            <a:avLst/>
            <a:gdLst/>
            <a:ahLst/>
            <a:cxnLst/>
            <a:rect l="l" t="t" r="r" b="b"/>
            <a:pathLst>
              <a:path w="3333563" h="2772333">
                <a:moveTo>
                  <a:pt x="0" y="0"/>
                </a:moveTo>
                <a:lnTo>
                  <a:pt x="3333564" y="0"/>
                </a:lnTo>
                <a:lnTo>
                  <a:pt x="3333564" y="2772334"/>
                </a:lnTo>
                <a:lnTo>
                  <a:pt x="0" y="277233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5086733" y="4787108"/>
            <a:ext cx="8451201" cy="5211876"/>
          </a:xfrm>
          <a:custGeom>
            <a:avLst/>
            <a:gdLst/>
            <a:ahLst/>
            <a:cxnLst/>
            <a:rect l="l" t="t" r="r" b="b"/>
            <a:pathLst>
              <a:path w="8451201" h="5211876">
                <a:moveTo>
                  <a:pt x="0" y="0"/>
                </a:moveTo>
                <a:lnTo>
                  <a:pt x="8451202" y="0"/>
                </a:lnTo>
                <a:lnTo>
                  <a:pt x="8451202" y="5211876"/>
                </a:lnTo>
                <a:lnTo>
                  <a:pt x="0" y="5211876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2675301" y="3847966"/>
            <a:ext cx="14080676" cy="671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Students with personal interest in their field show higher confidence.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798348" y="977895"/>
            <a:ext cx="13027973" cy="1302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98"/>
              </a:lnSpc>
            </a:pPr>
            <a:r>
              <a:rPr lang="en-US" sz="8582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Confidence and Personal Interest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0299700" y="940965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2377450" y="8586526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5739076" y="1414700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6776450" y="9443576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104526" y="1525050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4341400" y="890122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3822019" y="1692830"/>
            <a:ext cx="297701" cy="286197"/>
          </a:xfrm>
          <a:custGeom>
            <a:avLst/>
            <a:gdLst/>
            <a:ahLst/>
            <a:cxnLst/>
            <a:rect l="l" t="t" r="r" b="b"/>
            <a:pathLst>
              <a:path w="297701" h="286197">
                <a:moveTo>
                  <a:pt x="0" y="0"/>
                </a:moveTo>
                <a:lnTo>
                  <a:pt x="297702" y="0"/>
                </a:lnTo>
                <a:lnTo>
                  <a:pt x="297702" y="286196"/>
                </a:lnTo>
                <a:lnTo>
                  <a:pt x="0" y="28619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5089025" y="4788189"/>
            <a:ext cx="8357550" cy="449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60"/>
              </a:lnSpc>
            </a:pP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Inference &amp; Key insights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979625" y="2023912"/>
            <a:ext cx="2328750" cy="224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60"/>
              </a:lnSpc>
            </a:pP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05</a:t>
            </a:r>
          </a:p>
        </p:txBody>
      </p:sp>
      <p:sp>
        <p:nvSpPr>
          <p:cNvPr id="12" name="Freeform 12"/>
          <p:cNvSpPr/>
          <p:nvPr/>
        </p:nvSpPr>
        <p:spPr>
          <a:xfrm>
            <a:off x="7410954" y="1820496"/>
            <a:ext cx="3107296" cy="2843868"/>
          </a:xfrm>
          <a:custGeom>
            <a:avLst/>
            <a:gdLst/>
            <a:ahLst/>
            <a:cxnLst/>
            <a:rect l="l" t="t" r="r" b="b"/>
            <a:pathLst>
              <a:path w="3107296" h="2843868">
                <a:moveTo>
                  <a:pt x="0" y="0"/>
                </a:moveTo>
                <a:lnTo>
                  <a:pt x="3107296" y="0"/>
                </a:lnTo>
                <a:lnTo>
                  <a:pt x="3107296" y="2843868"/>
                </a:lnTo>
                <a:lnTo>
                  <a:pt x="0" y="284386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14312020" y="5324480"/>
            <a:ext cx="2464462" cy="3423219"/>
          </a:xfrm>
          <a:custGeom>
            <a:avLst/>
            <a:gdLst/>
            <a:ahLst/>
            <a:cxnLst/>
            <a:rect l="l" t="t" r="r" b="b"/>
            <a:pathLst>
              <a:path w="2464462" h="3423219">
                <a:moveTo>
                  <a:pt x="0" y="0"/>
                </a:moveTo>
                <a:lnTo>
                  <a:pt x="2464462" y="0"/>
                </a:lnTo>
                <a:lnTo>
                  <a:pt x="2464462" y="3423218"/>
                </a:lnTo>
                <a:lnTo>
                  <a:pt x="0" y="342321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2498379" y="2358419"/>
            <a:ext cx="1996793" cy="3362941"/>
          </a:xfrm>
          <a:custGeom>
            <a:avLst/>
            <a:gdLst/>
            <a:ahLst/>
            <a:cxnLst/>
            <a:rect l="l" t="t" r="r" b="b"/>
            <a:pathLst>
              <a:path w="1996793" h="3362941">
                <a:moveTo>
                  <a:pt x="0" y="0"/>
                </a:moveTo>
                <a:lnTo>
                  <a:pt x="1996794" y="0"/>
                </a:lnTo>
                <a:lnTo>
                  <a:pt x="1996794" y="3362942"/>
                </a:lnTo>
                <a:lnTo>
                  <a:pt x="0" y="336294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1084078" y="5691273"/>
            <a:ext cx="3461515" cy="2327694"/>
          </a:xfrm>
          <a:custGeom>
            <a:avLst/>
            <a:gdLst/>
            <a:ahLst/>
            <a:cxnLst/>
            <a:rect l="l" t="t" r="r" b="b"/>
            <a:pathLst>
              <a:path w="3461515" h="2327694">
                <a:moveTo>
                  <a:pt x="0" y="0"/>
                </a:moveTo>
                <a:lnTo>
                  <a:pt x="3461514" y="0"/>
                </a:lnTo>
                <a:lnTo>
                  <a:pt x="3461514" y="2327694"/>
                </a:lnTo>
                <a:lnTo>
                  <a:pt x="0" y="2327694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15504958" y="2692036"/>
            <a:ext cx="3419210" cy="1503914"/>
          </a:xfrm>
          <a:custGeom>
            <a:avLst/>
            <a:gdLst/>
            <a:ahLst/>
            <a:cxnLst/>
            <a:rect l="l" t="t" r="r" b="b"/>
            <a:pathLst>
              <a:path w="3419210" h="1503914">
                <a:moveTo>
                  <a:pt x="0" y="0"/>
                </a:moveTo>
                <a:lnTo>
                  <a:pt x="3419210" y="0"/>
                </a:lnTo>
                <a:lnTo>
                  <a:pt x="3419210" y="1503914"/>
                </a:lnTo>
                <a:lnTo>
                  <a:pt x="0" y="1503914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652150" y="898690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4886600" y="9641950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081000" y="126590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870700" y="3276776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5849150" y="921595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6987750" y="8214450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449500" y="521312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6080995" y="2931222"/>
            <a:ext cx="674982" cy="521574"/>
          </a:xfrm>
          <a:custGeom>
            <a:avLst/>
            <a:gdLst/>
            <a:ahLst/>
            <a:cxnLst/>
            <a:rect l="l" t="t" r="r" b="b"/>
            <a:pathLst>
              <a:path w="674982" h="521574">
                <a:moveTo>
                  <a:pt x="0" y="0"/>
                </a:moveTo>
                <a:lnTo>
                  <a:pt x="674982" y="0"/>
                </a:lnTo>
                <a:lnTo>
                  <a:pt x="674982" y="521573"/>
                </a:lnTo>
                <a:lnTo>
                  <a:pt x="0" y="52157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1021450" y="8425800"/>
            <a:ext cx="1162650" cy="338950"/>
          </a:xfrm>
          <a:custGeom>
            <a:avLst/>
            <a:gdLst/>
            <a:ahLst/>
            <a:cxnLst/>
            <a:rect l="l" t="t" r="r" b="b"/>
            <a:pathLst>
              <a:path w="1162650" h="3389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2675301" y="3847966"/>
            <a:ext cx="14080676" cy="3343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4420" lvl="1" indent="-477210" algn="ctr">
              <a:lnSpc>
                <a:spcPts val="5304"/>
              </a:lnSpc>
              <a:buFont typeface="Arial"/>
              <a:buChar char="•"/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 Insights from Skill Alignment</a:t>
            </a:r>
          </a:p>
          <a:p>
            <a:pPr algn="ctr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Students with aligned skills are more confident.</a:t>
            </a:r>
          </a:p>
          <a:p>
            <a:pPr algn="ctr">
              <a:lnSpc>
                <a:spcPts val="5304"/>
              </a:lnSpc>
            </a:pPr>
            <a:endParaRPr lang="en-US" sz="442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marL="954420" lvl="1" indent="-477210" algn="ctr">
              <a:lnSpc>
                <a:spcPts val="5304"/>
              </a:lnSpc>
              <a:buFont typeface="Arial"/>
              <a:buChar char="•"/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Insights from Gender Trends</a:t>
            </a:r>
          </a:p>
          <a:p>
            <a:pPr algn="ctr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Females prioritize further education; males are more flexible.</a:t>
            </a:r>
          </a:p>
        </p:txBody>
      </p:sp>
      <p:sp>
        <p:nvSpPr>
          <p:cNvPr id="13" name="Freeform 13"/>
          <p:cNvSpPr/>
          <p:nvPr/>
        </p:nvSpPr>
        <p:spPr>
          <a:xfrm>
            <a:off x="13806692" y="7191566"/>
            <a:ext cx="4548615" cy="2807417"/>
          </a:xfrm>
          <a:custGeom>
            <a:avLst/>
            <a:gdLst/>
            <a:ahLst/>
            <a:cxnLst/>
            <a:rect l="l" t="t" r="r" b="b"/>
            <a:pathLst>
              <a:path w="4548615" h="2807417">
                <a:moveTo>
                  <a:pt x="0" y="0"/>
                </a:moveTo>
                <a:lnTo>
                  <a:pt x="4548616" y="0"/>
                </a:lnTo>
                <a:lnTo>
                  <a:pt x="4548616" y="2807418"/>
                </a:lnTo>
                <a:lnTo>
                  <a:pt x="0" y="28074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-1485024" y="812722"/>
            <a:ext cx="3387402" cy="1715746"/>
          </a:xfrm>
          <a:custGeom>
            <a:avLst/>
            <a:gdLst/>
            <a:ahLst/>
            <a:cxnLst/>
            <a:rect l="l" t="t" r="r" b="b"/>
            <a:pathLst>
              <a:path w="3387402" h="1715746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8502280" y="8918212"/>
            <a:ext cx="3333563" cy="2772333"/>
          </a:xfrm>
          <a:custGeom>
            <a:avLst/>
            <a:gdLst/>
            <a:ahLst/>
            <a:cxnLst/>
            <a:rect l="l" t="t" r="r" b="b"/>
            <a:pathLst>
              <a:path w="3333563" h="2772333">
                <a:moveTo>
                  <a:pt x="0" y="0"/>
                </a:moveTo>
                <a:lnTo>
                  <a:pt x="3333564" y="0"/>
                </a:lnTo>
                <a:lnTo>
                  <a:pt x="3333564" y="2772334"/>
                </a:lnTo>
                <a:lnTo>
                  <a:pt x="0" y="277233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2277457" y="1437350"/>
            <a:ext cx="13733405" cy="1751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841"/>
              </a:lnSpc>
            </a:pPr>
            <a:r>
              <a:rPr lang="en-US" sz="11534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Inference &amp; Key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720846" y="699735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0079446" y="909876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280946" y="90475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355546" y="4152176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0740996" y="868805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6776496" y="9275176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260346" y="760126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7138896" y="2607476"/>
            <a:ext cx="1059800" cy="298700"/>
          </a:xfrm>
          <a:custGeom>
            <a:avLst/>
            <a:gdLst/>
            <a:ahLst/>
            <a:cxnLst/>
            <a:rect l="l" t="t" r="r" b="b"/>
            <a:pathLst>
              <a:path w="1059800" h="298700">
                <a:moveTo>
                  <a:pt x="0" y="0"/>
                </a:moveTo>
                <a:lnTo>
                  <a:pt x="1059800" y="0"/>
                </a:lnTo>
                <a:lnTo>
                  <a:pt x="1059800" y="298700"/>
                </a:lnTo>
                <a:lnTo>
                  <a:pt x="0" y="2987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5618420" y="9436350"/>
            <a:ext cx="1162650" cy="338950"/>
          </a:xfrm>
          <a:custGeom>
            <a:avLst/>
            <a:gdLst/>
            <a:ahLst/>
            <a:cxnLst/>
            <a:rect l="l" t="t" r="r" b="b"/>
            <a:pathLst>
              <a:path w="1162650" h="3389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2432275" y="4756550"/>
            <a:ext cx="7534950" cy="224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60"/>
              </a:lnSpc>
            </a:pP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Motivation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68875" y="2093287"/>
            <a:ext cx="2328750" cy="210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60"/>
              </a:lnSpc>
            </a:pP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01</a:t>
            </a:r>
          </a:p>
        </p:txBody>
      </p:sp>
      <p:sp>
        <p:nvSpPr>
          <p:cNvPr id="14" name="Freeform 14"/>
          <p:cNvSpPr/>
          <p:nvPr/>
        </p:nvSpPr>
        <p:spPr>
          <a:xfrm>
            <a:off x="2556786" y="1928118"/>
            <a:ext cx="3107296" cy="2843868"/>
          </a:xfrm>
          <a:custGeom>
            <a:avLst/>
            <a:gdLst/>
            <a:ahLst/>
            <a:cxnLst/>
            <a:rect l="l" t="t" r="r" b="b"/>
            <a:pathLst>
              <a:path w="3107296" h="2843868">
                <a:moveTo>
                  <a:pt x="0" y="0"/>
                </a:moveTo>
                <a:lnTo>
                  <a:pt x="3107296" y="0"/>
                </a:lnTo>
                <a:lnTo>
                  <a:pt x="3107296" y="2843868"/>
                </a:lnTo>
                <a:lnTo>
                  <a:pt x="0" y="2843868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10543959" y="1692829"/>
            <a:ext cx="3383669" cy="2562858"/>
          </a:xfrm>
          <a:custGeom>
            <a:avLst/>
            <a:gdLst/>
            <a:ahLst/>
            <a:cxnLst/>
            <a:rect l="l" t="t" r="r" b="b"/>
            <a:pathLst>
              <a:path w="3383669" h="2562858">
                <a:moveTo>
                  <a:pt x="0" y="0"/>
                </a:moveTo>
                <a:lnTo>
                  <a:pt x="3383670" y="0"/>
                </a:lnTo>
                <a:lnTo>
                  <a:pt x="3383670" y="2562858"/>
                </a:lnTo>
                <a:lnTo>
                  <a:pt x="0" y="256285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13015334" y="5584252"/>
            <a:ext cx="2528514" cy="3219612"/>
          </a:xfrm>
          <a:custGeom>
            <a:avLst/>
            <a:gdLst/>
            <a:ahLst/>
            <a:cxnLst/>
            <a:rect l="l" t="t" r="r" b="b"/>
            <a:pathLst>
              <a:path w="2528514" h="3219612">
                <a:moveTo>
                  <a:pt x="0" y="0"/>
                </a:moveTo>
                <a:lnTo>
                  <a:pt x="2528514" y="0"/>
                </a:lnTo>
                <a:lnTo>
                  <a:pt x="2528514" y="3219612"/>
                </a:lnTo>
                <a:lnTo>
                  <a:pt x="0" y="3219612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521437" y="8803862"/>
            <a:ext cx="3746008" cy="2652149"/>
          </a:xfrm>
          <a:custGeom>
            <a:avLst/>
            <a:gdLst/>
            <a:ahLst/>
            <a:cxnLst/>
            <a:rect l="l" t="t" r="r" b="b"/>
            <a:pathLst>
              <a:path w="3746008" h="2652149">
                <a:moveTo>
                  <a:pt x="0" y="0"/>
                </a:moveTo>
                <a:lnTo>
                  <a:pt x="3746008" y="0"/>
                </a:lnTo>
                <a:lnTo>
                  <a:pt x="3746008" y="2652148"/>
                </a:lnTo>
                <a:lnTo>
                  <a:pt x="0" y="265214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16610151" y="1475391"/>
            <a:ext cx="3469424" cy="1831529"/>
          </a:xfrm>
          <a:custGeom>
            <a:avLst/>
            <a:gdLst/>
            <a:ahLst/>
            <a:cxnLst/>
            <a:rect l="l" t="t" r="r" b="b"/>
            <a:pathLst>
              <a:path w="3469424" h="1831529">
                <a:moveTo>
                  <a:pt x="0" y="0"/>
                </a:moveTo>
                <a:lnTo>
                  <a:pt x="3469424" y="0"/>
                </a:lnTo>
                <a:lnTo>
                  <a:pt x="3469424" y="1831528"/>
                </a:lnTo>
                <a:lnTo>
                  <a:pt x="0" y="183152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652150" y="898690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4886600" y="9641950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081000" y="126590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870700" y="3276776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5849150" y="921595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6987750" y="8214450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449500" y="521312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6080995" y="2931222"/>
            <a:ext cx="674982" cy="521574"/>
          </a:xfrm>
          <a:custGeom>
            <a:avLst/>
            <a:gdLst/>
            <a:ahLst/>
            <a:cxnLst/>
            <a:rect l="l" t="t" r="r" b="b"/>
            <a:pathLst>
              <a:path w="674982" h="521574">
                <a:moveTo>
                  <a:pt x="0" y="0"/>
                </a:moveTo>
                <a:lnTo>
                  <a:pt x="674982" y="0"/>
                </a:lnTo>
                <a:lnTo>
                  <a:pt x="674982" y="521573"/>
                </a:lnTo>
                <a:lnTo>
                  <a:pt x="0" y="52157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1021450" y="8425800"/>
            <a:ext cx="1162650" cy="338950"/>
          </a:xfrm>
          <a:custGeom>
            <a:avLst/>
            <a:gdLst/>
            <a:ahLst/>
            <a:cxnLst/>
            <a:rect l="l" t="t" r="r" b="b"/>
            <a:pathLst>
              <a:path w="1162650" h="3389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2675301" y="3847966"/>
            <a:ext cx="12814352" cy="2241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65"/>
              </a:lnSpc>
            </a:pPr>
            <a:r>
              <a:rPr lang="en-US" sz="497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Introduce skill development workshops.</a:t>
            </a:r>
          </a:p>
          <a:p>
            <a:pPr algn="ctr">
              <a:lnSpc>
                <a:spcPts val="5965"/>
              </a:lnSpc>
            </a:pPr>
            <a:endParaRPr lang="en-US" sz="4971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ctr">
              <a:lnSpc>
                <a:spcPts val="5965"/>
              </a:lnSpc>
            </a:pPr>
            <a:r>
              <a:rPr lang="en-US" sz="497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Provide career counseling tailored to trends.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98348" y="977895"/>
            <a:ext cx="12691305" cy="1302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98"/>
              </a:lnSpc>
            </a:pPr>
            <a:r>
              <a:rPr lang="en-US" sz="8582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 Recommendations</a:t>
            </a:r>
          </a:p>
        </p:txBody>
      </p:sp>
      <p:sp>
        <p:nvSpPr>
          <p:cNvPr id="14" name="Freeform 14"/>
          <p:cNvSpPr/>
          <p:nvPr/>
        </p:nvSpPr>
        <p:spPr>
          <a:xfrm>
            <a:off x="13806692" y="7191566"/>
            <a:ext cx="4548615" cy="2807417"/>
          </a:xfrm>
          <a:custGeom>
            <a:avLst/>
            <a:gdLst/>
            <a:ahLst/>
            <a:cxnLst/>
            <a:rect l="l" t="t" r="r" b="b"/>
            <a:pathLst>
              <a:path w="4548615" h="2807417">
                <a:moveTo>
                  <a:pt x="0" y="0"/>
                </a:moveTo>
                <a:lnTo>
                  <a:pt x="4548616" y="0"/>
                </a:lnTo>
                <a:lnTo>
                  <a:pt x="4548616" y="2807418"/>
                </a:lnTo>
                <a:lnTo>
                  <a:pt x="0" y="28074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1485024" y="812722"/>
            <a:ext cx="3387402" cy="1715746"/>
          </a:xfrm>
          <a:custGeom>
            <a:avLst/>
            <a:gdLst/>
            <a:ahLst/>
            <a:cxnLst/>
            <a:rect l="l" t="t" r="r" b="b"/>
            <a:pathLst>
              <a:path w="3387402" h="1715746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8502280" y="8918212"/>
            <a:ext cx="3333563" cy="2772333"/>
          </a:xfrm>
          <a:custGeom>
            <a:avLst/>
            <a:gdLst/>
            <a:ahLst/>
            <a:cxnLst/>
            <a:rect l="l" t="t" r="r" b="b"/>
            <a:pathLst>
              <a:path w="3333563" h="2772333">
                <a:moveTo>
                  <a:pt x="0" y="0"/>
                </a:moveTo>
                <a:lnTo>
                  <a:pt x="3333564" y="0"/>
                </a:lnTo>
                <a:lnTo>
                  <a:pt x="3333564" y="2772334"/>
                </a:lnTo>
                <a:lnTo>
                  <a:pt x="0" y="277233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652150" y="898690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4886600" y="9641950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081000" y="126590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870700" y="3276776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5849150" y="921595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6987750" y="8214450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449500" y="521312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6080995" y="2931222"/>
            <a:ext cx="674982" cy="521574"/>
          </a:xfrm>
          <a:custGeom>
            <a:avLst/>
            <a:gdLst/>
            <a:ahLst/>
            <a:cxnLst/>
            <a:rect l="l" t="t" r="r" b="b"/>
            <a:pathLst>
              <a:path w="674982" h="521574">
                <a:moveTo>
                  <a:pt x="0" y="0"/>
                </a:moveTo>
                <a:lnTo>
                  <a:pt x="674982" y="0"/>
                </a:lnTo>
                <a:lnTo>
                  <a:pt x="674982" y="521573"/>
                </a:lnTo>
                <a:lnTo>
                  <a:pt x="0" y="52157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1021450" y="8425800"/>
            <a:ext cx="1162650" cy="338950"/>
          </a:xfrm>
          <a:custGeom>
            <a:avLst/>
            <a:gdLst/>
            <a:ahLst/>
            <a:cxnLst/>
            <a:rect l="l" t="t" r="r" b="b"/>
            <a:pathLst>
              <a:path w="1162650" h="3389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2675301" y="3847966"/>
            <a:ext cx="14080676" cy="2656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Education and career choices depend heavily on skill alignment and confidence.</a:t>
            </a:r>
          </a:p>
          <a:p>
            <a:pPr algn="ctr">
              <a:lnSpc>
                <a:spcPts val="5304"/>
              </a:lnSpc>
            </a:pPr>
            <a:endParaRPr lang="en-US" sz="442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ctr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Addressing gaps can boost employability and satisfaction.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98348" y="977895"/>
            <a:ext cx="12691305" cy="1302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98"/>
              </a:lnSpc>
            </a:pPr>
            <a:r>
              <a:rPr lang="en-US" sz="8582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Conclusion</a:t>
            </a:r>
          </a:p>
        </p:txBody>
      </p:sp>
      <p:sp>
        <p:nvSpPr>
          <p:cNvPr id="14" name="Freeform 14"/>
          <p:cNvSpPr/>
          <p:nvPr/>
        </p:nvSpPr>
        <p:spPr>
          <a:xfrm>
            <a:off x="13806692" y="7191566"/>
            <a:ext cx="4548615" cy="2807417"/>
          </a:xfrm>
          <a:custGeom>
            <a:avLst/>
            <a:gdLst/>
            <a:ahLst/>
            <a:cxnLst/>
            <a:rect l="l" t="t" r="r" b="b"/>
            <a:pathLst>
              <a:path w="4548615" h="2807417">
                <a:moveTo>
                  <a:pt x="0" y="0"/>
                </a:moveTo>
                <a:lnTo>
                  <a:pt x="4548616" y="0"/>
                </a:lnTo>
                <a:lnTo>
                  <a:pt x="4548616" y="2807418"/>
                </a:lnTo>
                <a:lnTo>
                  <a:pt x="0" y="28074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1485024" y="812722"/>
            <a:ext cx="3387402" cy="1715746"/>
          </a:xfrm>
          <a:custGeom>
            <a:avLst/>
            <a:gdLst/>
            <a:ahLst/>
            <a:cxnLst/>
            <a:rect l="l" t="t" r="r" b="b"/>
            <a:pathLst>
              <a:path w="3387402" h="1715746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8502280" y="8918212"/>
            <a:ext cx="3333563" cy="2772333"/>
          </a:xfrm>
          <a:custGeom>
            <a:avLst/>
            <a:gdLst/>
            <a:ahLst/>
            <a:cxnLst/>
            <a:rect l="l" t="t" r="r" b="b"/>
            <a:pathLst>
              <a:path w="3333563" h="2772333">
                <a:moveTo>
                  <a:pt x="0" y="0"/>
                </a:moveTo>
                <a:lnTo>
                  <a:pt x="3333564" y="0"/>
                </a:lnTo>
                <a:lnTo>
                  <a:pt x="3333564" y="2772334"/>
                </a:lnTo>
                <a:lnTo>
                  <a:pt x="0" y="277233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4360650" y="1000176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5966250" y="9219626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957150" y="547545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3457176" y="1000200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706150" y="132940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5307150" y="8730950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2155726" y="9280300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6861550" y="692647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3433700" y="787047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2182950" y="2730550"/>
            <a:ext cx="1461950" cy="477050"/>
          </a:xfrm>
          <a:custGeom>
            <a:avLst/>
            <a:gdLst/>
            <a:ahLst/>
            <a:cxnLst/>
            <a:rect l="l" t="t" r="r" b="b"/>
            <a:pathLst>
              <a:path w="1461950" h="477050">
                <a:moveTo>
                  <a:pt x="0" y="0"/>
                </a:moveTo>
                <a:lnTo>
                  <a:pt x="1461950" y="0"/>
                </a:lnTo>
                <a:lnTo>
                  <a:pt x="1461950" y="477050"/>
                </a:lnTo>
                <a:lnTo>
                  <a:pt x="0" y="47705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13092150" y="7444150"/>
            <a:ext cx="1059800" cy="298700"/>
          </a:xfrm>
          <a:custGeom>
            <a:avLst/>
            <a:gdLst/>
            <a:ahLst/>
            <a:cxnLst/>
            <a:rect l="l" t="t" r="r" b="b"/>
            <a:pathLst>
              <a:path w="1059800" h="298700">
                <a:moveTo>
                  <a:pt x="0" y="0"/>
                </a:moveTo>
                <a:lnTo>
                  <a:pt x="1059800" y="0"/>
                </a:lnTo>
                <a:lnTo>
                  <a:pt x="1059800" y="298700"/>
                </a:lnTo>
                <a:lnTo>
                  <a:pt x="0" y="2987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7011544" y="455480"/>
            <a:ext cx="4013325" cy="3057191"/>
          </a:xfrm>
          <a:custGeom>
            <a:avLst/>
            <a:gdLst/>
            <a:ahLst/>
            <a:cxnLst/>
            <a:rect l="l" t="t" r="r" b="b"/>
            <a:pathLst>
              <a:path w="4013325" h="3057191">
                <a:moveTo>
                  <a:pt x="0" y="0"/>
                </a:moveTo>
                <a:lnTo>
                  <a:pt x="4013325" y="0"/>
                </a:lnTo>
                <a:lnTo>
                  <a:pt x="4013325" y="3057191"/>
                </a:lnTo>
                <a:lnTo>
                  <a:pt x="0" y="305719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TextBox 15"/>
          <p:cNvSpPr txBox="1"/>
          <p:nvPr/>
        </p:nvSpPr>
        <p:spPr>
          <a:xfrm>
            <a:off x="2039625" y="3540880"/>
            <a:ext cx="14208750" cy="267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7500">
                <a:solidFill>
                  <a:srgbClr val="212529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Thank You</a:t>
            </a:r>
          </a:p>
        </p:txBody>
      </p:sp>
      <p:sp>
        <p:nvSpPr>
          <p:cNvPr id="16" name="Freeform 16"/>
          <p:cNvSpPr/>
          <p:nvPr/>
        </p:nvSpPr>
        <p:spPr>
          <a:xfrm>
            <a:off x="7554602" y="7270046"/>
            <a:ext cx="3700522" cy="1985130"/>
          </a:xfrm>
          <a:custGeom>
            <a:avLst/>
            <a:gdLst/>
            <a:ahLst/>
            <a:cxnLst/>
            <a:rect l="l" t="t" r="r" b="b"/>
            <a:pathLst>
              <a:path w="3700522" h="1985130">
                <a:moveTo>
                  <a:pt x="0" y="0"/>
                </a:moveTo>
                <a:lnTo>
                  <a:pt x="3700522" y="0"/>
                </a:lnTo>
                <a:lnTo>
                  <a:pt x="3700522" y="1985130"/>
                </a:lnTo>
                <a:lnTo>
                  <a:pt x="0" y="198513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-1930893" y="7244924"/>
            <a:ext cx="3479818" cy="2035426"/>
          </a:xfrm>
          <a:custGeom>
            <a:avLst/>
            <a:gdLst/>
            <a:ahLst/>
            <a:cxnLst/>
            <a:rect l="l" t="t" r="r" b="b"/>
            <a:pathLst>
              <a:path w="3479818" h="2035426">
                <a:moveTo>
                  <a:pt x="0" y="0"/>
                </a:moveTo>
                <a:lnTo>
                  <a:pt x="3479818" y="0"/>
                </a:lnTo>
                <a:lnTo>
                  <a:pt x="3479818" y="2035426"/>
                </a:lnTo>
                <a:lnTo>
                  <a:pt x="0" y="2035426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15971231" y="2078686"/>
            <a:ext cx="3391443" cy="1316427"/>
          </a:xfrm>
          <a:custGeom>
            <a:avLst/>
            <a:gdLst/>
            <a:ahLst/>
            <a:cxnLst/>
            <a:rect l="l" t="t" r="r" b="b"/>
            <a:pathLst>
              <a:path w="3391443" h="1316427">
                <a:moveTo>
                  <a:pt x="0" y="0"/>
                </a:moveTo>
                <a:lnTo>
                  <a:pt x="3391443" y="0"/>
                </a:lnTo>
                <a:lnTo>
                  <a:pt x="3391443" y="1316427"/>
                </a:lnTo>
                <a:lnTo>
                  <a:pt x="0" y="1316427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4360650" y="1000176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3378726" y="9349450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463950" y="578080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7449826" y="3724650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7070950" y="214340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7115600" y="9349450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1873876" y="9066600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4237650" y="830272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695450" y="1666350"/>
            <a:ext cx="1461950" cy="477050"/>
          </a:xfrm>
          <a:custGeom>
            <a:avLst/>
            <a:gdLst/>
            <a:ahLst/>
            <a:cxnLst/>
            <a:rect l="l" t="t" r="r" b="b"/>
            <a:pathLst>
              <a:path w="1461950" h="477050">
                <a:moveTo>
                  <a:pt x="0" y="0"/>
                </a:moveTo>
                <a:lnTo>
                  <a:pt x="1461950" y="0"/>
                </a:lnTo>
                <a:lnTo>
                  <a:pt x="1461950" y="477050"/>
                </a:lnTo>
                <a:lnTo>
                  <a:pt x="0" y="47705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12155750" y="921700"/>
            <a:ext cx="1059800" cy="298700"/>
          </a:xfrm>
          <a:custGeom>
            <a:avLst/>
            <a:gdLst/>
            <a:ahLst/>
            <a:cxnLst/>
            <a:rect l="l" t="t" r="r" b="b"/>
            <a:pathLst>
              <a:path w="1059800" h="298700">
                <a:moveTo>
                  <a:pt x="0" y="0"/>
                </a:moveTo>
                <a:lnTo>
                  <a:pt x="1059800" y="0"/>
                </a:lnTo>
                <a:lnTo>
                  <a:pt x="1059800" y="298700"/>
                </a:lnTo>
                <a:lnTo>
                  <a:pt x="0" y="2987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3072357" y="4048799"/>
            <a:ext cx="13811000" cy="3740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4"/>
              </a:lnSpc>
            </a:pPr>
            <a:r>
              <a:rPr lang="en-US" sz="3626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Why study education and career choices?</a:t>
            </a:r>
          </a:p>
          <a:p>
            <a:pPr algn="l">
              <a:lnSpc>
                <a:spcPts val="5004"/>
              </a:lnSpc>
            </a:pPr>
            <a:r>
              <a:rPr lang="en-US" sz="3626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Career decision-making directly impacts future success.</a:t>
            </a:r>
          </a:p>
          <a:p>
            <a:pPr algn="l">
              <a:lnSpc>
                <a:spcPts val="5004"/>
              </a:lnSpc>
            </a:pPr>
            <a:r>
              <a:rPr lang="en-US" sz="3626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Bridging the gap between skills, confidence, and career readiness.</a:t>
            </a:r>
          </a:p>
          <a:p>
            <a:pPr algn="l">
              <a:lnSpc>
                <a:spcPts val="5004"/>
              </a:lnSpc>
            </a:pPr>
            <a:endParaRPr lang="en-US" sz="3626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l">
              <a:lnSpc>
                <a:spcPts val="5004"/>
              </a:lnSpc>
            </a:pPr>
            <a:endParaRPr lang="en-US" sz="3626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l">
              <a:lnSpc>
                <a:spcPts val="5004"/>
              </a:lnSpc>
            </a:pPr>
            <a:r>
              <a:rPr lang="en-US" sz="3626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“Education is not the filling of a pail, but the lighting of a fire.” – W.B. Yeats</a:t>
            </a:r>
          </a:p>
        </p:txBody>
      </p:sp>
      <p:sp>
        <p:nvSpPr>
          <p:cNvPr id="14" name="Freeform 14"/>
          <p:cNvSpPr/>
          <p:nvPr/>
        </p:nvSpPr>
        <p:spPr>
          <a:xfrm>
            <a:off x="-1742993" y="7475174"/>
            <a:ext cx="3479818" cy="2035426"/>
          </a:xfrm>
          <a:custGeom>
            <a:avLst/>
            <a:gdLst/>
            <a:ahLst/>
            <a:cxnLst/>
            <a:rect l="l" t="t" r="r" b="b"/>
            <a:pathLst>
              <a:path w="3479818" h="2035426">
                <a:moveTo>
                  <a:pt x="0" y="0"/>
                </a:moveTo>
                <a:lnTo>
                  <a:pt x="3479818" y="0"/>
                </a:lnTo>
                <a:lnTo>
                  <a:pt x="3479818" y="2035426"/>
                </a:lnTo>
                <a:lnTo>
                  <a:pt x="0" y="20354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6411982" y="8835944"/>
            <a:ext cx="3297585" cy="2578435"/>
          </a:xfrm>
          <a:custGeom>
            <a:avLst/>
            <a:gdLst/>
            <a:ahLst/>
            <a:cxnLst/>
            <a:rect l="l" t="t" r="r" b="b"/>
            <a:pathLst>
              <a:path w="3297585" h="2578435">
                <a:moveTo>
                  <a:pt x="0" y="0"/>
                </a:moveTo>
                <a:lnTo>
                  <a:pt x="3297584" y="0"/>
                </a:lnTo>
                <a:lnTo>
                  <a:pt x="3297584" y="2578436"/>
                </a:lnTo>
                <a:lnTo>
                  <a:pt x="0" y="257843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3303475" y="1867574"/>
            <a:ext cx="7534950" cy="224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60"/>
              </a:lnSpc>
            </a:pP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Motivation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720846" y="699735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0079446" y="909876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280946" y="90475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355546" y="4152176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0740996" y="868805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6776496" y="9275176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260346" y="760126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7138896" y="2607476"/>
            <a:ext cx="1059800" cy="298700"/>
          </a:xfrm>
          <a:custGeom>
            <a:avLst/>
            <a:gdLst/>
            <a:ahLst/>
            <a:cxnLst/>
            <a:rect l="l" t="t" r="r" b="b"/>
            <a:pathLst>
              <a:path w="1059800" h="298700">
                <a:moveTo>
                  <a:pt x="0" y="0"/>
                </a:moveTo>
                <a:lnTo>
                  <a:pt x="1059800" y="0"/>
                </a:lnTo>
                <a:lnTo>
                  <a:pt x="1059800" y="298700"/>
                </a:lnTo>
                <a:lnTo>
                  <a:pt x="0" y="2987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5618420" y="9436350"/>
            <a:ext cx="1162650" cy="338950"/>
          </a:xfrm>
          <a:custGeom>
            <a:avLst/>
            <a:gdLst/>
            <a:ahLst/>
            <a:cxnLst/>
            <a:rect l="l" t="t" r="r" b="b"/>
            <a:pathLst>
              <a:path w="1162650" h="3389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2432275" y="4756550"/>
            <a:ext cx="8985921" cy="224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60"/>
              </a:lnSpc>
            </a:pP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Introduction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68875" y="2023912"/>
            <a:ext cx="2328750" cy="224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60"/>
              </a:lnSpc>
            </a:pP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02</a:t>
            </a:r>
          </a:p>
        </p:txBody>
      </p:sp>
      <p:sp>
        <p:nvSpPr>
          <p:cNvPr id="14" name="Freeform 14"/>
          <p:cNvSpPr/>
          <p:nvPr/>
        </p:nvSpPr>
        <p:spPr>
          <a:xfrm>
            <a:off x="10543959" y="1692829"/>
            <a:ext cx="3383669" cy="2562858"/>
          </a:xfrm>
          <a:custGeom>
            <a:avLst/>
            <a:gdLst/>
            <a:ahLst/>
            <a:cxnLst/>
            <a:rect l="l" t="t" r="r" b="b"/>
            <a:pathLst>
              <a:path w="3383669" h="2562858">
                <a:moveTo>
                  <a:pt x="0" y="0"/>
                </a:moveTo>
                <a:lnTo>
                  <a:pt x="3383670" y="0"/>
                </a:lnTo>
                <a:lnTo>
                  <a:pt x="3383670" y="2562858"/>
                </a:lnTo>
                <a:lnTo>
                  <a:pt x="0" y="2562858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13015334" y="5584252"/>
            <a:ext cx="2528514" cy="3219612"/>
          </a:xfrm>
          <a:custGeom>
            <a:avLst/>
            <a:gdLst/>
            <a:ahLst/>
            <a:cxnLst/>
            <a:rect l="l" t="t" r="r" b="b"/>
            <a:pathLst>
              <a:path w="2528514" h="3219612">
                <a:moveTo>
                  <a:pt x="0" y="0"/>
                </a:moveTo>
                <a:lnTo>
                  <a:pt x="2528514" y="0"/>
                </a:lnTo>
                <a:lnTo>
                  <a:pt x="2528514" y="3219612"/>
                </a:lnTo>
                <a:lnTo>
                  <a:pt x="0" y="3219612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521437" y="8803862"/>
            <a:ext cx="3746008" cy="2652149"/>
          </a:xfrm>
          <a:custGeom>
            <a:avLst/>
            <a:gdLst/>
            <a:ahLst/>
            <a:cxnLst/>
            <a:rect l="l" t="t" r="r" b="b"/>
            <a:pathLst>
              <a:path w="3746008" h="2652149">
                <a:moveTo>
                  <a:pt x="0" y="0"/>
                </a:moveTo>
                <a:lnTo>
                  <a:pt x="3746008" y="0"/>
                </a:lnTo>
                <a:lnTo>
                  <a:pt x="3746008" y="2652148"/>
                </a:lnTo>
                <a:lnTo>
                  <a:pt x="0" y="2652148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16610151" y="1475391"/>
            <a:ext cx="3469424" cy="1831529"/>
          </a:xfrm>
          <a:custGeom>
            <a:avLst/>
            <a:gdLst/>
            <a:ahLst/>
            <a:cxnLst/>
            <a:rect l="l" t="t" r="r" b="b"/>
            <a:pathLst>
              <a:path w="3469424" h="1831529">
                <a:moveTo>
                  <a:pt x="0" y="0"/>
                </a:moveTo>
                <a:lnTo>
                  <a:pt x="3469424" y="0"/>
                </a:lnTo>
                <a:lnTo>
                  <a:pt x="3469424" y="1831528"/>
                </a:lnTo>
                <a:lnTo>
                  <a:pt x="0" y="183152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2709186" y="2080518"/>
            <a:ext cx="3107296" cy="2843868"/>
          </a:xfrm>
          <a:custGeom>
            <a:avLst/>
            <a:gdLst/>
            <a:ahLst/>
            <a:cxnLst/>
            <a:rect l="l" t="t" r="r" b="b"/>
            <a:pathLst>
              <a:path w="3107296" h="2843868">
                <a:moveTo>
                  <a:pt x="0" y="0"/>
                </a:moveTo>
                <a:lnTo>
                  <a:pt x="3107296" y="0"/>
                </a:lnTo>
                <a:lnTo>
                  <a:pt x="3107296" y="2843868"/>
                </a:lnTo>
                <a:lnTo>
                  <a:pt x="0" y="284386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0555850" y="966430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4061900" y="9698200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3844050" y="1300750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4061900" y="130075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7208026" y="4333326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6129000" y="9076400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008737" y="3972847"/>
            <a:ext cx="1461950" cy="477050"/>
          </a:xfrm>
          <a:custGeom>
            <a:avLst/>
            <a:gdLst/>
            <a:ahLst/>
            <a:cxnLst/>
            <a:rect l="l" t="t" r="r" b="b"/>
            <a:pathLst>
              <a:path w="1461950" h="477050">
                <a:moveTo>
                  <a:pt x="0" y="0"/>
                </a:moveTo>
                <a:lnTo>
                  <a:pt x="1461950" y="0"/>
                </a:lnTo>
                <a:lnTo>
                  <a:pt x="1461950" y="477050"/>
                </a:lnTo>
                <a:lnTo>
                  <a:pt x="0" y="47705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6095375" y="3823497"/>
            <a:ext cx="1059800" cy="298700"/>
          </a:xfrm>
          <a:custGeom>
            <a:avLst/>
            <a:gdLst/>
            <a:ahLst/>
            <a:cxnLst/>
            <a:rect l="l" t="t" r="r" b="b"/>
            <a:pathLst>
              <a:path w="1059800" h="298700">
                <a:moveTo>
                  <a:pt x="0" y="0"/>
                </a:moveTo>
                <a:lnTo>
                  <a:pt x="1059800" y="0"/>
                </a:lnTo>
                <a:lnTo>
                  <a:pt x="1059800" y="298700"/>
                </a:lnTo>
                <a:lnTo>
                  <a:pt x="0" y="2987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1517875" y="870137"/>
            <a:ext cx="15252150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Introduction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54127" y="3470926"/>
            <a:ext cx="57277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39"/>
              </a:lnSpc>
            </a:pPr>
            <a:r>
              <a:rPr lang="en-US" sz="6199" b="1">
                <a:solidFill>
                  <a:srgbClr val="000000"/>
                </a:solidFill>
                <a:latin typeface="Dancing Script Bold"/>
                <a:ea typeface="Dancing Script Bold"/>
                <a:cs typeface="Dancing Script Bold"/>
                <a:sym typeface="Dancing Script Bold"/>
              </a:rPr>
              <a:t>Scope: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706590" y="4995756"/>
            <a:ext cx="5727750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Data from students aged 18–22.</a:t>
            </a:r>
          </a:p>
          <a:p>
            <a:pPr algn="ctr">
              <a:lnSpc>
                <a:spcPts val="3600"/>
              </a:lnSpc>
            </a:pPr>
            <a:endParaRPr lang="en-US" sz="300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Focus on gender-based trends, career paths, and decision-making.</a:t>
            </a:r>
          </a:p>
        </p:txBody>
      </p:sp>
      <p:sp>
        <p:nvSpPr>
          <p:cNvPr id="14" name="Freeform 14"/>
          <p:cNvSpPr/>
          <p:nvPr/>
        </p:nvSpPr>
        <p:spPr>
          <a:xfrm>
            <a:off x="695084" y="1235120"/>
            <a:ext cx="2604278" cy="2541398"/>
          </a:xfrm>
          <a:custGeom>
            <a:avLst/>
            <a:gdLst/>
            <a:ahLst/>
            <a:cxnLst/>
            <a:rect l="l" t="t" r="r" b="b"/>
            <a:pathLst>
              <a:path w="2604278" h="2541398">
                <a:moveTo>
                  <a:pt x="0" y="0"/>
                </a:moveTo>
                <a:lnTo>
                  <a:pt x="2604278" y="0"/>
                </a:lnTo>
                <a:lnTo>
                  <a:pt x="2604278" y="2541398"/>
                </a:lnTo>
                <a:lnTo>
                  <a:pt x="0" y="254139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14869550" y="1078018"/>
            <a:ext cx="2451650" cy="2283386"/>
          </a:xfrm>
          <a:custGeom>
            <a:avLst/>
            <a:gdLst/>
            <a:ahLst/>
            <a:cxnLst/>
            <a:rect l="l" t="t" r="r" b="b"/>
            <a:pathLst>
              <a:path w="2451650" h="2283386">
                <a:moveTo>
                  <a:pt x="0" y="0"/>
                </a:moveTo>
                <a:lnTo>
                  <a:pt x="2451650" y="0"/>
                </a:lnTo>
                <a:lnTo>
                  <a:pt x="2451650" y="2283386"/>
                </a:lnTo>
                <a:lnTo>
                  <a:pt x="0" y="228338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AutoShape 16"/>
          <p:cNvSpPr/>
          <p:nvPr/>
        </p:nvSpPr>
        <p:spPr>
          <a:xfrm rot="5377015">
            <a:off x="6294686" y="5942251"/>
            <a:ext cx="5698627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-1600883" y="7624327"/>
            <a:ext cx="3471604" cy="1859188"/>
          </a:xfrm>
          <a:custGeom>
            <a:avLst/>
            <a:gdLst/>
            <a:ahLst/>
            <a:cxnLst/>
            <a:rect l="l" t="t" r="r" b="b"/>
            <a:pathLst>
              <a:path w="3471604" h="1859188">
                <a:moveTo>
                  <a:pt x="0" y="0"/>
                </a:moveTo>
                <a:lnTo>
                  <a:pt x="3471604" y="0"/>
                </a:lnTo>
                <a:lnTo>
                  <a:pt x="3471604" y="1859188"/>
                </a:lnTo>
                <a:lnTo>
                  <a:pt x="0" y="185918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16711305" y="5770632"/>
            <a:ext cx="3354609" cy="2421142"/>
          </a:xfrm>
          <a:custGeom>
            <a:avLst/>
            <a:gdLst/>
            <a:ahLst/>
            <a:cxnLst/>
            <a:rect l="l" t="t" r="r" b="b"/>
            <a:pathLst>
              <a:path w="3354609" h="2421142">
                <a:moveTo>
                  <a:pt x="0" y="0"/>
                </a:moveTo>
                <a:lnTo>
                  <a:pt x="3354609" y="0"/>
                </a:lnTo>
                <a:lnTo>
                  <a:pt x="3354609" y="2421142"/>
                </a:lnTo>
                <a:lnTo>
                  <a:pt x="0" y="2421142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TextBox 19"/>
          <p:cNvSpPr txBox="1"/>
          <p:nvPr/>
        </p:nvSpPr>
        <p:spPr>
          <a:xfrm>
            <a:off x="3299362" y="3650710"/>
            <a:ext cx="57277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39"/>
              </a:lnSpc>
            </a:pPr>
            <a:r>
              <a:rPr lang="en-US" sz="6199" b="1">
                <a:solidFill>
                  <a:srgbClr val="000000"/>
                </a:solidFill>
                <a:latin typeface="Dancing Script Bold"/>
                <a:ea typeface="Dancing Script Bold"/>
                <a:cs typeface="Dancing Script Bold"/>
                <a:sym typeface="Dancing Script Bold"/>
              </a:rPr>
              <a:t>Objective: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470687" y="4914900"/>
            <a:ext cx="5958938" cy="219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61"/>
              </a:lnSpc>
              <a:spcBef>
                <a:spcPct val="0"/>
              </a:spcBef>
            </a:pPr>
            <a:r>
              <a:rPr lang="en-US" sz="2884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To analyze how students make education and career choices.</a:t>
            </a:r>
          </a:p>
          <a:p>
            <a:pPr algn="ctr">
              <a:lnSpc>
                <a:spcPts val="3461"/>
              </a:lnSpc>
              <a:spcBef>
                <a:spcPct val="0"/>
              </a:spcBef>
            </a:pPr>
            <a:endParaRPr lang="en-US" sz="2884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ctr">
              <a:lnSpc>
                <a:spcPts val="3461"/>
              </a:lnSpc>
              <a:spcBef>
                <a:spcPct val="0"/>
              </a:spcBef>
            </a:pPr>
            <a:r>
              <a:rPr lang="en-US" sz="2884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To study factors like gender, confidence, skill alignment, and external influences.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720846" y="699735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0079446" y="909876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280946" y="90475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355546" y="4152176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0740996" y="868805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6776496" y="9275176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260346" y="760126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7138896" y="2607476"/>
            <a:ext cx="1059800" cy="298700"/>
          </a:xfrm>
          <a:custGeom>
            <a:avLst/>
            <a:gdLst/>
            <a:ahLst/>
            <a:cxnLst/>
            <a:rect l="l" t="t" r="r" b="b"/>
            <a:pathLst>
              <a:path w="1059800" h="298700">
                <a:moveTo>
                  <a:pt x="0" y="0"/>
                </a:moveTo>
                <a:lnTo>
                  <a:pt x="1059800" y="0"/>
                </a:lnTo>
                <a:lnTo>
                  <a:pt x="1059800" y="298700"/>
                </a:lnTo>
                <a:lnTo>
                  <a:pt x="0" y="2987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5618420" y="9436350"/>
            <a:ext cx="1162650" cy="338950"/>
          </a:xfrm>
          <a:custGeom>
            <a:avLst/>
            <a:gdLst/>
            <a:ahLst/>
            <a:cxnLst/>
            <a:rect l="l" t="t" r="r" b="b"/>
            <a:pathLst>
              <a:path w="1162650" h="3389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2432275" y="4756550"/>
            <a:ext cx="8985921" cy="224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60"/>
              </a:lnSpc>
            </a:pP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Methodology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68875" y="2023912"/>
            <a:ext cx="2328750" cy="224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60"/>
              </a:lnSpc>
            </a:pP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03</a:t>
            </a:r>
          </a:p>
        </p:txBody>
      </p:sp>
      <p:sp>
        <p:nvSpPr>
          <p:cNvPr id="14" name="Freeform 14"/>
          <p:cNvSpPr/>
          <p:nvPr/>
        </p:nvSpPr>
        <p:spPr>
          <a:xfrm>
            <a:off x="10543959" y="1692829"/>
            <a:ext cx="3383669" cy="2562858"/>
          </a:xfrm>
          <a:custGeom>
            <a:avLst/>
            <a:gdLst/>
            <a:ahLst/>
            <a:cxnLst/>
            <a:rect l="l" t="t" r="r" b="b"/>
            <a:pathLst>
              <a:path w="3383669" h="2562858">
                <a:moveTo>
                  <a:pt x="0" y="0"/>
                </a:moveTo>
                <a:lnTo>
                  <a:pt x="3383670" y="0"/>
                </a:lnTo>
                <a:lnTo>
                  <a:pt x="3383670" y="2562858"/>
                </a:lnTo>
                <a:lnTo>
                  <a:pt x="0" y="2562858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13015334" y="5584252"/>
            <a:ext cx="2528514" cy="3219612"/>
          </a:xfrm>
          <a:custGeom>
            <a:avLst/>
            <a:gdLst/>
            <a:ahLst/>
            <a:cxnLst/>
            <a:rect l="l" t="t" r="r" b="b"/>
            <a:pathLst>
              <a:path w="2528514" h="3219612">
                <a:moveTo>
                  <a:pt x="0" y="0"/>
                </a:moveTo>
                <a:lnTo>
                  <a:pt x="2528514" y="0"/>
                </a:lnTo>
                <a:lnTo>
                  <a:pt x="2528514" y="3219612"/>
                </a:lnTo>
                <a:lnTo>
                  <a:pt x="0" y="3219612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521437" y="8803862"/>
            <a:ext cx="3746008" cy="2652149"/>
          </a:xfrm>
          <a:custGeom>
            <a:avLst/>
            <a:gdLst/>
            <a:ahLst/>
            <a:cxnLst/>
            <a:rect l="l" t="t" r="r" b="b"/>
            <a:pathLst>
              <a:path w="3746008" h="2652149">
                <a:moveTo>
                  <a:pt x="0" y="0"/>
                </a:moveTo>
                <a:lnTo>
                  <a:pt x="3746008" y="0"/>
                </a:lnTo>
                <a:lnTo>
                  <a:pt x="3746008" y="2652148"/>
                </a:lnTo>
                <a:lnTo>
                  <a:pt x="0" y="2652148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16610151" y="1475391"/>
            <a:ext cx="3469424" cy="1831529"/>
          </a:xfrm>
          <a:custGeom>
            <a:avLst/>
            <a:gdLst/>
            <a:ahLst/>
            <a:cxnLst/>
            <a:rect l="l" t="t" r="r" b="b"/>
            <a:pathLst>
              <a:path w="3469424" h="1831529">
                <a:moveTo>
                  <a:pt x="0" y="0"/>
                </a:moveTo>
                <a:lnTo>
                  <a:pt x="3469424" y="0"/>
                </a:lnTo>
                <a:lnTo>
                  <a:pt x="3469424" y="1831528"/>
                </a:lnTo>
                <a:lnTo>
                  <a:pt x="0" y="183152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2679602" y="1912682"/>
            <a:ext cx="3107296" cy="2843868"/>
          </a:xfrm>
          <a:custGeom>
            <a:avLst/>
            <a:gdLst/>
            <a:ahLst/>
            <a:cxnLst/>
            <a:rect l="l" t="t" r="r" b="b"/>
            <a:pathLst>
              <a:path w="3107296" h="2843868">
                <a:moveTo>
                  <a:pt x="0" y="0"/>
                </a:moveTo>
                <a:lnTo>
                  <a:pt x="3107296" y="0"/>
                </a:lnTo>
                <a:lnTo>
                  <a:pt x="3107296" y="2843868"/>
                </a:lnTo>
                <a:lnTo>
                  <a:pt x="0" y="284386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9715000" y="960280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700300" y="9335726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4497650" y="156790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736976" y="6643126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6637376" y="1360026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4128600" y="1077976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908250" y="3083650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6432200" y="897607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6245000" y="3316800"/>
            <a:ext cx="1461950" cy="477050"/>
          </a:xfrm>
          <a:custGeom>
            <a:avLst/>
            <a:gdLst/>
            <a:ahLst/>
            <a:cxnLst/>
            <a:rect l="l" t="t" r="r" b="b"/>
            <a:pathLst>
              <a:path w="1461950" h="477050">
                <a:moveTo>
                  <a:pt x="0" y="0"/>
                </a:moveTo>
                <a:lnTo>
                  <a:pt x="1461950" y="0"/>
                </a:lnTo>
                <a:lnTo>
                  <a:pt x="1461950" y="477050"/>
                </a:lnTo>
                <a:lnTo>
                  <a:pt x="0" y="47705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4497650" y="9567950"/>
            <a:ext cx="1059800" cy="298700"/>
          </a:xfrm>
          <a:custGeom>
            <a:avLst/>
            <a:gdLst/>
            <a:ahLst/>
            <a:cxnLst/>
            <a:rect l="l" t="t" r="r" b="b"/>
            <a:pathLst>
              <a:path w="1059800" h="298700">
                <a:moveTo>
                  <a:pt x="0" y="0"/>
                </a:moveTo>
                <a:lnTo>
                  <a:pt x="1059800" y="0"/>
                </a:lnTo>
                <a:lnTo>
                  <a:pt x="1059800" y="298700"/>
                </a:lnTo>
                <a:lnTo>
                  <a:pt x="0" y="2987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1791723" y="5304962"/>
            <a:ext cx="46477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39"/>
              </a:lnSpc>
            </a:pPr>
            <a:r>
              <a:rPr lang="en-US" sz="6199" b="1">
                <a:solidFill>
                  <a:srgbClr val="000000"/>
                </a:solidFill>
                <a:latin typeface="Dancing Script Bold"/>
                <a:ea typeface="Dancing Script Bold"/>
                <a:cs typeface="Dancing Script Bold"/>
                <a:sym typeface="Dancing Script Bold"/>
              </a:rPr>
              <a:t>Survey tool: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70450" y="6708546"/>
            <a:ext cx="464775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Survey Tool: Google Forms.</a:t>
            </a:r>
          </a:p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Respondents: College students aged 18–22.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17875" y="870137"/>
            <a:ext cx="15252150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Methodology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820297" y="5304962"/>
            <a:ext cx="46477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39"/>
              </a:lnSpc>
            </a:pPr>
            <a:r>
              <a:rPr lang="en-US" sz="6199" b="1">
                <a:solidFill>
                  <a:srgbClr val="000000"/>
                </a:solidFill>
                <a:latin typeface="Dancing Script Bold"/>
                <a:ea typeface="Dancing Script Bold"/>
                <a:cs typeface="Dancing Script Bold"/>
                <a:sym typeface="Dancing Script Bold"/>
              </a:rPr>
              <a:t>Data analyzed: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894796" y="6327758"/>
            <a:ext cx="4573251" cy="1799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2"/>
              </a:lnSpc>
            </a:pPr>
            <a:r>
              <a:rPr lang="en-US" sz="295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Gender distribution.</a:t>
            </a:r>
          </a:p>
          <a:p>
            <a:pPr algn="ctr">
              <a:lnSpc>
                <a:spcPts val="3542"/>
              </a:lnSpc>
            </a:pPr>
            <a:r>
              <a:rPr lang="en-US" sz="295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Confidence levels.</a:t>
            </a:r>
          </a:p>
          <a:p>
            <a:pPr algn="ctr">
              <a:lnSpc>
                <a:spcPts val="3542"/>
              </a:lnSpc>
            </a:pPr>
            <a:r>
              <a:rPr lang="en-US" sz="295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Skill alignment.</a:t>
            </a:r>
          </a:p>
          <a:p>
            <a:pPr algn="ctr">
              <a:lnSpc>
                <a:spcPts val="3542"/>
              </a:lnSpc>
            </a:pPr>
            <a:r>
              <a:rPr lang="en-US" sz="295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Career influences and aspirations.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848923" y="5304962"/>
            <a:ext cx="5207077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39"/>
              </a:lnSpc>
            </a:pPr>
            <a:r>
              <a:rPr lang="en-US" sz="6199" b="1">
                <a:solidFill>
                  <a:srgbClr val="000000"/>
                </a:solidFill>
                <a:latin typeface="Dancing Script Bold"/>
                <a:ea typeface="Dancing Script Bold"/>
                <a:cs typeface="Dancing Script Bold"/>
                <a:sym typeface="Dancing Script Bold"/>
              </a:rPr>
              <a:t>Tool for analysis: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709725" y="6298400"/>
            <a:ext cx="4722475" cy="929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7"/>
              </a:lnSpc>
            </a:pPr>
            <a:r>
              <a:rPr lang="en-US" sz="3048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Microsoft Excel for data processing and chart creation.</a:t>
            </a:r>
          </a:p>
        </p:txBody>
      </p:sp>
      <p:sp>
        <p:nvSpPr>
          <p:cNvPr id="20" name="AutoShape 20"/>
          <p:cNvSpPr/>
          <p:nvPr/>
        </p:nvSpPr>
        <p:spPr>
          <a:xfrm rot="5373035">
            <a:off x="4237475" y="5789925"/>
            <a:ext cx="4857449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1" name="AutoShape 21"/>
          <p:cNvSpPr/>
          <p:nvPr/>
        </p:nvSpPr>
        <p:spPr>
          <a:xfrm rot="5373035">
            <a:off x="9193075" y="5789925"/>
            <a:ext cx="4857449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2" name="Freeform 22"/>
          <p:cNvSpPr/>
          <p:nvPr/>
        </p:nvSpPr>
        <p:spPr>
          <a:xfrm>
            <a:off x="13553335" y="3874235"/>
            <a:ext cx="1238928" cy="975790"/>
          </a:xfrm>
          <a:custGeom>
            <a:avLst/>
            <a:gdLst/>
            <a:ahLst/>
            <a:cxnLst/>
            <a:rect l="l" t="t" r="r" b="b"/>
            <a:pathLst>
              <a:path w="1238928" h="975790">
                <a:moveTo>
                  <a:pt x="0" y="0"/>
                </a:moveTo>
                <a:lnTo>
                  <a:pt x="1238928" y="0"/>
                </a:lnTo>
                <a:lnTo>
                  <a:pt x="1238928" y="975790"/>
                </a:lnTo>
                <a:lnTo>
                  <a:pt x="0" y="97579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23"/>
          <p:cNvSpPr/>
          <p:nvPr/>
        </p:nvSpPr>
        <p:spPr>
          <a:xfrm>
            <a:off x="3588001" y="3764301"/>
            <a:ext cx="1055190" cy="1094086"/>
          </a:xfrm>
          <a:custGeom>
            <a:avLst/>
            <a:gdLst/>
            <a:ahLst/>
            <a:cxnLst/>
            <a:rect l="l" t="t" r="r" b="b"/>
            <a:pathLst>
              <a:path w="1055190" h="1094086">
                <a:moveTo>
                  <a:pt x="0" y="0"/>
                </a:moveTo>
                <a:lnTo>
                  <a:pt x="1055190" y="0"/>
                </a:lnTo>
                <a:lnTo>
                  <a:pt x="1055190" y="1094086"/>
                </a:lnTo>
                <a:lnTo>
                  <a:pt x="0" y="109408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4" name="Freeform 24"/>
          <p:cNvSpPr/>
          <p:nvPr/>
        </p:nvSpPr>
        <p:spPr>
          <a:xfrm>
            <a:off x="8632591" y="3825157"/>
            <a:ext cx="1015262" cy="1027046"/>
          </a:xfrm>
          <a:custGeom>
            <a:avLst/>
            <a:gdLst/>
            <a:ahLst/>
            <a:cxnLst/>
            <a:rect l="l" t="t" r="r" b="b"/>
            <a:pathLst>
              <a:path w="1015262" h="1027046">
                <a:moveTo>
                  <a:pt x="0" y="0"/>
                </a:moveTo>
                <a:lnTo>
                  <a:pt x="1015262" y="0"/>
                </a:lnTo>
                <a:lnTo>
                  <a:pt x="1015262" y="1027046"/>
                </a:lnTo>
                <a:lnTo>
                  <a:pt x="0" y="1027046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5" name="Freeform 25"/>
          <p:cNvSpPr/>
          <p:nvPr/>
        </p:nvSpPr>
        <p:spPr>
          <a:xfrm>
            <a:off x="17409589" y="5143501"/>
            <a:ext cx="3338947" cy="2760847"/>
          </a:xfrm>
          <a:custGeom>
            <a:avLst/>
            <a:gdLst/>
            <a:ahLst/>
            <a:cxnLst/>
            <a:rect l="l" t="t" r="r" b="b"/>
            <a:pathLst>
              <a:path w="3338947" h="2760847">
                <a:moveTo>
                  <a:pt x="0" y="0"/>
                </a:moveTo>
                <a:lnTo>
                  <a:pt x="3338948" y="0"/>
                </a:lnTo>
                <a:lnTo>
                  <a:pt x="3338948" y="2760846"/>
                </a:lnTo>
                <a:lnTo>
                  <a:pt x="0" y="2760846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6" name="Freeform 26"/>
          <p:cNvSpPr/>
          <p:nvPr/>
        </p:nvSpPr>
        <p:spPr>
          <a:xfrm>
            <a:off x="-1411650" y="807116"/>
            <a:ext cx="3417682" cy="1491188"/>
          </a:xfrm>
          <a:custGeom>
            <a:avLst/>
            <a:gdLst/>
            <a:ahLst/>
            <a:cxnLst/>
            <a:rect l="l" t="t" r="r" b="b"/>
            <a:pathLst>
              <a:path w="3417682" h="1491188">
                <a:moveTo>
                  <a:pt x="0" y="0"/>
                </a:moveTo>
                <a:lnTo>
                  <a:pt x="3417682" y="0"/>
                </a:lnTo>
                <a:lnTo>
                  <a:pt x="3417682" y="1491187"/>
                </a:lnTo>
                <a:lnTo>
                  <a:pt x="0" y="1491187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5976926" y="706405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5552176" y="2311126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585200" y="550670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4927900" y="9459800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749250" y="210730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9595200" y="937152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3039118" y="1863316"/>
            <a:ext cx="1372478" cy="447854"/>
          </a:xfrm>
          <a:custGeom>
            <a:avLst/>
            <a:gdLst/>
            <a:ahLst/>
            <a:cxnLst/>
            <a:rect l="l" t="t" r="r" b="b"/>
            <a:pathLst>
              <a:path w="1372478" h="447854">
                <a:moveTo>
                  <a:pt x="0" y="0"/>
                </a:moveTo>
                <a:lnTo>
                  <a:pt x="1372478" y="0"/>
                </a:lnTo>
                <a:lnTo>
                  <a:pt x="1372478" y="447854"/>
                </a:lnTo>
                <a:lnTo>
                  <a:pt x="0" y="44785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6315790" y="9371546"/>
            <a:ext cx="1091496" cy="318206"/>
          </a:xfrm>
          <a:custGeom>
            <a:avLst/>
            <a:gdLst/>
            <a:ahLst/>
            <a:cxnLst/>
            <a:rect l="l" t="t" r="r" b="b"/>
            <a:pathLst>
              <a:path w="1091496" h="318206">
                <a:moveTo>
                  <a:pt x="0" y="0"/>
                </a:moveTo>
                <a:lnTo>
                  <a:pt x="1091496" y="0"/>
                </a:lnTo>
                <a:lnTo>
                  <a:pt x="1091496" y="318206"/>
                </a:lnTo>
                <a:lnTo>
                  <a:pt x="0" y="31820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1517875" y="870137"/>
            <a:ext cx="15252150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Work flow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212063" y="3322594"/>
            <a:ext cx="11863773" cy="4368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37660" lvl="1" indent="-618830" algn="l">
              <a:lnSpc>
                <a:spcPts val="6879"/>
              </a:lnSpc>
              <a:buAutoNum type="arabicPeriod"/>
            </a:pPr>
            <a:r>
              <a:rPr lang="en-US" sz="5732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Survey Creation</a:t>
            </a:r>
          </a:p>
          <a:p>
            <a:pPr marL="1237660" lvl="1" indent="-618830" algn="l">
              <a:lnSpc>
                <a:spcPts val="6879"/>
              </a:lnSpc>
              <a:buAutoNum type="arabicPeriod"/>
            </a:pPr>
            <a:r>
              <a:rPr lang="en-US" sz="5732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Data Collection</a:t>
            </a:r>
          </a:p>
          <a:p>
            <a:pPr marL="1237660" lvl="1" indent="-618830" algn="l">
              <a:lnSpc>
                <a:spcPts val="6879"/>
              </a:lnSpc>
              <a:buAutoNum type="arabicPeriod"/>
            </a:pPr>
            <a:r>
              <a:rPr lang="en-US" sz="5732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DAta Cleaning and Categorization</a:t>
            </a:r>
          </a:p>
          <a:p>
            <a:pPr marL="1237660" lvl="1" indent="-618830" algn="l">
              <a:lnSpc>
                <a:spcPts val="6879"/>
              </a:lnSpc>
              <a:buAutoNum type="arabicPeriod"/>
            </a:pPr>
            <a:r>
              <a:rPr lang="en-US" sz="5732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Analysis and Visualization</a:t>
            </a:r>
          </a:p>
          <a:p>
            <a:pPr marL="1237660" lvl="1" indent="-618830" algn="l">
              <a:lnSpc>
                <a:spcPts val="6879"/>
              </a:lnSpc>
              <a:buAutoNum type="arabicPeriod"/>
            </a:pPr>
            <a:r>
              <a:rPr lang="en-US" sz="5732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Insights Generation and Report Writing</a:t>
            </a:r>
          </a:p>
        </p:txBody>
      </p:sp>
      <p:sp>
        <p:nvSpPr>
          <p:cNvPr id="13" name="Freeform 13"/>
          <p:cNvSpPr/>
          <p:nvPr/>
        </p:nvSpPr>
        <p:spPr>
          <a:xfrm>
            <a:off x="16195476" y="1723059"/>
            <a:ext cx="1240374" cy="668642"/>
          </a:xfrm>
          <a:custGeom>
            <a:avLst/>
            <a:gdLst/>
            <a:ahLst/>
            <a:cxnLst/>
            <a:rect l="l" t="t" r="r" b="b"/>
            <a:pathLst>
              <a:path w="1240374" h="668642">
                <a:moveTo>
                  <a:pt x="0" y="0"/>
                </a:moveTo>
                <a:lnTo>
                  <a:pt x="1240374" y="0"/>
                </a:lnTo>
                <a:lnTo>
                  <a:pt x="1240374" y="668642"/>
                </a:lnTo>
                <a:lnTo>
                  <a:pt x="0" y="66864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16315790" y="3540039"/>
            <a:ext cx="1236910" cy="1253962"/>
          </a:xfrm>
          <a:custGeom>
            <a:avLst/>
            <a:gdLst/>
            <a:ahLst/>
            <a:cxnLst/>
            <a:rect l="l" t="t" r="r" b="b"/>
            <a:pathLst>
              <a:path w="1236910" h="1253962">
                <a:moveTo>
                  <a:pt x="0" y="0"/>
                </a:moveTo>
                <a:lnTo>
                  <a:pt x="1236910" y="0"/>
                </a:lnTo>
                <a:lnTo>
                  <a:pt x="1236910" y="1253962"/>
                </a:lnTo>
                <a:lnTo>
                  <a:pt x="0" y="1253962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840039" y="6383475"/>
            <a:ext cx="1172823" cy="1102927"/>
          </a:xfrm>
          <a:custGeom>
            <a:avLst/>
            <a:gdLst/>
            <a:ahLst/>
            <a:cxnLst/>
            <a:rect l="l" t="t" r="r" b="b"/>
            <a:pathLst>
              <a:path w="1172823" h="1102927">
                <a:moveTo>
                  <a:pt x="0" y="0"/>
                </a:moveTo>
                <a:lnTo>
                  <a:pt x="1172822" y="0"/>
                </a:lnTo>
                <a:lnTo>
                  <a:pt x="1172822" y="1102927"/>
                </a:lnTo>
                <a:lnTo>
                  <a:pt x="0" y="1102927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893194" y="3571408"/>
            <a:ext cx="1066512" cy="1191224"/>
          </a:xfrm>
          <a:custGeom>
            <a:avLst/>
            <a:gdLst/>
            <a:ahLst/>
            <a:cxnLst/>
            <a:rect l="l" t="t" r="r" b="b"/>
            <a:pathLst>
              <a:path w="1066512" h="1191224">
                <a:moveTo>
                  <a:pt x="0" y="0"/>
                </a:moveTo>
                <a:lnTo>
                  <a:pt x="1066512" y="0"/>
                </a:lnTo>
                <a:lnTo>
                  <a:pt x="1066512" y="1191224"/>
                </a:lnTo>
                <a:lnTo>
                  <a:pt x="0" y="119122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15167826" y="-312078"/>
            <a:ext cx="3387402" cy="1715746"/>
          </a:xfrm>
          <a:custGeom>
            <a:avLst/>
            <a:gdLst/>
            <a:ahLst/>
            <a:cxnLst/>
            <a:rect l="l" t="t" r="r" b="b"/>
            <a:pathLst>
              <a:path w="3387402" h="1715746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16453789" y="4794001"/>
            <a:ext cx="3338947" cy="2760847"/>
          </a:xfrm>
          <a:custGeom>
            <a:avLst/>
            <a:gdLst/>
            <a:ahLst/>
            <a:cxnLst/>
            <a:rect l="l" t="t" r="r" b="b"/>
            <a:pathLst>
              <a:path w="3338947" h="2760847">
                <a:moveTo>
                  <a:pt x="0" y="0"/>
                </a:moveTo>
                <a:lnTo>
                  <a:pt x="3338948" y="0"/>
                </a:lnTo>
                <a:lnTo>
                  <a:pt x="3338948" y="2760846"/>
                </a:lnTo>
                <a:lnTo>
                  <a:pt x="0" y="2760846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Freeform 19"/>
          <p:cNvSpPr/>
          <p:nvPr/>
        </p:nvSpPr>
        <p:spPr>
          <a:xfrm>
            <a:off x="-1945385" y="7535331"/>
            <a:ext cx="3404373" cy="1396163"/>
          </a:xfrm>
          <a:custGeom>
            <a:avLst/>
            <a:gdLst/>
            <a:ahLst/>
            <a:cxnLst/>
            <a:rect l="l" t="t" r="r" b="b"/>
            <a:pathLst>
              <a:path w="3404373" h="1396163">
                <a:moveTo>
                  <a:pt x="0" y="0"/>
                </a:moveTo>
                <a:lnTo>
                  <a:pt x="3404373" y="0"/>
                </a:lnTo>
                <a:lnTo>
                  <a:pt x="3404373" y="1396163"/>
                </a:lnTo>
                <a:lnTo>
                  <a:pt x="0" y="1396163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52150" y="898690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4886600" y="9641950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3873300" y="110300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870700" y="3276776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5215050" y="921595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6987750" y="8365100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449500" y="521312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6524045" y="1949622"/>
            <a:ext cx="674982" cy="521574"/>
          </a:xfrm>
          <a:custGeom>
            <a:avLst/>
            <a:gdLst/>
            <a:ahLst/>
            <a:cxnLst/>
            <a:rect l="l" t="t" r="r" b="b"/>
            <a:pathLst>
              <a:path w="674982" h="521574">
                <a:moveTo>
                  <a:pt x="0" y="0"/>
                </a:moveTo>
                <a:lnTo>
                  <a:pt x="674982" y="0"/>
                </a:lnTo>
                <a:lnTo>
                  <a:pt x="674982" y="521573"/>
                </a:lnTo>
                <a:lnTo>
                  <a:pt x="0" y="52157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3418826" y="1477000"/>
            <a:ext cx="1162650" cy="338950"/>
          </a:xfrm>
          <a:custGeom>
            <a:avLst/>
            <a:gdLst/>
            <a:ahLst/>
            <a:cxnLst/>
            <a:rect l="l" t="t" r="r" b="b"/>
            <a:pathLst>
              <a:path w="1162650" h="3389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1517875" y="870137"/>
            <a:ext cx="15252150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Data Organization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12061" y="2467693"/>
            <a:ext cx="11668758" cy="6208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11"/>
              </a:lnSpc>
            </a:pPr>
            <a:r>
              <a:rPr lang="en-US" sz="481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Data Categories:</a:t>
            </a:r>
          </a:p>
          <a:p>
            <a:pPr algn="ctr">
              <a:lnSpc>
                <a:spcPts val="4811"/>
              </a:lnSpc>
            </a:pPr>
            <a:endParaRPr lang="en-US" sz="4811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marL="1038821" lvl="1" indent="-519410" algn="l">
              <a:lnSpc>
                <a:spcPts val="4811"/>
              </a:lnSpc>
              <a:buFont typeface="Arial"/>
              <a:buChar char="•"/>
            </a:pPr>
            <a:r>
              <a:rPr lang="en-US" sz="481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Demographics (gender, age).</a:t>
            </a:r>
          </a:p>
          <a:p>
            <a:pPr algn="l">
              <a:lnSpc>
                <a:spcPts val="4811"/>
              </a:lnSpc>
            </a:pPr>
            <a:endParaRPr lang="en-US" sz="4811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marL="1038821" lvl="1" indent="-519410" algn="l">
              <a:lnSpc>
                <a:spcPts val="4811"/>
              </a:lnSpc>
              <a:buFont typeface="Arial"/>
              <a:buChar char="•"/>
            </a:pPr>
            <a:r>
              <a:rPr lang="en-US" sz="481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Skill alignment.</a:t>
            </a:r>
          </a:p>
          <a:p>
            <a:pPr algn="l">
              <a:lnSpc>
                <a:spcPts val="4811"/>
              </a:lnSpc>
            </a:pPr>
            <a:endParaRPr lang="en-US" sz="4811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marL="1038821" lvl="1" indent="-519410" algn="l">
              <a:lnSpc>
                <a:spcPts val="4811"/>
              </a:lnSpc>
              <a:buFont typeface="Arial"/>
              <a:buChar char="•"/>
            </a:pPr>
            <a:r>
              <a:rPr lang="en-US" sz="481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Confidence levels.</a:t>
            </a:r>
          </a:p>
          <a:p>
            <a:pPr algn="l">
              <a:lnSpc>
                <a:spcPts val="4811"/>
              </a:lnSpc>
            </a:pPr>
            <a:endParaRPr lang="en-US" sz="4811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marL="1038821" lvl="1" indent="-519410" algn="l">
              <a:lnSpc>
                <a:spcPts val="4811"/>
              </a:lnSpc>
              <a:buFont typeface="Arial"/>
              <a:buChar char="•"/>
            </a:pPr>
            <a:r>
              <a:rPr lang="en-US" sz="481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Career aspirations and external influences.</a:t>
            </a:r>
          </a:p>
          <a:p>
            <a:pPr algn="l">
              <a:lnSpc>
                <a:spcPts val="5773"/>
              </a:lnSpc>
            </a:pPr>
            <a:endParaRPr lang="en-US" sz="4811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-1273674" y="977122"/>
            <a:ext cx="3387402" cy="1715746"/>
          </a:xfrm>
          <a:custGeom>
            <a:avLst/>
            <a:gdLst/>
            <a:ahLst/>
            <a:cxnLst/>
            <a:rect l="l" t="t" r="r" b="b"/>
            <a:pathLst>
              <a:path w="3387402" h="1715746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8793981" y="9122141"/>
            <a:ext cx="3454501" cy="2373360"/>
          </a:xfrm>
          <a:custGeom>
            <a:avLst/>
            <a:gdLst/>
            <a:ahLst/>
            <a:cxnLst/>
            <a:rect l="l" t="t" r="r" b="b"/>
            <a:pathLst>
              <a:path w="3454501" h="2373360">
                <a:moveTo>
                  <a:pt x="0" y="0"/>
                </a:moveTo>
                <a:lnTo>
                  <a:pt x="3454502" y="0"/>
                </a:lnTo>
                <a:lnTo>
                  <a:pt x="3454502" y="2373360"/>
                </a:lnTo>
                <a:lnTo>
                  <a:pt x="0" y="237336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466</Words>
  <Application>Microsoft Office PowerPoint</Application>
  <PresentationFormat>Custom</PresentationFormat>
  <Paragraphs>165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Dancing Script</vt:lpstr>
      <vt:lpstr>Dancing Script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FCA.pptx</dc:title>
  <cp:lastModifiedBy>Suraiya Fathima</cp:lastModifiedBy>
  <cp:revision>2</cp:revision>
  <dcterms:created xsi:type="dcterms:W3CDTF">2006-08-16T00:00:00Z</dcterms:created>
  <dcterms:modified xsi:type="dcterms:W3CDTF">2024-12-20T10:46:18Z</dcterms:modified>
  <dc:identifier>DAGXbju7qKE</dc:identifier>
</cp:coreProperties>
</file>