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51968b6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51968b6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churners is crucial for banks as they strive to retain their customer base and attract new clients. Banks may employ various strategies to mitigate churn, including offering personalized services, competitive interest rates, loyalty programs, and targeted marketing campaigns to enhance customer satisfaction and loyalty. Analyzing churn patterns and factors influencing customer behavior can help banks develop effective retention strategies and improve overall customer experience.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30f4c41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30f4c41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51968b66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51968b66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30f4c412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30f4c412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51968b66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51968b66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a:t>
            </a:r>
            <a:r>
              <a:rPr b="1" lang="en">
                <a:solidFill>
                  <a:schemeClr val="dk1"/>
                </a:solidFill>
              </a:rPr>
              <a:t>blue line </a:t>
            </a:r>
            <a:r>
              <a:rPr lang="en">
                <a:solidFill>
                  <a:schemeClr val="dk1"/>
                </a:solidFill>
              </a:rPr>
              <a:t>(usually lower) indicates how well the model performs on the data it was trained on. As the depth of the decision tree increases, the model becomes more complex and can potentially fit the training data better, leading to higher accuracy on the training dataset.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a:t>
            </a:r>
            <a:r>
              <a:rPr b="1" lang="en">
                <a:solidFill>
                  <a:schemeClr val="dk1"/>
                </a:solidFill>
              </a:rPr>
              <a:t> orange lin</a:t>
            </a:r>
            <a:r>
              <a:rPr lang="en">
                <a:solidFill>
                  <a:schemeClr val="dk1"/>
                </a:solidFill>
              </a:rPr>
              <a:t>e (usually higher initially and then may start to decrease) indicates how well the model generalizes to new, unseen data (the test dataset). Initially, as the depth increases, the model may perform better on the test data as well, but after a certain point, the model may start overfitting to the training data, causing a drop in performance on the test dataset.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200">
              <a:solidFill>
                <a:srgbClr val="ECECEC"/>
              </a:solidFill>
              <a:highlight>
                <a:srgbClr val="212121"/>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51968b66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51968b66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analysis helps visualize how the number of estimators affects the performance (accuracy) of the Random Forest classifier on both the training and test datasets. It's crucial for determining an appropriate number of estimators to avoid underfitting or overfitting and to achieve the best generalization performance.</a:t>
            </a:r>
            <a:endParaRPr/>
          </a:p>
          <a:p>
            <a:pPr indent="0" lvl="0" marL="0" rtl="0" algn="l">
              <a:spcBef>
                <a:spcPts val="0"/>
              </a:spcBef>
              <a:spcAft>
                <a:spcPts val="0"/>
              </a:spcAft>
              <a:buClr>
                <a:schemeClr val="dk1"/>
              </a:buClr>
              <a:buSzPts val="1100"/>
              <a:buFont typeface="Arial"/>
              <a:buNone/>
            </a:pPr>
            <a:r>
              <a:rPr lang="en"/>
              <a:t>If the blue line (representing accuracy on the training dataset) is consistently above the orange line (representing accuracy on the test dataset), it typically indicates overfitting.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Bank Churners Dataset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Fathima Noorudheen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466800"/>
          </a:xfrm>
          <a:prstGeom prst="rect">
            <a:avLst/>
          </a:prstGeom>
        </p:spPr>
        <p:txBody>
          <a:bodyPr anchorCtr="0" anchor="b" bIns="91425" lIns="91425" spcFirstLastPara="1" rIns="91425" wrap="square" tIns="91425">
            <a:normAutofit fontScale="90000"/>
          </a:bodyPr>
          <a:lstStyle/>
          <a:p>
            <a:pPr indent="0" lvl="0" marL="457200" rtl="0" algn="l">
              <a:spcBef>
                <a:spcPts val="0"/>
              </a:spcBef>
              <a:spcAft>
                <a:spcPts val="0"/>
              </a:spcAft>
              <a:buNone/>
            </a:pPr>
            <a:r>
              <a:rPr lang="en" sz="5700"/>
              <a:t>ABOUT THE DATASET</a:t>
            </a:r>
            <a:endParaRPr sz="5700"/>
          </a:p>
        </p:txBody>
      </p:sp>
      <p:sp>
        <p:nvSpPr>
          <p:cNvPr id="61" name="Google Shape;61;p14"/>
          <p:cNvSpPr txBox="1"/>
          <p:nvPr>
            <p:ph idx="1" type="subTitle"/>
          </p:nvPr>
        </p:nvSpPr>
        <p:spPr>
          <a:xfrm>
            <a:off x="311700" y="1254875"/>
            <a:ext cx="8520600" cy="2371800"/>
          </a:xfrm>
          <a:prstGeom prst="rect">
            <a:avLst/>
          </a:prstGeom>
        </p:spPr>
        <p:txBody>
          <a:bodyPr anchorCtr="0" anchor="t" bIns="91425" lIns="91425" spcFirstLastPara="1" rIns="91425" wrap="square" tIns="91425">
            <a:normAutofit fontScale="92500" lnSpcReduction="10000"/>
          </a:bodyPr>
          <a:lstStyle/>
          <a:p>
            <a:pPr indent="-328453" lvl="0" marL="457200" rtl="0" algn="l">
              <a:spcBef>
                <a:spcPts val="0"/>
              </a:spcBef>
              <a:spcAft>
                <a:spcPts val="0"/>
              </a:spcAft>
              <a:buClr>
                <a:srgbClr val="ECECEC"/>
              </a:buClr>
              <a:buSzPct val="100000"/>
              <a:buFont typeface="Roboto"/>
              <a:buChar char="●"/>
            </a:pPr>
            <a:r>
              <a:rPr b="1" lang="en" sz="1700">
                <a:solidFill>
                  <a:srgbClr val="ECECEC"/>
                </a:solidFill>
                <a:highlight>
                  <a:schemeClr val="lt1"/>
                </a:highlight>
                <a:latin typeface="Roboto"/>
                <a:ea typeface="Roboto"/>
                <a:cs typeface="Roboto"/>
                <a:sym typeface="Roboto"/>
              </a:rPr>
              <a:t>CHURNERS </a:t>
            </a:r>
            <a:r>
              <a:rPr lang="en" sz="1700">
                <a:solidFill>
                  <a:srgbClr val="ECECEC"/>
                </a:solidFill>
                <a:highlight>
                  <a:schemeClr val="lt1"/>
                </a:highlight>
                <a:latin typeface="Roboto"/>
                <a:ea typeface="Roboto"/>
                <a:cs typeface="Roboto"/>
                <a:sym typeface="Roboto"/>
              </a:rPr>
              <a:t>: The </a:t>
            </a:r>
            <a:r>
              <a:rPr lang="en" sz="1700">
                <a:solidFill>
                  <a:srgbClr val="ECECEC"/>
                </a:solidFill>
                <a:highlight>
                  <a:schemeClr val="lt1"/>
                </a:highlight>
                <a:latin typeface="Roboto"/>
                <a:ea typeface="Roboto"/>
                <a:cs typeface="Roboto"/>
                <a:sym typeface="Roboto"/>
              </a:rPr>
              <a:t>customers who frequently switch from one bank to another.</a:t>
            </a:r>
            <a:endParaRPr sz="1700">
              <a:solidFill>
                <a:srgbClr val="ECECEC"/>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700">
              <a:solidFill>
                <a:srgbClr val="ECECEC"/>
              </a:solidFill>
              <a:highlight>
                <a:schemeClr val="lt1"/>
              </a:highlight>
              <a:latin typeface="Roboto"/>
              <a:ea typeface="Roboto"/>
              <a:cs typeface="Roboto"/>
              <a:sym typeface="Roboto"/>
            </a:endParaRPr>
          </a:p>
          <a:p>
            <a:pPr indent="-328453" lvl="0" marL="457200" rtl="0" algn="l">
              <a:spcBef>
                <a:spcPts val="0"/>
              </a:spcBef>
              <a:spcAft>
                <a:spcPts val="0"/>
              </a:spcAft>
              <a:buClr>
                <a:srgbClr val="ECECEC"/>
              </a:buClr>
              <a:buSzPct val="100000"/>
              <a:buFont typeface="Roboto"/>
              <a:buChar char="●"/>
            </a:pPr>
            <a:r>
              <a:rPr lang="en" sz="1700">
                <a:solidFill>
                  <a:srgbClr val="ECECEC"/>
                </a:solidFill>
                <a:highlight>
                  <a:schemeClr val="lt1"/>
                </a:highlight>
                <a:latin typeface="Roboto"/>
                <a:ea typeface="Roboto"/>
                <a:cs typeface="Roboto"/>
                <a:sym typeface="Roboto"/>
              </a:rPr>
              <a:t>They are often motivated by various factors such as seeking better interest rates, lower fees, improved customer service, or additional perks offered by competing banks.</a:t>
            </a:r>
            <a:endParaRPr sz="1700">
              <a:solidFill>
                <a:srgbClr val="ECECEC"/>
              </a:solidFill>
              <a:highlight>
                <a:schemeClr val="lt1"/>
              </a:highlight>
              <a:latin typeface="Roboto"/>
              <a:ea typeface="Roboto"/>
              <a:cs typeface="Roboto"/>
              <a:sym typeface="Roboto"/>
            </a:endParaRPr>
          </a:p>
          <a:p>
            <a:pPr indent="0" lvl="0" marL="457200" rtl="0" algn="l">
              <a:spcBef>
                <a:spcPts val="0"/>
              </a:spcBef>
              <a:spcAft>
                <a:spcPts val="0"/>
              </a:spcAft>
              <a:buNone/>
            </a:pPr>
            <a:r>
              <a:rPr lang="en" sz="1700">
                <a:solidFill>
                  <a:srgbClr val="ECECEC"/>
                </a:solidFill>
                <a:highlight>
                  <a:schemeClr val="lt1"/>
                </a:highlight>
                <a:latin typeface="Roboto"/>
                <a:ea typeface="Roboto"/>
                <a:cs typeface="Roboto"/>
                <a:sym typeface="Roboto"/>
              </a:rPr>
              <a:t> </a:t>
            </a:r>
            <a:r>
              <a:rPr lang="en" sz="1900">
                <a:solidFill>
                  <a:srgbClr val="ECECEC"/>
                </a:solidFill>
                <a:highlight>
                  <a:schemeClr val="lt1"/>
                </a:highlight>
                <a:latin typeface="Roboto"/>
                <a:ea typeface="Roboto"/>
                <a:cs typeface="Roboto"/>
                <a:sym typeface="Roboto"/>
              </a:rPr>
              <a:t> </a:t>
            </a:r>
            <a:endParaRPr sz="1900">
              <a:solidFill>
                <a:srgbClr val="ECECEC"/>
              </a:solidFill>
              <a:highlight>
                <a:schemeClr val="lt1"/>
              </a:highlight>
              <a:latin typeface="Roboto"/>
              <a:ea typeface="Roboto"/>
              <a:cs typeface="Roboto"/>
              <a:sym typeface="Roboto"/>
            </a:endParaRPr>
          </a:p>
          <a:p>
            <a:pPr indent="-328453" lvl="0" marL="457200" rtl="0" algn="l">
              <a:spcBef>
                <a:spcPts val="0"/>
              </a:spcBef>
              <a:spcAft>
                <a:spcPts val="0"/>
              </a:spcAft>
              <a:buClr>
                <a:srgbClr val="ECECEC"/>
              </a:buClr>
              <a:buSzPct val="100000"/>
              <a:buFont typeface="Roboto"/>
              <a:buChar char="●"/>
            </a:pPr>
            <a:r>
              <a:rPr lang="en" sz="1700">
                <a:solidFill>
                  <a:srgbClr val="ECECEC"/>
                </a:solidFill>
                <a:highlight>
                  <a:schemeClr val="lt1"/>
                </a:highlight>
                <a:latin typeface="Roboto"/>
                <a:ea typeface="Roboto"/>
                <a:cs typeface="Roboto"/>
                <a:sym typeface="Roboto"/>
              </a:rPr>
              <a:t>Churners can pose challenges for banks as they may lead to reduced customer loyalty, increased costs associated with acquiring and retaining customers, and potential revenue loss.</a:t>
            </a:r>
            <a:endParaRPr sz="1700">
              <a:solidFill>
                <a:srgbClr val="ECECEC"/>
              </a:solidFill>
              <a:highlight>
                <a:schemeClr val="lt1"/>
              </a:highlight>
              <a:latin typeface="Roboto"/>
              <a:ea typeface="Roboto"/>
              <a:cs typeface="Roboto"/>
              <a:sym typeface="Roboto"/>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52400" y="152400"/>
            <a:ext cx="8839202" cy="1225398"/>
          </a:xfrm>
          <a:prstGeom prst="rect">
            <a:avLst/>
          </a:prstGeom>
          <a:noFill/>
          <a:ln>
            <a:noFill/>
          </a:ln>
        </p:spPr>
      </p:pic>
      <p:pic>
        <p:nvPicPr>
          <p:cNvPr id="67" name="Google Shape;67;p15"/>
          <p:cNvPicPr preferRelativeResize="0"/>
          <p:nvPr/>
        </p:nvPicPr>
        <p:blipFill>
          <a:blip r:embed="rId4">
            <a:alphaModFix/>
          </a:blip>
          <a:stretch>
            <a:fillRect/>
          </a:stretch>
        </p:blipFill>
        <p:spPr>
          <a:xfrm>
            <a:off x="152400" y="1530198"/>
            <a:ext cx="8839198" cy="919218"/>
          </a:xfrm>
          <a:prstGeom prst="rect">
            <a:avLst/>
          </a:prstGeom>
          <a:noFill/>
          <a:ln>
            <a:noFill/>
          </a:ln>
        </p:spPr>
      </p:pic>
      <p:pic>
        <p:nvPicPr>
          <p:cNvPr id="68" name="Google Shape;68;p15"/>
          <p:cNvPicPr preferRelativeResize="0"/>
          <p:nvPr/>
        </p:nvPicPr>
        <p:blipFill>
          <a:blip r:embed="rId5">
            <a:alphaModFix/>
          </a:blip>
          <a:stretch>
            <a:fillRect/>
          </a:stretch>
        </p:blipFill>
        <p:spPr>
          <a:xfrm>
            <a:off x="152400" y="2601815"/>
            <a:ext cx="8839198" cy="951368"/>
          </a:xfrm>
          <a:prstGeom prst="rect">
            <a:avLst/>
          </a:prstGeom>
          <a:noFill/>
          <a:ln>
            <a:noFill/>
          </a:ln>
        </p:spPr>
      </p:pic>
      <p:pic>
        <p:nvPicPr>
          <p:cNvPr id="69" name="Google Shape;69;p15"/>
          <p:cNvPicPr preferRelativeResize="0"/>
          <p:nvPr/>
        </p:nvPicPr>
        <p:blipFill>
          <a:blip r:embed="rId6">
            <a:alphaModFix/>
          </a:blip>
          <a:stretch>
            <a:fillRect/>
          </a:stretch>
        </p:blipFill>
        <p:spPr>
          <a:xfrm>
            <a:off x="152400" y="3705583"/>
            <a:ext cx="8839201" cy="10524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0" y="56725"/>
            <a:ext cx="9400200" cy="5086800"/>
          </a:xfrm>
          <a:prstGeom prst="rect">
            <a:avLst/>
          </a:prstGeom>
        </p:spPr>
        <p:txBody>
          <a:bodyPr anchorCtr="0" anchor="t" bIns="91425" lIns="91425" spcFirstLastPara="1" rIns="91425" wrap="square" tIns="91425">
            <a:normAutofit fontScale="90000"/>
          </a:bodyPr>
          <a:lstStyle/>
          <a:p>
            <a:pPr indent="-417194" lvl="0" marL="457200" rtl="0" algn="l">
              <a:lnSpc>
                <a:spcPct val="115000"/>
              </a:lnSpc>
              <a:spcBef>
                <a:spcPts val="0"/>
              </a:spcBef>
              <a:spcAft>
                <a:spcPts val="0"/>
              </a:spcAft>
              <a:buClr>
                <a:schemeClr val="lt2"/>
              </a:buClr>
              <a:buSzPct val="100000"/>
              <a:buChar char="●"/>
            </a:pPr>
            <a:r>
              <a:rPr lang="en" sz="3300">
                <a:solidFill>
                  <a:schemeClr val="lt2"/>
                </a:solidFill>
              </a:rPr>
              <a:t>Exploratory Data Analysis</a:t>
            </a:r>
            <a:endParaRPr sz="3300">
              <a:solidFill>
                <a:schemeClr val="lt2"/>
              </a:solidFill>
            </a:endParaRPr>
          </a:p>
          <a:p>
            <a:pPr indent="-417194" lvl="0" marL="457200" rtl="0" algn="l">
              <a:lnSpc>
                <a:spcPct val="115000"/>
              </a:lnSpc>
              <a:spcBef>
                <a:spcPts val="0"/>
              </a:spcBef>
              <a:spcAft>
                <a:spcPts val="0"/>
              </a:spcAft>
              <a:buClr>
                <a:schemeClr val="lt2"/>
              </a:buClr>
              <a:buSzPct val="100000"/>
              <a:buChar char="●"/>
            </a:pPr>
            <a:r>
              <a:rPr lang="en" sz="3300">
                <a:solidFill>
                  <a:schemeClr val="lt2"/>
                </a:solidFill>
              </a:rPr>
              <a:t>Churn Analysis</a:t>
            </a:r>
            <a:endParaRPr sz="3300">
              <a:solidFill>
                <a:schemeClr val="lt2"/>
              </a:solidFill>
            </a:endParaRPr>
          </a:p>
          <a:p>
            <a:pPr indent="-417194" lvl="0" marL="457200" rtl="0" algn="l">
              <a:lnSpc>
                <a:spcPct val="115000"/>
              </a:lnSpc>
              <a:spcBef>
                <a:spcPts val="0"/>
              </a:spcBef>
              <a:spcAft>
                <a:spcPts val="0"/>
              </a:spcAft>
              <a:buClr>
                <a:schemeClr val="lt2"/>
              </a:buClr>
              <a:buSzPct val="100000"/>
              <a:buChar char="●"/>
            </a:pPr>
            <a:r>
              <a:rPr lang="en" sz="3300">
                <a:solidFill>
                  <a:schemeClr val="lt2"/>
                </a:solidFill>
              </a:rPr>
              <a:t>Customer Behavior Analysis</a:t>
            </a:r>
            <a:endParaRPr sz="3300">
              <a:solidFill>
                <a:schemeClr val="lt2"/>
              </a:solidFill>
            </a:endParaRPr>
          </a:p>
          <a:p>
            <a:pPr indent="-417194" lvl="0" marL="457200" rtl="0" algn="l">
              <a:lnSpc>
                <a:spcPct val="115000"/>
              </a:lnSpc>
              <a:spcBef>
                <a:spcPts val="0"/>
              </a:spcBef>
              <a:spcAft>
                <a:spcPts val="0"/>
              </a:spcAft>
              <a:buClr>
                <a:schemeClr val="lt2"/>
              </a:buClr>
              <a:buSzPct val="100000"/>
              <a:buChar char="●"/>
            </a:pPr>
            <a:r>
              <a:rPr lang="en" sz="3300">
                <a:solidFill>
                  <a:schemeClr val="lt2"/>
                </a:solidFill>
              </a:rPr>
              <a:t>Financial Behavior Analysis</a:t>
            </a:r>
            <a:endParaRPr sz="3300">
              <a:solidFill>
                <a:schemeClr val="lt2"/>
              </a:solidFill>
            </a:endParaRPr>
          </a:p>
          <a:p>
            <a:pPr indent="-417194" lvl="0" marL="457200" rtl="0" algn="l">
              <a:lnSpc>
                <a:spcPct val="115000"/>
              </a:lnSpc>
              <a:spcBef>
                <a:spcPts val="0"/>
              </a:spcBef>
              <a:spcAft>
                <a:spcPts val="0"/>
              </a:spcAft>
              <a:buClr>
                <a:schemeClr val="lt2"/>
              </a:buClr>
              <a:buSzPct val="100000"/>
              <a:buChar char="●"/>
            </a:pPr>
            <a:r>
              <a:rPr lang="en" sz="3300">
                <a:solidFill>
                  <a:schemeClr val="lt2"/>
                </a:solidFill>
              </a:rPr>
              <a:t>Relationship Analysis</a:t>
            </a:r>
            <a:endParaRPr sz="3300">
              <a:solidFill>
                <a:schemeClr val="lt2"/>
              </a:solidFill>
            </a:endParaRPr>
          </a:p>
          <a:p>
            <a:pPr indent="-417194" lvl="0" marL="457200" rtl="0" algn="l">
              <a:lnSpc>
                <a:spcPct val="115000"/>
              </a:lnSpc>
              <a:spcBef>
                <a:spcPts val="0"/>
              </a:spcBef>
              <a:spcAft>
                <a:spcPts val="0"/>
              </a:spcAft>
              <a:buClr>
                <a:schemeClr val="lt2"/>
              </a:buClr>
              <a:buSzPct val="100000"/>
              <a:buChar char="●"/>
            </a:pPr>
            <a:r>
              <a:rPr lang="en" sz="3300">
                <a:solidFill>
                  <a:schemeClr val="lt2"/>
                </a:solidFill>
              </a:rPr>
              <a:t>Spending Behavior Analysis</a:t>
            </a:r>
            <a:endParaRPr sz="3300">
              <a:solidFill>
                <a:schemeClr val="lt2"/>
              </a:solidFill>
            </a:endParaRPr>
          </a:p>
          <a:p>
            <a:pPr indent="-417194" lvl="0" marL="457200" rtl="0" algn="l">
              <a:lnSpc>
                <a:spcPct val="115000"/>
              </a:lnSpc>
              <a:spcBef>
                <a:spcPts val="0"/>
              </a:spcBef>
              <a:spcAft>
                <a:spcPts val="0"/>
              </a:spcAft>
              <a:buClr>
                <a:schemeClr val="lt2"/>
              </a:buClr>
              <a:buSzPct val="100000"/>
              <a:buChar char="●"/>
            </a:pPr>
            <a:r>
              <a:rPr lang="en" sz="3300">
                <a:solidFill>
                  <a:schemeClr val="lt2"/>
                </a:solidFill>
              </a:rPr>
              <a:t>Customer Segmentation</a:t>
            </a:r>
            <a:endParaRPr sz="3300">
              <a:solidFill>
                <a:schemeClr val="lt2"/>
              </a:solidFill>
            </a:endParaRPr>
          </a:p>
          <a:p>
            <a:pPr indent="0" lvl="0" marL="0" rtl="0" algn="l">
              <a:lnSpc>
                <a:spcPct val="115000"/>
              </a:lnSpc>
              <a:spcBef>
                <a:spcPts val="1200"/>
              </a:spcBef>
              <a:spcAft>
                <a:spcPts val="1200"/>
              </a:spcAft>
              <a:buNone/>
            </a:pPr>
            <a:r>
              <a:rPr lang="en" sz="7200">
                <a:solidFill>
                  <a:schemeClr val="lt2"/>
                </a:solidFill>
              </a:rPr>
              <a:t>         </a:t>
            </a:r>
            <a:endParaRPr sz="3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1013500" y="1874725"/>
            <a:ext cx="68361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chemeClr val="lt2"/>
                </a:solidFill>
              </a:rPr>
              <a:t>   PREDICTIVE MODELS </a:t>
            </a:r>
            <a:endParaRPr sz="43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DecisionTreeClassifier</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ECECEC"/>
                </a:solidFill>
                <a:highlight>
                  <a:schemeClr val="lt1"/>
                </a:highlight>
                <a:latin typeface="Roboto"/>
                <a:ea typeface="Roboto"/>
                <a:cs typeface="Roboto"/>
                <a:sym typeface="Roboto"/>
              </a:rPr>
              <a:t>an analysis of the decision tree classifier's performance based on different depths of the tree.</a:t>
            </a:r>
            <a:endParaRPr/>
          </a:p>
        </p:txBody>
      </p:sp>
      <p:pic>
        <p:nvPicPr>
          <p:cNvPr id="86" name="Google Shape;86;p18"/>
          <p:cNvPicPr preferRelativeResize="0"/>
          <p:nvPr/>
        </p:nvPicPr>
        <p:blipFill>
          <a:blip r:embed="rId3">
            <a:alphaModFix/>
          </a:blip>
          <a:stretch>
            <a:fillRect/>
          </a:stretch>
        </p:blipFill>
        <p:spPr>
          <a:xfrm>
            <a:off x="5403625" y="1625650"/>
            <a:ext cx="3093500" cy="1314053"/>
          </a:xfrm>
          <a:prstGeom prst="rect">
            <a:avLst/>
          </a:prstGeom>
          <a:noFill/>
          <a:ln>
            <a:noFill/>
          </a:ln>
        </p:spPr>
      </p:pic>
      <p:pic>
        <p:nvPicPr>
          <p:cNvPr id="87" name="Google Shape;87;p18"/>
          <p:cNvPicPr preferRelativeResize="0"/>
          <p:nvPr/>
        </p:nvPicPr>
        <p:blipFill>
          <a:blip r:embed="rId4">
            <a:alphaModFix/>
          </a:blip>
          <a:stretch>
            <a:fillRect/>
          </a:stretch>
        </p:blipFill>
        <p:spPr>
          <a:xfrm>
            <a:off x="368600" y="1625638"/>
            <a:ext cx="4591050" cy="294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RandomForestClassifier</a:t>
            </a:r>
            <a:endParaRPr/>
          </a:p>
        </p:txBody>
      </p:sp>
      <p:sp>
        <p:nvSpPr>
          <p:cNvPr id="93" name="Google Shape;93;p19"/>
          <p:cNvSpPr txBox="1"/>
          <p:nvPr>
            <p:ph idx="1" type="body"/>
          </p:nvPr>
        </p:nvSpPr>
        <p:spPr>
          <a:xfrm>
            <a:off x="170150" y="920425"/>
            <a:ext cx="8662200" cy="364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ECECEC"/>
                </a:solidFill>
                <a:highlight>
                  <a:schemeClr val="lt1"/>
                </a:highlight>
                <a:latin typeface="Roboto"/>
                <a:ea typeface="Roboto"/>
                <a:cs typeface="Roboto"/>
                <a:sym typeface="Roboto"/>
              </a:rPr>
              <a:t>an analysis to determine the optimal number of estimators to use in a Random Forest classifier and the Max Depth.</a:t>
            </a:r>
            <a:endParaRPr sz="2100"/>
          </a:p>
        </p:txBody>
      </p:sp>
      <p:pic>
        <p:nvPicPr>
          <p:cNvPr id="94" name="Google Shape;94;p19"/>
          <p:cNvPicPr preferRelativeResize="0"/>
          <p:nvPr/>
        </p:nvPicPr>
        <p:blipFill>
          <a:blip r:embed="rId3">
            <a:alphaModFix/>
          </a:blip>
          <a:stretch>
            <a:fillRect/>
          </a:stretch>
        </p:blipFill>
        <p:spPr>
          <a:xfrm>
            <a:off x="311700" y="1673425"/>
            <a:ext cx="4138274" cy="2895600"/>
          </a:xfrm>
          <a:prstGeom prst="rect">
            <a:avLst/>
          </a:prstGeom>
          <a:noFill/>
          <a:ln>
            <a:noFill/>
          </a:ln>
        </p:spPr>
      </p:pic>
      <p:pic>
        <p:nvPicPr>
          <p:cNvPr id="95" name="Google Shape;95;p19"/>
          <p:cNvPicPr preferRelativeResize="0"/>
          <p:nvPr/>
        </p:nvPicPr>
        <p:blipFill>
          <a:blip r:embed="rId4">
            <a:alphaModFix/>
          </a:blip>
          <a:stretch>
            <a:fillRect/>
          </a:stretch>
        </p:blipFill>
        <p:spPr>
          <a:xfrm>
            <a:off x="4572000" y="1673425"/>
            <a:ext cx="4457700" cy="2895600"/>
          </a:xfrm>
          <a:prstGeom prst="rect">
            <a:avLst/>
          </a:prstGeom>
          <a:noFill/>
          <a:ln>
            <a:noFill/>
          </a:ln>
        </p:spPr>
      </p:pic>
      <p:pic>
        <p:nvPicPr>
          <p:cNvPr id="96" name="Google Shape;96;p19"/>
          <p:cNvPicPr preferRelativeResize="0"/>
          <p:nvPr/>
        </p:nvPicPr>
        <p:blipFill>
          <a:blip r:embed="rId5">
            <a:alphaModFix/>
          </a:blip>
          <a:stretch>
            <a:fillRect/>
          </a:stretch>
        </p:blipFill>
        <p:spPr>
          <a:xfrm>
            <a:off x="6896100" y="182475"/>
            <a:ext cx="2133600" cy="64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