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56" r:id="rId11"/>
    <p:sldId id="2146847057" r:id="rId12"/>
    <p:sldId id="2146847058" r:id="rId13"/>
    <p:sldId id="267" r:id="rId14"/>
    <p:sldId id="2146847059" r:id="rId15"/>
    <p:sldId id="2146847060" r:id="rId16"/>
    <p:sldId id="2146847061"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81" d="100"/>
          <a:sy n="81" d="100"/>
        </p:scale>
        <p:origin x="-300"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171515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277631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19688741_Breast_Cancer_Prediction_Using_Data_Mining_Method" TargetMode="External"/><Relationship Id="rId2" Type="http://schemas.openxmlformats.org/officeDocument/2006/relationships/hyperlink" Target="https://www.sciencedirect.com/science/article/pii/S240595952030080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rgbClr val="C00000"/>
                </a:solidFill>
                <a:latin typeface="Arial" panose="020B0604020202020204" pitchFamily="34" charset="0"/>
                <a:cs typeface="Arial" panose="020B0604020202020204" pitchFamily="34" charset="0"/>
              </a:rPr>
              <a:t>    Breast Cancer analysis</a:t>
            </a:r>
            <a:endParaRPr lang="en-US" b="1" dirty="0">
              <a:solidFill>
                <a:srgbClr val="C0000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60586" y="3718858"/>
            <a:ext cx="9186850" cy="1569660"/>
          </a:xfrm>
          <a:prstGeom prst="rect">
            <a:avLst/>
          </a:prstGeom>
          <a:noFill/>
        </p:spPr>
        <p:txBody>
          <a:bodyPr wrap="square" lIns="91440" tIns="45720" rIns="91440" bIns="45720" rtlCol="0" anchor="t">
            <a:spAutoFit/>
          </a:bodyPr>
          <a:lstStyle/>
          <a:p>
            <a:r>
              <a:rPr lang="en-US" sz="2400" b="1" dirty="0">
                <a:solidFill>
                  <a:schemeClr val="tx2">
                    <a:lumMod val="40000"/>
                    <a:lumOff val="60000"/>
                  </a:schemeClr>
                </a:solidFill>
                <a:latin typeface="Arial" pitchFamily="34" charset="0"/>
                <a:cs typeface="Arial" pitchFamily="34" charset="0"/>
              </a:rPr>
              <a:t>Presented </a:t>
            </a:r>
            <a:r>
              <a:rPr lang="en-US" sz="2400" b="1" dirty="0" smtClean="0">
                <a:solidFill>
                  <a:schemeClr val="tx2">
                    <a:lumMod val="40000"/>
                    <a:lumOff val="60000"/>
                  </a:schemeClr>
                </a:solidFill>
                <a:latin typeface="Arial" pitchFamily="34" charset="0"/>
                <a:cs typeface="Arial" pitchFamily="34" charset="0"/>
              </a:rPr>
              <a:t>By:</a:t>
            </a:r>
          </a:p>
          <a:p>
            <a:r>
              <a:rPr lang="en-US" sz="2400" b="1" dirty="0" smtClean="0">
                <a:solidFill>
                  <a:schemeClr val="accent4"/>
                </a:solidFill>
                <a:latin typeface="Arial" pitchFamily="34" charset="0"/>
                <a:cs typeface="Arial" pitchFamily="34" charset="0"/>
              </a:rPr>
              <a:t>S. </a:t>
            </a:r>
            <a:r>
              <a:rPr lang="en-US" sz="2400" b="1" dirty="0" err="1" smtClean="0">
                <a:solidFill>
                  <a:schemeClr val="accent4"/>
                </a:solidFill>
                <a:latin typeface="Arial" pitchFamily="34" charset="0"/>
                <a:cs typeface="Arial" pitchFamily="34" charset="0"/>
              </a:rPr>
              <a:t>Fathima</a:t>
            </a:r>
            <a:r>
              <a:rPr lang="en-US" sz="2400" b="1" dirty="0" smtClean="0">
                <a:solidFill>
                  <a:schemeClr val="accent4"/>
                </a:solidFill>
                <a:latin typeface="Arial" pitchFamily="34" charset="0"/>
                <a:cs typeface="Arial" pitchFamily="34" charset="0"/>
              </a:rPr>
              <a:t> </a:t>
            </a:r>
            <a:r>
              <a:rPr lang="en-US" sz="2400" b="1" dirty="0" err="1" smtClean="0">
                <a:solidFill>
                  <a:schemeClr val="accent4"/>
                </a:solidFill>
                <a:latin typeface="Arial" pitchFamily="34" charset="0"/>
                <a:cs typeface="Arial" pitchFamily="34" charset="0"/>
              </a:rPr>
              <a:t>Feronzia</a:t>
            </a:r>
            <a:endParaRPr lang="en-US" sz="2400" b="1" dirty="0" smtClean="0">
              <a:solidFill>
                <a:schemeClr val="accent4"/>
              </a:solidFill>
              <a:latin typeface="Arial" pitchFamily="34" charset="0"/>
              <a:cs typeface="Arial" pitchFamily="34" charset="0"/>
            </a:endParaRPr>
          </a:p>
          <a:p>
            <a:r>
              <a:rPr lang="en-US" sz="2400" b="1" dirty="0" smtClean="0">
                <a:solidFill>
                  <a:schemeClr val="tx2">
                    <a:lumMod val="40000"/>
                    <a:lumOff val="60000"/>
                  </a:schemeClr>
                </a:solidFill>
                <a:latin typeface="Arial"/>
                <a:cs typeface="Arial"/>
              </a:rPr>
              <a:t>College Name: </a:t>
            </a:r>
            <a:r>
              <a:rPr lang="en-US" sz="2400" b="1" dirty="0" smtClean="0">
                <a:solidFill>
                  <a:schemeClr val="accent1">
                    <a:lumMod val="75000"/>
                  </a:schemeClr>
                </a:solidFill>
                <a:latin typeface="Arial"/>
                <a:cs typeface="Arial"/>
              </a:rPr>
              <a:t>SCAD College of Engineering and Technology</a:t>
            </a:r>
          </a:p>
          <a:p>
            <a:r>
              <a:rPr lang="en-US" sz="2400" b="1" dirty="0" smtClean="0">
                <a:solidFill>
                  <a:schemeClr val="tx2">
                    <a:lumMod val="40000"/>
                    <a:lumOff val="60000"/>
                  </a:schemeClr>
                </a:solidFill>
                <a:latin typeface="Arial"/>
                <a:cs typeface="Arial"/>
              </a:rPr>
              <a:t>Department: </a:t>
            </a:r>
            <a:r>
              <a:rPr lang="en-US" sz="2400" b="1" dirty="0" smtClean="0">
                <a:solidFill>
                  <a:schemeClr val="accent1">
                    <a:lumMod val="75000"/>
                  </a:schemeClr>
                </a:solidFill>
                <a:latin typeface="Arial"/>
                <a:cs typeface="Arial"/>
              </a:rPr>
              <a:t>Electrical And Electronics Engineering</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lc="http://schemas.openxmlformats.org/drawingml/2006/lockedCanvas" xmlns:a16="http://schemas.microsoft.com/office/drawing/2014/main" xmlns="" id="{0C36D9CF-3510-4399-B3D2-58EFB30DA299}"/>
              </a:ext>
            </a:extLst>
          </p:cNvPr>
          <p:cNvPicPr>
            <a:picLocks noGrp="1" noChangeAspect="1"/>
          </p:cNvPicPr>
          <p:nvPr>
            <p:ph idx="1"/>
          </p:nvPr>
        </p:nvPicPr>
        <p:blipFill>
          <a:blip r:embed="rId2"/>
          <a:stretch>
            <a:fillRect/>
          </a:stretch>
        </p:blipFill>
        <p:spPr>
          <a:xfrm>
            <a:off x="515816" y="2320815"/>
            <a:ext cx="4450466" cy="1790855"/>
          </a:xfrm>
          <a:prstGeom prst="rect">
            <a:avLst/>
          </a:prstGeom>
          <a:ln/>
        </p:spPr>
        <p:style>
          <a:lnRef idx="2">
            <a:schemeClr val="accent6">
              <a:shade val="50000"/>
            </a:schemeClr>
          </a:lnRef>
          <a:fillRef idx="1">
            <a:schemeClr val="accent6"/>
          </a:fillRef>
          <a:effectRef idx="0">
            <a:schemeClr val="accent6"/>
          </a:effectRef>
          <a:fontRef idx="minor">
            <a:schemeClr val="lt1"/>
          </a:fontRef>
        </p:style>
      </p:pic>
      <p:sp>
        <p:nvSpPr>
          <p:cNvPr id="8" name="TextBox 7"/>
          <p:cNvSpPr txBox="1"/>
          <p:nvPr/>
        </p:nvSpPr>
        <p:spPr>
          <a:xfrm>
            <a:off x="1676400" y="1875692"/>
            <a:ext cx="1160585" cy="369332"/>
          </a:xfrm>
          <a:prstGeom prst="rect">
            <a:avLst/>
          </a:prstGeom>
          <a:noFill/>
        </p:spPr>
        <p:txBody>
          <a:bodyPr wrap="square" rtlCol="0">
            <a:spAutoFit/>
          </a:bodyPr>
          <a:lstStyle/>
          <a:p>
            <a:endParaRPr lang="en-US" dirty="0"/>
          </a:p>
        </p:txBody>
      </p:sp>
      <p:sp>
        <p:nvSpPr>
          <p:cNvPr id="9" name="Content Placeholder 4">
            <a:extLst>
              <a:ext uri="{FF2B5EF4-FFF2-40B4-BE49-F238E27FC236}">
                <a16:creationId xmlns:lc="http://schemas.openxmlformats.org/drawingml/2006/lockedCanvas" xmlns:a16="http://schemas.microsoft.com/office/drawing/2014/main" xmlns="" id="{06C26981-52E4-4150-9880-0DBCA7A7E793}"/>
              </a:ext>
            </a:extLst>
          </p:cNvPr>
          <p:cNvSpPr>
            <a:spLocks noGrp="1"/>
          </p:cNvSpPr>
          <p:nvPr/>
        </p:nvSpPr>
        <p:spPr>
          <a:xfrm>
            <a:off x="515816" y="1301262"/>
            <a:ext cx="8995588" cy="38299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dirty="0" smtClean="0">
                <a:latin typeface="Calibri" pitchFamily="34" charset="0"/>
                <a:cs typeface="Calibri" pitchFamily="34" charset="0"/>
              </a:rPr>
              <a:t>            Using </a:t>
            </a:r>
            <a:r>
              <a:rPr lang="en-IN" dirty="0">
                <a:latin typeface="Calibri" pitchFamily="34" charset="0"/>
                <a:cs typeface="Calibri" pitchFamily="34" charset="0"/>
              </a:rPr>
              <a:t>required python modules like </a:t>
            </a:r>
            <a:r>
              <a:rPr lang="en-IN" b="1" dirty="0">
                <a:latin typeface="Calibri" pitchFamily="34" charset="0"/>
                <a:cs typeface="Calibri" pitchFamily="34" charset="0"/>
              </a:rPr>
              <a:t>pandas</a:t>
            </a:r>
            <a:r>
              <a:rPr lang="en-IN" dirty="0">
                <a:latin typeface="Calibri" pitchFamily="34" charset="0"/>
                <a:cs typeface="Calibri" pitchFamily="34" charset="0"/>
              </a:rPr>
              <a:t> , </a:t>
            </a:r>
            <a:r>
              <a:rPr lang="en-IN" b="1" dirty="0">
                <a:latin typeface="Calibri" pitchFamily="34" charset="0"/>
                <a:cs typeface="Calibri" pitchFamily="34" charset="0"/>
              </a:rPr>
              <a:t>numpy </a:t>
            </a:r>
            <a:r>
              <a:rPr lang="en-IN" dirty="0">
                <a:latin typeface="Calibri" pitchFamily="34" charset="0"/>
                <a:cs typeface="Calibri" pitchFamily="34" charset="0"/>
              </a:rPr>
              <a:t>for making data frame from dataset and using </a:t>
            </a:r>
            <a:r>
              <a:rPr lang="en-IN" b="1" dirty="0">
                <a:latin typeface="Calibri" pitchFamily="34" charset="0"/>
                <a:cs typeface="Calibri" pitchFamily="34" charset="0"/>
              </a:rPr>
              <a:t>matplotlib</a:t>
            </a:r>
            <a:r>
              <a:rPr lang="en-IN" dirty="0">
                <a:latin typeface="Calibri" pitchFamily="34" charset="0"/>
                <a:cs typeface="Calibri" pitchFamily="34" charset="0"/>
              </a:rPr>
              <a:t> and </a:t>
            </a:r>
            <a:r>
              <a:rPr lang="en-IN" b="1" dirty="0">
                <a:latin typeface="Calibri" pitchFamily="34" charset="0"/>
                <a:cs typeface="Calibri" pitchFamily="34" charset="0"/>
              </a:rPr>
              <a:t>seaborn </a:t>
            </a:r>
            <a:r>
              <a:rPr lang="en-IN" dirty="0">
                <a:latin typeface="Calibri" pitchFamily="34" charset="0"/>
                <a:cs typeface="Calibri" pitchFamily="34" charset="0"/>
              </a:rPr>
              <a:t>for Visualization and </a:t>
            </a:r>
            <a:r>
              <a:rPr lang="en-IN" b="1" dirty="0">
                <a:latin typeface="Calibri" pitchFamily="34" charset="0"/>
                <a:cs typeface="Calibri" pitchFamily="34" charset="0"/>
              </a:rPr>
              <a:t>sklearn</a:t>
            </a:r>
            <a:r>
              <a:rPr lang="en-IN" dirty="0">
                <a:latin typeface="Calibri" pitchFamily="34" charset="0"/>
                <a:cs typeface="Calibri" pitchFamily="34" charset="0"/>
              </a:rPr>
              <a:t> for model building.</a:t>
            </a:r>
          </a:p>
        </p:txBody>
      </p:sp>
      <p:pic>
        <p:nvPicPr>
          <p:cNvPr id="10" name="Picture 9">
            <a:extLst>
              <a:ext uri="{FF2B5EF4-FFF2-40B4-BE49-F238E27FC236}">
                <a16:creationId xmlns:lc="http://schemas.openxmlformats.org/drawingml/2006/lockedCanvas" xmlns:a16="http://schemas.microsoft.com/office/drawing/2014/main" xmlns="" id="{81E94E83-217C-4CB4-9101-7344F46C5212}"/>
              </a:ext>
            </a:extLst>
          </p:cNvPr>
          <p:cNvPicPr>
            <a:picLocks noChangeAspect="1"/>
          </p:cNvPicPr>
          <p:nvPr/>
        </p:nvPicPr>
        <p:blipFill>
          <a:blip r:embed="rId3"/>
          <a:stretch>
            <a:fillRect/>
          </a:stretch>
        </p:blipFill>
        <p:spPr>
          <a:xfrm>
            <a:off x="515817" y="4428624"/>
            <a:ext cx="5404338" cy="908075"/>
          </a:xfrm>
          <a:prstGeom prst="rect">
            <a:avLst/>
          </a:prstGeom>
          <a:ln/>
        </p:spPr>
        <p:style>
          <a:lnRef idx="2">
            <a:schemeClr val="accent6">
              <a:shade val="50000"/>
            </a:schemeClr>
          </a:lnRef>
          <a:fillRef idx="1">
            <a:schemeClr val="accent6"/>
          </a:fillRef>
          <a:effectRef idx="0">
            <a:schemeClr val="accent6"/>
          </a:effectRef>
          <a:fontRef idx="minor">
            <a:schemeClr val="lt1"/>
          </a:fontRef>
        </p:style>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9258" y="2245024"/>
            <a:ext cx="5630332" cy="3346884"/>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lc="http://schemas.openxmlformats.org/drawingml/2006/lockedCanvas" xmlns:a16="http://schemas.microsoft.com/office/drawing/2014/main" xmlns="" id="{1872A9AF-205C-4C67-A753-5A9E4F9E8C67}"/>
              </a:ext>
            </a:extLst>
          </p:cNvPr>
          <p:cNvPicPr>
            <a:picLocks noGrp="1" noChangeAspect="1"/>
          </p:cNvPicPr>
          <p:nvPr>
            <p:ph idx="1"/>
          </p:nvPr>
        </p:nvPicPr>
        <p:blipFill>
          <a:blip r:embed="rId2"/>
          <a:stretch>
            <a:fillRect/>
          </a:stretch>
        </p:blipFill>
        <p:spPr>
          <a:xfrm>
            <a:off x="422031" y="1478093"/>
            <a:ext cx="5111261" cy="4320914"/>
          </a:xfrm>
          <a:prstGeom prst="rect">
            <a:avLst/>
          </a:prstGeom>
          <a:ln>
            <a:solidFill>
              <a:srgbClr val="C00000"/>
            </a:solidFill>
          </a:ln>
          <a:effectLst>
            <a:glow rad="228600">
              <a:schemeClr val="accent2">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pic>
      <p:pic>
        <p:nvPicPr>
          <p:cNvPr id="5" name="Picture 4">
            <a:extLst>
              <a:ext uri="{FF2B5EF4-FFF2-40B4-BE49-F238E27FC236}">
                <a16:creationId xmlns:lc="http://schemas.openxmlformats.org/drawingml/2006/lockedCanvas" xmlns:a16="http://schemas.microsoft.com/office/drawing/2014/main" xmlns="" id="{8D8D9CFD-CFB5-4B1D-96F8-CC22003B8E90}"/>
              </a:ext>
            </a:extLst>
          </p:cNvPr>
          <p:cNvPicPr>
            <a:picLocks noChangeAspect="1"/>
          </p:cNvPicPr>
          <p:nvPr/>
        </p:nvPicPr>
        <p:blipFill>
          <a:blip r:embed="rId3"/>
          <a:stretch>
            <a:fillRect/>
          </a:stretch>
        </p:blipFill>
        <p:spPr>
          <a:xfrm>
            <a:off x="6015200" y="931984"/>
            <a:ext cx="5543753" cy="5480539"/>
          </a:xfrm>
          <a:prstGeom prst="rect">
            <a:avLst/>
          </a:prstGeom>
          <a:ln>
            <a:solidFill>
              <a:srgbClr val="C00000"/>
            </a:solidFill>
          </a:ln>
          <a:effectLst>
            <a:glow rad="228600">
              <a:schemeClr val="accent2">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pic>
    </p:spTree>
    <p:extLst>
      <p:ext uri="{BB962C8B-B14F-4D97-AF65-F5344CB8AC3E}">
        <p14:creationId xmlns:p14="http://schemas.microsoft.com/office/powerpoint/2010/main" val="3399910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lc="http://schemas.openxmlformats.org/drawingml/2006/lockedCanvas" xmlns:a16="http://schemas.microsoft.com/office/drawing/2014/main" xmlns="" id="{C1AACFD2-F90E-424C-80A5-3DCA03E8E272}"/>
              </a:ext>
            </a:extLst>
          </p:cNvPr>
          <p:cNvPicPr>
            <a:picLocks noGrp="1" noChangeAspect="1"/>
          </p:cNvPicPr>
          <p:nvPr>
            <p:ph idx="1"/>
          </p:nvPr>
        </p:nvPicPr>
        <p:blipFill>
          <a:blip r:embed="rId3"/>
          <a:stretch>
            <a:fillRect/>
          </a:stretch>
        </p:blipFill>
        <p:spPr>
          <a:xfrm>
            <a:off x="1008185" y="1301749"/>
            <a:ext cx="10433538" cy="5040435"/>
          </a:xfrm>
          <a:prstGeom prst="rect">
            <a:avLst/>
          </a:prstGeom>
        </p:spPr>
      </p:pic>
    </p:spTree>
    <p:extLst>
      <p:ext uri="{BB962C8B-B14F-4D97-AF65-F5344CB8AC3E}">
        <p14:creationId xmlns:p14="http://schemas.microsoft.com/office/powerpoint/2010/main" val="211705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81193" y="1302025"/>
            <a:ext cx="5081054" cy="5239451"/>
          </a:xfrm>
        </p:spPr>
        <p:txBody>
          <a:bodyPr>
            <a:noAutofit/>
          </a:bodyPr>
          <a:lstStyle/>
          <a:p>
            <a:pPr marL="0" indent="0">
              <a:buNone/>
            </a:pPr>
            <a:r>
              <a:rPr lang="en-US" sz="1100" dirty="0">
                <a:latin typeface="Calibri" pitchFamily="34" charset="0"/>
                <a:cs typeface="Calibri" pitchFamily="34" charset="0"/>
              </a:rPr>
              <a:t>#Split the dataset into X and Y </a:t>
            </a:r>
          </a:p>
          <a:p>
            <a:pPr marL="0" indent="0">
              <a:buNone/>
            </a:pPr>
            <a:r>
              <a:rPr lang="en-US" sz="1100" dirty="0">
                <a:latin typeface="Calibri" pitchFamily="34" charset="0"/>
                <a:cs typeface="Calibri" pitchFamily="34" charset="0"/>
              </a:rPr>
              <a:t>X=</a:t>
            </a:r>
            <a:r>
              <a:rPr lang="en-US" sz="1100" dirty="0" err="1">
                <a:latin typeface="Calibri" pitchFamily="34" charset="0"/>
                <a:cs typeface="Calibri" pitchFamily="34" charset="0"/>
              </a:rPr>
              <a:t>df.drop</a:t>
            </a:r>
            <a:r>
              <a:rPr lang="en-US" sz="1100" dirty="0">
                <a:latin typeface="Calibri" pitchFamily="34" charset="0"/>
                <a:cs typeface="Calibri" pitchFamily="34" charset="0"/>
              </a:rPr>
              <a:t>(["diagnosis"],axis=1)</a:t>
            </a:r>
          </a:p>
          <a:p>
            <a:pPr marL="0" indent="0">
              <a:buNone/>
            </a:pPr>
            <a:r>
              <a:rPr lang="en-US" sz="1100" dirty="0">
                <a:latin typeface="Calibri" pitchFamily="34" charset="0"/>
                <a:cs typeface="Calibri" pitchFamily="34" charset="0"/>
              </a:rPr>
              <a:t>Y=</a:t>
            </a:r>
            <a:r>
              <a:rPr lang="en-US" sz="1100" dirty="0" err="1">
                <a:latin typeface="Calibri" pitchFamily="34" charset="0"/>
                <a:cs typeface="Calibri" pitchFamily="34" charset="0"/>
              </a:rPr>
              <a:t>df</a:t>
            </a:r>
            <a:r>
              <a:rPr lang="en-US" sz="1100" dirty="0">
                <a:latin typeface="Calibri" pitchFamily="34" charset="0"/>
                <a:cs typeface="Calibri" pitchFamily="34" charset="0"/>
              </a:rPr>
              <a:t>["diagnosis"]</a:t>
            </a:r>
          </a:p>
          <a:p>
            <a:pPr marL="0" indent="0">
              <a:buNone/>
            </a:pPr>
            <a:r>
              <a:rPr lang="en-US" sz="1100" dirty="0">
                <a:latin typeface="Calibri" pitchFamily="34" charset="0"/>
                <a:cs typeface="Calibri" pitchFamily="34" charset="0"/>
              </a:rPr>
              <a:t>#split data set into 75% training and 25% test dataset</a:t>
            </a:r>
          </a:p>
          <a:p>
            <a:pPr marL="0" indent="0">
              <a:buNone/>
            </a:pPr>
            <a:r>
              <a:rPr lang="en-US" sz="1100" dirty="0">
                <a:latin typeface="Calibri" pitchFamily="34" charset="0"/>
                <a:cs typeface="Calibri" pitchFamily="34" charset="0"/>
              </a:rPr>
              <a:t>from </a:t>
            </a:r>
            <a:r>
              <a:rPr lang="en-US" sz="1100" dirty="0" err="1">
                <a:latin typeface="Calibri" pitchFamily="34" charset="0"/>
                <a:cs typeface="Calibri" pitchFamily="34" charset="0"/>
              </a:rPr>
              <a:t>sklearn.model_selection</a:t>
            </a:r>
            <a:r>
              <a:rPr lang="en-US" sz="1100" dirty="0">
                <a:latin typeface="Calibri" pitchFamily="34" charset="0"/>
                <a:cs typeface="Calibri" pitchFamily="34" charset="0"/>
              </a:rPr>
              <a:t> import </a:t>
            </a:r>
            <a:r>
              <a:rPr lang="en-US" sz="1100" dirty="0" err="1">
                <a:latin typeface="Calibri" pitchFamily="34" charset="0"/>
                <a:cs typeface="Calibri" pitchFamily="34" charset="0"/>
              </a:rPr>
              <a:t>train_test_split</a:t>
            </a:r>
            <a:r>
              <a:rPr lang="en-US" sz="1100" dirty="0">
                <a:latin typeface="Calibri" pitchFamily="34" charset="0"/>
                <a:cs typeface="Calibri" pitchFamily="34" charset="0"/>
              </a:rPr>
              <a:t> </a:t>
            </a:r>
          </a:p>
          <a:p>
            <a:pPr marL="0" indent="0">
              <a:buNone/>
            </a:pPr>
            <a:r>
              <a:rPr lang="en-US" sz="1100" dirty="0" err="1" smtClean="0">
                <a:latin typeface="Calibri" pitchFamily="34" charset="0"/>
                <a:cs typeface="Calibri" pitchFamily="34" charset="0"/>
              </a:rPr>
              <a:t>X_train,X_test,Y_train,Y_test</a:t>
            </a:r>
            <a:r>
              <a:rPr lang="en-US" sz="1100" dirty="0" smtClean="0">
                <a:latin typeface="Calibri" pitchFamily="34" charset="0"/>
                <a:cs typeface="Calibri" pitchFamily="34" charset="0"/>
              </a:rPr>
              <a:t>=</a:t>
            </a:r>
            <a:r>
              <a:rPr lang="en-US" sz="1100" dirty="0" err="1" smtClean="0">
                <a:latin typeface="Calibri" pitchFamily="34" charset="0"/>
                <a:cs typeface="Calibri" pitchFamily="34" charset="0"/>
              </a:rPr>
              <a:t>train_test_split</a:t>
            </a:r>
            <a:r>
              <a:rPr lang="en-US" sz="1100" dirty="0" smtClean="0">
                <a:latin typeface="Calibri" pitchFamily="34" charset="0"/>
                <a:cs typeface="Calibri" pitchFamily="34" charset="0"/>
              </a:rPr>
              <a:t>(</a:t>
            </a:r>
            <a:r>
              <a:rPr lang="en-US" sz="1100" dirty="0" err="1" smtClean="0">
                <a:latin typeface="Calibri" pitchFamily="34" charset="0"/>
                <a:cs typeface="Calibri" pitchFamily="34" charset="0"/>
              </a:rPr>
              <a:t>X,Y,test_size</a:t>
            </a:r>
            <a:r>
              <a:rPr lang="en-US" sz="1100" dirty="0" smtClean="0">
                <a:latin typeface="Calibri" pitchFamily="34" charset="0"/>
                <a:cs typeface="Calibri" pitchFamily="34" charset="0"/>
              </a:rPr>
              <a:t>=0.25,random_state=0</a:t>
            </a:r>
            <a:r>
              <a:rPr lang="en-US" sz="1100" dirty="0">
                <a:latin typeface="Calibri" pitchFamily="34" charset="0"/>
                <a:cs typeface="Calibri" pitchFamily="34" charset="0"/>
              </a:rPr>
              <a:t>)</a:t>
            </a:r>
          </a:p>
          <a:p>
            <a:pPr marL="0" indent="0">
              <a:buNone/>
            </a:pPr>
            <a:r>
              <a:rPr lang="en-US" sz="1100" dirty="0" err="1">
                <a:latin typeface="Calibri" pitchFamily="34" charset="0"/>
                <a:cs typeface="Calibri" pitchFamily="34" charset="0"/>
              </a:rPr>
              <a:t>test_id</a:t>
            </a:r>
            <a:r>
              <a:rPr lang="en-US" sz="1100" dirty="0">
                <a:latin typeface="Calibri" pitchFamily="34" charset="0"/>
                <a:cs typeface="Calibri" pitchFamily="34" charset="0"/>
              </a:rPr>
              <a:t>=</a:t>
            </a:r>
            <a:r>
              <a:rPr lang="en-US" sz="1100" dirty="0" err="1">
                <a:latin typeface="Calibri" pitchFamily="34" charset="0"/>
                <a:cs typeface="Calibri" pitchFamily="34" charset="0"/>
              </a:rPr>
              <a:t>X_test</a:t>
            </a:r>
            <a:r>
              <a:rPr lang="en-US" sz="1100" dirty="0">
                <a:latin typeface="Calibri" pitchFamily="34" charset="0"/>
                <a:cs typeface="Calibri" pitchFamily="34" charset="0"/>
              </a:rPr>
              <a:t>["id"] #for storing patient id </a:t>
            </a:r>
          </a:p>
          <a:p>
            <a:pPr marL="0" indent="0">
              <a:buNone/>
            </a:pPr>
            <a:r>
              <a:rPr lang="en-US" sz="1100" dirty="0" err="1">
                <a:latin typeface="Calibri" pitchFamily="34" charset="0"/>
                <a:cs typeface="Calibri" pitchFamily="34" charset="0"/>
              </a:rPr>
              <a:t>X_train</a:t>
            </a:r>
            <a:r>
              <a:rPr lang="en-US" sz="1100" dirty="0">
                <a:latin typeface="Calibri" pitchFamily="34" charset="0"/>
                <a:cs typeface="Calibri" pitchFamily="34" charset="0"/>
              </a:rPr>
              <a:t>=</a:t>
            </a:r>
            <a:r>
              <a:rPr lang="en-US" sz="1100" dirty="0" err="1">
                <a:latin typeface="Calibri" pitchFamily="34" charset="0"/>
                <a:cs typeface="Calibri" pitchFamily="34" charset="0"/>
              </a:rPr>
              <a:t>X_train.drop</a:t>
            </a:r>
            <a:r>
              <a:rPr lang="en-US" sz="1100" dirty="0">
                <a:latin typeface="Calibri" pitchFamily="34" charset="0"/>
                <a:cs typeface="Calibri" pitchFamily="34" charset="0"/>
              </a:rPr>
              <a:t>(["id"],axis=1)</a:t>
            </a:r>
          </a:p>
          <a:p>
            <a:pPr marL="0" indent="0">
              <a:buNone/>
            </a:pPr>
            <a:r>
              <a:rPr lang="en-US" sz="1100" dirty="0" err="1">
                <a:latin typeface="Calibri" pitchFamily="34" charset="0"/>
                <a:cs typeface="Calibri" pitchFamily="34" charset="0"/>
              </a:rPr>
              <a:t>X_test</a:t>
            </a:r>
            <a:r>
              <a:rPr lang="en-US" sz="1100" dirty="0">
                <a:latin typeface="Calibri" pitchFamily="34" charset="0"/>
                <a:cs typeface="Calibri" pitchFamily="34" charset="0"/>
              </a:rPr>
              <a:t>=</a:t>
            </a:r>
            <a:r>
              <a:rPr lang="en-US" sz="1100" dirty="0" err="1">
                <a:latin typeface="Calibri" pitchFamily="34" charset="0"/>
                <a:cs typeface="Calibri" pitchFamily="34" charset="0"/>
              </a:rPr>
              <a:t>X_test.drop</a:t>
            </a:r>
            <a:r>
              <a:rPr lang="en-US" sz="1100" dirty="0">
                <a:latin typeface="Calibri" pitchFamily="34" charset="0"/>
                <a:cs typeface="Calibri" pitchFamily="34" charset="0"/>
              </a:rPr>
              <a:t>(["id"],axis=1)</a:t>
            </a:r>
          </a:p>
          <a:p>
            <a:pPr marL="0" indent="0">
              <a:buNone/>
            </a:pPr>
            <a:r>
              <a:rPr lang="en-US" sz="1100" dirty="0">
                <a:latin typeface="Calibri" pitchFamily="34" charset="0"/>
                <a:cs typeface="Calibri" pitchFamily="34" charset="0"/>
              </a:rPr>
              <a:t>#feature scaling </a:t>
            </a:r>
          </a:p>
          <a:p>
            <a:pPr marL="0" indent="0">
              <a:buNone/>
            </a:pPr>
            <a:r>
              <a:rPr lang="en-US" sz="1100" dirty="0">
                <a:latin typeface="Calibri" pitchFamily="34" charset="0"/>
                <a:cs typeface="Calibri" pitchFamily="34" charset="0"/>
              </a:rPr>
              <a:t>from </a:t>
            </a:r>
            <a:r>
              <a:rPr lang="en-US" sz="1100" dirty="0" err="1">
                <a:latin typeface="Calibri" pitchFamily="34" charset="0"/>
                <a:cs typeface="Calibri" pitchFamily="34" charset="0"/>
              </a:rPr>
              <a:t>sklearn.preprocessing</a:t>
            </a:r>
            <a:r>
              <a:rPr lang="en-US" sz="1100" dirty="0">
                <a:latin typeface="Calibri" pitchFamily="34" charset="0"/>
                <a:cs typeface="Calibri" pitchFamily="34" charset="0"/>
              </a:rPr>
              <a:t> import </a:t>
            </a:r>
            <a:r>
              <a:rPr lang="en-US" sz="1100" dirty="0" err="1">
                <a:latin typeface="Calibri" pitchFamily="34" charset="0"/>
                <a:cs typeface="Calibri" pitchFamily="34" charset="0"/>
              </a:rPr>
              <a:t>StandardScaler</a:t>
            </a:r>
            <a:endParaRPr lang="en-US" sz="1100" dirty="0">
              <a:latin typeface="Calibri" pitchFamily="34" charset="0"/>
              <a:cs typeface="Calibri" pitchFamily="34" charset="0"/>
            </a:endParaRPr>
          </a:p>
          <a:p>
            <a:pPr marL="0" indent="0">
              <a:buNone/>
            </a:pPr>
            <a:r>
              <a:rPr lang="en-US" sz="1100" dirty="0" err="1">
                <a:latin typeface="Calibri" pitchFamily="34" charset="0"/>
                <a:cs typeface="Calibri" pitchFamily="34" charset="0"/>
              </a:rPr>
              <a:t>sc</a:t>
            </a:r>
            <a:r>
              <a:rPr lang="en-US" sz="1100" dirty="0">
                <a:latin typeface="Calibri" pitchFamily="34" charset="0"/>
                <a:cs typeface="Calibri" pitchFamily="34" charset="0"/>
              </a:rPr>
              <a:t>=</a:t>
            </a:r>
            <a:r>
              <a:rPr lang="en-US" sz="1100" dirty="0" err="1">
                <a:latin typeface="Calibri" pitchFamily="34" charset="0"/>
                <a:cs typeface="Calibri" pitchFamily="34" charset="0"/>
              </a:rPr>
              <a:t>StandardScaler</a:t>
            </a:r>
            <a:r>
              <a:rPr lang="en-US" sz="1100" dirty="0">
                <a:latin typeface="Calibri" pitchFamily="34" charset="0"/>
                <a:cs typeface="Calibri" pitchFamily="34" charset="0"/>
              </a:rPr>
              <a:t>()</a:t>
            </a:r>
          </a:p>
          <a:p>
            <a:pPr marL="0" indent="0">
              <a:buNone/>
            </a:pPr>
            <a:r>
              <a:rPr lang="en-US" sz="1100" dirty="0" err="1">
                <a:latin typeface="Calibri" pitchFamily="34" charset="0"/>
                <a:cs typeface="Calibri" pitchFamily="34" charset="0"/>
              </a:rPr>
              <a:t>X_train</a:t>
            </a:r>
            <a:r>
              <a:rPr lang="en-US" sz="1100" dirty="0">
                <a:latin typeface="Calibri" pitchFamily="34" charset="0"/>
                <a:cs typeface="Calibri" pitchFamily="34" charset="0"/>
              </a:rPr>
              <a:t>=</a:t>
            </a:r>
            <a:r>
              <a:rPr lang="en-US" sz="1100" dirty="0" err="1">
                <a:latin typeface="Calibri" pitchFamily="34" charset="0"/>
                <a:cs typeface="Calibri" pitchFamily="34" charset="0"/>
              </a:rPr>
              <a:t>sc.fit_transform</a:t>
            </a:r>
            <a:r>
              <a:rPr lang="en-US" sz="1100" dirty="0">
                <a:latin typeface="Calibri" pitchFamily="34" charset="0"/>
                <a:cs typeface="Calibri" pitchFamily="34" charset="0"/>
              </a:rPr>
              <a:t>(</a:t>
            </a:r>
            <a:r>
              <a:rPr lang="en-US" sz="1100" dirty="0" err="1">
                <a:latin typeface="Calibri" pitchFamily="34" charset="0"/>
                <a:cs typeface="Calibri" pitchFamily="34" charset="0"/>
              </a:rPr>
              <a:t>X_train</a:t>
            </a:r>
            <a:r>
              <a:rPr lang="en-US" sz="1100" dirty="0">
                <a:latin typeface="Calibri" pitchFamily="34" charset="0"/>
                <a:cs typeface="Calibri" pitchFamily="34" charset="0"/>
              </a:rPr>
              <a:t>)</a:t>
            </a:r>
          </a:p>
          <a:p>
            <a:pPr marL="0" indent="0">
              <a:buNone/>
            </a:pPr>
            <a:r>
              <a:rPr lang="en-US" sz="1100" dirty="0" err="1">
                <a:latin typeface="Calibri" pitchFamily="34" charset="0"/>
                <a:cs typeface="Calibri" pitchFamily="34" charset="0"/>
              </a:rPr>
              <a:t>X_test</a:t>
            </a:r>
            <a:r>
              <a:rPr lang="en-US" sz="1100" dirty="0">
                <a:latin typeface="Calibri" pitchFamily="34" charset="0"/>
                <a:cs typeface="Calibri" pitchFamily="34" charset="0"/>
              </a:rPr>
              <a:t>=</a:t>
            </a:r>
            <a:r>
              <a:rPr lang="en-US" sz="1100" dirty="0" err="1">
                <a:latin typeface="Calibri" pitchFamily="34" charset="0"/>
                <a:cs typeface="Calibri" pitchFamily="34" charset="0"/>
              </a:rPr>
              <a:t>sc.fit_transform</a:t>
            </a:r>
            <a:r>
              <a:rPr lang="en-US" sz="1100" dirty="0">
                <a:latin typeface="Calibri" pitchFamily="34" charset="0"/>
                <a:cs typeface="Calibri" pitchFamily="34" charset="0"/>
              </a:rPr>
              <a:t>(</a:t>
            </a:r>
            <a:r>
              <a:rPr lang="en-US" sz="1100" dirty="0" err="1">
                <a:latin typeface="Calibri" pitchFamily="34" charset="0"/>
                <a:cs typeface="Calibri" pitchFamily="34" charset="0"/>
              </a:rPr>
              <a:t>X_test</a:t>
            </a:r>
            <a:r>
              <a:rPr lang="en-US" sz="1100" dirty="0">
                <a:latin typeface="Calibri" pitchFamily="34" charset="0"/>
                <a:cs typeface="Calibri" pitchFamily="34" charset="0"/>
              </a:rPr>
              <a:t>)</a:t>
            </a:r>
          </a:p>
          <a:p>
            <a:pPr marL="0" indent="0">
              <a:buNone/>
            </a:pPr>
            <a:r>
              <a:rPr lang="en-US" sz="1100" dirty="0">
                <a:latin typeface="Calibri" pitchFamily="34" charset="0"/>
                <a:cs typeface="Calibri" pitchFamily="34" charset="0"/>
              </a:rPr>
              <a:t>#Logistic regression </a:t>
            </a:r>
          </a:p>
          <a:p>
            <a:pPr marL="0" indent="0">
              <a:buNone/>
            </a:pPr>
            <a:r>
              <a:rPr lang="en-US" sz="1100" dirty="0">
                <a:latin typeface="Calibri" pitchFamily="34" charset="0"/>
                <a:cs typeface="Calibri" pitchFamily="34" charset="0"/>
              </a:rPr>
              <a:t>from </a:t>
            </a:r>
            <a:r>
              <a:rPr lang="en-US" sz="1100" dirty="0" err="1">
                <a:latin typeface="Calibri" pitchFamily="34" charset="0"/>
                <a:cs typeface="Calibri" pitchFamily="34" charset="0"/>
              </a:rPr>
              <a:t>sklearn.linear_model</a:t>
            </a:r>
            <a:r>
              <a:rPr lang="en-US" sz="1100" dirty="0">
                <a:latin typeface="Calibri" pitchFamily="34" charset="0"/>
                <a:cs typeface="Calibri" pitchFamily="34" charset="0"/>
              </a:rPr>
              <a:t> import </a:t>
            </a:r>
            <a:r>
              <a:rPr lang="en-US" sz="1100" dirty="0" err="1">
                <a:latin typeface="Calibri" pitchFamily="34" charset="0"/>
                <a:cs typeface="Calibri" pitchFamily="34" charset="0"/>
              </a:rPr>
              <a:t>LogisticRegression</a:t>
            </a:r>
            <a:endParaRPr lang="en-US" sz="1100" dirty="0">
              <a:latin typeface="Calibri" pitchFamily="34" charset="0"/>
              <a:cs typeface="Calibri" pitchFamily="34" charset="0"/>
            </a:endParaRPr>
          </a:p>
          <a:p>
            <a:pPr marL="0" indent="0">
              <a:buNone/>
            </a:pPr>
            <a:r>
              <a:rPr lang="en-US" sz="1100" dirty="0">
                <a:latin typeface="Calibri" pitchFamily="34" charset="0"/>
                <a:cs typeface="Calibri" pitchFamily="34" charset="0"/>
              </a:rPr>
              <a:t>log=</a:t>
            </a:r>
            <a:r>
              <a:rPr lang="en-US" sz="1100" dirty="0" err="1">
                <a:latin typeface="Calibri" pitchFamily="34" charset="0"/>
                <a:cs typeface="Calibri" pitchFamily="34" charset="0"/>
              </a:rPr>
              <a:t>LogisticRegression</a:t>
            </a:r>
            <a:r>
              <a:rPr lang="en-US" sz="1100" dirty="0">
                <a:latin typeface="Calibri" pitchFamily="34" charset="0"/>
                <a:cs typeface="Calibri" pitchFamily="34" charset="0"/>
              </a:rPr>
              <a:t>(</a:t>
            </a:r>
            <a:r>
              <a:rPr lang="en-US" sz="1100" dirty="0" err="1">
                <a:latin typeface="Calibri" pitchFamily="34" charset="0"/>
                <a:cs typeface="Calibri" pitchFamily="34" charset="0"/>
              </a:rPr>
              <a:t>random_state</a:t>
            </a:r>
            <a:r>
              <a:rPr lang="en-US" sz="1100" dirty="0">
                <a:latin typeface="Calibri" pitchFamily="34" charset="0"/>
                <a:cs typeface="Calibri" pitchFamily="34" charset="0"/>
              </a:rPr>
              <a:t>=0)</a:t>
            </a:r>
          </a:p>
          <a:p>
            <a:pPr marL="0" indent="0">
              <a:buNone/>
            </a:pPr>
            <a:r>
              <a:rPr lang="en-US" sz="1100" dirty="0" err="1">
                <a:latin typeface="Calibri" pitchFamily="34" charset="0"/>
                <a:cs typeface="Calibri" pitchFamily="34" charset="0"/>
              </a:rPr>
              <a:t>log.fit</a:t>
            </a:r>
            <a:r>
              <a:rPr lang="en-US" sz="1100" dirty="0">
                <a:latin typeface="Calibri" pitchFamily="34" charset="0"/>
                <a:cs typeface="Calibri" pitchFamily="34" charset="0"/>
              </a:rPr>
              <a:t>(</a:t>
            </a:r>
            <a:r>
              <a:rPr lang="en-US" sz="1100" dirty="0" err="1">
                <a:latin typeface="Calibri" pitchFamily="34" charset="0"/>
                <a:cs typeface="Calibri" pitchFamily="34" charset="0"/>
              </a:rPr>
              <a:t>X_train,Y_train</a:t>
            </a:r>
            <a:r>
              <a:rPr lang="en-US" sz="1100" dirty="0">
                <a:latin typeface="Calibri" pitchFamily="34" charset="0"/>
                <a:cs typeface="Calibri" pitchFamily="34" charset="0"/>
              </a:rPr>
              <a:t>)</a:t>
            </a:r>
          </a:p>
        </p:txBody>
      </p:sp>
      <p:sp>
        <p:nvSpPr>
          <p:cNvPr id="4" name="TextBox 3"/>
          <p:cNvSpPr txBox="1"/>
          <p:nvPr/>
        </p:nvSpPr>
        <p:spPr>
          <a:xfrm>
            <a:off x="5832231" y="1277816"/>
            <a:ext cx="5826369" cy="5170646"/>
          </a:xfrm>
          <a:prstGeom prst="rect">
            <a:avLst/>
          </a:prstGeom>
          <a:noFill/>
        </p:spPr>
        <p:txBody>
          <a:bodyPr wrap="square" rtlCol="0">
            <a:spAutoFit/>
          </a:bodyPr>
          <a:lstStyle/>
          <a:p>
            <a:r>
              <a:rPr lang="en-US" sz="1100" dirty="0">
                <a:latin typeface="Calibri" pitchFamily="34" charset="0"/>
                <a:cs typeface="Calibri" pitchFamily="34" charset="0"/>
              </a:rPr>
              <a:t>#</a:t>
            </a:r>
            <a:r>
              <a:rPr lang="en-US" sz="1100" dirty="0" err="1">
                <a:latin typeface="Calibri" pitchFamily="34" charset="0"/>
                <a:cs typeface="Calibri" pitchFamily="34" charset="0"/>
              </a:rPr>
              <a:t>Decison</a:t>
            </a:r>
            <a:r>
              <a:rPr lang="en-US" sz="1100" dirty="0">
                <a:latin typeface="Calibri" pitchFamily="34" charset="0"/>
                <a:cs typeface="Calibri" pitchFamily="34" charset="0"/>
              </a:rPr>
              <a:t> tree</a:t>
            </a:r>
          </a:p>
          <a:p>
            <a:r>
              <a:rPr lang="en-US" sz="1100" dirty="0">
                <a:latin typeface="Calibri" pitchFamily="34" charset="0"/>
                <a:cs typeface="Calibri" pitchFamily="34" charset="0"/>
              </a:rPr>
              <a:t>from </a:t>
            </a:r>
            <a:r>
              <a:rPr lang="en-US" sz="1100" dirty="0" err="1">
                <a:latin typeface="Calibri" pitchFamily="34" charset="0"/>
                <a:cs typeface="Calibri" pitchFamily="34" charset="0"/>
              </a:rPr>
              <a:t>sklearn.tree</a:t>
            </a:r>
            <a:r>
              <a:rPr lang="en-US" sz="1100" dirty="0">
                <a:latin typeface="Calibri" pitchFamily="34" charset="0"/>
                <a:cs typeface="Calibri" pitchFamily="34" charset="0"/>
              </a:rPr>
              <a:t> import </a:t>
            </a:r>
            <a:r>
              <a:rPr lang="en-US" sz="1100" dirty="0" err="1">
                <a:latin typeface="Calibri" pitchFamily="34" charset="0"/>
                <a:cs typeface="Calibri" pitchFamily="34" charset="0"/>
              </a:rPr>
              <a:t>DecisionTreeClassifier</a:t>
            </a:r>
            <a:endParaRPr lang="en-US" sz="1100" dirty="0">
              <a:latin typeface="Calibri" pitchFamily="34" charset="0"/>
              <a:cs typeface="Calibri" pitchFamily="34" charset="0"/>
            </a:endParaRPr>
          </a:p>
          <a:p>
            <a:r>
              <a:rPr lang="en-US" sz="1100" dirty="0">
                <a:latin typeface="Calibri" pitchFamily="34" charset="0"/>
                <a:cs typeface="Calibri" pitchFamily="34" charset="0"/>
              </a:rPr>
              <a:t>tree=</a:t>
            </a:r>
            <a:r>
              <a:rPr lang="en-US" sz="1100" dirty="0" err="1">
                <a:latin typeface="Calibri" pitchFamily="34" charset="0"/>
                <a:cs typeface="Calibri" pitchFamily="34" charset="0"/>
              </a:rPr>
              <a:t>DecisionTreeClassifier</a:t>
            </a:r>
            <a:r>
              <a:rPr lang="en-US" sz="1100" dirty="0">
                <a:latin typeface="Calibri" pitchFamily="34" charset="0"/>
                <a:cs typeface="Calibri" pitchFamily="34" charset="0"/>
              </a:rPr>
              <a:t>(criterion="entropy",</a:t>
            </a:r>
            <a:r>
              <a:rPr lang="en-US" sz="1100" dirty="0" err="1">
                <a:latin typeface="Calibri" pitchFamily="34" charset="0"/>
                <a:cs typeface="Calibri" pitchFamily="34" charset="0"/>
              </a:rPr>
              <a:t>random_state</a:t>
            </a:r>
            <a:r>
              <a:rPr lang="en-US" sz="1100" dirty="0">
                <a:latin typeface="Calibri" pitchFamily="34" charset="0"/>
                <a:cs typeface="Calibri" pitchFamily="34" charset="0"/>
              </a:rPr>
              <a:t>=0)</a:t>
            </a:r>
          </a:p>
          <a:p>
            <a:r>
              <a:rPr lang="en-US" sz="1100" dirty="0" err="1">
                <a:latin typeface="Calibri" pitchFamily="34" charset="0"/>
                <a:cs typeface="Calibri" pitchFamily="34" charset="0"/>
              </a:rPr>
              <a:t>tree.fit</a:t>
            </a:r>
            <a:r>
              <a:rPr lang="en-US" sz="1100" dirty="0">
                <a:latin typeface="Calibri" pitchFamily="34" charset="0"/>
                <a:cs typeface="Calibri" pitchFamily="34" charset="0"/>
              </a:rPr>
              <a:t>(</a:t>
            </a:r>
            <a:r>
              <a:rPr lang="en-US" sz="1100" dirty="0" err="1">
                <a:latin typeface="Calibri" pitchFamily="34" charset="0"/>
                <a:cs typeface="Calibri" pitchFamily="34" charset="0"/>
              </a:rPr>
              <a:t>X_train,Y_train</a:t>
            </a:r>
            <a:r>
              <a:rPr lang="en-US" sz="1100" dirty="0">
                <a:latin typeface="Calibri" pitchFamily="34" charset="0"/>
                <a:cs typeface="Calibri" pitchFamily="34" charset="0"/>
              </a:rPr>
              <a:t>)</a:t>
            </a:r>
          </a:p>
          <a:p>
            <a:r>
              <a:rPr lang="en-US" sz="1100" dirty="0">
                <a:latin typeface="Calibri" pitchFamily="34" charset="0"/>
                <a:cs typeface="Calibri" pitchFamily="34" charset="0"/>
              </a:rPr>
              <a:t> </a:t>
            </a:r>
            <a:r>
              <a:rPr lang="en-US" sz="1100" dirty="0" smtClean="0">
                <a:latin typeface="Calibri" pitchFamily="34" charset="0"/>
                <a:cs typeface="Calibri" pitchFamily="34" charset="0"/>
              </a:rPr>
              <a:t>#</a:t>
            </a:r>
            <a:r>
              <a:rPr lang="en-US" sz="1100" dirty="0">
                <a:latin typeface="Calibri" pitchFamily="34" charset="0"/>
                <a:cs typeface="Calibri" pitchFamily="34" charset="0"/>
              </a:rPr>
              <a:t>Random Forest</a:t>
            </a:r>
          </a:p>
          <a:p>
            <a:r>
              <a:rPr lang="en-US" sz="1100" dirty="0">
                <a:latin typeface="Calibri" pitchFamily="34" charset="0"/>
                <a:cs typeface="Calibri" pitchFamily="34" charset="0"/>
              </a:rPr>
              <a:t>from </a:t>
            </a:r>
            <a:r>
              <a:rPr lang="en-US" sz="1100" dirty="0" err="1">
                <a:latin typeface="Calibri" pitchFamily="34" charset="0"/>
                <a:cs typeface="Calibri" pitchFamily="34" charset="0"/>
              </a:rPr>
              <a:t>sklearn.ensemble</a:t>
            </a:r>
            <a:r>
              <a:rPr lang="en-US" sz="1100" dirty="0">
                <a:latin typeface="Calibri" pitchFamily="34" charset="0"/>
                <a:cs typeface="Calibri" pitchFamily="34" charset="0"/>
              </a:rPr>
              <a:t> import </a:t>
            </a:r>
            <a:r>
              <a:rPr lang="en-US" sz="1100" dirty="0" err="1">
                <a:latin typeface="Calibri" pitchFamily="34" charset="0"/>
                <a:cs typeface="Calibri" pitchFamily="34" charset="0"/>
              </a:rPr>
              <a:t>RandomForestClassifier</a:t>
            </a:r>
            <a:endParaRPr lang="en-US" sz="1100" dirty="0">
              <a:latin typeface="Calibri" pitchFamily="34" charset="0"/>
              <a:cs typeface="Calibri" pitchFamily="34" charset="0"/>
            </a:endParaRPr>
          </a:p>
          <a:p>
            <a:r>
              <a:rPr lang="en-US" sz="1100" dirty="0">
                <a:latin typeface="Calibri" pitchFamily="34" charset="0"/>
                <a:cs typeface="Calibri" pitchFamily="34" charset="0"/>
              </a:rPr>
              <a:t>forest=</a:t>
            </a:r>
            <a:r>
              <a:rPr lang="en-US" sz="1100" dirty="0" err="1">
                <a:latin typeface="Calibri" pitchFamily="34" charset="0"/>
                <a:cs typeface="Calibri" pitchFamily="34" charset="0"/>
              </a:rPr>
              <a:t>RandomForestClassifier</a:t>
            </a:r>
            <a:r>
              <a:rPr lang="en-US" sz="1100" dirty="0">
                <a:latin typeface="Calibri" pitchFamily="34" charset="0"/>
                <a:cs typeface="Calibri" pitchFamily="34" charset="0"/>
              </a:rPr>
              <a:t>(</a:t>
            </a:r>
            <a:r>
              <a:rPr lang="en-US" sz="1100" dirty="0" err="1">
                <a:latin typeface="Calibri" pitchFamily="34" charset="0"/>
                <a:cs typeface="Calibri" pitchFamily="34" charset="0"/>
              </a:rPr>
              <a:t>n_estimators</a:t>
            </a:r>
            <a:r>
              <a:rPr lang="en-US" sz="1100" dirty="0">
                <a:latin typeface="Calibri" pitchFamily="34" charset="0"/>
                <a:cs typeface="Calibri" pitchFamily="34" charset="0"/>
              </a:rPr>
              <a:t>=10,criterion="entropy",</a:t>
            </a:r>
            <a:r>
              <a:rPr lang="en-US" sz="1100" dirty="0" err="1">
                <a:latin typeface="Calibri" pitchFamily="34" charset="0"/>
                <a:cs typeface="Calibri" pitchFamily="34" charset="0"/>
              </a:rPr>
              <a:t>random_state</a:t>
            </a:r>
            <a:r>
              <a:rPr lang="en-US" sz="1100" dirty="0">
                <a:latin typeface="Calibri" pitchFamily="34" charset="0"/>
                <a:cs typeface="Calibri" pitchFamily="34" charset="0"/>
              </a:rPr>
              <a:t>=0)</a:t>
            </a:r>
          </a:p>
          <a:p>
            <a:r>
              <a:rPr lang="en-US" sz="1100" dirty="0" err="1">
                <a:latin typeface="Calibri" pitchFamily="34" charset="0"/>
                <a:cs typeface="Calibri" pitchFamily="34" charset="0"/>
              </a:rPr>
              <a:t>forest.fit</a:t>
            </a:r>
            <a:r>
              <a:rPr lang="en-US" sz="1100" dirty="0">
                <a:latin typeface="Calibri" pitchFamily="34" charset="0"/>
                <a:cs typeface="Calibri" pitchFamily="34" charset="0"/>
              </a:rPr>
              <a:t>(</a:t>
            </a:r>
            <a:r>
              <a:rPr lang="en-US" sz="1100" dirty="0" err="1">
                <a:latin typeface="Calibri" pitchFamily="34" charset="0"/>
                <a:cs typeface="Calibri" pitchFamily="34" charset="0"/>
              </a:rPr>
              <a:t>X_train,Y_train</a:t>
            </a:r>
            <a:r>
              <a:rPr lang="en-US" sz="1100" dirty="0">
                <a:latin typeface="Calibri" pitchFamily="34" charset="0"/>
                <a:cs typeface="Calibri" pitchFamily="34" charset="0"/>
              </a:rPr>
              <a:t>)</a:t>
            </a:r>
          </a:p>
          <a:p>
            <a:r>
              <a:rPr lang="en-US" sz="1100" dirty="0" smtClean="0">
                <a:latin typeface="Calibri" pitchFamily="34" charset="0"/>
                <a:cs typeface="Calibri" pitchFamily="34" charset="0"/>
              </a:rPr>
              <a:t>#</a:t>
            </a:r>
            <a:r>
              <a:rPr lang="en-US" sz="1100" dirty="0">
                <a:latin typeface="Calibri" pitchFamily="34" charset="0"/>
                <a:cs typeface="Calibri" pitchFamily="34" charset="0"/>
              </a:rPr>
              <a:t>SVM</a:t>
            </a:r>
          </a:p>
          <a:p>
            <a:r>
              <a:rPr lang="en-US" sz="1100" dirty="0">
                <a:latin typeface="Calibri" pitchFamily="34" charset="0"/>
                <a:cs typeface="Calibri" pitchFamily="34" charset="0"/>
              </a:rPr>
              <a:t>from </a:t>
            </a:r>
            <a:r>
              <a:rPr lang="en-US" sz="1100" dirty="0" err="1">
                <a:latin typeface="Calibri" pitchFamily="34" charset="0"/>
                <a:cs typeface="Calibri" pitchFamily="34" charset="0"/>
              </a:rPr>
              <a:t>sklearn.svm</a:t>
            </a:r>
            <a:r>
              <a:rPr lang="en-US" sz="1100" dirty="0">
                <a:latin typeface="Calibri" pitchFamily="34" charset="0"/>
                <a:cs typeface="Calibri" pitchFamily="34" charset="0"/>
              </a:rPr>
              <a:t> import SVC </a:t>
            </a:r>
          </a:p>
          <a:p>
            <a:r>
              <a:rPr lang="en-US" sz="1100" dirty="0">
                <a:latin typeface="Calibri" pitchFamily="34" charset="0"/>
                <a:cs typeface="Calibri" pitchFamily="34" charset="0"/>
              </a:rPr>
              <a:t>svc  =SVC()</a:t>
            </a:r>
          </a:p>
          <a:p>
            <a:r>
              <a:rPr lang="en-US" sz="1100" dirty="0" err="1">
                <a:latin typeface="Calibri" pitchFamily="34" charset="0"/>
                <a:cs typeface="Calibri" pitchFamily="34" charset="0"/>
              </a:rPr>
              <a:t>svc.fit</a:t>
            </a:r>
            <a:r>
              <a:rPr lang="en-US" sz="1100" dirty="0">
                <a:latin typeface="Calibri" pitchFamily="34" charset="0"/>
                <a:cs typeface="Calibri" pitchFamily="34" charset="0"/>
              </a:rPr>
              <a:t>(</a:t>
            </a:r>
            <a:r>
              <a:rPr lang="en-US" sz="1100" dirty="0" err="1">
                <a:latin typeface="Calibri" pitchFamily="34" charset="0"/>
                <a:cs typeface="Calibri" pitchFamily="34" charset="0"/>
              </a:rPr>
              <a:t>X_train,Y_train</a:t>
            </a:r>
            <a:r>
              <a:rPr lang="en-US" sz="1100" dirty="0">
                <a:latin typeface="Calibri" pitchFamily="34" charset="0"/>
                <a:cs typeface="Calibri" pitchFamily="34" charset="0"/>
              </a:rPr>
              <a:t>) </a:t>
            </a:r>
          </a:p>
          <a:p>
            <a:r>
              <a:rPr lang="en-US" sz="1100" dirty="0" smtClean="0">
                <a:latin typeface="Calibri" pitchFamily="34" charset="0"/>
                <a:cs typeface="Calibri" pitchFamily="34" charset="0"/>
              </a:rPr>
              <a:t>#</a:t>
            </a:r>
            <a:r>
              <a:rPr lang="en-US" sz="1100" dirty="0">
                <a:latin typeface="Calibri" pitchFamily="34" charset="0"/>
                <a:cs typeface="Calibri" pitchFamily="34" charset="0"/>
              </a:rPr>
              <a:t>Prediction using </a:t>
            </a:r>
            <a:r>
              <a:rPr lang="en-US" sz="1100" dirty="0" err="1">
                <a:latin typeface="Calibri" pitchFamily="34" charset="0"/>
                <a:cs typeface="Calibri" pitchFamily="34" charset="0"/>
              </a:rPr>
              <a:t>XGBoost</a:t>
            </a:r>
            <a:endParaRPr lang="en-US" sz="1100" dirty="0">
              <a:latin typeface="Calibri" pitchFamily="34" charset="0"/>
              <a:cs typeface="Calibri" pitchFamily="34" charset="0"/>
            </a:endParaRPr>
          </a:p>
          <a:p>
            <a:r>
              <a:rPr lang="en-US" sz="1100" dirty="0">
                <a:latin typeface="Calibri" pitchFamily="34" charset="0"/>
                <a:cs typeface="Calibri" pitchFamily="34" charset="0"/>
              </a:rPr>
              <a:t>from </a:t>
            </a:r>
            <a:r>
              <a:rPr lang="en-US" sz="1100" dirty="0" err="1">
                <a:latin typeface="Calibri" pitchFamily="34" charset="0"/>
                <a:cs typeface="Calibri" pitchFamily="34" charset="0"/>
              </a:rPr>
              <a:t>xgboost</a:t>
            </a:r>
            <a:r>
              <a:rPr lang="en-US" sz="1100" dirty="0">
                <a:latin typeface="Calibri" pitchFamily="34" charset="0"/>
                <a:cs typeface="Calibri" pitchFamily="34" charset="0"/>
              </a:rPr>
              <a:t> import </a:t>
            </a:r>
            <a:r>
              <a:rPr lang="en-US" sz="1100" dirty="0" err="1">
                <a:latin typeface="Calibri" pitchFamily="34" charset="0"/>
                <a:cs typeface="Calibri" pitchFamily="34" charset="0"/>
              </a:rPr>
              <a:t>XGBClassifier</a:t>
            </a:r>
            <a:endParaRPr lang="en-US" sz="1100" dirty="0">
              <a:latin typeface="Calibri" pitchFamily="34" charset="0"/>
              <a:cs typeface="Calibri" pitchFamily="34" charset="0"/>
            </a:endParaRPr>
          </a:p>
          <a:p>
            <a:r>
              <a:rPr lang="en-US" sz="1100" dirty="0" err="1">
                <a:latin typeface="Calibri" pitchFamily="34" charset="0"/>
                <a:cs typeface="Calibri" pitchFamily="34" charset="0"/>
              </a:rPr>
              <a:t>xgb</a:t>
            </a:r>
            <a:r>
              <a:rPr lang="en-US" sz="1100" dirty="0">
                <a:latin typeface="Calibri" pitchFamily="34" charset="0"/>
                <a:cs typeface="Calibri" pitchFamily="34" charset="0"/>
              </a:rPr>
              <a:t> = </a:t>
            </a:r>
            <a:r>
              <a:rPr lang="en-US" sz="1100" dirty="0" err="1">
                <a:latin typeface="Calibri" pitchFamily="34" charset="0"/>
                <a:cs typeface="Calibri" pitchFamily="34" charset="0"/>
              </a:rPr>
              <a:t>XGBClassifier</a:t>
            </a:r>
            <a:r>
              <a:rPr lang="en-US" sz="1100" dirty="0">
                <a:latin typeface="Calibri" pitchFamily="34" charset="0"/>
                <a:cs typeface="Calibri" pitchFamily="34" charset="0"/>
              </a:rPr>
              <a:t>()</a:t>
            </a:r>
          </a:p>
          <a:p>
            <a:r>
              <a:rPr lang="en-US" sz="1100" dirty="0" err="1">
                <a:latin typeface="Calibri" pitchFamily="34" charset="0"/>
                <a:cs typeface="Calibri" pitchFamily="34" charset="0"/>
              </a:rPr>
              <a:t>xgb.fit</a:t>
            </a:r>
            <a:r>
              <a:rPr lang="en-US" sz="1100" dirty="0">
                <a:latin typeface="Calibri" pitchFamily="34" charset="0"/>
                <a:cs typeface="Calibri" pitchFamily="34" charset="0"/>
              </a:rPr>
              <a:t>(</a:t>
            </a:r>
            <a:r>
              <a:rPr lang="en-US" sz="1100" dirty="0" err="1">
                <a:latin typeface="Calibri" pitchFamily="34" charset="0"/>
                <a:cs typeface="Calibri" pitchFamily="34" charset="0"/>
              </a:rPr>
              <a:t>X_train</a:t>
            </a:r>
            <a:r>
              <a:rPr lang="en-US" sz="1100" dirty="0">
                <a:latin typeface="Calibri" pitchFamily="34" charset="0"/>
                <a:cs typeface="Calibri" pitchFamily="34" charset="0"/>
              </a:rPr>
              <a:t>, </a:t>
            </a:r>
            <a:r>
              <a:rPr lang="en-US" sz="1100" dirty="0" err="1">
                <a:latin typeface="Calibri" pitchFamily="34" charset="0"/>
                <a:cs typeface="Calibri" pitchFamily="34" charset="0"/>
              </a:rPr>
              <a:t>Y_train</a:t>
            </a:r>
            <a:r>
              <a:rPr lang="en-US" sz="1100" dirty="0" smtClean="0">
                <a:latin typeface="Calibri" pitchFamily="34" charset="0"/>
                <a:cs typeface="Calibri" pitchFamily="34" charset="0"/>
              </a:rPr>
              <a:t>)</a:t>
            </a:r>
          </a:p>
          <a:p>
            <a:r>
              <a:rPr lang="en-US" sz="1100" dirty="0">
                <a:latin typeface="Calibri" pitchFamily="34" charset="0"/>
                <a:cs typeface="Calibri" pitchFamily="34" charset="0"/>
              </a:rPr>
              <a:t>from </a:t>
            </a:r>
            <a:r>
              <a:rPr lang="en-US" sz="1100" dirty="0" err="1">
                <a:latin typeface="Calibri" pitchFamily="34" charset="0"/>
                <a:cs typeface="Calibri" pitchFamily="34" charset="0"/>
              </a:rPr>
              <a:t>sklearn.metrics</a:t>
            </a:r>
            <a:r>
              <a:rPr lang="en-US" sz="1100" dirty="0">
                <a:latin typeface="Calibri" pitchFamily="34" charset="0"/>
                <a:cs typeface="Calibri" pitchFamily="34" charset="0"/>
              </a:rPr>
              <a:t> import </a:t>
            </a:r>
            <a:r>
              <a:rPr lang="en-US" sz="1100" dirty="0" err="1">
                <a:latin typeface="Calibri" pitchFamily="34" charset="0"/>
                <a:cs typeface="Calibri" pitchFamily="34" charset="0"/>
              </a:rPr>
              <a:t>classification_report</a:t>
            </a:r>
            <a:endParaRPr lang="en-US" sz="1100" dirty="0">
              <a:latin typeface="Calibri" pitchFamily="34" charset="0"/>
              <a:cs typeface="Calibri" pitchFamily="34" charset="0"/>
            </a:endParaRPr>
          </a:p>
          <a:p>
            <a:r>
              <a:rPr lang="en-US" sz="1100" dirty="0" smtClean="0">
                <a:latin typeface="Calibri" pitchFamily="34" charset="0"/>
                <a:cs typeface="Calibri" pitchFamily="34" charset="0"/>
              </a:rPr>
              <a:t>print</a:t>
            </a:r>
            <a:r>
              <a:rPr lang="en-US" sz="1100" dirty="0">
                <a:latin typeface="Calibri" pitchFamily="34" charset="0"/>
                <a:cs typeface="Calibri" pitchFamily="34" charset="0"/>
              </a:rPr>
              <a:t>("Classification report of Random Forest </a:t>
            </a:r>
            <a:r>
              <a:rPr lang="en-US" sz="1100" dirty="0" err="1">
                <a:latin typeface="Calibri" pitchFamily="34" charset="0"/>
                <a:cs typeface="Calibri" pitchFamily="34" charset="0"/>
              </a:rPr>
              <a:t>Classfier</a:t>
            </a:r>
            <a:r>
              <a:rPr lang="en-US" sz="1100" dirty="0">
                <a:latin typeface="Calibri" pitchFamily="34" charset="0"/>
                <a:cs typeface="Calibri" pitchFamily="34" charset="0"/>
              </a:rPr>
              <a:t> :-\n")</a:t>
            </a:r>
          </a:p>
          <a:p>
            <a:r>
              <a:rPr lang="en-US" sz="1100" dirty="0" err="1">
                <a:latin typeface="Calibri" pitchFamily="34" charset="0"/>
                <a:cs typeface="Calibri" pitchFamily="34" charset="0"/>
              </a:rPr>
              <a:t>cla_rep</a:t>
            </a:r>
            <a:r>
              <a:rPr lang="en-US" sz="1100" dirty="0">
                <a:latin typeface="Calibri" pitchFamily="34" charset="0"/>
                <a:cs typeface="Calibri" pitchFamily="34" charset="0"/>
              </a:rPr>
              <a:t>=</a:t>
            </a:r>
            <a:r>
              <a:rPr lang="en-US" sz="1100" dirty="0" err="1">
                <a:latin typeface="Calibri" pitchFamily="34" charset="0"/>
                <a:cs typeface="Calibri" pitchFamily="34" charset="0"/>
              </a:rPr>
              <a:t>classification_report</a:t>
            </a:r>
            <a:r>
              <a:rPr lang="en-US" sz="1100" dirty="0">
                <a:latin typeface="Calibri" pitchFamily="34" charset="0"/>
                <a:cs typeface="Calibri" pitchFamily="34" charset="0"/>
              </a:rPr>
              <a:t>(</a:t>
            </a:r>
            <a:r>
              <a:rPr lang="en-US" sz="1100" dirty="0" err="1">
                <a:latin typeface="Calibri" pitchFamily="34" charset="0"/>
                <a:cs typeface="Calibri" pitchFamily="34" charset="0"/>
              </a:rPr>
              <a:t>Y_test</a:t>
            </a:r>
            <a:r>
              <a:rPr lang="en-US" sz="1100" dirty="0">
                <a:latin typeface="Calibri" pitchFamily="34" charset="0"/>
                <a:cs typeface="Calibri" pitchFamily="34" charset="0"/>
              </a:rPr>
              <a:t>, </a:t>
            </a:r>
            <a:r>
              <a:rPr lang="en-US" sz="1100" dirty="0" err="1">
                <a:latin typeface="Calibri" pitchFamily="34" charset="0"/>
                <a:cs typeface="Calibri" pitchFamily="34" charset="0"/>
              </a:rPr>
              <a:t>forest.predict</a:t>
            </a:r>
            <a:r>
              <a:rPr lang="en-US" sz="1100" dirty="0">
                <a:latin typeface="Calibri" pitchFamily="34" charset="0"/>
                <a:cs typeface="Calibri" pitchFamily="34" charset="0"/>
              </a:rPr>
              <a:t>(</a:t>
            </a:r>
            <a:r>
              <a:rPr lang="en-US" sz="1100" dirty="0" err="1">
                <a:latin typeface="Calibri" pitchFamily="34" charset="0"/>
                <a:cs typeface="Calibri" pitchFamily="34" charset="0"/>
              </a:rPr>
              <a:t>X_test</a:t>
            </a:r>
            <a:r>
              <a:rPr lang="en-US" sz="1100" dirty="0">
                <a:latin typeface="Calibri" pitchFamily="34" charset="0"/>
                <a:cs typeface="Calibri" pitchFamily="34" charset="0"/>
              </a:rPr>
              <a:t>))</a:t>
            </a:r>
          </a:p>
          <a:p>
            <a:r>
              <a:rPr lang="en-US" sz="1100" dirty="0">
                <a:latin typeface="Calibri" pitchFamily="34" charset="0"/>
                <a:cs typeface="Calibri" pitchFamily="34" charset="0"/>
              </a:rPr>
              <a:t>print(</a:t>
            </a:r>
            <a:r>
              <a:rPr lang="en-US" sz="1100" dirty="0" err="1">
                <a:latin typeface="Calibri" pitchFamily="34" charset="0"/>
                <a:cs typeface="Calibri" pitchFamily="34" charset="0"/>
              </a:rPr>
              <a:t>cla_rep</a:t>
            </a:r>
            <a:r>
              <a:rPr lang="en-US" sz="1100" dirty="0">
                <a:latin typeface="Calibri" pitchFamily="34" charset="0"/>
                <a:cs typeface="Calibri" pitchFamily="34" charset="0"/>
              </a:rPr>
              <a:t>)</a:t>
            </a:r>
          </a:p>
          <a:p>
            <a:r>
              <a:rPr lang="en-US" sz="1100" dirty="0">
                <a:latin typeface="Calibri" pitchFamily="34" charset="0"/>
                <a:cs typeface="Calibri" pitchFamily="34" charset="0"/>
              </a:rPr>
              <a:t>Classification report of Random Forest </a:t>
            </a:r>
            <a:r>
              <a:rPr lang="en-US" sz="1100" dirty="0" err="1">
                <a:latin typeface="Calibri" pitchFamily="34" charset="0"/>
                <a:cs typeface="Calibri" pitchFamily="34" charset="0"/>
              </a:rPr>
              <a:t>Classfier</a:t>
            </a:r>
            <a:r>
              <a:rPr lang="en-US" sz="1100" dirty="0">
                <a:latin typeface="Calibri" pitchFamily="34" charset="0"/>
                <a:cs typeface="Calibri" pitchFamily="34" charset="0"/>
              </a:rPr>
              <a:t> :-</a:t>
            </a:r>
          </a:p>
          <a:p>
            <a:endParaRPr lang="en-US" sz="1100" dirty="0">
              <a:latin typeface="Calibri" pitchFamily="34" charset="0"/>
              <a:cs typeface="Calibri" pitchFamily="34" charset="0"/>
            </a:endParaRPr>
          </a:p>
          <a:p>
            <a:r>
              <a:rPr lang="en-US" sz="1100" dirty="0">
                <a:latin typeface="Calibri" pitchFamily="34" charset="0"/>
                <a:cs typeface="Calibri" pitchFamily="34" charset="0"/>
              </a:rPr>
              <a:t>              precision    recall  f1-score   support</a:t>
            </a:r>
          </a:p>
          <a:p>
            <a:endParaRPr lang="en-US" sz="1100" dirty="0">
              <a:latin typeface="Calibri" pitchFamily="34" charset="0"/>
              <a:cs typeface="Calibri" pitchFamily="34" charset="0"/>
            </a:endParaRPr>
          </a:p>
          <a:p>
            <a:r>
              <a:rPr lang="en-US" sz="1100" dirty="0">
                <a:latin typeface="Calibri" pitchFamily="34" charset="0"/>
                <a:cs typeface="Calibri" pitchFamily="34" charset="0"/>
              </a:rPr>
              <a:t>           0       0.99      0.98      0.98        90</a:t>
            </a:r>
          </a:p>
          <a:p>
            <a:r>
              <a:rPr lang="en-US" sz="1100" dirty="0">
                <a:latin typeface="Calibri" pitchFamily="34" charset="0"/>
                <a:cs typeface="Calibri" pitchFamily="34" charset="0"/>
              </a:rPr>
              <a:t>           1       0.96      0.98      0.97        53</a:t>
            </a:r>
          </a:p>
          <a:p>
            <a:endParaRPr lang="en-US" sz="1100" dirty="0">
              <a:latin typeface="Calibri" pitchFamily="34" charset="0"/>
              <a:cs typeface="Calibri" pitchFamily="34" charset="0"/>
            </a:endParaRPr>
          </a:p>
          <a:p>
            <a:r>
              <a:rPr lang="en-US" sz="1100" dirty="0">
                <a:latin typeface="Calibri" pitchFamily="34" charset="0"/>
                <a:cs typeface="Calibri" pitchFamily="34" charset="0"/>
              </a:rPr>
              <a:t>    accuracy                           0.98       143</a:t>
            </a:r>
          </a:p>
          <a:p>
            <a:r>
              <a:rPr lang="en-US" sz="1100" dirty="0">
                <a:latin typeface="Calibri" pitchFamily="34" charset="0"/>
                <a:cs typeface="Calibri" pitchFamily="34" charset="0"/>
              </a:rPr>
              <a:t>   macro </a:t>
            </a:r>
            <a:r>
              <a:rPr lang="en-US" sz="1100" dirty="0" err="1">
                <a:latin typeface="Calibri" pitchFamily="34" charset="0"/>
                <a:cs typeface="Calibri" pitchFamily="34" charset="0"/>
              </a:rPr>
              <a:t>avg</a:t>
            </a:r>
            <a:r>
              <a:rPr lang="en-US" sz="1100" dirty="0">
                <a:latin typeface="Calibri" pitchFamily="34" charset="0"/>
                <a:cs typeface="Calibri" pitchFamily="34" charset="0"/>
              </a:rPr>
              <a:t>       0.98      0.98      0.98       143</a:t>
            </a:r>
          </a:p>
          <a:p>
            <a:r>
              <a:rPr lang="en-US" sz="1100" dirty="0">
                <a:latin typeface="Calibri" pitchFamily="34" charset="0"/>
                <a:cs typeface="Calibri" pitchFamily="34" charset="0"/>
              </a:rPr>
              <a:t>weighted </a:t>
            </a:r>
            <a:r>
              <a:rPr lang="en-US" sz="1100" dirty="0" err="1">
                <a:latin typeface="Calibri" pitchFamily="34" charset="0"/>
                <a:cs typeface="Calibri" pitchFamily="34" charset="0"/>
              </a:rPr>
              <a:t>avg</a:t>
            </a:r>
            <a:r>
              <a:rPr lang="en-US" sz="1100" dirty="0">
                <a:latin typeface="Calibri" pitchFamily="34" charset="0"/>
                <a:cs typeface="Calibri" pitchFamily="34" charset="0"/>
              </a:rPr>
              <a:t>       0.98      0.98      0.98       143</a:t>
            </a:r>
          </a:p>
        </p:txBody>
      </p:sp>
    </p:spTree>
    <p:extLst>
      <p:ext uri="{BB962C8B-B14F-4D97-AF65-F5344CB8AC3E}">
        <p14:creationId xmlns:p14="http://schemas.microsoft.com/office/powerpoint/2010/main" val="3515974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815654" y="113591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a:buFont typeface="Courier New" pitchFamily="49" charset="0"/>
              <a:buChar char="o"/>
            </a:pPr>
            <a:r>
              <a:rPr lang="en-US" sz="2000" dirty="0">
                <a:latin typeface="Calibri" pitchFamily="34" charset="0"/>
                <a:cs typeface="Calibri" pitchFamily="34" charset="0"/>
              </a:rPr>
              <a:t>T</a:t>
            </a:r>
            <a:r>
              <a:rPr lang="en-US" sz="2000" dirty="0" smtClean="0">
                <a:latin typeface="Calibri" pitchFamily="34" charset="0"/>
                <a:cs typeface="Calibri" pitchFamily="34" charset="0"/>
              </a:rPr>
              <a:t>his </a:t>
            </a:r>
            <a:r>
              <a:rPr lang="en-US" sz="2000" dirty="0">
                <a:latin typeface="Calibri" pitchFamily="34" charset="0"/>
                <a:cs typeface="Calibri" pitchFamily="34" charset="0"/>
              </a:rPr>
              <a:t>data science project focused on developing a machine learning-based system for breast cancer analysis, aiming to improve early detection and diagnosis</a:t>
            </a:r>
            <a:r>
              <a:rPr lang="en-US" sz="2000" dirty="0" smtClean="0">
                <a:latin typeface="Calibri" pitchFamily="34" charset="0"/>
                <a:cs typeface="Calibri" pitchFamily="34" charset="0"/>
              </a:rPr>
              <a:t>. The </a:t>
            </a:r>
            <a:r>
              <a:rPr lang="en-US" sz="2000" dirty="0">
                <a:latin typeface="Calibri" pitchFamily="34" charset="0"/>
                <a:cs typeface="Calibri" pitchFamily="34" charset="0"/>
              </a:rPr>
              <a:t>results obtained from the evaluation of the developed model demonstrate its effectiveness in accurately diagnosing breast cancer, as evidenced by high accuracy, precision, recall, and F1-score metrics. </a:t>
            </a:r>
            <a:endParaRPr lang="en-US" sz="2000" dirty="0" smtClean="0">
              <a:latin typeface="Calibri" pitchFamily="34" charset="0"/>
              <a:cs typeface="Calibri" pitchFamily="34" charset="0"/>
            </a:endParaRPr>
          </a:p>
          <a:p>
            <a:pPr>
              <a:buFont typeface="Courier New" pitchFamily="49" charset="0"/>
              <a:buChar char="o"/>
            </a:pPr>
            <a:r>
              <a:rPr lang="en-US" sz="2000" dirty="0" smtClean="0">
                <a:latin typeface="Calibri" pitchFamily="34" charset="0"/>
                <a:cs typeface="Calibri" pitchFamily="34" charset="0"/>
              </a:rPr>
              <a:t>The </a:t>
            </a:r>
            <a:r>
              <a:rPr lang="en-US" sz="2000" dirty="0">
                <a:latin typeface="Calibri" pitchFamily="34" charset="0"/>
                <a:cs typeface="Calibri" pitchFamily="34" charset="0"/>
              </a:rPr>
              <a:t>model's performance was further validated through robust evaluation techniques such as cross-validation, ensuring its generalization to unseen </a:t>
            </a:r>
            <a:r>
              <a:rPr lang="en-US" sz="2000" dirty="0" smtClean="0">
                <a:latin typeface="Calibri" pitchFamily="34" charset="0"/>
                <a:cs typeface="Calibri" pitchFamily="34" charset="0"/>
              </a:rPr>
              <a:t>data . </a:t>
            </a:r>
          </a:p>
          <a:p>
            <a:pPr>
              <a:buFont typeface="Courier New" pitchFamily="49" charset="0"/>
              <a:buChar char="o"/>
            </a:pPr>
            <a:r>
              <a:rPr lang="en-US" sz="2000" dirty="0" smtClean="0">
                <a:latin typeface="Calibri" pitchFamily="34" charset="0"/>
                <a:cs typeface="Calibri" pitchFamily="34" charset="0"/>
              </a:rPr>
              <a:t>Overall</a:t>
            </a:r>
            <a:r>
              <a:rPr lang="en-US" sz="2000" dirty="0">
                <a:latin typeface="Calibri" pitchFamily="34" charset="0"/>
                <a:cs typeface="Calibri" pitchFamily="34" charset="0"/>
              </a:rPr>
              <a:t>, this data science project represents a significant step towards leveraging advanced technologies to address critical healthcare challenges, ultimately contributing to the advancement of medical diagnosis and patient care</a:t>
            </a:r>
            <a:r>
              <a:rPr lang="en-US" sz="2000" dirty="0" smtClean="0">
                <a:latin typeface="Calibri" pitchFamily="34" charset="0"/>
                <a:cs typeface="Calibri" pitchFamily="34" charset="0"/>
              </a:rPr>
              <a:t>.</a:t>
            </a:r>
            <a:r>
              <a:rPr lang="en-US" sz="2000" dirty="0">
                <a:latin typeface="Calibri" pitchFamily="34" charset="0"/>
                <a:cs typeface="Calibri" pitchFamily="34" charset="0"/>
              </a:rPr>
              <a:t/>
            </a:r>
            <a:br>
              <a:rPr lang="en-US" sz="2000" dirty="0">
                <a:latin typeface="Calibri" pitchFamily="34" charset="0"/>
                <a:cs typeface="Calibri" pitchFamily="34" charset="0"/>
              </a:rPr>
            </a:b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53254" y="1617254"/>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922531" y="149218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26830" y="2228781"/>
            <a:ext cx="9812215" cy="2862322"/>
          </a:xfrm>
          <a:prstGeom prst="rect">
            <a:avLst/>
          </a:prstGeom>
        </p:spPr>
        <p:txBody>
          <a:bodyPr wrap="square">
            <a:spAutoFit/>
          </a:bodyPr>
          <a:lstStyle/>
          <a:p>
            <a:pPr marL="285750" indent="-285750">
              <a:buFont typeface="Courier New" pitchFamily="49" charset="0"/>
              <a:buChar char="o"/>
            </a:pPr>
            <a:r>
              <a:rPr lang="en-US" sz="2000" dirty="0">
                <a:latin typeface="Calibri" pitchFamily="34" charset="0"/>
                <a:cs typeface="Calibri" pitchFamily="34" charset="0"/>
              </a:rPr>
              <a:t>Conducting longitudinal studies to analyze patient data over time can provide insights into disease progression, treatment efficacy, and patient outcomes. </a:t>
            </a:r>
          </a:p>
          <a:p>
            <a:pPr marL="285750" indent="-285750">
              <a:buFont typeface="Courier New" pitchFamily="49" charset="0"/>
              <a:buChar char="o"/>
            </a:pPr>
            <a:r>
              <a:rPr lang="en-US" sz="2000" dirty="0" smtClean="0">
                <a:latin typeface="Calibri" pitchFamily="34" charset="0"/>
                <a:cs typeface="Calibri" pitchFamily="34" charset="0"/>
              </a:rPr>
              <a:t>Collaborative </a:t>
            </a:r>
            <a:r>
              <a:rPr lang="en-US" sz="2000" dirty="0">
                <a:latin typeface="Calibri" pitchFamily="34" charset="0"/>
                <a:cs typeface="Calibri" pitchFamily="34" charset="0"/>
              </a:rPr>
              <a:t>research initiatives involving interdisciplinary teams of data scientists, clinicians, and domain experts can foster innovation in breast cancer analysis. </a:t>
            </a:r>
          </a:p>
          <a:p>
            <a:pPr marL="285750" indent="-285750">
              <a:buFont typeface="Courier New" pitchFamily="49" charset="0"/>
              <a:buChar char="o"/>
            </a:pPr>
            <a:r>
              <a:rPr lang="en-US" sz="2000" dirty="0" smtClean="0">
                <a:latin typeface="Calibri" pitchFamily="34" charset="0"/>
                <a:cs typeface="Calibri" pitchFamily="34" charset="0"/>
              </a:rPr>
              <a:t>Future </a:t>
            </a:r>
            <a:r>
              <a:rPr lang="en-US" sz="2000" dirty="0">
                <a:latin typeface="Calibri" pitchFamily="34" charset="0"/>
                <a:cs typeface="Calibri" pitchFamily="34" charset="0"/>
              </a:rPr>
              <a:t>projects should focus on ensuring the responsible and ethical deployment of AI-driven solutions in healthcare, including issues related to patient privacy, bias mitigation, and model </a:t>
            </a:r>
            <a:r>
              <a:rPr lang="en-US" sz="2000" dirty="0" smtClean="0">
                <a:latin typeface="Calibri" pitchFamily="34" charset="0"/>
                <a:cs typeface="Calibri" pitchFamily="34" charset="0"/>
              </a:rPr>
              <a:t>transparency.</a:t>
            </a:r>
          </a:p>
          <a:p>
            <a:pPr marL="285750" indent="-285750">
              <a:buFont typeface="Courier New" pitchFamily="49" charset="0"/>
              <a:buChar char="o"/>
            </a:pPr>
            <a:r>
              <a:rPr lang="en-US" sz="2000" dirty="0" smtClean="0">
                <a:latin typeface="Calibri" pitchFamily="34" charset="0"/>
                <a:cs typeface="Calibri" pitchFamily="34" charset="0"/>
              </a:rPr>
              <a:t>By </a:t>
            </a:r>
            <a:r>
              <a:rPr lang="en-US" sz="2000" dirty="0">
                <a:latin typeface="Calibri" pitchFamily="34" charset="0"/>
                <a:cs typeface="Calibri" pitchFamily="34" charset="0"/>
              </a:rPr>
              <a:t>developing scalable and cost-effective solutions, data science projects can contribute to global health initiatives aimed at reducing the burden of breast cancer worldwide</a:t>
            </a:r>
            <a:r>
              <a:rPr lang="en-US" dirty="0"/>
              <a:t>.</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944608" y="165172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a:buFont typeface="Wingdings" pitchFamily="2" charset="2"/>
              <a:buChar char="Ø"/>
            </a:pPr>
            <a:r>
              <a:rPr lang="en-IN" sz="2000" dirty="0">
                <a:solidFill>
                  <a:srgbClr val="FF9999"/>
                </a:solidFill>
                <a:latin typeface="Calibri" pitchFamily="34" charset="0"/>
                <a:cs typeface="Calibri" pitchFamily="34" charset="0"/>
                <a:hlinkClick r:id="rId2"/>
              </a:rPr>
              <a:t>https://</a:t>
            </a:r>
            <a:r>
              <a:rPr lang="en-IN" sz="2000" dirty="0" smtClean="0">
                <a:solidFill>
                  <a:srgbClr val="FF9999"/>
                </a:solidFill>
                <a:latin typeface="Calibri" pitchFamily="34" charset="0"/>
                <a:cs typeface="Calibri" pitchFamily="34" charset="0"/>
                <a:hlinkClick r:id="rId2"/>
              </a:rPr>
              <a:t>www.sciencedirect.com/science/article/pii/S2405959520300801</a:t>
            </a:r>
            <a:endParaRPr lang="en-IN" sz="2000" dirty="0">
              <a:solidFill>
                <a:srgbClr val="FF9999"/>
              </a:solidFill>
              <a:latin typeface="Calibri" pitchFamily="34" charset="0"/>
              <a:cs typeface="Calibri" pitchFamily="34" charset="0"/>
            </a:endParaRPr>
          </a:p>
          <a:p>
            <a:pPr>
              <a:buFont typeface="Wingdings" pitchFamily="2" charset="2"/>
              <a:buChar char="Ø"/>
            </a:pPr>
            <a:r>
              <a:rPr lang="en-IN" sz="2000" dirty="0" smtClean="0">
                <a:solidFill>
                  <a:schemeClr val="tx1"/>
                </a:solidFill>
                <a:latin typeface="Calibri" pitchFamily="34" charset="0"/>
                <a:cs typeface="Calibri" pitchFamily="34" charset="0"/>
                <a:hlinkClick r:id="rId3">
                  <a:extLst>
                    <a:ext uri="{A12FA001-AC4F-418D-AE19-62706E023703}">
                      <ahyp:hlinkClr xmlns:lc="http://schemas.openxmlformats.org/drawingml/2006/lockedCanvas" xmlns:ahyp="http://schemas.microsoft.com/office/drawing/2018/hyperlinkcolor" xmlns="" val="tx"/>
                    </a:ext>
                  </a:extLst>
                </a:hlinkClick>
              </a:rPr>
              <a:t>https</a:t>
            </a:r>
            <a:r>
              <a:rPr lang="en-IN" sz="2000" dirty="0">
                <a:solidFill>
                  <a:schemeClr val="tx1"/>
                </a:solidFill>
                <a:latin typeface="Calibri" pitchFamily="34" charset="0"/>
                <a:cs typeface="Calibri" pitchFamily="34" charset="0"/>
                <a:hlinkClick r:id="rId3">
                  <a:extLst>
                    <a:ext uri="{A12FA001-AC4F-418D-AE19-62706E023703}">
                      <ahyp:hlinkClr xmlns:lc="http://schemas.openxmlformats.org/drawingml/2006/lockedCanvas" xmlns:ahyp="http://schemas.microsoft.com/office/drawing/2018/hyperlinkcolor" xmlns="" val="tx"/>
                    </a:ext>
                  </a:extLst>
                </a:hlinkClick>
              </a:rPr>
              <a:t>://www.researchgate.net/publication/319688741_Breast_Cancer_Prediction_Using_Data_Mining_Method</a:t>
            </a:r>
            <a:endParaRPr lang="en-IN" sz="2000" dirty="0">
              <a:solidFill>
                <a:schemeClr val="tx1"/>
              </a:solidFill>
              <a:latin typeface="Calibri" pitchFamily="34" charset="0"/>
              <a:cs typeface="Calibri" pitchFamily="34"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87407" y="139381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smtClean="0">
                <a:latin typeface="Calibri" pitchFamily="34" charset="0"/>
                <a:cs typeface="Calibri" pitchFamily="34" charset="0"/>
              </a:rPr>
              <a:t>Breast </a:t>
            </a:r>
            <a:r>
              <a:rPr lang="en-US" sz="2000" dirty="0">
                <a:latin typeface="Calibri" pitchFamily="34" charset="0"/>
                <a:cs typeface="Calibri" pitchFamily="34" charset="0"/>
              </a:rPr>
              <a:t>cancer is a significant health concern worldwide, with early detection playing a crucial role in successful treatment outcomes. The problem statement for this data science project is to develop a machine learning model capable of accurately diagnosing breast </a:t>
            </a:r>
            <a:r>
              <a:rPr lang="en-US" sz="2000" dirty="0" smtClean="0">
                <a:latin typeface="Calibri" pitchFamily="34" charset="0"/>
                <a:cs typeface="Calibri" pitchFamily="34" charset="0"/>
              </a:rPr>
              <a:t>cancer</a:t>
            </a:r>
            <a:r>
              <a:rPr lang="en-IN" sz="2000" dirty="0" smtClean="0">
                <a:latin typeface="Calibri" pitchFamily="34" charset="0"/>
                <a:cs typeface="Calibri" pitchFamily="34" charset="0"/>
              </a:rPr>
              <a:t>.During </a:t>
            </a:r>
            <a:r>
              <a:rPr lang="en-IN" sz="2000" dirty="0">
                <a:latin typeface="Calibri" pitchFamily="34" charset="0"/>
                <a:cs typeface="Calibri" pitchFamily="34" charset="0"/>
              </a:rPr>
              <a:t>their life, among 8% of women are diagnosed with breast cancer after lung cancer. breast cancer is characterized by the mutation of genes, constant pain, changes in the size, colour(redness), skin texture of breasts</a:t>
            </a:r>
            <a:r>
              <a:rPr lang="en-IN" sz="2000" dirty="0" smtClean="0">
                <a:latin typeface="Calibri" pitchFamily="34" charset="0"/>
                <a:cs typeface="Calibri" pitchFamily="34" charset="0"/>
              </a:rPr>
              <a:t> </a:t>
            </a:r>
            <a:r>
              <a:rPr lang="en-IN" sz="2000" dirty="0">
                <a:latin typeface="Calibri" pitchFamily="34" charset="0"/>
                <a:cs typeface="Calibri" pitchFamily="34" charset="0"/>
              </a:rPr>
              <a:t>Established methods of detecting and diagnosing cancer mainly depend on skilled physicians, with the help of medical imaging, to detect certain symptoms that usually appear in the later stages of cancer. This project presents a novel method to detect breast cancer by employing techniques of Machine </a:t>
            </a:r>
            <a:r>
              <a:rPr lang="en-IN" sz="2000" dirty="0" smtClean="0">
                <a:latin typeface="Calibri" pitchFamily="34" charset="0"/>
                <a:cs typeface="Calibri" pitchFamily="34" charset="0"/>
              </a:rPr>
              <a:t>Learning.</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19796" y="87800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18398" y="129402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50195" y="1535448"/>
            <a:ext cx="9257116" cy="3416320"/>
          </a:xfrm>
          <a:prstGeom prst="rect">
            <a:avLst/>
          </a:prstGeom>
        </p:spPr>
        <p:txBody>
          <a:bodyPr wrap="square">
            <a:spAutoFit/>
          </a:bodyPr>
          <a:lstStyle/>
          <a:p>
            <a:pPr marL="285750" indent="-285750">
              <a:buFont typeface="Arial" panose="020B0604020202020204" pitchFamily="34" charset="0"/>
              <a:buChar char="•"/>
            </a:pPr>
            <a:r>
              <a:rPr lang="en-IN" dirty="0" smtClean="0">
                <a:latin typeface="Calibri" pitchFamily="34" charset="0"/>
                <a:cs typeface="Calibri" pitchFamily="34" charset="0"/>
              </a:rPr>
              <a:t>I will making  </a:t>
            </a:r>
            <a:r>
              <a:rPr lang="en-IN" dirty="0">
                <a:latin typeface="Calibri" pitchFamily="34" charset="0"/>
                <a:cs typeface="Calibri" pitchFamily="34" charset="0"/>
              </a:rPr>
              <a:t>a Machine Learning  model which will be using a dataset to classify the breast cancer into two </a:t>
            </a:r>
            <a:r>
              <a:rPr lang="en-IN" dirty="0" smtClean="0">
                <a:latin typeface="Calibri" pitchFamily="34" charset="0"/>
                <a:cs typeface="Calibri" pitchFamily="34" charset="0"/>
              </a:rPr>
              <a:t>types.</a:t>
            </a:r>
          </a:p>
          <a:p>
            <a:r>
              <a:rPr lang="en-IN" dirty="0">
                <a:solidFill>
                  <a:srgbClr val="123654"/>
                </a:solidFill>
                <a:latin typeface="Calibri" pitchFamily="34" charset="0"/>
                <a:cs typeface="Calibri" pitchFamily="34" charset="0"/>
              </a:rPr>
              <a:t> </a:t>
            </a:r>
            <a:r>
              <a:rPr lang="en-IN" dirty="0" smtClean="0">
                <a:solidFill>
                  <a:srgbClr val="123654"/>
                </a:solidFill>
                <a:latin typeface="Calibri" pitchFamily="34" charset="0"/>
                <a:cs typeface="Calibri" pitchFamily="34" charset="0"/>
              </a:rPr>
              <a:t>                  1) </a:t>
            </a:r>
            <a:r>
              <a:rPr lang="en-IN" dirty="0">
                <a:solidFill>
                  <a:srgbClr val="123654"/>
                </a:solidFill>
                <a:latin typeface="Calibri" pitchFamily="34" charset="0"/>
                <a:cs typeface="Calibri" pitchFamily="34" charset="0"/>
              </a:rPr>
              <a:t>Malignant                  </a:t>
            </a:r>
            <a:r>
              <a:rPr lang="en-IN" dirty="0" smtClean="0">
                <a:solidFill>
                  <a:srgbClr val="123654"/>
                </a:solidFill>
                <a:latin typeface="Calibri" pitchFamily="34" charset="0"/>
                <a:cs typeface="Calibri" pitchFamily="34" charset="0"/>
              </a:rPr>
              <a:t> 2) </a:t>
            </a:r>
            <a:r>
              <a:rPr lang="en-IN" dirty="0">
                <a:solidFill>
                  <a:srgbClr val="123654"/>
                </a:solidFill>
                <a:latin typeface="Calibri" pitchFamily="34" charset="0"/>
                <a:cs typeface="Calibri" pitchFamily="34" charset="0"/>
              </a:rPr>
              <a:t>Benign</a:t>
            </a:r>
            <a:r>
              <a:rPr lang="en-IN" dirty="0">
                <a:latin typeface="Calibri" pitchFamily="34" charset="0"/>
                <a:cs typeface="Calibri" pitchFamily="34" charset="0"/>
              </a:rPr>
              <a:t> </a:t>
            </a:r>
            <a:endParaRPr lang="en-IN" dirty="0" smtClean="0">
              <a:latin typeface="Calibri" pitchFamily="34" charset="0"/>
              <a:cs typeface="Calibri" pitchFamily="34" charset="0"/>
            </a:endParaRPr>
          </a:p>
          <a:p>
            <a:pPr marL="285750" indent="-285750">
              <a:buFont typeface="Arial" panose="020B0604020202020204" pitchFamily="34" charset="0"/>
              <a:buChar char="•"/>
            </a:pPr>
            <a:r>
              <a:rPr lang="en-IN" dirty="0" smtClean="0">
                <a:latin typeface="Calibri" pitchFamily="34" charset="0"/>
                <a:cs typeface="Calibri" pitchFamily="34" charset="0"/>
              </a:rPr>
              <a:t>We </a:t>
            </a:r>
            <a:r>
              <a:rPr lang="en-IN" dirty="0">
                <a:latin typeface="Calibri" pitchFamily="34" charset="0"/>
                <a:cs typeface="Calibri" pitchFamily="34" charset="0"/>
              </a:rPr>
              <a:t>will be using advance classification and optimization methods for increasing the accuracy of our predicting </a:t>
            </a:r>
            <a:r>
              <a:rPr lang="en-IN" dirty="0" smtClean="0">
                <a:latin typeface="Calibri" pitchFamily="34" charset="0"/>
                <a:cs typeface="Calibri" pitchFamily="34" charset="0"/>
              </a:rPr>
              <a:t>model.</a:t>
            </a:r>
          </a:p>
          <a:p>
            <a:pPr marL="285750" indent="-285750">
              <a:buFont typeface="Arial" panose="020B0604020202020204" pitchFamily="34" charset="0"/>
              <a:buChar char="•"/>
            </a:pPr>
            <a:r>
              <a:rPr lang="en-IN" dirty="0" smtClean="0">
                <a:latin typeface="Calibri" pitchFamily="34" charset="0"/>
                <a:cs typeface="Calibri" pitchFamily="34" charset="0"/>
              </a:rPr>
              <a:t>In my model I </a:t>
            </a:r>
            <a:r>
              <a:rPr lang="en-IN" dirty="0">
                <a:latin typeface="Calibri" pitchFamily="34" charset="0"/>
                <a:cs typeface="Calibri" pitchFamily="34" charset="0"/>
              </a:rPr>
              <a:t>able to classify  the cancer in to the above given types with high accuracy on the set of data given by the </a:t>
            </a:r>
            <a:r>
              <a:rPr lang="en-IN" dirty="0" smtClean="0">
                <a:latin typeface="Calibri" pitchFamily="34" charset="0"/>
                <a:cs typeface="Calibri" pitchFamily="34" charset="0"/>
              </a:rPr>
              <a:t>client.</a:t>
            </a:r>
          </a:p>
          <a:p>
            <a:pPr marL="285750" indent="-285750">
              <a:buFont typeface="Arial" panose="020B0604020202020204" pitchFamily="34" charset="0"/>
              <a:buChar char="•"/>
            </a:pPr>
            <a:r>
              <a:rPr lang="en-IN" dirty="0" smtClean="0">
                <a:latin typeface="Calibri" pitchFamily="34" charset="0"/>
                <a:cs typeface="Calibri" pitchFamily="34" charset="0"/>
              </a:rPr>
              <a:t>I implement </a:t>
            </a:r>
            <a:r>
              <a:rPr lang="en-IN" dirty="0">
                <a:latin typeface="Calibri" pitchFamily="34" charset="0"/>
                <a:cs typeface="Calibri" pitchFamily="34" charset="0"/>
              </a:rPr>
              <a:t>different M.L algorithms and evaluate their accuracy using cross </a:t>
            </a:r>
            <a:r>
              <a:rPr lang="en-IN" dirty="0" smtClean="0">
                <a:latin typeface="Calibri" pitchFamily="34" charset="0"/>
                <a:cs typeface="Calibri" pitchFamily="34" charset="0"/>
              </a:rPr>
              <a:t>validation technique </a:t>
            </a:r>
            <a:r>
              <a:rPr lang="en-IN" dirty="0">
                <a:latin typeface="Calibri" pitchFamily="34" charset="0"/>
                <a:cs typeface="Calibri" pitchFamily="34" charset="0"/>
              </a:rPr>
              <a:t>to find the best model by combining feature pre-processing methods and classifier algorithms like </a:t>
            </a:r>
            <a:r>
              <a:rPr lang="en-IN" dirty="0" smtClean="0">
                <a:latin typeface="Calibri" pitchFamily="34" charset="0"/>
                <a:cs typeface="Calibri" pitchFamily="34" charset="0"/>
              </a:rPr>
              <a:t>Logistic </a:t>
            </a:r>
            <a:r>
              <a:rPr lang="en-IN" dirty="0">
                <a:latin typeface="Calibri" pitchFamily="34" charset="0"/>
                <a:cs typeface="Calibri" pitchFamily="34" charset="0"/>
              </a:rPr>
              <a:t>Regression, Decision Tree, Random forest, K-nearest Algorithm, </a:t>
            </a:r>
            <a:r>
              <a:rPr lang="en-IN" dirty="0" smtClean="0">
                <a:latin typeface="Calibri" pitchFamily="34" charset="0"/>
                <a:cs typeface="Calibri" pitchFamily="34" charset="0"/>
              </a:rPr>
              <a:t>SVM.</a:t>
            </a:r>
            <a:endParaRPr lang="en-US" dirty="0">
              <a:latin typeface="Calibri" pitchFamily="34" charset="0"/>
              <a:cs typeface="Calibri" pitchFamily="34" charset="0"/>
            </a:endParaRPr>
          </a:p>
          <a:p>
            <a:endParaRPr lang="en-IN" dirty="0">
              <a:latin typeface="Calibri" pitchFamily="34" charset="0"/>
              <a:cs typeface="Calibri" pitchFamily="34" charset="0"/>
            </a:endParaRPr>
          </a:p>
          <a:p>
            <a:r>
              <a:rPr lang="en-IN" b="1" dirty="0" smtClean="0">
                <a:latin typeface="Calibri" pitchFamily="34" charset="0"/>
                <a:cs typeface="Calibri" pitchFamily="34" charset="0"/>
              </a:rPr>
              <a:t>Block </a:t>
            </a:r>
            <a:r>
              <a:rPr lang="en-IN" b="1" dirty="0">
                <a:latin typeface="Calibri" pitchFamily="34" charset="0"/>
                <a:cs typeface="Calibri" pitchFamily="34" charset="0"/>
              </a:rPr>
              <a:t>diagram </a:t>
            </a:r>
            <a:r>
              <a:rPr lang="en-IN" b="1" dirty="0" smtClean="0">
                <a:latin typeface="Calibri" pitchFamily="34" charset="0"/>
                <a:cs typeface="Calibri" pitchFamily="34" charset="0"/>
              </a:rPr>
              <a:t>:</a:t>
            </a:r>
            <a:endParaRPr lang="en-IN" dirty="0">
              <a:latin typeface="Calibri" pitchFamily="34" charset="0"/>
              <a:cs typeface="Calibri" pitchFamily="34" charset="0"/>
            </a:endParaRPr>
          </a:p>
        </p:txBody>
      </p:sp>
      <p:grpSp>
        <p:nvGrpSpPr>
          <p:cNvPr id="6" name="Group 5">
            <a:extLst>
              <a:ext uri="{FF2B5EF4-FFF2-40B4-BE49-F238E27FC236}">
                <a16:creationId xmlns:lc="http://schemas.openxmlformats.org/drawingml/2006/lockedCanvas" xmlns:a16="http://schemas.microsoft.com/office/drawing/2014/main" xmlns="" id="{EE1AC828-D5E9-4AF6-8EED-CC7B8A988EB3}"/>
              </a:ext>
            </a:extLst>
          </p:cNvPr>
          <p:cNvGrpSpPr/>
          <p:nvPr/>
        </p:nvGrpSpPr>
        <p:grpSpPr>
          <a:xfrm>
            <a:off x="679338" y="5259591"/>
            <a:ext cx="10636749" cy="800530"/>
            <a:chOff x="1690067" y="5798311"/>
            <a:chExt cx="9457611" cy="800530"/>
          </a:xfrm>
        </p:grpSpPr>
        <p:sp>
          <p:nvSpPr>
            <p:cNvPr id="7" name="Freeform: Shape 5">
              <a:extLst>
                <a:ext uri="{FF2B5EF4-FFF2-40B4-BE49-F238E27FC236}">
                  <a16:creationId xmlns:lc="http://schemas.openxmlformats.org/drawingml/2006/lockedCanvas" xmlns:a16="http://schemas.microsoft.com/office/drawing/2014/main" xmlns="" id="{2ACDFB4B-4E6E-4696-9FDD-0112EEDC346D}"/>
                </a:ext>
              </a:extLst>
            </p:cNvPr>
            <p:cNvSpPr/>
            <p:nvPr/>
          </p:nvSpPr>
          <p:spPr>
            <a:xfrm>
              <a:off x="1690067"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622300">
                <a:lnSpc>
                  <a:spcPct val="90000"/>
                </a:lnSpc>
                <a:spcBef>
                  <a:spcPct val="0"/>
                </a:spcBef>
                <a:spcAft>
                  <a:spcPct val="35000"/>
                </a:spcAft>
                <a:buNone/>
              </a:pPr>
              <a:r>
                <a:rPr lang="en-IN" sz="1400" kern="1200" dirty="0"/>
                <a:t>Dataset</a:t>
              </a:r>
            </a:p>
          </p:txBody>
        </p:sp>
        <p:sp>
          <p:nvSpPr>
            <p:cNvPr id="8" name="Freeform: Shape 6">
              <a:extLst>
                <a:ext uri="{FF2B5EF4-FFF2-40B4-BE49-F238E27FC236}">
                  <a16:creationId xmlns:lc="http://schemas.openxmlformats.org/drawingml/2006/lockedCanvas" xmlns:a16="http://schemas.microsoft.com/office/drawing/2014/main" xmlns="" id="{21A4991C-C211-4BCE-AF48-D90DA9338C84}"/>
                </a:ext>
              </a:extLst>
            </p:cNvPr>
            <p:cNvSpPr/>
            <p:nvPr/>
          </p:nvSpPr>
          <p:spPr>
            <a:xfrm>
              <a:off x="2925974"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488950">
                <a:lnSpc>
                  <a:spcPct val="90000"/>
                </a:lnSpc>
                <a:spcBef>
                  <a:spcPct val="0"/>
                </a:spcBef>
                <a:spcAft>
                  <a:spcPct val="35000"/>
                </a:spcAft>
                <a:buNone/>
              </a:pPr>
              <a:endParaRPr lang="en-IN" sz="1100" kern="1200"/>
            </a:p>
          </p:txBody>
        </p:sp>
        <p:sp>
          <p:nvSpPr>
            <p:cNvPr id="9" name="Freeform: Shape 7">
              <a:extLst>
                <a:ext uri="{FF2B5EF4-FFF2-40B4-BE49-F238E27FC236}">
                  <a16:creationId xmlns:lc="http://schemas.openxmlformats.org/drawingml/2006/lockedCanvas" xmlns:a16="http://schemas.microsoft.com/office/drawing/2014/main" xmlns="" id="{5C2E3C8F-F297-4E7F-A099-1DD0B5B61398}"/>
                </a:ext>
              </a:extLst>
            </p:cNvPr>
            <p:cNvSpPr/>
            <p:nvPr/>
          </p:nvSpPr>
          <p:spPr>
            <a:xfrm>
              <a:off x="3263040" y="5798311"/>
              <a:ext cx="1592747" cy="800530"/>
            </a:xfrm>
            <a:custGeom>
              <a:avLst/>
              <a:gdLst>
                <a:gd name="connsiteX0" fmla="*/ 0 w 1592747"/>
                <a:gd name="connsiteY0" fmla="*/ 80053 h 800530"/>
                <a:gd name="connsiteX1" fmla="*/ 80053 w 1592747"/>
                <a:gd name="connsiteY1" fmla="*/ 0 h 800530"/>
                <a:gd name="connsiteX2" fmla="*/ 1512694 w 1592747"/>
                <a:gd name="connsiteY2" fmla="*/ 0 h 800530"/>
                <a:gd name="connsiteX3" fmla="*/ 1592747 w 1592747"/>
                <a:gd name="connsiteY3" fmla="*/ 80053 h 800530"/>
                <a:gd name="connsiteX4" fmla="*/ 1592747 w 1592747"/>
                <a:gd name="connsiteY4" fmla="*/ 720477 h 800530"/>
                <a:gd name="connsiteX5" fmla="*/ 1512694 w 1592747"/>
                <a:gd name="connsiteY5" fmla="*/ 800530 h 800530"/>
                <a:gd name="connsiteX6" fmla="*/ 80053 w 1592747"/>
                <a:gd name="connsiteY6" fmla="*/ 800530 h 800530"/>
                <a:gd name="connsiteX7" fmla="*/ 0 w 1592747"/>
                <a:gd name="connsiteY7" fmla="*/ 720477 h 800530"/>
                <a:gd name="connsiteX8" fmla="*/ 0 w 1592747"/>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747" h="800530">
                  <a:moveTo>
                    <a:pt x="0" y="80053"/>
                  </a:moveTo>
                  <a:cubicBezTo>
                    <a:pt x="0" y="35841"/>
                    <a:pt x="35841" y="0"/>
                    <a:pt x="80053" y="0"/>
                  </a:cubicBezTo>
                  <a:lnTo>
                    <a:pt x="1512694" y="0"/>
                  </a:lnTo>
                  <a:cubicBezTo>
                    <a:pt x="1556906" y="0"/>
                    <a:pt x="1592747" y="35841"/>
                    <a:pt x="1592747" y="80053"/>
                  </a:cubicBezTo>
                  <a:lnTo>
                    <a:pt x="1592747" y="720477"/>
                  </a:lnTo>
                  <a:cubicBezTo>
                    <a:pt x="1592747" y="764689"/>
                    <a:pt x="1556906" y="800530"/>
                    <a:pt x="1512694"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622300">
                <a:lnSpc>
                  <a:spcPct val="90000"/>
                </a:lnSpc>
                <a:spcBef>
                  <a:spcPct val="0"/>
                </a:spcBef>
                <a:spcAft>
                  <a:spcPct val="35000"/>
                </a:spcAft>
                <a:buNone/>
              </a:pPr>
              <a:r>
                <a:rPr lang="en-IN" sz="1400" kern="1200" dirty="0"/>
                <a:t>Pre-processing data</a:t>
              </a:r>
            </a:p>
          </p:txBody>
        </p:sp>
        <p:sp>
          <p:nvSpPr>
            <p:cNvPr id="10" name="Freeform: Shape 8">
              <a:extLst>
                <a:ext uri="{FF2B5EF4-FFF2-40B4-BE49-F238E27FC236}">
                  <a16:creationId xmlns:lc="http://schemas.openxmlformats.org/drawingml/2006/lockedCanvas" xmlns:a16="http://schemas.microsoft.com/office/drawing/2014/main" xmlns="" id="{C8E867CC-ABA1-46CD-977A-B26DFCA5F9A1}"/>
                </a:ext>
              </a:extLst>
            </p:cNvPr>
            <p:cNvSpPr/>
            <p:nvPr/>
          </p:nvSpPr>
          <p:spPr>
            <a:xfrm>
              <a:off x="4965670" y="6059256"/>
              <a:ext cx="232952" cy="278640"/>
            </a:xfrm>
            <a:custGeom>
              <a:avLst/>
              <a:gdLst>
                <a:gd name="connsiteX0" fmla="*/ 0 w 232952"/>
                <a:gd name="connsiteY0" fmla="*/ 55728 h 278640"/>
                <a:gd name="connsiteX1" fmla="*/ 116476 w 232952"/>
                <a:gd name="connsiteY1" fmla="*/ 55728 h 278640"/>
                <a:gd name="connsiteX2" fmla="*/ 116476 w 232952"/>
                <a:gd name="connsiteY2" fmla="*/ 0 h 278640"/>
                <a:gd name="connsiteX3" fmla="*/ 232952 w 232952"/>
                <a:gd name="connsiteY3" fmla="*/ 139320 h 278640"/>
                <a:gd name="connsiteX4" fmla="*/ 116476 w 232952"/>
                <a:gd name="connsiteY4" fmla="*/ 278640 h 278640"/>
                <a:gd name="connsiteX5" fmla="*/ 116476 w 232952"/>
                <a:gd name="connsiteY5" fmla="*/ 222912 h 278640"/>
                <a:gd name="connsiteX6" fmla="*/ 0 w 232952"/>
                <a:gd name="connsiteY6" fmla="*/ 222912 h 278640"/>
                <a:gd name="connsiteX7" fmla="*/ 0 w 232952"/>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952" h="278640">
                  <a:moveTo>
                    <a:pt x="0" y="55728"/>
                  </a:moveTo>
                  <a:lnTo>
                    <a:pt x="116476" y="55728"/>
                  </a:lnTo>
                  <a:lnTo>
                    <a:pt x="116476" y="0"/>
                  </a:lnTo>
                  <a:lnTo>
                    <a:pt x="232952" y="139320"/>
                  </a:lnTo>
                  <a:lnTo>
                    <a:pt x="116476" y="278640"/>
                  </a:lnTo>
                  <a:lnTo>
                    <a:pt x="116476" y="222912"/>
                  </a:lnTo>
                  <a:lnTo>
                    <a:pt x="0" y="222912"/>
                  </a:lnTo>
                  <a:lnTo>
                    <a:pt x="0" y="55728"/>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55728" rIns="69886" bIns="55728"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488950">
                <a:lnSpc>
                  <a:spcPct val="90000"/>
                </a:lnSpc>
                <a:spcBef>
                  <a:spcPct val="0"/>
                </a:spcBef>
                <a:spcAft>
                  <a:spcPct val="35000"/>
                </a:spcAft>
                <a:buNone/>
              </a:pPr>
              <a:endParaRPr lang="en-IN" sz="1100" kern="1200"/>
            </a:p>
          </p:txBody>
        </p:sp>
        <p:sp>
          <p:nvSpPr>
            <p:cNvPr id="11" name="Freeform: Shape 9">
              <a:extLst>
                <a:ext uri="{FF2B5EF4-FFF2-40B4-BE49-F238E27FC236}">
                  <a16:creationId xmlns:lc="http://schemas.openxmlformats.org/drawingml/2006/lockedCanvas" xmlns:a16="http://schemas.microsoft.com/office/drawing/2014/main" xmlns="" id="{3CBD2BD0-29B1-4A2B-B70E-2C94E8D183E5}"/>
                </a:ext>
              </a:extLst>
            </p:cNvPr>
            <p:cNvSpPr/>
            <p:nvPr/>
          </p:nvSpPr>
          <p:spPr>
            <a:xfrm>
              <a:off x="5295320"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622300">
                <a:lnSpc>
                  <a:spcPct val="90000"/>
                </a:lnSpc>
                <a:spcBef>
                  <a:spcPct val="0"/>
                </a:spcBef>
                <a:spcAft>
                  <a:spcPct val="35000"/>
                </a:spcAft>
                <a:buNone/>
              </a:pPr>
              <a:r>
                <a:rPr lang="en-IN" sz="1400" kern="1200" dirty="0"/>
                <a:t>Building </a:t>
              </a:r>
              <a:r>
                <a:rPr lang="en-IN" sz="1400" kern="1200" dirty="0" smtClean="0"/>
                <a:t>Model and split data</a:t>
              </a:r>
              <a:endParaRPr lang="en-IN" sz="1400" kern="1200" dirty="0"/>
            </a:p>
          </p:txBody>
        </p:sp>
        <p:sp>
          <p:nvSpPr>
            <p:cNvPr id="12" name="Freeform: Shape 10">
              <a:extLst>
                <a:ext uri="{FF2B5EF4-FFF2-40B4-BE49-F238E27FC236}">
                  <a16:creationId xmlns:lc="http://schemas.openxmlformats.org/drawingml/2006/lockedCanvas" xmlns:a16="http://schemas.microsoft.com/office/drawing/2014/main" xmlns="" id="{FFD73158-18AA-4338-912D-181A27EC28BF}"/>
                </a:ext>
              </a:extLst>
            </p:cNvPr>
            <p:cNvSpPr/>
            <p:nvPr/>
          </p:nvSpPr>
          <p:spPr>
            <a:xfrm>
              <a:off x="6533700" y="6059256"/>
              <a:ext cx="243433" cy="278640"/>
            </a:xfrm>
            <a:custGeom>
              <a:avLst/>
              <a:gdLst>
                <a:gd name="connsiteX0" fmla="*/ 0 w 243433"/>
                <a:gd name="connsiteY0" fmla="*/ 55728 h 278640"/>
                <a:gd name="connsiteX1" fmla="*/ 121717 w 243433"/>
                <a:gd name="connsiteY1" fmla="*/ 55728 h 278640"/>
                <a:gd name="connsiteX2" fmla="*/ 121717 w 243433"/>
                <a:gd name="connsiteY2" fmla="*/ 0 h 278640"/>
                <a:gd name="connsiteX3" fmla="*/ 243433 w 243433"/>
                <a:gd name="connsiteY3" fmla="*/ 139320 h 278640"/>
                <a:gd name="connsiteX4" fmla="*/ 121717 w 243433"/>
                <a:gd name="connsiteY4" fmla="*/ 278640 h 278640"/>
                <a:gd name="connsiteX5" fmla="*/ 121717 w 243433"/>
                <a:gd name="connsiteY5" fmla="*/ 222912 h 278640"/>
                <a:gd name="connsiteX6" fmla="*/ 0 w 243433"/>
                <a:gd name="connsiteY6" fmla="*/ 222912 h 278640"/>
                <a:gd name="connsiteX7" fmla="*/ 0 w 24343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33" h="278640">
                  <a:moveTo>
                    <a:pt x="0" y="55728"/>
                  </a:moveTo>
                  <a:lnTo>
                    <a:pt x="121717" y="55728"/>
                  </a:lnTo>
                  <a:lnTo>
                    <a:pt x="121717" y="0"/>
                  </a:lnTo>
                  <a:lnTo>
                    <a:pt x="243433" y="139320"/>
                  </a:lnTo>
                  <a:lnTo>
                    <a:pt x="121717" y="278640"/>
                  </a:lnTo>
                  <a:lnTo>
                    <a:pt x="121717" y="222912"/>
                  </a:lnTo>
                  <a:lnTo>
                    <a:pt x="0" y="222912"/>
                  </a:lnTo>
                  <a:lnTo>
                    <a:pt x="0" y="55728"/>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55728" rIns="73030" bIns="55728"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488950">
                <a:lnSpc>
                  <a:spcPct val="90000"/>
                </a:lnSpc>
                <a:spcBef>
                  <a:spcPct val="0"/>
                </a:spcBef>
                <a:spcAft>
                  <a:spcPct val="35000"/>
                </a:spcAft>
                <a:buNone/>
              </a:pPr>
              <a:endParaRPr lang="en-IN" sz="1100" kern="1200"/>
            </a:p>
          </p:txBody>
        </p:sp>
        <p:sp>
          <p:nvSpPr>
            <p:cNvPr id="13" name="Freeform: Shape 11">
              <a:extLst>
                <a:ext uri="{FF2B5EF4-FFF2-40B4-BE49-F238E27FC236}">
                  <a16:creationId xmlns:lc="http://schemas.openxmlformats.org/drawingml/2006/lockedCanvas" xmlns:a16="http://schemas.microsoft.com/office/drawing/2014/main" xmlns="" id="{5E197836-5B00-456E-B4C8-1AE91FDC6BCE}"/>
                </a:ext>
              </a:extLst>
            </p:cNvPr>
            <p:cNvSpPr/>
            <p:nvPr/>
          </p:nvSpPr>
          <p:spPr>
            <a:xfrm>
              <a:off x="6878181"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622300">
                <a:lnSpc>
                  <a:spcPct val="90000"/>
                </a:lnSpc>
                <a:spcBef>
                  <a:spcPct val="0"/>
                </a:spcBef>
                <a:spcAft>
                  <a:spcPct val="35000"/>
                </a:spcAft>
                <a:buNone/>
              </a:pPr>
              <a:r>
                <a:rPr lang="en-IN" sz="1400" kern="1200" dirty="0" smtClean="0"/>
                <a:t>Training</a:t>
              </a:r>
            </a:p>
            <a:p>
              <a:pPr marL="0" lvl="0" indent="0" algn="ctr" defTabSz="622300">
                <a:lnSpc>
                  <a:spcPct val="90000"/>
                </a:lnSpc>
                <a:spcBef>
                  <a:spcPct val="0"/>
                </a:spcBef>
                <a:spcAft>
                  <a:spcPct val="35000"/>
                </a:spcAft>
                <a:buNone/>
              </a:pPr>
              <a:r>
                <a:rPr lang="en-IN" sz="1400" dirty="0" smtClean="0"/>
                <a:t>data</a:t>
              </a:r>
              <a:r>
                <a:rPr lang="en-IN" sz="1400" kern="1200" dirty="0" smtClean="0"/>
                <a:t>  </a:t>
              </a:r>
              <a:endParaRPr lang="en-IN" sz="1400" kern="1200" dirty="0"/>
            </a:p>
          </p:txBody>
        </p:sp>
        <p:sp>
          <p:nvSpPr>
            <p:cNvPr id="14" name="Freeform: Shape 12">
              <a:extLst>
                <a:ext uri="{FF2B5EF4-FFF2-40B4-BE49-F238E27FC236}">
                  <a16:creationId xmlns:lc="http://schemas.openxmlformats.org/drawingml/2006/lockedCanvas" xmlns:a16="http://schemas.microsoft.com/office/drawing/2014/main" xmlns="" id="{E9BBE723-19EA-4004-9FAC-82815A218FBA}"/>
                </a:ext>
              </a:extLst>
            </p:cNvPr>
            <p:cNvSpPr/>
            <p:nvPr/>
          </p:nvSpPr>
          <p:spPr>
            <a:xfrm>
              <a:off x="8114088"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488950">
                <a:lnSpc>
                  <a:spcPct val="90000"/>
                </a:lnSpc>
                <a:spcBef>
                  <a:spcPct val="0"/>
                </a:spcBef>
                <a:spcAft>
                  <a:spcPct val="35000"/>
                </a:spcAft>
                <a:buNone/>
              </a:pPr>
              <a:endParaRPr lang="en-IN" sz="1100" kern="1200"/>
            </a:p>
          </p:txBody>
        </p:sp>
        <p:sp>
          <p:nvSpPr>
            <p:cNvPr id="15" name="Freeform: Shape 13">
              <a:extLst>
                <a:ext uri="{FF2B5EF4-FFF2-40B4-BE49-F238E27FC236}">
                  <a16:creationId xmlns:lc="http://schemas.openxmlformats.org/drawingml/2006/lockedCanvas" xmlns:a16="http://schemas.microsoft.com/office/drawing/2014/main" xmlns="" id="{201B6493-0BD4-4CDE-ABC9-69059222C22F}"/>
                </a:ext>
              </a:extLst>
            </p:cNvPr>
            <p:cNvSpPr/>
            <p:nvPr/>
          </p:nvSpPr>
          <p:spPr>
            <a:xfrm>
              <a:off x="8451153"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622300">
                <a:lnSpc>
                  <a:spcPct val="90000"/>
                </a:lnSpc>
                <a:spcBef>
                  <a:spcPct val="0"/>
                </a:spcBef>
                <a:spcAft>
                  <a:spcPct val="35000"/>
                </a:spcAft>
                <a:buNone/>
              </a:pPr>
              <a:r>
                <a:rPr lang="en-IN" sz="1400" kern="1200" dirty="0"/>
                <a:t>Testing </a:t>
              </a:r>
              <a:endParaRPr lang="en-IN" sz="1400" kern="1200" dirty="0" smtClean="0"/>
            </a:p>
            <a:p>
              <a:pPr marL="0" lvl="0" indent="0" algn="ctr" defTabSz="622300">
                <a:lnSpc>
                  <a:spcPct val="90000"/>
                </a:lnSpc>
                <a:spcBef>
                  <a:spcPct val="0"/>
                </a:spcBef>
                <a:spcAft>
                  <a:spcPct val="35000"/>
                </a:spcAft>
                <a:buNone/>
              </a:pPr>
              <a:r>
                <a:rPr lang="en-IN" sz="1400" dirty="0" smtClean="0"/>
                <a:t>data</a:t>
              </a:r>
              <a:endParaRPr lang="en-IN" sz="1400" kern="1200" dirty="0"/>
            </a:p>
          </p:txBody>
        </p:sp>
        <p:sp>
          <p:nvSpPr>
            <p:cNvPr id="16" name="Freeform: Shape 14">
              <a:extLst>
                <a:ext uri="{FF2B5EF4-FFF2-40B4-BE49-F238E27FC236}">
                  <a16:creationId xmlns:lc="http://schemas.openxmlformats.org/drawingml/2006/lockedCanvas" xmlns:a16="http://schemas.microsoft.com/office/drawing/2014/main" xmlns="" id="{594DD574-7CD0-4B80-95CB-75694AD641AD}"/>
                </a:ext>
              </a:extLst>
            </p:cNvPr>
            <p:cNvSpPr/>
            <p:nvPr/>
          </p:nvSpPr>
          <p:spPr>
            <a:xfrm>
              <a:off x="9687061"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488950">
                <a:lnSpc>
                  <a:spcPct val="90000"/>
                </a:lnSpc>
                <a:spcBef>
                  <a:spcPct val="0"/>
                </a:spcBef>
                <a:spcAft>
                  <a:spcPct val="35000"/>
                </a:spcAft>
                <a:buNone/>
              </a:pPr>
              <a:endParaRPr lang="en-IN" sz="1100" kern="1200"/>
            </a:p>
          </p:txBody>
        </p:sp>
        <p:sp>
          <p:nvSpPr>
            <p:cNvPr id="17" name="Freeform: Shape 15">
              <a:extLst>
                <a:ext uri="{FF2B5EF4-FFF2-40B4-BE49-F238E27FC236}">
                  <a16:creationId xmlns:lc="http://schemas.openxmlformats.org/drawingml/2006/lockedCanvas" xmlns:a16="http://schemas.microsoft.com/office/drawing/2014/main" xmlns="" id="{403A4A84-29DA-4073-9B02-0A393F2ECD43}"/>
                </a:ext>
              </a:extLst>
            </p:cNvPr>
            <p:cNvSpPr/>
            <p:nvPr/>
          </p:nvSpPr>
          <p:spPr>
            <a:xfrm>
              <a:off x="10024126"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lvl="0" indent="0" algn="ctr" defTabSz="622300">
                <a:lnSpc>
                  <a:spcPct val="90000"/>
                </a:lnSpc>
                <a:spcBef>
                  <a:spcPct val="0"/>
                </a:spcBef>
                <a:spcAft>
                  <a:spcPct val="35000"/>
                </a:spcAft>
                <a:buNone/>
              </a:pPr>
              <a:r>
                <a:rPr lang="en-IN" sz="1400" kern="1200" dirty="0"/>
                <a:t>Result</a:t>
              </a:r>
            </a:p>
          </p:txBody>
        </p:sp>
      </p:gr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92915" y="11197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10000"/>
          </a:bodyPr>
          <a:lstStyle/>
          <a:p>
            <a:pPr marL="324000" lvl="1" indent="0">
              <a:buClr>
                <a:schemeClr val="accent1"/>
              </a:buClr>
              <a:buNone/>
            </a:pPr>
            <a:endParaRPr lang="en-US" dirty="0">
              <a:latin typeface="Bookman Old Style" panose="02050604050505020204" pitchFamily="18" charset="0"/>
            </a:endParaRPr>
          </a:p>
          <a:p>
            <a:pPr lvl="1">
              <a:buClr>
                <a:schemeClr val="accent1"/>
              </a:buClr>
              <a:buFont typeface="Wingdings" pitchFamily="2" charset="2"/>
              <a:buChar char="ü"/>
            </a:pPr>
            <a:r>
              <a:rPr lang="en-US" sz="1900" dirty="0" smtClean="0">
                <a:latin typeface="Calibri" pitchFamily="34" charset="0"/>
                <a:cs typeface="Calibri" pitchFamily="34" charset="0"/>
              </a:rPr>
              <a:t>Data </a:t>
            </a:r>
            <a:r>
              <a:rPr lang="en-US" sz="1900" dirty="0">
                <a:latin typeface="Calibri" pitchFamily="34" charset="0"/>
                <a:cs typeface="Calibri" pitchFamily="34" charset="0"/>
              </a:rPr>
              <a:t>collection is the process of gathering and measuring information on variables of </a:t>
            </a:r>
            <a:r>
              <a:rPr lang="en-US" sz="1900" dirty="0" smtClean="0">
                <a:latin typeface="Calibri" pitchFamily="34" charset="0"/>
                <a:cs typeface="Calibri" pitchFamily="34" charset="0"/>
              </a:rPr>
              <a:t>interest in </a:t>
            </a:r>
            <a:r>
              <a:rPr lang="en-US" sz="1900" dirty="0">
                <a:latin typeface="Calibri" pitchFamily="34" charset="0"/>
                <a:cs typeface="Calibri" pitchFamily="34" charset="0"/>
              </a:rPr>
              <a:t>an established systematic fashion that enables one to answer stated research questions, test </a:t>
            </a:r>
            <a:r>
              <a:rPr lang="en-US" sz="1900" dirty="0" smtClean="0">
                <a:latin typeface="Calibri" pitchFamily="34" charset="0"/>
                <a:cs typeface="Calibri" pitchFamily="34" charset="0"/>
              </a:rPr>
              <a:t>hypotheses and </a:t>
            </a:r>
            <a:r>
              <a:rPr lang="en-US" sz="1900" dirty="0">
                <a:latin typeface="Calibri" pitchFamily="34" charset="0"/>
                <a:cs typeface="Calibri" pitchFamily="34" charset="0"/>
              </a:rPr>
              <a:t>evaluate </a:t>
            </a:r>
            <a:r>
              <a:rPr lang="en-US" sz="1900" dirty="0" smtClean="0">
                <a:latin typeface="Calibri" pitchFamily="34" charset="0"/>
                <a:cs typeface="Calibri" pitchFamily="34" charset="0"/>
              </a:rPr>
              <a:t>outcomes.</a:t>
            </a:r>
          </a:p>
          <a:p>
            <a:pPr lvl="1">
              <a:buClr>
                <a:schemeClr val="accent1"/>
              </a:buClr>
              <a:buFont typeface="Wingdings" pitchFamily="2" charset="2"/>
              <a:buChar char="ü"/>
            </a:pPr>
            <a:r>
              <a:rPr lang="en-US" sz="1900" dirty="0" smtClean="0">
                <a:latin typeface="Calibri" pitchFamily="34" charset="0"/>
                <a:cs typeface="Calibri" pitchFamily="34" charset="0"/>
              </a:rPr>
              <a:t>Clean </a:t>
            </a:r>
            <a:r>
              <a:rPr lang="en-US" sz="1900" dirty="0">
                <a:latin typeface="Calibri" pitchFamily="34" charset="0"/>
                <a:cs typeface="Calibri" pitchFamily="34" charset="0"/>
              </a:rPr>
              <a:t>and preprocess the data to handle missing values, </a:t>
            </a:r>
            <a:r>
              <a:rPr lang="en-US" sz="1900" dirty="0" smtClean="0">
                <a:latin typeface="Calibri" pitchFamily="34" charset="0"/>
                <a:cs typeface="Calibri" pitchFamily="34" charset="0"/>
              </a:rPr>
              <a:t>outliers and </a:t>
            </a:r>
            <a:r>
              <a:rPr lang="en-US" sz="1900" dirty="0">
                <a:latin typeface="Calibri" pitchFamily="34" charset="0"/>
                <a:cs typeface="Calibri" pitchFamily="34" charset="0"/>
              </a:rPr>
              <a:t>ensure data </a:t>
            </a:r>
            <a:r>
              <a:rPr lang="en-US" sz="1900" dirty="0" smtClean="0">
                <a:latin typeface="Calibri" pitchFamily="34" charset="0"/>
                <a:cs typeface="Calibri" pitchFamily="34" charset="0"/>
              </a:rPr>
              <a:t>consistency.</a:t>
            </a:r>
          </a:p>
          <a:p>
            <a:pPr lvl="1">
              <a:buClr>
                <a:schemeClr val="accent1"/>
              </a:buClr>
              <a:buFont typeface="Wingdings" pitchFamily="2" charset="2"/>
              <a:buChar char="ü"/>
            </a:pPr>
            <a:r>
              <a:rPr lang="en-US" sz="1900" dirty="0" smtClean="0">
                <a:latin typeface="Calibri" pitchFamily="34" charset="0"/>
                <a:cs typeface="Calibri" pitchFamily="34" charset="0"/>
              </a:rPr>
              <a:t>Engineer </a:t>
            </a:r>
            <a:r>
              <a:rPr lang="en-US" sz="1900" dirty="0">
                <a:latin typeface="Calibri" pitchFamily="34" charset="0"/>
                <a:cs typeface="Calibri" pitchFamily="34" charset="0"/>
              </a:rPr>
              <a:t>new features or transform existing ones to enhance the predictive power of the </a:t>
            </a:r>
            <a:r>
              <a:rPr lang="en-US" sz="1900" dirty="0" smtClean="0">
                <a:latin typeface="Calibri" pitchFamily="34" charset="0"/>
                <a:cs typeface="Calibri" pitchFamily="34" charset="0"/>
              </a:rPr>
              <a:t>model.</a:t>
            </a:r>
          </a:p>
          <a:p>
            <a:pPr lvl="1">
              <a:buClr>
                <a:schemeClr val="accent1"/>
              </a:buClr>
              <a:buFont typeface="Wingdings" pitchFamily="2" charset="2"/>
              <a:buChar char="ü"/>
            </a:pPr>
            <a:r>
              <a:rPr lang="en-US" sz="1900" dirty="0" smtClean="0">
                <a:latin typeface="Calibri" pitchFamily="34" charset="0"/>
                <a:cs typeface="Calibri" pitchFamily="34" charset="0"/>
              </a:rPr>
              <a:t>Develop </a:t>
            </a:r>
            <a:r>
              <a:rPr lang="en-US" sz="1900" dirty="0">
                <a:latin typeface="Calibri" pitchFamily="34" charset="0"/>
                <a:cs typeface="Calibri" pitchFamily="34" charset="0"/>
              </a:rPr>
              <a:t>and train machine learning models, including but not limited to logistic regression, decision trees, random forests, support vector machines </a:t>
            </a:r>
            <a:r>
              <a:rPr lang="en-US" sz="1900" dirty="0" smtClean="0">
                <a:latin typeface="Calibri" pitchFamily="34" charset="0"/>
                <a:cs typeface="Calibri" pitchFamily="34" charset="0"/>
              </a:rPr>
              <a:t> </a:t>
            </a:r>
            <a:r>
              <a:rPr lang="en-US" sz="1900" dirty="0">
                <a:latin typeface="Calibri" pitchFamily="34" charset="0"/>
                <a:cs typeface="Calibri" pitchFamily="34" charset="0"/>
              </a:rPr>
              <a:t>or convolutional neural networks </a:t>
            </a:r>
            <a:r>
              <a:rPr lang="en-US" sz="1900" dirty="0" smtClean="0">
                <a:latin typeface="Calibri" pitchFamily="34" charset="0"/>
                <a:cs typeface="Calibri" pitchFamily="34" charset="0"/>
              </a:rPr>
              <a:t>for </a:t>
            </a:r>
            <a:r>
              <a:rPr lang="en-US" sz="1900" dirty="0">
                <a:latin typeface="Calibri" pitchFamily="34" charset="0"/>
                <a:cs typeface="Calibri" pitchFamily="34" charset="0"/>
              </a:rPr>
              <a:t>image-based </a:t>
            </a:r>
            <a:r>
              <a:rPr lang="en-US" sz="1900" dirty="0" smtClean="0">
                <a:latin typeface="Calibri" pitchFamily="34" charset="0"/>
                <a:cs typeface="Calibri" pitchFamily="34" charset="0"/>
              </a:rPr>
              <a:t>data.</a:t>
            </a:r>
          </a:p>
          <a:p>
            <a:pPr lvl="1">
              <a:buClr>
                <a:schemeClr val="accent1"/>
              </a:buClr>
              <a:buFont typeface="Wingdings" pitchFamily="2" charset="2"/>
              <a:buChar char="ü"/>
            </a:pPr>
            <a:r>
              <a:rPr lang="en-US" sz="1900" dirty="0" smtClean="0">
                <a:latin typeface="Calibri" pitchFamily="34" charset="0"/>
                <a:cs typeface="Calibri" pitchFamily="34" charset="0"/>
              </a:rPr>
              <a:t>Evaluate </a:t>
            </a:r>
            <a:r>
              <a:rPr lang="en-US" sz="1900" dirty="0">
                <a:latin typeface="Calibri" pitchFamily="34" charset="0"/>
                <a:cs typeface="Calibri" pitchFamily="34" charset="0"/>
              </a:rPr>
              <a:t>the performance of the developed models using appropriate evaluation metrics such as accuracy, precision, recall, </a:t>
            </a:r>
            <a:r>
              <a:rPr lang="en-US" sz="1900" dirty="0" smtClean="0">
                <a:latin typeface="Calibri" pitchFamily="34" charset="0"/>
                <a:cs typeface="Calibri" pitchFamily="34" charset="0"/>
              </a:rPr>
              <a:t>F1-score and </a:t>
            </a:r>
            <a:r>
              <a:rPr lang="en-US" sz="1900" dirty="0">
                <a:latin typeface="Calibri" pitchFamily="34" charset="0"/>
                <a:cs typeface="Calibri" pitchFamily="34" charset="0"/>
              </a:rPr>
              <a:t>ROC </a:t>
            </a:r>
            <a:r>
              <a:rPr lang="en-US" sz="1900" dirty="0" smtClean="0">
                <a:latin typeface="Calibri" pitchFamily="34" charset="0"/>
                <a:cs typeface="Calibri" pitchFamily="34" charset="0"/>
              </a:rPr>
              <a:t>curves.</a:t>
            </a:r>
          </a:p>
          <a:p>
            <a:pPr lvl="1">
              <a:buClr>
                <a:schemeClr val="accent1"/>
              </a:buClr>
              <a:buFont typeface="Wingdings" pitchFamily="2" charset="2"/>
              <a:buChar char="ü"/>
            </a:pPr>
            <a:r>
              <a:rPr lang="en-US" sz="1900" dirty="0" smtClean="0">
                <a:latin typeface="Calibri" pitchFamily="34" charset="0"/>
                <a:cs typeface="Calibri" pitchFamily="34" charset="0"/>
              </a:rPr>
              <a:t>Interpret </a:t>
            </a:r>
            <a:r>
              <a:rPr lang="en-US" sz="1900" dirty="0">
                <a:latin typeface="Calibri" pitchFamily="34" charset="0"/>
                <a:cs typeface="Calibri" pitchFamily="34" charset="0"/>
              </a:rPr>
              <a:t>the trained models to understand the importance of different features in diagnosing breast cancer. Utilize visualization techniques to explain model </a:t>
            </a:r>
            <a:r>
              <a:rPr lang="en-US" sz="1900" dirty="0" smtClean="0">
                <a:latin typeface="Calibri" pitchFamily="34" charset="0"/>
                <a:cs typeface="Calibri" pitchFamily="34" charset="0"/>
              </a:rPr>
              <a:t>predictions.</a:t>
            </a:r>
          </a:p>
          <a:p>
            <a:pPr lvl="1">
              <a:buClr>
                <a:schemeClr val="accent1"/>
              </a:buClr>
              <a:buFont typeface="Wingdings" pitchFamily="2" charset="2"/>
              <a:buChar char="ü"/>
            </a:pPr>
            <a:r>
              <a:rPr lang="en-US" sz="1900" dirty="0" smtClean="0">
                <a:latin typeface="Calibri" pitchFamily="34" charset="0"/>
                <a:cs typeface="Calibri" pitchFamily="34" charset="0"/>
              </a:rPr>
              <a:t>Deploy </a:t>
            </a:r>
            <a:r>
              <a:rPr lang="en-US" sz="1900" dirty="0">
                <a:latin typeface="Calibri" pitchFamily="34" charset="0"/>
                <a:cs typeface="Calibri" pitchFamily="34" charset="0"/>
              </a:rPr>
              <a:t>the best-performing model into a user-friendly interface or integrate it into existing healthcare systems for real-time diagnosis</a:t>
            </a:r>
            <a:r>
              <a:rPr lang="en-US" sz="1800" dirty="0"/>
              <a: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99130" y="131175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69469" y="2075750"/>
            <a:ext cx="11029615" cy="2816829"/>
          </a:xfrm>
        </p:spPr>
        <p:txBody>
          <a:bodyPr>
            <a:normAutofit/>
          </a:bodyPr>
          <a:lstStyle/>
          <a:p>
            <a:pPr marL="0" indent="0">
              <a:buNone/>
            </a:pPr>
            <a:r>
              <a:rPr lang="en-IN" sz="2800" dirty="0">
                <a:latin typeface="+mj-lt"/>
              </a:rPr>
              <a:t>Data </a:t>
            </a:r>
            <a:r>
              <a:rPr lang="en-IN" sz="2800" dirty="0" smtClean="0">
                <a:latin typeface="+mj-lt"/>
              </a:rPr>
              <a:t>Collection:</a:t>
            </a:r>
            <a:endParaRPr lang="en-IN" sz="2800" dirty="0">
              <a:latin typeface="+mj-lt"/>
            </a:endParaRPr>
          </a:p>
          <a:p>
            <a:pPr lvl="1">
              <a:spcAft>
                <a:spcPts val="300"/>
              </a:spcAft>
              <a:buFont typeface="Wingdings" pitchFamily="2" charset="2"/>
              <a:buChar char="q"/>
            </a:pPr>
            <a:r>
              <a:rPr lang="en-US" sz="2000" dirty="0">
                <a:latin typeface="Calibri" pitchFamily="34" charset="0"/>
                <a:cs typeface="Calibri" pitchFamily="34" charset="0"/>
              </a:rPr>
              <a:t>Accurate data collection is essential to ensure the integrity of the research, regardless of the field of study or data preference. </a:t>
            </a:r>
            <a:endParaRPr lang="en-US" sz="2000" dirty="0" smtClean="0">
              <a:latin typeface="Calibri" pitchFamily="34" charset="0"/>
              <a:cs typeface="Calibri" pitchFamily="34" charset="0"/>
            </a:endParaRPr>
          </a:p>
          <a:p>
            <a:pPr lvl="1">
              <a:spcAft>
                <a:spcPts val="300"/>
              </a:spcAft>
              <a:buFont typeface="Wingdings" pitchFamily="2" charset="2"/>
              <a:buChar char="q"/>
            </a:pPr>
            <a:r>
              <a:rPr lang="en-US" sz="2000" dirty="0" smtClean="0">
                <a:solidFill>
                  <a:srgbClr val="202122"/>
                </a:solidFill>
                <a:latin typeface="Calibri" pitchFamily="34" charset="0"/>
                <a:cs typeface="Calibri" pitchFamily="34" charset="0"/>
              </a:rPr>
              <a:t>The </a:t>
            </a:r>
            <a:r>
              <a:rPr lang="en-US" sz="2000" dirty="0">
                <a:solidFill>
                  <a:srgbClr val="202122"/>
                </a:solidFill>
                <a:latin typeface="Calibri" pitchFamily="34" charset="0"/>
                <a:cs typeface="Calibri" pitchFamily="34" charset="0"/>
              </a:rPr>
              <a:t>goal for all data collection is to capture quality evidence that allows analysis to lead to the formulation of convincing and credible answers to the questions that have been </a:t>
            </a:r>
            <a:r>
              <a:rPr lang="en-US" sz="2000" dirty="0" smtClean="0">
                <a:solidFill>
                  <a:srgbClr val="202122"/>
                </a:solidFill>
                <a:latin typeface="Calibri" pitchFamily="34" charset="0"/>
                <a:cs typeface="Calibri" pitchFamily="34" charset="0"/>
              </a:rPr>
              <a:t>posed.</a:t>
            </a:r>
            <a:endParaRPr lang="en-IN" sz="2000" dirty="0" smtClean="0">
              <a:solidFill>
                <a:srgbClr val="202122"/>
              </a:solidFill>
              <a:latin typeface="Calibri" pitchFamily="34" charset="0"/>
              <a:cs typeface="Calibri" pitchFamily="34" charset="0"/>
            </a:endParaRPr>
          </a:p>
          <a:p>
            <a:pPr lvl="1">
              <a:spcAft>
                <a:spcPts val="300"/>
              </a:spcAft>
              <a:buFont typeface="Wingdings" pitchFamily="2" charset="2"/>
              <a:buChar char="q"/>
            </a:pPr>
            <a:r>
              <a:rPr lang="en-IN" sz="2000" dirty="0" smtClean="0">
                <a:latin typeface="Calibri" pitchFamily="34" charset="0"/>
                <a:cs typeface="Calibri" pitchFamily="34" charset="0"/>
              </a:rPr>
              <a:t>In </a:t>
            </a:r>
            <a:r>
              <a:rPr lang="en-IN" sz="2000" dirty="0">
                <a:latin typeface="Calibri" pitchFamily="34" charset="0"/>
                <a:cs typeface="Calibri" pitchFamily="34" charset="0"/>
              </a:rPr>
              <a:t>our project is we are using </a:t>
            </a:r>
            <a:r>
              <a:rPr lang="en-IN" sz="2000" b="1" dirty="0">
                <a:solidFill>
                  <a:srgbClr val="FF0000"/>
                </a:solidFill>
                <a:latin typeface="Calibri" pitchFamily="34" charset="0"/>
                <a:cs typeface="Calibri" pitchFamily="34" charset="0"/>
                <a:hlinkClick r:id="rId2">
                  <a:extLst>
                    <a:ext uri="{A12FA001-AC4F-418D-AE19-62706E023703}">
                      <ahyp:hlinkClr xmlns:lc="http://schemas.openxmlformats.org/drawingml/2006/lockedCanvas" xmlns:ahyp="http://schemas.microsoft.com/office/drawing/2018/hyperlinkcolor" xmlns="" val="tx"/>
                    </a:ext>
                  </a:extLst>
                </a:hlinkClick>
              </a:rPr>
              <a:t>WISCONSIN </a:t>
            </a:r>
            <a:r>
              <a:rPr lang="en-IN" sz="2000" b="1" dirty="0">
                <a:solidFill>
                  <a:srgbClr val="FF0000"/>
                </a:solidFill>
                <a:latin typeface="Calibri" pitchFamily="34" charset="0"/>
                <a:cs typeface="Calibri" pitchFamily="34" charset="0"/>
                <a:hlinkClick r:id="rId2">
                  <a:extLst>
                    <a:ext uri="{A12FA001-AC4F-418D-AE19-62706E023703}">
                      <ahyp:hlinkClr xmlns:lc="http://schemas.openxmlformats.org/drawingml/2006/lockedCanvas" xmlns:ahyp="http://schemas.microsoft.com/office/drawing/2018/hyperlinkcolor" xmlns="" val="tx"/>
                    </a:ext>
                  </a:extLst>
                </a:hlinkClick>
              </a:rPr>
              <a:t>(Diagnostic) Data Set for Breast Cancer</a:t>
            </a:r>
            <a:r>
              <a:rPr lang="en-IN" sz="2000" dirty="0">
                <a:solidFill>
                  <a:srgbClr val="FF0000"/>
                </a:solidFill>
                <a:latin typeface="Calibri" pitchFamily="34" charset="0"/>
                <a:cs typeface="Calibri" pitchFamily="34" charset="0"/>
              </a:rPr>
              <a:t> </a:t>
            </a:r>
            <a:r>
              <a:rPr lang="en-IN" sz="2000" dirty="0">
                <a:solidFill>
                  <a:srgbClr val="123654"/>
                </a:solidFill>
                <a:latin typeface="Calibri" pitchFamily="34" charset="0"/>
                <a:cs typeface="Calibri" pitchFamily="34" charset="0"/>
              </a:rPr>
              <a:t>provided by UCI Machine Learning </a:t>
            </a:r>
            <a:r>
              <a:rPr lang="en-IN" sz="2000" dirty="0" smtClean="0">
                <a:solidFill>
                  <a:srgbClr val="123654"/>
                </a:solidFill>
                <a:latin typeface="Calibri" pitchFamily="34" charset="0"/>
                <a:cs typeface="Calibri" pitchFamily="34" charset="0"/>
              </a:rPr>
              <a:t>Repository.</a:t>
            </a:r>
          </a:p>
          <a:p>
            <a:pPr lvl="1">
              <a:spcAft>
                <a:spcPts val="300"/>
              </a:spcAft>
            </a:pPr>
            <a:endParaRPr lang="en-IN" dirty="0"/>
          </a:p>
        </p:txBody>
      </p:sp>
      <p:pic>
        <p:nvPicPr>
          <p:cNvPr id="4" name="Picture 3">
            <a:extLst>
              <a:ext uri="{FF2B5EF4-FFF2-40B4-BE49-F238E27FC236}">
                <a16:creationId xmlns:lc="http://schemas.openxmlformats.org/drawingml/2006/lockedCanvas" xmlns:a16="http://schemas.microsoft.com/office/drawing/2014/main" xmlns="" id="{003A8544-9C45-4DAA-8B22-8BF650F4A916}"/>
              </a:ext>
            </a:extLst>
          </p:cNvPr>
          <p:cNvPicPr>
            <a:picLocks noChangeAspect="1"/>
          </p:cNvPicPr>
          <p:nvPr/>
        </p:nvPicPr>
        <p:blipFill>
          <a:blip r:embed="rId3"/>
          <a:stretch>
            <a:fillRect/>
          </a:stretch>
        </p:blipFill>
        <p:spPr>
          <a:xfrm>
            <a:off x="1289747" y="5140569"/>
            <a:ext cx="9260814" cy="847672"/>
          </a:xfrm>
          <a:prstGeom prst="rect">
            <a:avLst/>
          </a:prstGeom>
        </p:spPr>
      </p:pic>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246" y="1324709"/>
            <a:ext cx="9401908" cy="5193322"/>
          </a:xfrm>
          <a:prstGeom prst="rect">
            <a:avLst/>
          </a:prstGeom>
        </p:spPr>
      </p:pic>
    </p:spTree>
    <p:extLst>
      <p:ext uri="{BB962C8B-B14F-4D97-AF65-F5344CB8AC3E}">
        <p14:creationId xmlns:p14="http://schemas.microsoft.com/office/powerpoint/2010/main" val="3347487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a:extLst>
              <a:ext uri="{FF2B5EF4-FFF2-40B4-BE49-F238E27FC236}">
                <a16:creationId xmlns:lc="http://schemas.openxmlformats.org/drawingml/2006/lockedCanvas" xmlns:a16="http://schemas.microsoft.com/office/drawing/2014/main" xmlns="" id="{1A963786-AA53-4027-B996-5167744FA48E}"/>
              </a:ext>
            </a:extLst>
          </p:cNvPr>
          <p:cNvPicPr>
            <a:picLocks noGrp="1" noChangeAspect="1"/>
          </p:cNvPicPr>
          <p:nvPr>
            <p:ph idx="1"/>
          </p:nvPr>
        </p:nvPicPr>
        <p:blipFill rotWithShape="1">
          <a:blip r:embed="rId2"/>
          <a:srcRect r="9801"/>
          <a:stretch/>
        </p:blipFill>
        <p:spPr>
          <a:xfrm>
            <a:off x="800656" y="1554391"/>
            <a:ext cx="3017580" cy="44478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818" y="1248752"/>
            <a:ext cx="6292830" cy="5157663"/>
          </a:xfrm>
          <a:prstGeom prst="rect">
            <a:avLst/>
          </a:prstGeom>
        </p:spPr>
      </p:pic>
    </p:spTree>
    <p:extLst>
      <p:ext uri="{BB962C8B-B14F-4D97-AF65-F5344CB8AC3E}">
        <p14:creationId xmlns:p14="http://schemas.microsoft.com/office/powerpoint/2010/main" val="3317600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966" y="1847823"/>
            <a:ext cx="4626650" cy="33469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398" y="1875692"/>
            <a:ext cx="4829909" cy="3399691"/>
          </a:xfrm>
          <a:prstGeom prst="rect">
            <a:avLst/>
          </a:prstGeom>
        </p:spPr>
      </p:pic>
    </p:spTree>
    <p:extLst>
      <p:ext uri="{BB962C8B-B14F-4D97-AF65-F5344CB8AC3E}">
        <p14:creationId xmlns:p14="http://schemas.microsoft.com/office/powerpoint/2010/main" val="3215313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155</TotalTime>
  <Words>793</Words>
  <Application>Microsoft Office PowerPoint</Application>
  <PresentationFormat>Custom</PresentationFormat>
  <Paragraphs>115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    Breast Cancer analysis</vt:lpstr>
      <vt:lpstr>OUTLINE</vt:lpstr>
      <vt:lpstr>Problem Statement</vt:lpstr>
      <vt:lpstr>Proposed Solution</vt:lpstr>
      <vt:lpstr>System  Approach</vt:lpstr>
      <vt:lpstr>Algorithm &amp; Deployment</vt:lpstr>
      <vt:lpstr>PowerPoint Presentation</vt:lpstr>
      <vt:lpstr>PowerPoint Presentation</vt:lpstr>
      <vt:lpstr>PowerPoint Presentation</vt:lpstr>
      <vt:lpstr>Result</vt:lpstr>
      <vt:lpstr>Result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2024-04-05T14:44:16Z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