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5" r:id="rId9"/>
    <p:sldId id="264" r:id="rId10"/>
    <p:sldId id="263" r:id="rId11"/>
    <p:sldId id="266" r:id="rId12"/>
    <p:sldId id="268" r:id="rId13"/>
    <p:sldId id="269" r:id="rId14"/>
    <p:sldId id="270" r:id="rId15"/>
    <p:sldId id="271" r:id="rId16"/>
    <p:sldId id="272" r:id="rId17"/>
    <p:sldId id="273" r:id="rId18"/>
    <p:sldId id="267" r:id="rId19"/>
    <p:sldId id="274" r:id="rId20"/>
  </p:sldIdLst>
  <p:sldSz cx="12192000" cy="6858000"/>
  <p:notesSz cx="9928225" cy="6797675"/>
  <p:embeddedFontLst>
    <p:embeddedFont>
      <p:font typeface="Arial Black" panose="020B0A04020102020204" pitchFamily="34" charset="0"/>
      <p:regular r:id="rId22"/>
      <p:bold r:id="rId23"/>
    </p:embeddedFon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pXb6P28vm19RuX0vc2pu492Kr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392956-BECF-477A-B146-D4FE86E858CE}">
  <a:tblStyle styleId="{19392956-BECF-477A-B146-D4FE86E858C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4302231" cy="339884"/>
          </a:xfrm>
          <a:prstGeom prst="rect">
            <a:avLst/>
          </a:prstGeom>
          <a:noFill/>
          <a:ln>
            <a:noFill/>
          </a:ln>
        </p:spPr>
        <p:txBody>
          <a:bodyPr spcFirstLastPara="1" wrap="square" lIns="95550" tIns="47775" rIns="95550" bIns="477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23698" y="0"/>
            <a:ext cx="4302231" cy="339884"/>
          </a:xfrm>
          <a:prstGeom prst="rect">
            <a:avLst/>
          </a:prstGeom>
          <a:noFill/>
          <a:ln>
            <a:noFill/>
          </a:ln>
        </p:spPr>
        <p:txBody>
          <a:bodyPr spcFirstLastPara="1" wrap="square" lIns="95550" tIns="47775" rIns="95550" bIns="477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6456612"/>
            <a:ext cx="4302231" cy="339884"/>
          </a:xfrm>
          <a:prstGeom prst="rect">
            <a:avLst/>
          </a:prstGeom>
          <a:noFill/>
          <a:ln>
            <a:noFill/>
          </a:ln>
        </p:spPr>
        <p:txBody>
          <a:bodyPr spcFirstLastPara="1" wrap="square" lIns="95550" tIns="47775" rIns="95550" bIns="4777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23698" y="6456612"/>
            <a:ext cx="4302231" cy="339884"/>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8: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8: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1: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1: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32: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16" name="Google Shape;216;p32: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3: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3: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4: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37" name="Google Shape;237;p34: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5: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48" name="Google Shape;248;p35: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37: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54" name="Google Shape;254;p37: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8: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60" name="Google Shape;260;p38: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6: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36: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9: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9: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4: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19" name="Google Shape;119;p9: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2: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2: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3: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4: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7: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7: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30: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85" name="Google Shape;185;p30: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9:notes"/>
          <p:cNvSpPr txBox="1">
            <a:spLocks noGrp="1"/>
          </p:cNvSpPr>
          <p:nvPr>
            <p:ph type="body" idx="1"/>
          </p:nvPr>
        </p:nvSpPr>
        <p:spPr>
          <a:xfrm>
            <a:off x="992823" y="3228896"/>
            <a:ext cx="7942580" cy="3058954"/>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9:notes"/>
          <p:cNvSpPr>
            <a:spLocks noGrp="1" noRot="1" noChangeAspect="1"/>
          </p:cNvSpPr>
          <p:nvPr>
            <p:ph type="sldImg" idx="2"/>
          </p:nvPr>
        </p:nvSpPr>
        <p:spPr>
          <a:xfrm>
            <a:off x="2700338" y="511175"/>
            <a:ext cx="4527550" cy="25479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99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88490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2202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96889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523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64223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554399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4431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04626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0" y="0"/>
            <a:ext cx="12192000" cy="57118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dt" idx="10"/>
          </p:nvPr>
        </p:nvSpPr>
        <p:spPr>
          <a:xfrm>
            <a:off x="8128000" y="6629400"/>
            <a:ext cx="4064000" cy="228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1" y="6629401"/>
            <a:ext cx="8040911" cy="2127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101600" y="853440"/>
            <a:ext cx="11988800" cy="562356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extLst>
      <p:ext uri="{BB962C8B-B14F-4D97-AF65-F5344CB8AC3E}">
        <p14:creationId xmlns:p14="http://schemas.microsoft.com/office/powerpoint/2010/main" val="211437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1751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77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657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212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242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534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387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93584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1516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5.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body" idx="1"/>
          </p:nvPr>
        </p:nvSpPr>
        <p:spPr>
          <a:xfrm>
            <a:off x="7554088" y="2691834"/>
            <a:ext cx="4480068" cy="2861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80"/>
              <a:buNone/>
            </a:pPr>
            <a:r>
              <a:rPr lang="en-US" b="1" u="sng" dirty="0">
                <a:latin typeface="Arial" panose="020B0604020202020204" pitchFamily="34" charset="0"/>
                <a:cs typeface="Arial" panose="020B0604020202020204" pitchFamily="34" charset="0"/>
              </a:rPr>
              <a:t>Team</a:t>
            </a:r>
            <a:r>
              <a:rPr lang="en-US" b="1" u="sng" dirty="0"/>
              <a:t> 5</a:t>
            </a:r>
            <a:endParaRPr b="1" u="sng" dirty="0"/>
          </a:p>
          <a:p>
            <a:pPr marL="0" lvl="0" indent="0" algn="l" rtl="0">
              <a:lnSpc>
                <a:spcPct val="100000"/>
              </a:lnSpc>
              <a:spcBef>
                <a:spcPts val="0"/>
              </a:spcBef>
              <a:spcAft>
                <a:spcPts val="0"/>
              </a:spcAft>
              <a:buSzPts val="1680"/>
              <a:buNone/>
            </a:pPr>
            <a:endParaRPr b="1" u="sng" dirty="0"/>
          </a:p>
          <a:p>
            <a:pPr marL="457200" lvl="0" indent="-406400" algn="l" rtl="0">
              <a:lnSpc>
                <a:spcPct val="100000"/>
              </a:lnSpc>
              <a:spcBef>
                <a:spcPts val="0"/>
              </a:spcBef>
              <a:spcAft>
                <a:spcPts val="0"/>
              </a:spcAft>
              <a:buClr>
                <a:schemeClr val="dk2"/>
              </a:buClr>
              <a:buSzPts val="2800"/>
              <a:buFont typeface="Twentieth Century"/>
              <a:buAutoNum type="arabicPeriod"/>
            </a:pPr>
            <a:r>
              <a:rPr lang="en-US" dirty="0"/>
              <a:t>Sourav Sen</a:t>
            </a:r>
            <a:endParaRPr dirty="0"/>
          </a:p>
          <a:p>
            <a:pPr marL="457200" lvl="0" indent="-406400" algn="l" rtl="0">
              <a:lnSpc>
                <a:spcPct val="100000"/>
              </a:lnSpc>
              <a:spcBef>
                <a:spcPts val="0"/>
              </a:spcBef>
              <a:spcAft>
                <a:spcPts val="0"/>
              </a:spcAft>
              <a:buClr>
                <a:schemeClr val="dk2"/>
              </a:buClr>
              <a:buSzPts val="2800"/>
              <a:buFont typeface="Twentieth Century"/>
              <a:buAutoNum type="arabicPeriod"/>
            </a:pPr>
            <a:r>
              <a:rPr lang="en-US" dirty="0"/>
              <a:t>Fathima Hafeez</a:t>
            </a:r>
          </a:p>
          <a:p>
            <a:pPr marL="457200" lvl="0" indent="-406400" algn="l" rtl="0">
              <a:lnSpc>
                <a:spcPct val="100000"/>
              </a:lnSpc>
              <a:spcBef>
                <a:spcPts val="0"/>
              </a:spcBef>
              <a:spcAft>
                <a:spcPts val="0"/>
              </a:spcAft>
              <a:buClr>
                <a:schemeClr val="dk2"/>
              </a:buClr>
              <a:buSzPts val="2800"/>
              <a:buFont typeface="Twentieth Century"/>
              <a:buAutoNum type="arabicPeriod"/>
            </a:pPr>
            <a:r>
              <a:rPr lang="en-US" dirty="0"/>
              <a:t>Venkatesh </a:t>
            </a:r>
            <a:r>
              <a:rPr lang="en-US" dirty="0" err="1"/>
              <a:t>Rachabathuni</a:t>
            </a:r>
            <a:endParaRPr lang="en-US" dirty="0"/>
          </a:p>
          <a:p>
            <a:pPr marL="457200" lvl="0" indent="-406400" algn="l" rtl="0">
              <a:lnSpc>
                <a:spcPct val="100000"/>
              </a:lnSpc>
              <a:spcBef>
                <a:spcPts val="0"/>
              </a:spcBef>
              <a:spcAft>
                <a:spcPts val="0"/>
              </a:spcAft>
              <a:buClr>
                <a:schemeClr val="dk2"/>
              </a:buClr>
              <a:buSzPts val="2800"/>
              <a:buFont typeface="Twentieth Century"/>
              <a:buAutoNum type="arabicPeriod"/>
            </a:pPr>
            <a:r>
              <a:rPr lang="en-US" dirty="0"/>
              <a:t>Sharath Kumar TR</a:t>
            </a:r>
          </a:p>
          <a:p>
            <a:pPr marL="50800" lvl="0" algn="l" rtl="0">
              <a:lnSpc>
                <a:spcPct val="100000"/>
              </a:lnSpc>
              <a:spcBef>
                <a:spcPts val="0"/>
              </a:spcBef>
              <a:spcAft>
                <a:spcPts val="0"/>
              </a:spcAft>
              <a:buClr>
                <a:schemeClr val="dk2"/>
              </a:buClr>
              <a:buSzPts val="2800"/>
            </a:pPr>
            <a:endParaRPr dirty="0"/>
          </a:p>
          <a:p>
            <a:pPr marL="0" lvl="0" indent="0" algn="l" rtl="0">
              <a:lnSpc>
                <a:spcPct val="100000"/>
              </a:lnSpc>
              <a:spcBef>
                <a:spcPts val="0"/>
              </a:spcBef>
              <a:spcAft>
                <a:spcPts val="0"/>
              </a:spcAft>
              <a:buSzPts val="1680"/>
              <a:buNone/>
            </a:pPr>
            <a:endParaRPr dirty="0"/>
          </a:p>
        </p:txBody>
      </p:sp>
      <p:sp>
        <p:nvSpPr>
          <p:cNvPr id="107" name="Google Shape;107;p1"/>
          <p:cNvSpPr/>
          <p:nvPr/>
        </p:nvSpPr>
        <p:spPr>
          <a:xfrm>
            <a:off x="1812471" y="1698413"/>
            <a:ext cx="10221685" cy="7848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500" b="1" i="0" u="none" strike="noStrike" cap="none" dirty="0">
                <a:latin typeface="Arial"/>
                <a:ea typeface="Arial"/>
                <a:cs typeface="Arial"/>
                <a:sym typeface="Arial"/>
              </a:rPr>
              <a:t>Edge Detection</a:t>
            </a:r>
            <a:endParaRPr sz="4500" b="1" i="0" u="none" strike="noStrike" cap="none" dirty="0">
              <a:latin typeface="Arial"/>
              <a:ea typeface="Arial"/>
              <a:cs typeface="Arial"/>
              <a:sym typeface="Arial"/>
            </a:endParaRPr>
          </a:p>
        </p:txBody>
      </p:sp>
      <p:sp>
        <p:nvSpPr>
          <p:cNvPr id="108" name="Google Shape;108;p1"/>
          <p:cNvSpPr/>
          <p:nvPr/>
        </p:nvSpPr>
        <p:spPr>
          <a:xfrm>
            <a:off x="1902304" y="476144"/>
            <a:ext cx="892584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latin typeface="Arial Black"/>
                <a:ea typeface="Arial Black"/>
                <a:cs typeface="Arial Black"/>
                <a:sym typeface="Arial Black"/>
              </a:rPr>
              <a:t>Mathematical Foundation Presentation</a:t>
            </a:r>
            <a:endParaRPr sz="3200" b="0" i="0" u="none" strike="noStrike" cap="none"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Sobel Operator</a:t>
            </a:r>
            <a:endParaRPr sz="2900" dirty="0">
              <a:latin typeface="Arial Black" panose="020B0A04020102020204" pitchFamily="34" charset="0"/>
            </a:endParaRPr>
          </a:p>
        </p:txBody>
      </p:sp>
      <p:pic>
        <p:nvPicPr>
          <p:cNvPr id="165" name="Google Shape;165;p28"/>
          <p:cNvPicPr preferRelativeResize="0"/>
          <p:nvPr/>
        </p:nvPicPr>
        <p:blipFill rotWithShape="1">
          <a:blip r:embed="rId3">
            <a:alphaModFix/>
          </a:blip>
          <a:srcRect/>
          <a:stretch/>
        </p:blipFill>
        <p:spPr>
          <a:xfrm>
            <a:off x="9085931" y="858205"/>
            <a:ext cx="2950863" cy="1079047"/>
          </a:xfrm>
          <a:prstGeom prst="rect">
            <a:avLst/>
          </a:prstGeom>
          <a:noFill/>
          <a:ln>
            <a:noFill/>
          </a:ln>
        </p:spPr>
      </p:pic>
      <p:sp>
        <p:nvSpPr>
          <p:cNvPr id="166" name="Google Shape;166;p28"/>
          <p:cNvSpPr/>
          <p:nvPr/>
        </p:nvSpPr>
        <p:spPr>
          <a:xfrm>
            <a:off x="542471" y="5881665"/>
            <a:ext cx="6533869" cy="523220"/>
          </a:xfrm>
          <a:prstGeom prst="rect">
            <a:avLst/>
          </a:prstGeom>
          <a:noFill/>
          <a:ln>
            <a:noFill/>
          </a:ln>
        </p:spPr>
        <p:txBody>
          <a:bodyPr spcFirstLastPara="1" wrap="square" lIns="91425" tIns="45700" rIns="91425" bIns="45700" anchor="t" anchorCtr="0">
            <a:spAutoFit/>
          </a:bodyPr>
          <a:lstStyle/>
          <a:p>
            <a:pPr marL="160020" marR="0" lvl="0" indent="0" algn="l" rtl="0">
              <a:lnSpc>
                <a:spcPct val="100000"/>
              </a:lnSpc>
              <a:spcBef>
                <a:spcPts val="0"/>
              </a:spcBef>
              <a:spcAft>
                <a:spcPts val="0"/>
              </a:spcAft>
              <a:buClr>
                <a:srgbClr val="000000"/>
              </a:buClr>
              <a:buSzPts val="1400"/>
              <a:buFont typeface="Arial"/>
              <a:buNone/>
            </a:pPr>
            <a:r>
              <a:rPr lang="en-US" sz="1400" b="0" i="0" u="none" strike="noStrike" cap="none" dirty="0">
                <a:latin typeface="Arial"/>
                <a:ea typeface="Arial"/>
                <a:cs typeface="Arial"/>
                <a:sym typeface="Arial"/>
              </a:rPr>
              <a:t>Note: Threshold on Gradient magnitude result in filtering less intense edges</a:t>
            </a:r>
            <a:br>
              <a:rPr lang="en-US" sz="1400" b="0" i="0" u="none" strike="noStrike" cap="none" dirty="0">
                <a:latin typeface="Arial"/>
                <a:ea typeface="Arial"/>
                <a:cs typeface="Arial"/>
                <a:sym typeface="Arial"/>
              </a:rPr>
            </a:br>
            <a:r>
              <a:rPr lang="en-US" sz="1400" b="0" i="0" u="none" strike="noStrike" cap="none" dirty="0">
                <a:latin typeface="Arial"/>
                <a:ea typeface="Arial"/>
                <a:cs typeface="Arial"/>
                <a:sym typeface="Arial"/>
              </a:rPr>
              <a:t>and peak gradients result in localization of edges.</a:t>
            </a:r>
            <a:endParaRPr dirty="0"/>
          </a:p>
        </p:txBody>
      </p:sp>
      <p:pic>
        <p:nvPicPr>
          <p:cNvPr id="167" name="Google Shape;167;p28"/>
          <p:cNvPicPr preferRelativeResize="0"/>
          <p:nvPr/>
        </p:nvPicPr>
        <p:blipFill rotWithShape="1">
          <a:blip r:embed="rId4">
            <a:alphaModFix/>
          </a:blip>
          <a:srcRect/>
          <a:stretch/>
        </p:blipFill>
        <p:spPr>
          <a:xfrm>
            <a:off x="9165534" y="3748277"/>
            <a:ext cx="1266825" cy="1428750"/>
          </a:xfrm>
          <a:prstGeom prst="rect">
            <a:avLst/>
          </a:prstGeom>
          <a:noFill/>
          <a:ln>
            <a:noFill/>
          </a:ln>
        </p:spPr>
      </p:pic>
      <p:pic>
        <p:nvPicPr>
          <p:cNvPr id="168" name="Google Shape;168;p28"/>
          <p:cNvPicPr preferRelativeResize="0"/>
          <p:nvPr/>
        </p:nvPicPr>
        <p:blipFill rotWithShape="1">
          <a:blip r:embed="rId5">
            <a:alphaModFix/>
          </a:blip>
          <a:srcRect/>
          <a:stretch/>
        </p:blipFill>
        <p:spPr>
          <a:xfrm>
            <a:off x="9113146" y="5262754"/>
            <a:ext cx="1371600" cy="1409700"/>
          </a:xfrm>
          <a:prstGeom prst="rect">
            <a:avLst/>
          </a:prstGeom>
          <a:noFill/>
          <a:ln>
            <a:noFill/>
          </a:ln>
        </p:spPr>
      </p:pic>
      <p:pic>
        <p:nvPicPr>
          <p:cNvPr id="169" name="Google Shape;169;p28"/>
          <p:cNvPicPr preferRelativeResize="0"/>
          <p:nvPr/>
        </p:nvPicPr>
        <p:blipFill rotWithShape="1">
          <a:blip r:embed="rId6">
            <a:alphaModFix/>
          </a:blip>
          <a:srcRect/>
          <a:stretch/>
        </p:blipFill>
        <p:spPr>
          <a:xfrm>
            <a:off x="10769969" y="3757802"/>
            <a:ext cx="1266825" cy="1419225"/>
          </a:xfrm>
          <a:prstGeom prst="rect">
            <a:avLst/>
          </a:prstGeom>
          <a:noFill/>
          <a:ln>
            <a:noFill/>
          </a:ln>
        </p:spPr>
      </p:pic>
      <p:pic>
        <p:nvPicPr>
          <p:cNvPr id="170" name="Google Shape;170;p28"/>
          <p:cNvPicPr preferRelativeResize="0"/>
          <p:nvPr/>
        </p:nvPicPr>
        <p:blipFill rotWithShape="1">
          <a:blip r:embed="rId7">
            <a:alphaModFix/>
          </a:blip>
          <a:srcRect/>
          <a:stretch/>
        </p:blipFill>
        <p:spPr>
          <a:xfrm>
            <a:off x="10717581" y="5272279"/>
            <a:ext cx="1371600" cy="1390650"/>
          </a:xfrm>
          <a:prstGeom prst="rect">
            <a:avLst/>
          </a:prstGeom>
          <a:noFill/>
          <a:ln>
            <a:noFill/>
          </a:ln>
        </p:spPr>
      </p:pic>
      <p:sp>
        <p:nvSpPr>
          <p:cNvPr id="12" name="TextBox 11">
            <a:extLst>
              <a:ext uri="{FF2B5EF4-FFF2-40B4-BE49-F238E27FC236}">
                <a16:creationId xmlns:a16="http://schemas.microsoft.com/office/drawing/2014/main" id="{BB51841F-76F3-4417-A194-EAD8B617C428}"/>
              </a:ext>
            </a:extLst>
          </p:cNvPr>
          <p:cNvSpPr txBox="1"/>
          <p:nvPr/>
        </p:nvSpPr>
        <p:spPr>
          <a:xfrm>
            <a:off x="102819" y="656909"/>
            <a:ext cx="9006256" cy="5599225"/>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Based on First Order Derivatives, founded in 1970.</a:t>
            </a:r>
          </a:p>
          <a:p>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operator is just like a Prewitt operator, despite of difficulties in implementation it produces less noisier results.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The Sobel kernel depends on the central difference, but while averaging it gives more weight to central pixel.</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Method:</a:t>
            </a:r>
          </a:p>
          <a:p>
            <a:r>
              <a:rPr lang="en-IN" dirty="0">
                <a:latin typeface="Arial" panose="020B0604020202020204" pitchFamily="34" charset="0"/>
                <a:cs typeface="Arial" panose="020B0604020202020204" pitchFamily="34" charset="0"/>
              </a:rPr>
              <a:t>1&gt;	It evaluates the edge directions directly with the maximum response from the mask.   </a:t>
            </a:r>
          </a:p>
          <a:p>
            <a:r>
              <a:rPr lang="en-IN" dirty="0">
                <a:latin typeface="Arial" panose="020B0604020202020204" pitchFamily="34" charset="0"/>
                <a:cs typeface="Arial" panose="020B0604020202020204" pitchFamily="34" charset="0"/>
              </a:rPr>
              <a:t>2&gt;	It is having 8 directions. However, sometimes most direct directions approximation is not much perfect.  </a:t>
            </a:r>
          </a:p>
          <a:p>
            <a:r>
              <a:rPr lang="en-IN" dirty="0">
                <a:latin typeface="Arial" panose="020B0604020202020204" pitchFamily="34" charset="0"/>
                <a:cs typeface="Arial" panose="020B0604020202020204" pitchFamily="34" charset="0"/>
              </a:rPr>
              <a:t>3&gt;	The pair of 3x3 convolution masks for 8 directions are illustrated in Fig. One mask is just to other rotated by 90 degrees.</a:t>
            </a:r>
          </a:p>
          <a:p>
            <a:r>
              <a:rPr lang="en-IN" dirty="0">
                <a:latin typeface="Arial" panose="020B0604020202020204" pitchFamily="34" charset="0"/>
                <a:cs typeface="Arial" panose="020B0604020202020204" pitchFamily="34" charset="0"/>
              </a:rPr>
              <a:t>4&gt;	The operator Gx and </a:t>
            </a:r>
            <a:r>
              <a:rPr lang="en-IN" dirty="0" err="1">
                <a:latin typeface="Arial" panose="020B0604020202020204" pitchFamily="34" charset="0"/>
                <a:cs typeface="Arial" panose="020B0604020202020204" pitchFamily="34" charset="0"/>
              </a:rPr>
              <a:t>Gy</a:t>
            </a:r>
            <a:r>
              <a:rPr lang="en-IN" dirty="0">
                <a:latin typeface="Arial" panose="020B0604020202020204" pitchFamily="34" charset="0"/>
                <a:cs typeface="Arial" panose="020B0604020202020204" pitchFamily="34" charset="0"/>
              </a:rPr>
              <a:t> is for transforming the image by convolution.</a:t>
            </a:r>
          </a:p>
          <a:p>
            <a:endParaRPr lang="en-IN" dirty="0">
              <a:latin typeface="Arial" panose="020B060402020202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Advantage: Produces less noisier result than Prewitt.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Disadvantage : Difficult to implement than Prewitt.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CE2518B-180D-4474-A073-B6FDA194EDA7}"/>
              </a:ext>
            </a:extLst>
          </p:cNvPr>
          <p:cNvPicPr>
            <a:picLocks noChangeAspect="1"/>
          </p:cNvPicPr>
          <p:nvPr/>
        </p:nvPicPr>
        <p:blipFill>
          <a:blip r:embed="rId8"/>
          <a:stretch>
            <a:fillRect/>
          </a:stretch>
        </p:blipFill>
        <p:spPr>
          <a:xfrm>
            <a:off x="9150785" y="2238611"/>
            <a:ext cx="2886009" cy="8809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Laplacian of Gaussian (LOG) </a:t>
            </a:r>
            <a:endParaRPr sz="2900" dirty="0">
              <a:latin typeface="Arial Black" panose="020B0A04020102020204" pitchFamily="34" charset="0"/>
            </a:endParaRPr>
          </a:p>
        </p:txBody>
      </p:sp>
      <p:sp>
        <p:nvSpPr>
          <p:cNvPr id="201" name="Google Shape;201;p31"/>
          <p:cNvSpPr/>
          <p:nvPr/>
        </p:nvSpPr>
        <p:spPr>
          <a:xfrm>
            <a:off x="-70416" y="764591"/>
            <a:ext cx="9230555" cy="5421957"/>
          </a:xfrm>
          <a:prstGeom prst="rect">
            <a:avLst/>
          </a:prstGeom>
          <a:noFill/>
          <a:ln>
            <a:noFill/>
          </a:ln>
        </p:spPr>
        <p:txBody>
          <a:bodyPr spcFirstLastPara="1" wrap="square" lIns="91425" tIns="45700" rIns="91425" bIns="45700" anchor="t" anchorCtr="0">
            <a:spAutoFit/>
          </a:bodyPr>
          <a:lstStyle/>
          <a:p>
            <a:pPr marL="457200" marR="0" lvl="0" indent="-297180" algn="l" rtl="0">
              <a:lnSpc>
                <a:spcPct val="100000"/>
              </a:lnSpc>
              <a:spcBef>
                <a:spcPts val="0"/>
              </a:spcBef>
              <a:spcAft>
                <a:spcPts val="0"/>
              </a:spcAft>
              <a:buClr>
                <a:srgbClr val="000000"/>
              </a:buClr>
              <a:buSzPts val="805"/>
              <a:buFont typeface="Arial"/>
              <a:buChar char="◻"/>
            </a:pPr>
            <a:r>
              <a:rPr lang="en-US" b="0" i="0" u="none" strike="noStrike" cap="none" dirty="0">
                <a:latin typeface="Arial" panose="020B0604020202020204" pitchFamily="34" charset="0"/>
                <a:ea typeface="Arial"/>
                <a:cs typeface="Arial" panose="020B0604020202020204" pitchFamily="34" charset="0"/>
                <a:sym typeface="Arial"/>
              </a:rPr>
              <a:t>Based on Second Order Derivatives, founded in 1982</a:t>
            </a:r>
            <a:endParaRPr dirty="0">
              <a:latin typeface="Arial" panose="020B0604020202020204" pitchFamily="34" charset="0"/>
              <a:cs typeface="Arial" panose="020B0604020202020204" pitchFamily="34" charset="0"/>
            </a:endParaRPr>
          </a:p>
          <a:p>
            <a:pPr marL="457200" marR="0" lvl="0" indent="-297180" algn="l" rtl="0">
              <a:lnSpc>
                <a:spcPct val="100000"/>
              </a:lnSpc>
              <a:spcBef>
                <a:spcPts val="700"/>
              </a:spcBef>
              <a:spcAft>
                <a:spcPts val="0"/>
              </a:spcAft>
              <a:buClr>
                <a:srgbClr val="000000"/>
              </a:buClr>
              <a:buSzPts val="805"/>
              <a:buFont typeface="Arial"/>
              <a:buChar char="◻"/>
            </a:pPr>
            <a:r>
              <a:rPr lang="en-US" b="0" i="0" u="none" strike="noStrike" cap="none" dirty="0">
                <a:latin typeface="Arial" panose="020B0604020202020204" pitchFamily="34" charset="0"/>
                <a:ea typeface="Arial"/>
                <a:cs typeface="Arial" panose="020B0604020202020204" pitchFamily="34" charset="0"/>
                <a:sym typeface="Arial"/>
              </a:rPr>
              <a:t>This detector finds edges by looking for zero crossings after filtering f(x, y) with a Laplacian of Gaussian filter. </a:t>
            </a:r>
            <a:endParaRPr dirty="0">
              <a:latin typeface="Arial" panose="020B0604020202020204" pitchFamily="34" charset="0"/>
              <a:cs typeface="Arial" panose="020B0604020202020204" pitchFamily="34" charset="0"/>
            </a:endParaRPr>
          </a:p>
          <a:p>
            <a:pPr marL="457200" marR="0" lvl="0" indent="-297180" algn="l" rtl="0">
              <a:lnSpc>
                <a:spcPct val="100000"/>
              </a:lnSpc>
              <a:spcBef>
                <a:spcPts val="700"/>
              </a:spcBef>
              <a:spcAft>
                <a:spcPts val="0"/>
              </a:spcAft>
              <a:buClr>
                <a:srgbClr val="000000"/>
              </a:buClr>
              <a:buSzPts val="805"/>
              <a:buFont typeface="Arial"/>
              <a:buChar char="◻"/>
            </a:pPr>
            <a:r>
              <a:rPr lang="en-US" b="0" i="0" u="none" strike="noStrike" cap="none" dirty="0">
                <a:latin typeface="Arial" panose="020B0604020202020204" pitchFamily="34" charset="0"/>
                <a:ea typeface="Arial"/>
                <a:cs typeface="Arial" panose="020B0604020202020204" pitchFamily="34" charset="0"/>
                <a:sym typeface="Arial"/>
              </a:rPr>
              <a:t>In this method, the Gaussian filtering is combined with Laplacian to break down the image where the intensity varies to detect the edges effectively. </a:t>
            </a:r>
            <a:endParaRPr dirty="0">
              <a:latin typeface="Arial" panose="020B0604020202020204" pitchFamily="34" charset="0"/>
              <a:cs typeface="Arial" panose="020B0604020202020204" pitchFamily="34" charset="0"/>
            </a:endParaRPr>
          </a:p>
          <a:p>
            <a:pPr marL="457200" marR="0" lvl="0" indent="-297180" algn="l" rtl="0">
              <a:lnSpc>
                <a:spcPct val="100000"/>
              </a:lnSpc>
              <a:spcBef>
                <a:spcPts val="700"/>
              </a:spcBef>
              <a:spcAft>
                <a:spcPts val="0"/>
              </a:spcAft>
              <a:buClr>
                <a:srgbClr val="000000"/>
              </a:buClr>
              <a:buSzPts val="805"/>
              <a:buFont typeface="Arial"/>
              <a:buChar char="◻"/>
            </a:pPr>
            <a:r>
              <a:rPr lang="en-US" b="0" i="0" u="none" strike="noStrike" cap="none" dirty="0">
                <a:latin typeface="Arial" panose="020B0604020202020204" pitchFamily="34" charset="0"/>
                <a:ea typeface="Arial"/>
                <a:cs typeface="Arial" panose="020B0604020202020204" pitchFamily="34" charset="0"/>
                <a:sym typeface="Arial"/>
              </a:rPr>
              <a:t>It finds the correct place of edges and testing wider area around the pixel.</a:t>
            </a:r>
            <a:endParaRPr dirty="0">
              <a:latin typeface="Arial" panose="020B0604020202020204" pitchFamily="34" charset="0"/>
              <a:cs typeface="Arial" panose="020B0604020202020204" pitchFamily="34" charset="0"/>
            </a:endParaRPr>
          </a:p>
          <a:p>
            <a:pPr marL="160020" marR="0" lvl="0" indent="0" algn="l" rtl="0">
              <a:lnSpc>
                <a:spcPct val="100000"/>
              </a:lnSpc>
              <a:spcBef>
                <a:spcPts val="700"/>
              </a:spcBef>
              <a:spcAft>
                <a:spcPts val="0"/>
              </a:spcAft>
              <a:buNone/>
            </a:pPr>
            <a:r>
              <a:rPr lang="en-US" b="1" i="0" u="none" strike="noStrike" cap="none" dirty="0">
                <a:latin typeface="Arial" panose="020B0604020202020204" pitchFamily="34" charset="0"/>
                <a:ea typeface="Arial"/>
                <a:cs typeface="Arial" panose="020B0604020202020204" pitchFamily="34" charset="0"/>
                <a:sym typeface="Arial"/>
              </a:rPr>
              <a:t>Method</a:t>
            </a:r>
            <a:endParaRPr dirty="0">
              <a:latin typeface="Arial" panose="020B0604020202020204" pitchFamily="34" charset="0"/>
              <a:cs typeface="Arial" panose="020B0604020202020204" pitchFamily="34" charset="0"/>
            </a:endParaRPr>
          </a:p>
          <a:p>
            <a:pPr marL="719138" marR="0" lvl="0" indent="-296863" algn="l" rtl="0">
              <a:lnSpc>
                <a:spcPct val="100000"/>
              </a:lnSpc>
              <a:spcBef>
                <a:spcPts val="700"/>
              </a:spcBef>
              <a:spcAft>
                <a:spcPts val="0"/>
              </a:spcAft>
              <a:buClr>
                <a:schemeClr val="tx1"/>
              </a:buClr>
              <a:buSzPct val="100000"/>
              <a:buFont typeface="Arial"/>
              <a:buAutoNum type="arabicPeriod"/>
            </a:pPr>
            <a:r>
              <a:rPr lang="en-US" b="0" i="0" u="none" strike="noStrike" cap="none" dirty="0">
                <a:latin typeface="Arial" panose="020B0604020202020204" pitchFamily="34" charset="0"/>
                <a:ea typeface="Arial"/>
                <a:cs typeface="Arial" panose="020B0604020202020204" pitchFamily="34" charset="0"/>
                <a:sym typeface="Arial"/>
              </a:rPr>
              <a:t>It smoothens the image first then calculate Laplacian producing the double edge image. </a:t>
            </a:r>
            <a:endParaRPr dirty="0">
              <a:latin typeface="Arial" panose="020B0604020202020204" pitchFamily="34" charset="0"/>
              <a:cs typeface="Arial" panose="020B0604020202020204" pitchFamily="34" charset="0"/>
            </a:endParaRPr>
          </a:p>
          <a:p>
            <a:pPr marL="719138" marR="0" lvl="0" indent="-296863" algn="l" rtl="0">
              <a:lnSpc>
                <a:spcPct val="100000"/>
              </a:lnSpc>
              <a:spcBef>
                <a:spcPts val="700"/>
              </a:spcBef>
              <a:spcAft>
                <a:spcPts val="0"/>
              </a:spcAft>
              <a:buClr>
                <a:schemeClr val="tx1"/>
              </a:buClr>
              <a:buSzPct val="100000"/>
              <a:buFont typeface="Arial"/>
              <a:buAutoNum type="arabicPeriod"/>
            </a:pPr>
            <a:r>
              <a:rPr lang="en-US" b="0" i="0" u="none" strike="noStrike" cap="none" dirty="0">
                <a:latin typeface="Arial" panose="020B0604020202020204" pitchFamily="34" charset="0"/>
                <a:ea typeface="Arial"/>
                <a:cs typeface="Arial" panose="020B0604020202020204" pitchFamily="34" charset="0"/>
                <a:sym typeface="Arial"/>
              </a:rPr>
              <a:t>It locates edges then search the zero crossing between the double edges. </a:t>
            </a:r>
            <a:endParaRPr dirty="0">
              <a:latin typeface="Arial" panose="020B0604020202020204" pitchFamily="34" charset="0"/>
              <a:cs typeface="Arial" panose="020B0604020202020204" pitchFamily="34" charset="0"/>
            </a:endParaRPr>
          </a:p>
          <a:p>
            <a:pPr marL="719138" marR="0" lvl="0" indent="-296863" algn="l" rtl="0">
              <a:lnSpc>
                <a:spcPct val="100000"/>
              </a:lnSpc>
              <a:spcBef>
                <a:spcPts val="700"/>
              </a:spcBef>
              <a:spcAft>
                <a:spcPts val="0"/>
              </a:spcAft>
              <a:buClr>
                <a:srgbClr val="000000"/>
              </a:buClr>
              <a:buSzPts val="805"/>
              <a:buFont typeface="Arial"/>
              <a:buAutoNum type="arabicPeriod"/>
            </a:pPr>
            <a:r>
              <a:rPr lang="en-US" b="0" i="0" u="none" strike="noStrike" cap="none" dirty="0">
                <a:latin typeface="Arial" panose="020B0604020202020204" pitchFamily="34" charset="0"/>
                <a:ea typeface="Arial"/>
                <a:cs typeface="Arial" panose="020B0604020202020204" pitchFamily="34" charset="0"/>
                <a:sym typeface="Arial"/>
              </a:rPr>
              <a:t>The LOG edge detection method contains the pair of 3x3 convolution mask which is illustrated in Figure</a:t>
            </a:r>
            <a:endParaRPr dirty="0">
              <a:latin typeface="Arial" panose="020B0604020202020204" pitchFamily="34" charset="0"/>
              <a:cs typeface="Arial" panose="020B0604020202020204" pitchFamily="34" charset="0"/>
            </a:endParaRPr>
          </a:p>
          <a:p>
            <a:pPr marL="160020" marR="0" lvl="0" indent="0" algn="l" rtl="0">
              <a:lnSpc>
                <a:spcPct val="100000"/>
              </a:lnSpc>
              <a:spcBef>
                <a:spcPts val="700"/>
              </a:spcBef>
              <a:spcAft>
                <a:spcPts val="0"/>
              </a:spcAft>
              <a:buNone/>
            </a:pPr>
            <a:r>
              <a:rPr lang="en-US" b="1" i="0" u="none" strike="noStrike" cap="none" dirty="0">
                <a:latin typeface="Arial" panose="020B0604020202020204" pitchFamily="34" charset="0"/>
                <a:ea typeface="Arial"/>
                <a:cs typeface="Arial" panose="020B0604020202020204" pitchFamily="34" charset="0"/>
                <a:sym typeface="Arial"/>
              </a:rPr>
              <a:t>Advantage: </a:t>
            </a:r>
            <a:r>
              <a:rPr lang="en-US" b="0" i="0" u="none" strike="noStrike" cap="none" dirty="0">
                <a:latin typeface="Arial" panose="020B0604020202020204" pitchFamily="34" charset="0"/>
                <a:ea typeface="Arial"/>
                <a:cs typeface="Arial" panose="020B0604020202020204" pitchFamily="34" charset="0"/>
                <a:sym typeface="Arial"/>
              </a:rPr>
              <a:t>Having fixed characteristics in all the directions, detects good edges and its orientations</a:t>
            </a:r>
            <a:endParaRPr dirty="0">
              <a:latin typeface="Arial" panose="020B0604020202020204" pitchFamily="34" charset="0"/>
              <a:cs typeface="Arial" panose="020B0604020202020204" pitchFamily="34" charset="0"/>
            </a:endParaRPr>
          </a:p>
          <a:p>
            <a:pPr marL="160020" marR="0" lvl="0" indent="0" algn="l" rtl="0">
              <a:lnSpc>
                <a:spcPct val="100000"/>
              </a:lnSpc>
              <a:spcBef>
                <a:spcPts val="700"/>
              </a:spcBef>
              <a:spcAft>
                <a:spcPts val="0"/>
              </a:spcAft>
              <a:buNone/>
            </a:pPr>
            <a:r>
              <a:rPr lang="en-US" b="1" i="0" u="none" strike="noStrike" cap="none" dirty="0">
                <a:latin typeface="Arial" panose="020B0604020202020204" pitchFamily="34" charset="0"/>
                <a:ea typeface="Arial"/>
                <a:cs typeface="Arial" panose="020B0604020202020204" pitchFamily="34" charset="0"/>
                <a:sym typeface="Arial"/>
              </a:rPr>
              <a:t>Disadvantage: </a:t>
            </a:r>
            <a:r>
              <a:rPr lang="en-US" b="0" i="0" u="none" strike="noStrike" cap="none" dirty="0">
                <a:latin typeface="Arial" panose="020B0604020202020204" pitchFamily="34" charset="0"/>
                <a:ea typeface="Arial"/>
                <a:cs typeface="Arial" panose="020B0604020202020204" pitchFamily="34" charset="0"/>
                <a:sym typeface="Arial"/>
              </a:rPr>
              <a:t>Sensitive to noise, generate closed and non-realistic contour.</a:t>
            </a:r>
            <a:endParaRPr dirty="0">
              <a:latin typeface="Arial" panose="020B0604020202020204" pitchFamily="34" charset="0"/>
              <a:cs typeface="Arial" panose="020B0604020202020204" pitchFamily="34" charset="0"/>
            </a:endParaRPr>
          </a:p>
          <a:p>
            <a:pPr marL="457200" marR="0" lvl="0" indent="-266501" algn="l" rtl="0">
              <a:lnSpc>
                <a:spcPct val="100000"/>
              </a:lnSpc>
              <a:spcBef>
                <a:spcPts val="700"/>
              </a:spcBef>
              <a:spcAft>
                <a:spcPts val="0"/>
              </a:spcAft>
              <a:buClr>
                <a:srgbClr val="000000"/>
              </a:buClr>
              <a:buSzPts val="483"/>
              <a:buFont typeface="Arial"/>
              <a:buNone/>
            </a:pPr>
            <a:endParaRPr b="0" i="0" u="none" strike="noStrike" cap="none" dirty="0">
              <a:latin typeface="Arial" panose="020B0604020202020204" pitchFamily="34" charset="0"/>
              <a:ea typeface="Arial"/>
              <a:cs typeface="Arial" panose="020B0604020202020204" pitchFamily="34" charset="0"/>
              <a:sym typeface="Arial"/>
            </a:endParaRPr>
          </a:p>
        </p:txBody>
      </p:sp>
      <p:pic>
        <p:nvPicPr>
          <p:cNvPr id="202" name="Google Shape;202;p31"/>
          <p:cNvPicPr preferRelativeResize="0"/>
          <p:nvPr/>
        </p:nvPicPr>
        <p:blipFill rotWithShape="1">
          <a:blip r:embed="rId3">
            <a:alphaModFix/>
          </a:blip>
          <a:srcRect/>
          <a:stretch/>
        </p:blipFill>
        <p:spPr>
          <a:xfrm>
            <a:off x="9160139" y="3873954"/>
            <a:ext cx="1266825" cy="1428750"/>
          </a:xfrm>
          <a:prstGeom prst="rect">
            <a:avLst/>
          </a:prstGeom>
          <a:noFill/>
          <a:ln>
            <a:noFill/>
          </a:ln>
        </p:spPr>
      </p:pic>
      <p:pic>
        <p:nvPicPr>
          <p:cNvPr id="203" name="Google Shape;203;p31"/>
          <p:cNvPicPr preferRelativeResize="0"/>
          <p:nvPr/>
        </p:nvPicPr>
        <p:blipFill rotWithShape="1">
          <a:blip r:embed="rId4">
            <a:alphaModFix/>
          </a:blip>
          <a:srcRect/>
          <a:stretch/>
        </p:blipFill>
        <p:spPr>
          <a:xfrm>
            <a:off x="9107751" y="5388431"/>
            <a:ext cx="1371600" cy="1409700"/>
          </a:xfrm>
          <a:prstGeom prst="rect">
            <a:avLst/>
          </a:prstGeom>
          <a:noFill/>
          <a:ln>
            <a:noFill/>
          </a:ln>
        </p:spPr>
      </p:pic>
      <p:pic>
        <p:nvPicPr>
          <p:cNvPr id="204" name="Google Shape;204;p31"/>
          <p:cNvPicPr preferRelativeResize="0"/>
          <p:nvPr/>
        </p:nvPicPr>
        <p:blipFill rotWithShape="1">
          <a:blip r:embed="rId5">
            <a:alphaModFix/>
          </a:blip>
          <a:srcRect/>
          <a:stretch/>
        </p:blipFill>
        <p:spPr>
          <a:xfrm>
            <a:off x="10850033" y="3873954"/>
            <a:ext cx="1257300" cy="1409700"/>
          </a:xfrm>
          <a:prstGeom prst="rect">
            <a:avLst/>
          </a:prstGeom>
          <a:noFill/>
          <a:ln>
            <a:noFill/>
          </a:ln>
        </p:spPr>
      </p:pic>
      <p:pic>
        <p:nvPicPr>
          <p:cNvPr id="205" name="Google Shape;205;p31"/>
          <p:cNvPicPr preferRelativeResize="0"/>
          <p:nvPr/>
        </p:nvPicPr>
        <p:blipFill rotWithShape="1">
          <a:blip r:embed="rId6">
            <a:alphaModFix/>
          </a:blip>
          <a:srcRect/>
          <a:stretch/>
        </p:blipFill>
        <p:spPr>
          <a:xfrm>
            <a:off x="10797645" y="5419725"/>
            <a:ext cx="1362075" cy="1438275"/>
          </a:xfrm>
          <a:prstGeom prst="rect">
            <a:avLst/>
          </a:prstGeom>
          <a:noFill/>
          <a:ln>
            <a:noFill/>
          </a:ln>
        </p:spPr>
      </p:pic>
      <p:pic>
        <p:nvPicPr>
          <p:cNvPr id="206" name="Google Shape;206;p31"/>
          <p:cNvPicPr preferRelativeResize="0"/>
          <p:nvPr/>
        </p:nvPicPr>
        <p:blipFill rotWithShape="1">
          <a:blip r:embed="rId7">
            <a:alphaModFix/>
          </a:blip>
          <a:srcRect/>
          <a:stretch/>
        </p:blipFill>
        <p:spPr>
          <a:xfrm>
            <a:off x="9340320" y="2615901"/>
            <a:ext cx="2475779" cy="1044355"/>
          </a:xfrm>
          <a:prstGeom prst="rect">
            <a:avLst/>
          </a:prstGeom>
          <a:noFill/>
          <a:ln>
            <a:noFill/>
          </a:ln>
        </p:spPr>
      </p:pic>
      <p:pic>
        <p:nvPicPr>
          <p:cNvPr id="207" name="Google Shape;207;p31"/>
          <p:cNvPicPr preferRelativeResize="0"/>
          <p:nvPr/>
        </p:nvPicPr>
        <p:blipFill rotWithShape="1">
          <a:blip r:embed="rId8">
            <a:alphaModFix/>
          </a:blip>
          <a:srcRect/>
          <a:stretch/>
        </p:blipFill>
        <p:spPr>
          <a:xfrm>
            <a:off x="9646011" y="1421910"/>
            <a:ext cx="1561905" cy="6476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Canny Edge Detector</a:t>
            </a:r>
            <a:endParaRPr sz="2900" dirty="0">
              <a:latin typeface="Arial Black" panose="020B0A04020102020204" pitchFamily="34" charset="0"/>
            </a:endParaRPr>
          </a:p>
        </p:txBody>
      </p:sp>
      <p:sp>
        <p:nvSpPr>
          <p:cNvPr id="219" name="Google Shape;219;p32"/>
          <p:cNvSpPr/>
          <p:nvPr/>
        </p:nvSpPr>
        <p:spPr>
          <a:xfrm>
            <a:off x="109766" y="912723"/>
            <a:ext cx="8967428" cy="5370701"/>
          </a:xfrm>
          <a:prstGeom prst="rect">
            <a:avLst/>
          </a:prstGeom>
          <a:noFill/>
          <a:ln>
            <a:noFill/>
          </a:ln>
        </p:spPr>
        <p:txBody>
          <a:bodyPr spcFirstLastPara="1" wrap="square" lIns="91425" tIns="45700" rIns="91425" bIns="45700" anchor="t" anchorCtr="0">
            <a:spAutoFit/>
          </a:bodyPr>
          <a:lstStyle/>
          <a:p>
            <a:pPr marL="457200" marR="0" lvl="0" indent="-297180" algn="l" rtl="0">
              <a:lnSpc>
                <a:spcPct val="100000"/>
              </a:lnSpc>
              <a:spcBef>
                <a:spcPts val="0"/>
              </a:spcBef>
              <a:spcAft>
                <a:spcPts val="0"/>
              </a:spcAft>
              <a:buClr>
                <a:srgbClr val="000000"/>
              </a:buClr>
              <a:buSzPts val="845"/>
              <a:buFont typeface="Arial"/>
              <a:buChar char="◻"/>
            </a:pPr>
            <a:r>
              <a:rPr lang="en-US" sz="2100" b="0" i="0" u="none" strike="noStrike" cap="none" dirty="0">
                <a:latin typeface="Arial"/>
                <a:ea typeface="Arial"/>
                <a:cs typeface="Arial"/>
                <a:sym typeface="Arial"/>
              </a:rPr>
              <a:t>John Canny introduced the canny edge detection technique in 1983.</a:t>
            </a:r>
            <a:endParaRPr dirty="0"/>
          </a:p>
          <a:p>
            <a:pPr marL="457200" marR="0" lvl="0" indent="-297180" algn="l" rtl="0">
              <a:lnSpc>
                <a:spcPct val="100000"/>
              </a:lnSpc>
              <a:spcBef>
                <a:spcPts val="700"/>
              </a:spcBef>
              <a:spcAft>
                <a:spcPts val="0"/>
              </a:spcAft>
              <a:buClr>
                <a:srgbClr val="000000"/>
              </a:buClr>
              <a:buSzPts val="845"/>
              <a:buFont typeface="Arial"/>
              <a:buChar char="◻"/>
            </a:pPr>
            <a:r>
              <a:rPr lang="en-US" sz="2100" b="0" i="0" u="none" strike="noStrike" cap="none" dirty="0">
                <a:latin typeface="Arial"/>
                <a:ea typeface="Arial"/>
                <a:cs typeface="Arial"/>
                <a:sym typeface="Arial"/>
              </a:rPr>
              <a:t>Canny Edge Detection is Gaussian based Second Order Derivatives. </a:t>
            </a:r>
            <a:endParaRPr dirty="0"/>
          </a:p>
          <a:p>
            <a:pPr marL="457200" marR="0" lvl="0" indent="-297180" algn="l" rtl="0">
              <a:lnSpc>
                <a:spcPct val="100000"/>
              </a:lnSpc>
              <a:spcBef>
                <a:spcPts val="700"/>
              </a:spcBef>
              <a:spcAft>
                <a:spcPts val="0"/>
              </a:spcAft>
              <a:buClr>
                <a:srgbClr val="000000"/>
              </a:buClr>
              <a:buSzPts val="845"/>
              <a:buFont typeface="Arial"/>
              <a:buChar char="◻"/>
            </a:pPr>
            <a:r>
              <a:rPr lang="en-US" sz="2100" b="0" i="0" u="none" strike="noStrike" cap="none" dirty="0">
                <a:latin typeface="Arial"/>
                <a:ea typeface="Arial"/>
                <a:cs typeface="Arial"/>
                <a:sym typeface="Arial"/>
              </a:rPr>
              <a:t>It is the standard, powerful and usually used edge detection method. </a:t>
            </a:r>
            <a:endParaRPr dirty="0"/>
          </a:p>
          <a:p>
            <a:pPr marL="457200" marR="0" lvl="0" indent="-297180" algn="l" rtl="0">
              <a:lnSpc>
                <a:spcPct val="100000"/>
              </a:lnSpc>
              <a:spcBef>
                <a:spcPts val="700"/>
              </a:spcBef>
              <a:spcAft>
                <a:spcPts val="0"/>
              </a:spcAft>
              <a:buClr>
                <a:srgbClr val="000000"/>
              </a:buClr>
              <a:buSzPts val="845"/>
              <a:buFont typeface="Arial"/>
              <a:buChar char="◻"/>
            </a:pPr>
            <a:r>
              <a:rPr lang="en-US" sz="2100" b="0" i="0" u="none" strike="noStrike" cap="none" dirty="0">
                <a:latin typeface="Arial"/>
                <a:ea typeface="Arial"/>
                <a:cs typeface="Arial"/>
                <a:sym typeface="Arial"/>
              </a:rPr>
              <a:t>It separates the noise from the image before extracting edges.</a:t>
            </a:r>
            <a:endParaRPr dirty="0"/>
          </a:p>
          <a:p>
            <a:pPr marL="457200" marR="0" lvl="0" indent="-243493" algn="l" rtl="0">
              <a:lnSpc>
                <a:spcPct val="100000"/>
              </a:lnSpc>
              <a:spcBef>
                <a:spcPts val="700"/>
              </a:spcBef>
              <a:spcAft>
                <a:spcPts val="0"/>
              </a:spcAft>
              <a:buClr>
                <a:srgbClr val="000000"/>
              </a:buClr>
              <a:buSzPts val="845"/>
              <a:buFont typeface="Arial"/>
              <a:buNone/>
            </a:pPr>
            <a:endParaRPr sz="2100" b="0" i="0" u="none" strike="noStrike" cap="none" dirty="0">
              <a:latin typeface="Arial"/>
              <a:ea typeface="Arial"/>
              <a:cs typeface="Arial"/>
              <a:sym typeface="Arial"/>
            </a:endParaRPr>
          </a:p>
          <a:p>
            <a:pPr marL="160020" marR="0" lvl="0" indent="0" algn="l" rtl="0">
              <a:lnSpc>
                <a:spcPct val="100000"/>
              </a:lnSpc>
              <a:spcBef>
                <a:spcPts val="700"/>
              </a:spcBef>
              <a:spcAft>
                <a:spcPts val="0"/>
              </a:spcAft>
              <a:buNone/>
            </a:pPr>
            <a:r>
              <a:rPr lang="en-US" sz="2100" b="0" i="0" u="none" strike="noStrike" cap="none" dirty="0">
                <a:latin typeface="Arial"/>
                <a:ea typeface="Arial"/>
                <a:cs typeface="Arial"/>
                <a:sym typeface="Arial"/>
              </a:rPr>
              <a:t>The main steps are as follows:</a:t>
            </a:r>
            <a:endParaRPr dirty="0"/>
          </a:p>
          <a:p>
            <a:pPr marL="1055687" marR="0" lvl="0" indent="-457200" algn="l" rtl="0">
              <a:lnSpc>
                <a:spcPct val="100000"/>
              </a:lnSpc>
              <a:spcBef>
                <a:spcPts val="700"/>
              </a:spcBef>
              <a:spcAft>
                <a:spcPts val="0"/>
              </a:spcAft>
              <a:buClr>
                <a:srgbClr val="000000"/>
              </a:buClr>
              <a:buSzPts val="845"/>
              <a:buFont typeface="Noto Sans Symbols"/>
              <a:buChar char="⮚"/>
            </a:pPr>
            <a:r>
              <a:rPr lang="en-US" sz="2100" b="0" i="0" u="none" strike="noStrike" cap="none" dirty="0">
                <a:latin typeface="Arial"/>
                <a:ea typeface="Arial"/>
                <a:cs typeface="Arial"/>
                <a:sym typeface="Arial"/>
              </a:rPr>
              <a:t>Step 1 - Grayscale Conversion</a:t>
            </a:r>
            <a:endParaRPr dirty="0"/>
          </a:p>
          <a:p>
            <a:pPr marL="1055687" marR="0" lvl="0" indent="-457200" algn="l" rtl="0">
              <a:lnSpc>
                <a:spcPct val="100000"/>
              </a:lnSpc>
              <a:spcBef>
                <a:spcPts val="700"/>
              </a:spcBef>
              <a:spcAft>
                <a:spcPts val="0"/>
              </a:spcAft>
              <a:buClr>
                <a:srgbClr val="000000"/>
              </a:buClr>
              <a:buSzPts val="845"/>
              <a:buFont typeface="Noto Sans Symbols"/>
              <a:buChar char="⮚"/>
            </a:pPr>
            <a:r>
              <a:rPr lang="en-US" sz="2100" b="0" i="0" u="none" strike="noStrike" cap="none" dirty="0">
                <a:latin typeface="Arial"/>
                <a:ea typeface="Arial"/>
                <a:cs typeface="Arial"/>
                <a:sym typeface="Arial"/>
              </a:rPr>
              <a:t>Step 2 - Gaussian Blur</a:t>
            </a:r>
            <a:endParaRPr dirty="0"/>
          </a:p>
          <a:p>
            <a:pPr marL="1055687" marR="0" lvl="0" indent="-457200" algn="l" rtl="0">
              <a:lnSpc>
                <a:spcPct val="100000"/>
              </a:lnSpc>
              <a:spcBef>
                <a:spcPts val="700"/>
              </a:spcBef>
              <a:spcAft>
                <a:spcPts val="0"/>
              </a:spcAft>
              <a:buClr>
                <a:srgbClr val="000000"/>
              </a:buClr>
              <a:buSzPts val="845"/>
              <a:buFont typeface="Noto Sans Symbols"/>
              <a:buChar char="⮚"/>
            </a:pPr>
            <a:r>
              <a:rPr lang="en-US" sz="2100" b="0" i="0" u="none" strike="noStrike" cap="none" dirty="0">
                <a:latin typeface="Arial"/>
                <a:ea typeface="Arial"/>
                <a:cs typeface="Arial"/>
                <a:sym typeface="Arial"/>
              </a:rPr>
              <a:t>Step 3 - Determine the Intensity Gradients</a:t>
            </a:r>
            <a:endParaRPr dirty="0"/>
          </a:p>
          <a:p>
            <a:pPr marL="1055687" marR="0" lvl="0" indent="-457200" algn="l" rtl="0">
              <a:lnSpc>
                <a:spcPct val="100000"/>
              </a:lnSpc>
              <a:spcBef>
                <a:spcPts val="700"/>
              </a:spcBef>
              <a:spcAft>
                <a:spcPts val="0"/>
              </a:spcAft>
              <a:buClr>
                <a:srgbClr val="000000"/>
              </a:buClr>
              <a:buSzPts val="845"/>
              <a:buFont typeface="Noto Sans Symbols"/>
              <a:buChar char="⮚"/>
            </a:pPr>
            <a:r>
              <a:rPr lang="en-US" sz="2100" b="0" i="0" u="none" strike="noStrike" cap="none" dirty="0">
                <a:latin typeface="Arial"/>
                <a:ea typeface="Arial"/>
                <a:cs typeface="Arial"/>
                <a:sym typeface="Arial"/>
              </a:rPr>
              <a:t>Step 4 - Non Maximum Suppression</a:t>
            </a:r>
            <a:endParaRPr dirty="0"/>
          </a:p>
          <a:p>
            <a:pPr marL="1055687" marR="0" lvl="0" indent="-457200" algn="l" rtl="0">
              <a:lnSpc>
                <a:spcPct val="100000"/>
              </a:lnSpc>
              <a:spcBef>
                <a:spcPts val="700"/>
              </a:spcBef>
              <a:spcAft>
                <a:spcPts val="0"/>
              </a:spcAft>
              <a:buClr>
                <a:srgbClr val="000000"/>
              </a:buClr>
              <a:buSzPts val="845"/>
              <a:buFont typeface="Noto Sans Symbols"/>
              <a:buChar char="⮚"/>
            </a:pPr>
            <a:r>
              <a:rPr lang="en-US" sz="2100" b="0" i="0" u="none" strike="noStrike" cap="none" dirty="0">
                <a:latin typeface="Arial"/>
                <a:ea typeface="Arial"/>
                <a:cs typeface="Arial"/>
                <a:sym typeface="Arial"/>
              </a:rPr>
              <a:t>Step 5 - Double Thresholding</a:t>
            </a:r>
            <a:endParaRPr sz="2100" b="0" i="0" u="none" strike="noStrike" cap="none" dirty="0">
              <a:latin typeface="Arial"/>
              <a:ea typeface="Arial"/>
              <a:cs typeface="Arial"/>
              <a:sym typeface="Arial"/>
            </a:endParaRPr>
          </a:p>
          <a:p>
            <a:pPr marL="1055687" marR="0" lvl="0" indent="-457200" algn="l" rtl="0">
              <a:lnSpc>
                <a:spcPct val="100000"/>
              </a:lnSpc>
              <a:spcBef>
                <a:spcPts val="700"/>
              </a:spcBef>
              <a:spcAft>
                <a:spcPts val="0"/>
              </a:spcAft>
              <a:buClr>
                <a:srgbClr val="000000"/>
              </a:buClr>
              <a:buSzPts val="845"/>
              <a:buFont typeface="Noto Sans Symbols"/>
              <a:buChar char="⮚"/>
            </a:pPr>
            <a:r>
              <a:rPr lang="en-US" sz="2100" b="0" i="0" u="none" strike="noStrike" cap="none" dirty="0">
                <a:latin typeface="Arial"/>
                <a:ea typeface="Arial"/>
                <a:cs typeface="Arial"/>
                <a:sym typeface="Arial"/>
              </a:rPr>
              <a:t>Step 6 - Edge Tracking by Hysteresis</a:t>
            </a:r>
            <a:endParaRPr dirty="0"/>
          </a:p>
          <a:p>
            <a:pPr marL="1055687" marR="0" lvl="0" indent="-457200" algn="l" rtl="0">
              <a:lnSpc>
                <a:spcPct val="100000"/>
              </a:lnSpc>
              <a:spcBef>
                <a:spcPts val="700"/>
              </a:spcBef>
              <a:spcAft>
                <a:spcPts val="0"/>
              </a:spcAft>
              <a:buClr>
                <a:srgbClr val="000000"/>
              </a:buClr>
              <a:buSzPts val="845"/>
              <a:buFont typeface="Noto Sans Symbols"/>
              <a:buChar char="⮚"/>
            </a:pPr>
            <a:r>
              <a:rPr lang="en-US" sz="2100" b="0" i="0" u="none" strike="noStrike" cap="none" dirty="0">
                <a:latin typeface="Arial"/>
                <a:ea typeface="Arial"/>
                <a:cs typeface="Arial"/>
                <a:sym typeface="Arial"/>
              </a:rPr>
              <a:t>Step 7 - Cleaning Up</a:t>
            </a:r>
            <a:endParaRPr sz="2100" b="0" i="0" u="none" strike="noStrike" cap="none" dirty="0">
              <a:latin typeface="Arial"/>
              <a:ea typeface="Arial"/>
              <a:cs typeface="Arial"/>
              <a:sym typeface="Arial"/>
            </a:endParaRPr>
          </a:p>
        </p:txBody>
      </p:sp>
      <p:pic>
        <p:nvPicPr>
          <p:cNvPr id="220" name="Google Shape;220;p32"/>
          <p:cNvPicPr preferRelativeResize="0"/>
          <p:nvPr/>
        </p:nvPicPr>
        <p:blipFill rotWithShape="1">
          <a:blip r:embed="rId3">
            <a:alphaModFix/>
          </a:blip>
          <a:srcRect/>
          <a:stretch/>
        </p:blipFill>
        <p:spPr>
          <a:xfrm>
            <a:off x="9160139" y="3873954"/>
            <a:ext cx="1266825" cy="1428750"/>
          </a:xfrm>
          <a:prstGeom prst="rect">
            <a:avLst/>
          </a:prstGeom>
          <a:noFill/>
          <a:ln>
            <a:noFill/>
          </a:ln>
        </p:spPr>
      </p:pic>
      <p:pic>
        <p:nvPicPr>
          <p:cNvPr id="221" name="Google Shape;221;p32"/>
          <p:cNvPicPr preferRelativeResize="0"/>
          <p:nvPr/>
        </p:nvPicPr>
        <p:blipFill rotWithShape="1">
          <a:blip r:embed="rId4">
            <a:alphaModFix/>
          </a:blip>
          <a:srcRect/>
          <a:stretch/>
        </p:blipFill>
        <p:spPr>
          <a:xfrm>
            <a:off x="9107751" y="5388431"/>
            <a:ext cx="1371600" cy="1409700"/>
          </a:xfrm>
          <a:prstGeom prst="rect">
            <a:avLst/>
          </a:prstGeom>
          <a:noFill/>
          <a:ln>
            <a:noFill/>
          </a:ln>
        </p:spPr>
      </p:pic>
      <p:pic>
        <p:nvPicPr>
          <p:cNvPr id="222" name="Google Shape;222;p32"/>
          <p:cNvPicPr preferRelativeResize="0"/>
          <p:nvPr/>
        </p:nvPicPr>
        <p:blipFill rotWithShape="1">
          <a:blip r:embed="rId5">
            <a:alphaModFix/>
          </a:blip>
          <a:srcRect/>
          <a:stretch/>
        </p:blipFill>
        <p:spPr>
          <a:xfrm>
            <a:off x="10659722" y="3883479"/>
            <a:ext cx="1247775" cy="1419225"/>
          </a:xfrm>
          <a:prstGeom prst="rect">
            <a:avLst/>
          </a:prstGeom>
          <a:noFill/>
          <a:ln>
            <a:noFill/>
          </a:ln>
        </p:spPr>
      </p:pic>
      <p:pic>
        <p:nvPicPr>
          <p:cNvPr id="223" name="Google Shape;223;p32"/>
          <p:cNvPicPr preferRelativeResize="0"/>
          <p:nvPr/>
        </p:nvPicPr>
        <p:blipFill rotWithShape="1">
          <a:blip r:embed="rId6">
            <a:alphaModFix/>
          </a:blip>
          <a:srcRect/>
          <a:stretch/>
        </p:blipFill>
        <p:spPr>
          <a:xfrm>
            <a:off x="10609716" y="5388431"/>
            <a:ext cx="1400175" cy="1438275"/>
          </a:xfrm>
          <a:prstGeom prst="rect">
            <a:avLst/>
          </a:prstGeom>
          <a:noFill/>
          <a:ln>
            <a:noFill/>
          </a:ln>
        </p:spPr>
      </p:pic>
      <p:pic>
        <p:nvPicPr>
          <p:cNvPr id="224" name="Google Shape;224;p32"/>
          <p:cNvPicPr preferRelativeResize="0"/>
          <p:nvPr/>
        </p:nvPicPr>
        <p:blipFill rotWithShape="1">
          <a:blip r:embed="rId7">
            <a:alphaModFix/>
          </a:blip>
          <a:srcRect/>
          <a:stretch/>
        </p:blipFill>
        <p:spPr>
          <a:xfrm>
            <a:off x="8955468" y="912723"/>
            <a:ext cx="3183954" cy="939214"/>
          </a:xfrm>
          <a:prstGeom prst="rect">
            <a:avLst/>
          </a:prstGeom>
          <a:noFill/>
          <a:ln>
            <a:noFill/>
          </a:ln>
        </p:spPr>
      </p:pic>
      <p:pic>
        <p:nvPicPr>
          <p:cNvPr id="225" name="Google Shape;225;p32"/>
          <p:cNvPicPr preferRelativeResize="0"/>
          <p:nvPr/>
        </p:nvPicPr>
        <p:blipFill rotWithShape="1">
          <a:blip r:embed="rId8">
            <a:alphaModFix/>
          </a:blip>
          <a:srcRect/>
          <a:stretch/>
        </p:blipFill>
        <p:spPr>
          <a:xfrm>
            <a:off x="9207558" y="2139046"/>
            <a:ext cx="2543586" cy="143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Experiment Metrices</a:t>
            </a:r>
            <a:endParaRPr sz="2900" dirty="0">
              <a:latin typeface="Arial Black" panose="020B0A04020102020204" pitchFamily="34" charset="0"/>
            </a:endParaRPr>
          </a:p>
        </p:txBody>
      </p:sp>
      <p:sp>
        <p:nvSpPr>
          <p:cNvPr id="231" name="Google Shape;231;p33"/>
          <p:cNvSpPr/>
          <p:nvPr/>
        </p:nvSpPr>
        <p:spPr>
          <a:xfrm>
            <a:off x="109763" y="844630"/>
            <a:ext cx="11874713" cy="5442516"/>
          </a:xfrm>
          <a:prstGeom prst="rect">
            <a:avLst/>
          </a:prstGeom>
          <a:noFill/>
          <a:ln>
            <a:noFill/>
          </a:ln>
        </p:spPr>
        <p:txBody>
          <a:bodyPr spcFirstLastPara="1" wrap="square" lIns="91425" tIns="45700" rIns="91425" bIns="45700" anchor="t" anchorCtr="0">
            <a:spAutoFit/>
          </a:bodyPr>
          <a:lstStyle/>
          <a:p>
            <a:pPr marL="457200" marR="0" lvl="0" indent="-297180" algn="l" rtl="0">
              <a:lnSpc>
                <a:spcPct val="100000"/>
              </a:lnSpc>
              <a:spcBef>
                <a:spcPts val="0"/>
              </a:spcBef>
              <a:spcAft>
                <a:spcPts val="0"/>
              </a:spcAft>
              <a:buClr>
                <a:srgbClr val="000000"/>
              </a:buClr>
              <a:buSzPts val="926"/>
              <a:buFont typeface="Arial"/>
              <a:buChar char="◻"/>
            </a:pPr>
            <a:r>
              <a:rPr lang="en-US" sz="2300" b="1" i="0" u="none" strike="noStrike" cap="none" dirty="0">
                <a:latin typeface="Arial"/>
                <a:ea typeface="Arial"/>
                <a:cs typeface="Arial"/>
                <a:sym typeface="Arial"/>
              </a:rPr>
              <a:t>Entropy: </a:t>
            </a:r>
            <a:r>
              <a:rPr lang="en-US" sz="2300" b="0" i="0" u="none" strike="noStrike" cap="none" dirty="0">
                <a:latin typeface="Arial"/>
                <a:ea typeface="Arial"/>
                <a:cs typeface="Arial"/>
                <a:sym typeface="Arial"/>
              </a:rPr>
              <a:t>Entropy is defined as corresponding states of intensity level which individual pixels can adapt. </a:t>
            </a:r>
            <a:endParaRPr sz="2300" b="0" i="0" u="none" strike="noStrike" cap="none" dirty="0">
              <a:latin typeface="Arial"/>
              <a:ea typeface="Arial"/>
              <a:cs typeface="Arial"/>
              <a:sym typeface="Arial"/>
            </a:endParaRPr>
          </a:p>
          <a:p>
            <a:pPr marL="457200" marR="0" lvl="0" indent="-238380" algn="l" rtl="0">
              <a:lnSpc>
                <a:spcPct val="100000"/>
              </a:lnSpc>
              <a:spcBef>
                <a:spcPts val="700"/>
              </a:spcBef>
              <a:spcAft>
                <a:spcPts val="0"/>
              </a:spcAft>
              <a:buClr>
                <a:srgbClr val="000000"/>
              </a:buClr>
              <a:buSzPts val="926"/>
              <a:buFont typeface="Arial"/>
              <a:buNone/>
            </a:pPr>
            <a:endParaRPr sz="2300" b="1" i="0" u="none" strike="noStrike" cap="none" dirty="0">
              <a:latin typeface="Arial"/>
              <a:ea typeface="Arial"/>
              <a:cs typeface="Arial"/>
              <a:sym typeface="Arial"/>
            </a:endParaRPr>
          </a:p>
          <a:p>
            <a:pPr marL="457200" marR="0" lvl="0" indent="-297180" algn="l" rtl="0">
              <a:lnSpc>
                <a:spcPct val="100000"/>
              </a:lnSpc>
              <a:spcBef>
                <a:spcPts val="700"/>
              </a:spcBef>
              <a:spcAft>
                <a:spcPts val="0"/>
              </a:spcAft>
              <a:buClr>
                <a:srgbClr val="000000"/>
              </a:buClr>
              <a:buSzPts val="926"/>
              <a:buFont typeface="Arial"/>
              <a:buChar char="◻"/>
            </a:pPr>
            <a:r>
              <a:rPr lang="en-US" sz="2300" b="1" i="0" u="none" strike="noStrike" cap="none" dirty="0">
                <a:latin typeface="Arial"/>
                <a:ea typeface="Arial"/>
                <a:cs typeface="Arial"/>
                <a:sym typeface="Arial"/>
              </a:rPr>
              <a:t>PSNR: </a:t>
            </a:r>
            <a:r>
              <a:rPr lang="en-US" sz="2300" b="0" i="0" u="none" strike="noStrike" cap="none" dirty="0">
                <a:latin typeface="Arial"/>
                <a:ea typeface="Arial"/>
                <a:cs typeface="Arial"/>
                <a:sym typeface="Arial"/>
              </a:rPr>
              <a:t>Peak signal to noise ratio Is the ratio between the maximum possible power of a signal and the power of corrupting noise that affects the fidelity of its representation. It is the logarithmic function of the peak value of the image and the mean square error. </a:t>
            </a:r>
            <a:endParaRPr dirty="0"/>
          </a:p>
          <a:p>
            <a:pPr marL="457200" marR="0" lvl="0" indent="-238380" algn="l" rtl="0">
              <a:lnSpc>
                <a:spcPct val="100000"/>
              </a:lnSpc>
              <a:spcBef>
                <a:spcPts val="700"/>
              </a:spcBef>
              <a:spcAft>
                <a:spcPts val="0"/>
              </a:spcAft>
              <a:buClr>
                <a:srgbClr val="000000"/>
              </a:buClr>
              <a:buSzPts val="926"/>
              <a:buFont typeface="Arial"/>
              <a:buNone/>
            </a:pPr>
            <a:endParaRPr sz="2300" b="1" i="0" u="none" strike="noStrike" cap="none" dirty="0">
              <a:latin typeface="Arial"/>
              <a:ea typeface="Arial"/>
              <a:cs typeface="Arial"/>
              <a:sym typeface="Arial"/>
            </a:endParaRPr>
          </a:p>
          <a:p>
            <a:pPr marL="457200" marR="0" lvl="0" indent="-238380" algn="l" rtl="0">
              <a:lnSpc>
                <a:spcPct val="100000"/>
              </a:lnSpc>
              <a:spcBef>
                <a:spcPts val="700"/>
              </a:spcBef>
              <a:spcAft>
                <a:spcPts val="0"/>
              </a:spcAft>
              <a:buClr>
                <a:srgbClr val="000000"/>
              </a:buClr>
              <a:buSzPts val="926"/>
              <a:buFont typeface="Arial"/>
              <a:buNone/>
            </a:pPr>
            <a:endParaRPr sz="2300" b="1" i="0" u="none" strike="noStrike" cap="none" dirty="0">
              <a:latin typeface="Arial"/>
              <a:ea typeface="Arial"/>
              <a:cs typeface="Arial"/>
              <a:sym typeface="Arial"/>
            </a:endParaRPr>
          </a:p>
          <a:p>
            <a:pPr marL="457200" marR="0" lvl="0" indent="-297180" algn="l" rtl="0">
              <a:lnSpc>
                <a:spcPct val="100000"/>
              </a:lnSpc>
              <a:spcBef>
                <a:spcPts val="700"/>
              </a:spcBef>
              <a:spcAft>
                <a:spcPts val="0"/>
              </a:spcAft>
              <a:buClr>
                <a:srgbClr val="000000"/>
              </a:buClr>
              <a:buSzPts val="926"/>
              <a:buFont typeface="Arial"/>
              <a:buChar char="◻"/>
            </a:pPr>
            <a:r>
              <a:rPr lang="en-US" sz="2300" b="1" i="0" u="none" strike="noStrike" cap="none" dirty="0">
                <a:latin typeface="Arial"/>
                <a:ea typeface="Arial"/>
                <a:cs typeface="Arial"/>
                <a:sym typeface="Arial"/>
              </a:rPr>
              <a:t>MSE: </a:t>
            </a:r>
            <a:r>
              <a:rPr lang="en-US" sz="2400" b="0" i="0" u="none" strike="noStrike" cap="none" dirty="0">
                <a:latin typeface="Arial"/>
                <a:ea typeface="Arial"/>
                <a:cs typeface="Arial"/>
                <a:sym typeface="Arial"/>
              </a:rPr>
              <a:t>MSE specifies the  average  difference  of  the  pixels  throughout  the original  ground  truth image  with  edge detected  image. </a:t>
            </a:r>
            <a:endParaRPr dirty="0"/>
          </a:p>
          <a:p>
            <a:pPr marL="457200" marR="0" lvl="0" indent="-238380" algn="l" rtl="0">
              <a:lnSpc>
                <a:spcPct val="100000"/>
              </a:lnSpc>
              <a:spcBef>
                <a:spcPts val="700"/>
              </a:spcBef>
              <a:spcAft>
                <a:spcPts val="0"/>
              </a:spcAft>
              <a:buClr>
                <a:srgbClr val="000000"/>
              </a:buClr>
              <a:buSzPts val="926"/>
              <a:buFont typeface="Arial"/>
              <a:buNone/>
            </a:pPr>
            <a:endParaRPr sz="2300" b="0" i="0" u="none" strike="noStrike" cap="none" dirty="0">
              <a:latin typeface="Arial"/>
              <a:ea typeface="Arial"/>
              <a:cs typeface="Arial"/>
              <a:sym typeface="Arial"/>
            </a:endParaRPr>
          </a:p>
          <a:p>
            <a:pPr marL="457200" marR="0" lvl="0" indent="-238380" algn="l" rtl="0">
              <a:lnSpc>
                <a:spcPct val="100000"/>
              </a:lnSpc>
              <a:spcBef>
                <a:spcPts val="700"/>
              </a:spcBef>
              <a:spcAft>
                <a:spcPts val="0"/>
              </a:spcAft>
              <a:buClr>
                <a:srgbClr val="000000"/>
              </a:buClr>
              <a:buSzPts val="926"/>
              <a:buFont typeface="Arial"/>
              <a:buNone/>
            </a:pPr>
            <a:endParaRPr sz="2300" b="1" i="0" u="none" strike="noStrike" cap="none" dirty="0">
              <a:latin typeface="Arial"/>
              <a:ea typeface="Arial"/>
              <a:cs typeface="Arial"/>
              <a:sym typeface="Arial"/>
            </a:endParaRPr>
          </a:p>
          <a:p>
            <a:pPr marL="457200" marR="0" lvl="0" indent="-297180" algn="l" rtl="0">
              <a:lnSpc>
                <a:spcPct val="100000"/>
              </a:lnSpc>
              <a:spcBef>
                <a:spcPts val="700"/>
              </a:spcBef>
              <a:spcAft>
                <a:spcPts val="0"/>
              </a:spcAft>
              <a:buClr>
                <a:srgbClr val="000000"/>
              </a:buClr>
              <a:buSzPts val="926"/>
              <a:buFont typeface="Arial"/>
              <a:buChar char="◻"/>
            </a:pPr>
            <a:r>
              <a:rPr lang="en-US" sz="2300" b="1" i="0" u="none" strike="noStrike" cap="none" dirty="0">
                <a:latin typeface="Arial"/>
                <a:ea typeface="Arial"/>
                <a:cs typeface="Arial"/>
                <a:sym typeface="Arial"/>
              </a:rPr>
              <a:t>Execution Time: </a:t>
            </a:r>
            <a:r>
              <a:rPr lang="en-US" sz="2300" b="0" i="0" u="none" strike="noStrike" cap="none" dirty="0">
                <a:latin typeface="Arial"/>
                <a:ea typeface="Arial"/>
                <a:cs typeface="Arial"/>
                <a:sym typeface="Arial"/>
              </a:rPr>
              <a:t>Time to compute edges</a:t>
            </a:r>
            <a:endParaRPr dirty="0"/>
          </a:p>
        </p:txBody>
      </p:sp>
      <p:pic>
        <p:nvPicPr>
          <p:cNvPr id="232" name="Google Shape;232;p33"/>
          <p:cNvPicPr preferRelativeResize="0"/>
          <p:nvPr/>
        </p:nvPicPr>
        <p:blipFill rotWithShape="1">
          <a:blip r:embed="rId3">
            <a:alphaModFix/>
          </a:blip>
          <a:srcRect/>
          <a:stretch/>
        </p:blipFill>
        <p:spPr>
          <a:xfrm>
            <a:off x="7234623" y="3155883"/>
            <a:ext cx="3064212" cy="1021182"/>
          </a:xfrm>
          <a:prstGeom prst="rect">
            <a:avLst/>
          </a:prstGeom>
          <a:noFill/>
          <a:ln>
            <a:noFill/>
          </a:ln>
        </p:spPr>
      </p:pic>
      <p:pic>
        <p:nvPicPr>
          <p:cNvPr id="233" name="Google Shape;233;p33"/>
          <p:cNvPicPr preferRelativeResize="0"/>
          <p:nvPr/>
        </p:nvPicPr>
        <p:blipFill rotWithShape="1">
          <a:blip r:embed="rId4">
            <a:alphaModFix/>
          </a:blip>
          <a:srcRect/>
          <a:stretch/>
        </p:blipFill>
        <p:spPr>
          <a:xfrm>
            <a:off x="7234623" y="4824381"/>
            <a:ext cx="3687539" cy="10211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Summary</a:t>
            </a:r>
            <a:endParaRPr sz="2900" dirty="0">
              <a:latin typeface="Arial Black" panose="020B0A04020102020204" pitchFamily="34" charset="0"/>
            </a:endParaRPr>
          </a:p>
        </p:txBody>
      </p:sp>
      <p:pic>
        <p:nvPicPr>
          <p:cNvPr id="240" name="Google Shape;240;p34"/>
          <p:cNvPicPr preferRelativeResize="0"/>
          <p:nvPr/>
        </p:nvPicPr>
        <p:blipFill rotWithShape="1">
          <a:blip r:embed="rId3">
            <a:alphaModFix/>
          </a:blip>
          <a:srcRect/>
          <a:stretch/>
        </p:blipFill>
        <p:spPr>
          <a:xfrm>
            <a:off x="1209852" y="3765866"/>
            <a:ext cx="4263118" cy="2994163"/>
          </a:xfrm>
          <a:prstGeom prst="rect">
            <a:avLst/>
          </a:prstGeom>
          <a:noFill/>
          <a:ln>
            <a:noFill/>
          </a:ln>
        </p:spPr>
      </p:pic>
      <p:pic>
        <p:nvPicPr>
          <p:cNvPr id="241" name="Google Shape;241;p34"/>
          <p:cNvPicPr preferRelativeResize="0"/>
          <p:nvPr/>
        </p:nvPicPr>
        <p:blipFill rotWithShape="1">
          <a:blip r:embed="rId4">
            <a:alphaModFix/>
          </a:blip>
          <a:srcRect/>
          <a:stretch/>
        </p:blipFill>
        <p:spPr>
          <a:xfrm>
            <a:off x="6547707" y="1318575"/>
            <a:ext cx="5325894" cy="5288300"/>
          </a:xfrm>
          <a:prstGeom prst="rect">
            <a:avLst/>
          </a:prstGeom>
          <a:noFill/>
          <a:ln>
            <a:noFill/>
          </a:ln>
        </p:spPr>
      </p:pic>
      <p:sp>
        <p:nvSpPr>
          <p:cNvPr id="242" name="Google Shape;242;p34"/>
          <p:cNvSpPr/>
          <p:nvPr/>
        </p:nvSpPr>
        <p:spPr>
          <a:xfrm>
            <a:off x="8239112" y="867555"/>
            <a:ext cx="2294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Statistical measurement </a:t>
            </a:r>
            <a:endParaRPr sz="1400" b="0" i="0" u="none" strike="noStrike" cap="none">
              <a:solidFill>
                <a:srgbClr val="000000"/>
              </a:solidFill>
              <a:latin typeface="Arial"/>
              <a:ea typeface="Arial"/>
              <a:cs typeface="Arial"/>
              <a:sym typeface="Arial"/>
            </a:endParaRPr>
          </a:p>
        </p:txBody>
      </p:sp>
      <p:pic>
        <p:nvPicPr>
          <p:cNvPr id="243" name="Google Shape;243;p34"/>
          <p:cNvPicPr preferRelativeResize="0"/>
          <p:nvPr/>
        </p:nvPicPr>
        <p:blipFill rotWithShape="1">
          <a:blip r:embed="rId5">
            <a:alphaModFix/>
          </a:blip>
          <a:srcRect/>
          <a:stretch/>
        </p:blipFill>
        <p:spPr>
          <a:xfrm>
            <a:off x="1209852" y="867544"/>
            <a:ext cx="4263118" cy="2994163"/>
          </a:xfrm>
          <a:prstGeom prst="rect">
            <a:avLst/>
          </a:prstGeom>
          <a:noFill/>
          <a:ln>
            <a:noFill/>
          </a:ln>
        </p:spPr>
      </p:pic>
      <p:sp>
        <p:nvSpPr>
          <p:cNvPr id="244" name="Google Shape;244;p34"/>
          <p:cNvSpPr/>
          <p:nvPr/>
        </p:nvSpPr>
        <p:spPr>
          <a:xfrm>
            <a:off x="8589523" y="6021421"/>
            <a:ext cx="719847" cy="488177"/>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5" name="Google Shape;245;p34"/>
          <p:cNvSpPr/>
          <p:nvPr/>
        </p:nvSpPr>
        <p:spPr>
          <a:xfrm>
            <a:off x="8589522" y="3861707"/>
            <a:ext cx="719847" cy="488177"/>
          </a:xfrm>
          <a:prstGeom prst="ellipse">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Advantages and Disadvantages</a:t>
            </a:r>
            <a:endParaRPr sz="2900" dirty="0">
              <a:latin typeface="Arial Black" panose="020B0A04020102020204" pitchFamily="34" charset="0"/>
            </a:endParaRPr>
          </a:p>
        </p:txBody>
      </p:sp>
      <p:pic>
        <p:nvPicPr>
          <p:cNvPr id="251" name="Google Shape;251;p35"/>
          <p:cNvPicPr preferRelativeResize="0"/>
          <p:nvPr/>
        </p:nvPicPr>
        <p:blipFill rotWithShape="1">
          <a:blip r:embed="rId3">
            <a:alphaModFix/>
          </a:blip>
          <a:srcRect/>
          <a:stretch/>
        </p:blipFill>
        <p:spPr>
          <a:xfrm>
            <a:off x="751062" y="1092250"/>
            <a:ext cx="10689875" cy="5443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Conclusion</a:t>
            </a:r>
            <a:endParaRPr sz="2900" dirty="0">
              <a:latin typeface="Arial Black" panose="020B0A04020102020204" pitchFamily="34" charset="0"/>
            </a:endParaRPr>
          </a:p>
        </p:txBody>
      </p:sp>
      <p:sp>
        <p:nvSpPr>
          <p:cNvPr id="257" name="Google Shape;257;p37"/>
          <p:cNvSpPr/>
          <p:nvPr/>
        </p:nvSpPr>
        <p:spPr>
          <a:xfrm>
            <a:off x="100037" y="840968"/>
            <a:ext cx="11687627" cy="5632271"/>
          </a:xfrm>
          <a:prstGeom prst="rect">
            <a:avLst/>
          </a:prstGeom>
          <a:noFill/>
          <a:ln>
            <a:noFill/>
          </a:ln>
        </p:spPr>
        <p:txBody>
          <a:bodyPr spcFirstLastPara="1" wrap="square" lIns="91425" tIns="45700" rIns="91425" bIns="45700" anchor="t" anchorCtr="0">
            <a:spAutoFit/>
          </a:bodyPr>
          <a:lstStyle/>
          <a:p>
            <a:pPr marL="457200" marR="0" lvl="0" indent="-297180" algn="l" rtl="0">
              <a:lnSpc>
                <a:spcPct val="100000"/>
              </a:lnSpc>
              <a:spcBef>
                <a:spcPts val="0"/>
              </a:spcBef>
              <a:spcAft>
                <a:spcPts val="0"/>
              </a:spcAft>
              <a:buClr>
                <a:srgbClr val="000000"/>
              </a:buClr>
              <a:buSzPts val="1006"/>
              <a:buFont typeface="Arial"/>
              <a:buChar char="◻"/>
            </a:pPr>
            <a:r>
              <a:rPr lang="en-US" sz="2500" b="0" i="0" u="none" strike="noStrike" cap="none" dirty="0">
                <a:latin typeface="Arial" panose="020B0604020202020204" pitchFamily="34" charset="0"/>
                <a:ea typeface="Arial"/>
                <a:cs typeface="Arial" panose="020B0604020202020204" pitchFamily="34" charset="0"/>
                <a:sym typeface="Arial"/>
              </a:rPr>
              <a:t>Since edge detection is the initial step in object boundary extraction and object recognition, it is important to know the differences between different edge detection operators. </a:t>
            </a:r>
            <a:endParaRPr dirty="0">
              <a:latin typeface="Arial" panose="020B0604020202020204" pitchFamily="34" charset="0"/>
              <a:cs typeface="Arial" panose="020B0604020202020204" pitchFamily="34" charset="0"/>
            </a:endParaRPr>
          </a:p>
          <a:p>
            <a:pPr marL="457200" marR="0" lvl="0" indent="-233267" algn="l" rtl="0">
              <a:lnSpc>
                <a:spcPct val="100000"/>
              </a:lnSpc>
              <a:spcBef>
                <a:spcPts val="700"/>
              </a:spcBef>
              <a:spcAft>
                <a:spcPts val="0"/>
              </a:spcAft>
              <a:buClr>
                <a:srgbClr val="000000"/>
              </a:buClr>
              <a:buSzPts val="1006"/>
              <a:buFont typeface="Arial"/>
              <a:buNone/>
            </a:pPr>
            <a:endParaRPr sz="2500" b="0" i="0" u="none" strike="noStrike" cap="none" dirty="0">
              <a:latin typeface="Arial" panose="020B0604020202020204" pitchFamily="34" charset="0"/>
              <a:ea typeface="Arial"/>
              <a:cs typeface="Arial" panose="020B0604020202020204" pitchFamily="34" charset="0"/>
              <a:sym typeface="Arial"/>
            </a:endParaRPr>
          </a:p>
          <a:p>
            <a:pPr marL="457200" marR="0" lvl="0" indent="-297180" algn="l" rtl="0">
              <a:lnSpc>
                <a:spcPct val="100000"/>
              </a:lnSpc>
              <a:spcBef>
                <a:spcPts val="700"/>
              </a:spcBef>
              <a:spcAft>
                <a:spcPts val="0"/>
              </a:spcAft>
              <a:buClr>
                <a:srgbClr val="000000"/>
              </a:buClr>
              <a:buSzPts val="1006"/>
              <a:buFont typeface="Arial"/>
              <a:buChar char="◻"/>
            </a:pPr>
            <a:r>
              <a:rPr lang="en-US" sz="2500" b="0" i="0" u="none" strike="noStrike" cap="none" dirty="0">
                <a:latin typeface="Arial" panose="020B0604020202020204" pitchFamily="34" charset="0"/>
                <a:ea typeface="Arial"/>
                <a:cs typeface="Arial" panose="020B0604020202020204" pitchFamily="34" charset="0"/>
                <a:sym typeface="Arial"/>
              </a:rPr>
              <a:t>In this paper an attempt is made to review the edge detection techniques which are based on discontinuity intensity levels. </a:t>
            </a:r>
            <a:endParaRPr dirty="0">
              <a:latin typeface="Arial" panose="020B0604020202020204" pitchFamily="34" charset="0"/>
              <a:cs typeface="Arial" panose="020B0604020202020204" pitchFamily="34" charset="0"/>
            </a:endParaRPr>
          </a:p>
          <a:p>
            <a:pPr marL="457200" marR="0" lvl="0" indent="-233267" algn="l" rtl="0">
              <a:lnSpc>
                <a:spcPct val="100000"/>
              </a:lnSpc>
              <a:spcBef>
                <a:spcPts val="700"/>
              </a:spcBef>
              <a:spcAft>
                <a:spcPts val="0"/>
              </a:spcAft>
              <a:buClr>
                <a:srgbClr val="000000"/>
              </a:buClr>
              <a:buSzPts val="1006"/>
              <a:buFont typeface="Arial"/>
              <a:buNone/>
            </a:pPr>
            <a:endParaRPr sz="2500" b="0" i="0" u="none" strike="noStrike" cap="none" dirty="0">
              <a:latin typeface="Arial" panose="020B0604020202020204" pitchFamily="34" charset="0"/>
              <a:ea typeface="Arial"/>
              <a:cs typeface="Arial" panose="020B0604020202020204" pitchFamily="34" charset="0"/>
              <a:sym typeface="Arial"/>
            </a:endParaRPr>
          </a:p>
          <a:p>
            <a:pPr marL="457200" marR="0" lvl="0" indent="-297180" algn="l" rtl="0">
              <a:lnSpc>
                <a:spcPct val="100000"/>
              </a:lnSpc>
              <a:spcBef>
                <a:spcPts val="700"/>
              </a:spcBef>
              <a:spcAft>
                <a:spcPts val="0"/>
              </a:spcAft>
              <a:buClr>
                <a:srgbClr val="000000"/>
              </a:buClr>
              <a:buSzPts val="1006"/>
              <a:buFont typeface="Arial"/>
              <a:buChar char="◻"/>
            </a:pPr>
            <a:r>
              <a:rPr lang="en-US" sz="2500" b="0" i="0" u="none" strike="noStrike" cap="none" dirty="0">
                <a:latin typeface="Arial" panose="020B0604020202020204" pitchFamily="34" charset="0"/>
                <a:ea typeface="Arial"/>
                <a:cs typeface="Arial" panose="020B0604020202020204" pitchFamily="34" charset="0"/>
                <a:sym typeface="Arial"/>
              </a:rPr>
              <a:t>The relative performance of various edge detection techniques is carried out with two images by using MATLAB software. </a:t>
            </a:r>
            <a:endParaRPr dirty="0">
              <a:latin typeface="Arial" panose="020B0604020202020204" pitchFamily="34" charset="0"/>
              <a:cs typeface="Arial" panose="020B0604020202020204" pitchFamily="34" charset="0"/>
            </a:endParaRPr>
          </a:p>
          <a:p>
            <a:pPr marL="457200" marR="0" lvl="0" indent="-233267" algn="l" rtl="0">
              <a:lnSpc>
                <a:spcPct val="100000"/>
              </a:lnSpc>
              <a:spcBef>
                <a:spcPts val="700"/>
              </a:spcBef>
              <a:spcAft>
                <a:spcPts val="0"/>
              </a:spcAft>
              <a:buClr>
                <a:srgbClr val="000000"/>
              </a:buClr>
              <a:buSzPts val="1006"/>
              <a:buFont typeface="Arial"/>
              <a:buNone/>
            </a:pPr>
            <a:endParaRPr sz="2500" b="0" i="0" u="none" strike="noStrike" cap="none" dirty="0">
              <a:latin typeface="Arial" panose="020B0604020202020204" pitchFamily="34" charset="0"/>
              <a:ea typeface="Arial"/>
              <a:cs typeface="Arial" panose="020B0604020202020204" pitchFamily="34" charset="0"/>
              <a:sym typeface="Arial"/>
            </a:endParaRPr>
          </a:p>
          <a:p>
            <a:pPr marL="457200" marR="0" lvl="0" indent="-297180" algn="l" rtl="0">
              <a:lnSpc>
                <a:spcPct val="100000"/>
              </a:lnSpc>
              <a:spcBef>
                <a:spcPts val="700"/>
              </a:spcBef>
              <a:spcAft>
                <a:spcPts val="0"/>
              </a:spcAft>
              <a:buClr>
                <a:srgbClr val="000000"/>
              </a:buClr>
              <a:buSzPts val="1006"/>
              <a:buFont typeface="Arial"/>
              <a:buChar char="◻"/>
            </a:pPr>
            <a:r>
              <a:rPr lang="en-US" sz="2500" b="0" i="0" u="none" strike="noStrike" cap="none" dirty="0">
                <a:latin typeface="Arial" panose="020B0604020202020204" pitchFamily="34" charset="0"/>
                <a:ea typeface="Arial"/>
                <a:cs typeface="Arial" panose="020B0604020202020204" pitchFamily="34" charset="0"/>
                <a:sym typeface="Arial"/>
              </a:rPr>
              <a:t>It have been observed that that the Canny edge detector produces higher accuracy in detection of object edges with higher entropy, MSE and execution time and lesser PSNR compared with Sobel, Roberts, Prewitt</a:t>
            </a:r>
            <a:r>
              <a:rPr lang="en-US" sz="2500" dirty="0">
                <a:latin typeface="Arial" panose="020B0604020202020204" pitchFamily="34" charset="0"/>
                <a:ea typeface="Arial"/>
                <a:cs typeface="Arial" panose="020B0604020202020204" pitchFamily="34" charset="0"/>
                <a:sym typeface="Arial"/>
              </a:rPr>
              <a:t> </a:t>
            </a:r>
            <a:r>
              <a:rPr lang="en-US" sz="2500" b="0" i="0" u="none" strike="noStrike" cap="none" dirty="0">
                <a:latin typeface="Arial" panose="020B0604020202020204" pitchFamily="34" charset="0"/>
                <a:ea typeface="Arial"/>
                <a:cs typeface="Arial" panose="020B0604020202020204" pitchFamily="34" charset="0"/>
                <a:sym typeface="Arial"/>
              </a:rPr>
              <a:t>and LOG. </a:t>
            </a:r>
            <a:endParaRPr sz="2500" b="0" i="0" u="none" strike="noStrike" cap="none"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Other References</a:t>
            </a:r>
            <a:endParaRPr sz="2900" dirty="0">
              <a:latin typeface="Arial Black" panose="020B0A04020102020204" pitchFamily="34" charset="0"/>
            </a:endParaRPr>
          </a:p>
        </p:txBody>
      </p:sp>
      <p:sp>
        <p:nvSpPr>
          <p:cNvPr id="263" name="Google Shape;263;p38"/>
          <p:cNvSpPr/>
          <p:nvPr/>
        </p:nvSpPr>
        <p:spPr>
          <a:xfrm>
            <a:off x="109765" y="912723"/>
            <a:ext cx="11687627" cy="3221395"/>
          </a:xfrm>
          <a:prstGeom prst="rect">
            <a:avLst/>
          </a:prstGeom>
          <a:noFill/>
          <a:ln>
            <a:noFill/>
          </a:ln>
        </p:spPr>
        <p:txBody>
          <a:bodyPr spcFirstLastPara="1" wrap="square" lIns="91425" tIns="45700" rIns="91425" bIns="45700" anchor="t" anchorCtr="0">
            <a:spAutoFit/>
          </a:bodyPr>
          <a:lstStyle/>
          <a:p>
            <a:pPr marL="457200" marR="0" lvl="0" indent="-297180" algn="l" rtl="0">
              <a:lnSpc>
                <a:spcPct val="100000"/>
              </a:lnSpc>
              <a:spcBef>
                <a:spcPts val="0"/>
              </a:spcBef>
              <a:spcAft>
                <a:spcPts val="0"/>
              </a:spcAft>
              <a:buClr>
                <a:srgbClr val="000000"/>
              </a:buClr>
              <a:buSzPts val="1208"/>
              <a:buFont typeface="Arial"/>
              <a:buChar char="◻"/>
            </a:pPr>
            <a:r>
              <a:rPr lang="en-US" sz="3000" b="0" i="0" u="none" strike="noStrike" cap="none" dirty="0">
                <a:latin typeface="Arial" panose="020B0604020202020204" pitchFamily="34" charset="0"/>
                <a:ea typeface="Arial"/>
                <a:cs typeface="Arial" panose="020B0604020202020204" pitchFamily="34" charset="0"/>
                <a:sym typeface="Arial"/>
              </a:rPr>
              <a:t>https://www.geeksforgeeks.org/image-edge-detection-operators-in-digital-image-processing/</a:t>
            </a:r>
            <a:endParaRPr dirty="0">
              <a:latin typeface="Arial" panose="020B0604020202020204" pitchFamily="34" charset="0"/>
              <a:cs typeface="Arial" panose="020B0604020202020204" pitchFamily="34" charset="0"/>
            </a:endParaRPr>
          </a:p>
          <a:p>
            <a:pPr marL="457200" marR="0" lvl="0" indent="-297180" algn="l" rtl="0">
              <a:lnSpc>
                <a:spcPct val="100000"/>
              </a:lnSpc>
              <a:spcBef>
                <a:spcPts val="700"/>
              </a:spcBef>
              <a:spcAft>
                <a:spcPts val="0"/>
              </a:spcAft>
              <a:buClr>
                <a:srgbClr val="000000"/>
              </a:buClr>
              <a:buSzPts val="1208"/>
              <a:buFont typeface="Arial"/>
              <a:buChar char="◻"/>
            </a:pPr>
            <a:r>
              <a:rPr lang="en-US" sz="3000" b="0" i="0" u="none" strike="noStrike" cap="none" dirty="0">
                <a:latin typeface="Arial" panose="020B0604020202020204" pitchFamily="34" charset="0"/>
                <a:ea typeface="Arial"/>
                <a:cs typeface="Arial" panose="020B0604020202020204" pitchFamily="34" charset="0"/>
                <a:sym typeface="Arial"/>
              </a:rPr>
              <a:t>https://datacarpentry.org/image-processing/aio/index.html</a:t>
            </a:r>
            <a:endParaRPr dirty="0">
              <a:latin typeface="Arial" panose="020B0604020202020204" pitchFamily="34" charset="0"/>
              <a:cs typeface="Arial" panose="020B0604020202020204" pitchFamily="34" charset="0"/>
            </a:endParaRPr>
          </a:p>
          <a:p>
            <a:pPr marL="457200" marR="0" lvl="0" indent="-297180" algn="l" rtl="0">
              <a:lnSpc>
                <a:spcPct val="100000"/>
              </a:lnSpc>
              <a:spcBef>
                <a:spcPts val="700"/>
              </a:spcBef>
              <a:spcAft>
                <a:spcPts val="0"/>
              </a:spcAft>
              <a:buClr>
                <a:srgbClr val="000000"/>
              </a:buClr>
              <a:buSzPts val="1208"/>
              <a:buFont typeface="Arial"/>
              <a:buChar char="◻"/>
            </a:pPr>
            <a:r>
              <a:rPr lang="en-US" sz="3000" b="0" i="0" u="none" strike="noStrike" cap="none" dirty="0">
                <a:latin typeface="Arial" panose="020B0604020202020204" pitchFamily="34" charset="0"/>
                <a:ea typeface="Arial"/>
                <a:cs typeface="Arial" panose="020B0604020202020204" pitchFamily="34" charset="0"/>
                <a:sym typeface="Arial"/>
              </a:rPr>
              <a:t>https://en.wikipedia.org/wiki/Edge_detection</a:t>
            </a:r>
            <a:endParaRPr dirty="0">
              <a:latin typeface="Arial" panose="020B0604020202020204" pitchFamily="34" charset="0"/>
              <a:cs typeface="Arial" panose="020B0604020202020204" pitchFamily="34" charset="0"/>
            </a:endParaRPr>
          </a:p>
          <a:p>
            <a:pPr marL="457200" marR="0" lvl="0" indent="-297180" algn="l" rtl="0">
              <a:lnSpc>
                <a:spcPct val="100000"/>
              </a:lnSpc>
              <a:spcBef>
                <a:spcPts val="700"/>
              </a:spcBef>
              <a:spcAft>
                <a:spcPts val="0"/>
              </a:spcAft>
              <a:buClr>
                <a:srgbClr val="000000"/>
              </a:buClr>
              <a:buSzPts val="1208"/>
              <a:buFont typeface="Arial"/>
              <a:buChar char="◻"/>
            </a:pPr>
            <a:r>
              <a:rPr lang="en-US" sz="3000" b="0" i="0" u="none" strike="noStrike" cap="none" dirty="0">
                <a:latin typeface="Arial" panose="020B0604020202020204" pitchFamily="34" charset="0"/>
                <a:ea typeface="Arial"/>
                <a:cs typeface="Arial" panose="020B0604020202020204" pitchFamily="34" charset="0"/>
                <a:sym typeface="Arial"/>
              </a:rPr>
              <a:t>https://www.google.com</a:t>
            </a:r>
            <a:endParaRPr dirty="0">
              <a:latin typeface="Arial" panose="020B0604020202020204" pitchFamily="34" charset="0"/>
              <a:cs typeface="Arial" panose="020B0604020202020204" pitchFamily="34" charset="0"/>
            </a:endParaRPr>
          </a:p>
          <a:p>
            <a:pPr marL="457200" marR="0" lvl="0" indent="-220484" algn="l" rtl="0">
              <a:lnSpc>
                <a:spcPct val="100000"/>
              </a:lnSpc>
              <a:spcBef>
                <a:spcPts val="700"/>
              </a:spcBef>
              <a:spcAft>
                <a:spcPts val="0"/>
              </a:spcAft>
              <a:buClr>
                <a:srgbClr val="000000"/>
              </a:buClr>
              <a:buSzPts val="1208"/>
              <a:buFont typeface="Arial"/>
              <a:buNone/>
            </a:pPr>
            <a:endParaRPr sz="3000" b="0" i="0" u="none" strike="noStrike" cap="none"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6"/>
          <p:cNvSpPr/>
          <p:nvPr/>
        </p:nvSpPr>
        <p:spPr>
          <a:xfrm>
            <a:off x="2184515" y="2621895"/>
            <a:ext cx="7822975"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395750"/>
                </a:solidFill>
                <a:latin typeface="Arial"/>
                <a:ea typeface="Arial"/>
                <a:cs typeface="Arial"/>
                <a:sym typeface="Arial"/>
              </a:rPr>
              <a:t>PYTHON DEMO</a:t>
            </a:r>
            <a:endParaRPr sz="8000" b="0" i="0" u="none" strike="noStrike" cap="none">
              <a:solidFill>
                <a:srgbClr val="39575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9" name="Google Shape;269;p39"/>
          <p:cNvSpPr/>
          <p:nvPr/>
        </p:nvSpPr>
        <p:spPr>
          <a:xfrm>
            <a:off x="3010860" y="2621895"/>
            <a:ext cx="6170279"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0" b="0" i="0" u="none" strike="noStrike" cap="none">
                <a:solidFill>
                  <a:srgbClr val="395750"/>
                </a:solidFill>
                <a:latin typeface="Arial"/>
                <a:ea typeface="Arial"/>
                <a:cs typeface="Arial"/>
                <a:sym typeface="Arial"/>
              </a:rPr>
              <a:t>THANK YOU</a:t>
            </a:r>
            <a:endParaRPr sz="8000" b="0" i="0" u="none" strike="noStrike" cap="none">
              <a:solidFill>
                <a:srgbClr val="39575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What is an Edge ?</a:t>
            </a:r>
            <a:endParaRPr sz="2900" dirty="0">
              <a:latin typeface="Arial Black" panose="020B0A04020102020204" pitchFamily="34" charset="0"/>
            </a:endParaRPr>
          </a:p>
        </p:txBody>
      </p:sp>
      <p:sp>
        <p:nvSpPr>
          <p:cNvPr id="114" name="Google Shape;114;p4"/>
          <p:cNvSpPr/>
          <p:nvPr/>
        </p:nvSpPr>
        <p:spPr>
          <a:xfrm>
            <a:off x="60778" y="961709"/>
            <a:ext cx="11777435" cy="4962897"/>
          </a:xfrm>
          <a:prstGeom prst="rect">
            <a:avLst/>
          </a:prstGeom>
          <a:noFill/>
          <a:ln>
            <a:noFill/>
          </a:ln>
        </p:spPr>
        <p:txBody>
          <a:bodyPr spcFirstLastPara="1" wrap="square" lIns="91425" tIns="45700" rIns="91425" bIns="45700" anchor="t" anchorCtr="0">
            <a:spAutoFit/>
          </a:bodyPr>
          <a:lstStyle/>
          <a:p>
            <a:pPr marL="457200" marR="0" lvl="0" indent="-297180" algn="l" rtl="0">
              <a:lnSpc>
                <a:spcPct val="100000"/>
              </a:lnSpc>
              <a:spcBef>
                <a:spcPts val="0"/>
              </a:spcBef>
              <a:spcAft>
                <a:spcPts val="0"/>
              </a:spcAft>
              <a:buClr>
                <a:schemeClr val="tx1"/>
              </a:buClr>
              <a:buSzPts val="1080"/>
              <a:buFont typeface="Noto Sans Symbols"/>
              <a:buChar char="❑"/>
            </a:pPr>
            <a:r>
              <a:rPr lang="en-US" sz="3000" b="0" i="0" u="none" strike="noStrike" cap="none" dirty="0">
                <a:latin typeface="Arial" panose="020B0604020202020204" pitchFamily="34" charset="0"/>
                <a:ea typeface="Arial"/>
                <a:cs typeface="Arial" panose="020B0604020202020204" pitchFamily="34" charset="0"/>
                <a:sym typeface="Arial"/>
              </a:rPr>
              <a:t>Edges are where there is </a:t>
            </a:r>
            <a:r>
              <a:rPr lang="en-US" sz="3000" b="1" i="0" u="none" strike="noStrike" cap="none" dirty="0">
                <a:latin typeface="Arial" panose="020B0604020202020204" pitchFamily="34" charset="0"/>
                <a:ea typeface="Arial"/>
                <a:cs typeface="Arial" panose="020B0604020202020204" pitchFamily="34" charset="0"/>
                <a:sym typeface="Arial"/>
              </a:rPr>
              <a:t>Significant</a:t>
            </a:r>
            <a:r>
              <a:rPr lang="en-US" sz="3000" b="0" i="0" u="none" strike="noStrike" cap="none" dirty="0">
                <a:latin typeface="Arial" panose="020B0604020202020204" pitchFamily="34" charset="0"/>
                <a:ea typeface="Arial"/>
                <a:cs typeface="Arial" panose="020B0604020202020204" pitchFamily="34" charset="0"/>
                <a:sym typeface="Arial"/>
              </a:rPr>
              <a:t> local </a:t>
            </a:r>
            <a:r>
              <a:rPr lang="en-US" sz="3000" b="1" i="0" u="none" strike="noStrike" cap="none" dirty="0">
                <a:latin typeface="Arial" panose="020B0604020202020204" pitchFamily="34" charset="0"/>
                <a:ea typeface="Arial"/>
                <a:cs typeface="Arial" panose="020B0604020202020204" pitchFamily="34" charset="0"/>
                <a:sym typeface="Arial"/>
              </a:rPr>
              <a:t>changes</a:t>
            </a:r>
            <a:r>
              <a:rPr lang="en-US" sz="3000" b="0" i="0" u="none" strike="noStrike" cap="none" dirty="0">
                <a:latin typeface="Arial" panose="020B0604020202020204" pitchFamily="34" charset="0"/>
                <a:ea typeface="Arial"/>
                <a:cs typeface="Arial" panose="020B0604020202020204" pitchFamily="34" charset="0"/>
                <a:sym typeface="Arial"/>
              </a:rPr>
              <a:t> of </a:t>
            </a:r>
            <a:r>
              <a:rPr lang="en-US" sz="3000" b="1" i="0" u="none" strike="noStrike" cap="none" dirty="0">
                <a:latin typeface="Arial" panose="020B0604020202020204" pitchFamily="34" charset="0"/>
                <a:ea typeface="Arial"/>
                <a:cs typeface="Arial" panose="020B0604020202020204" pitchFamily="34" charset="0"/>
                <a:sym typeface="Arial"/>
              </a:rPr>
              <a:t>Intensity</a:t>
            </a:r>
            <a:r>
              <a:rPr lang="en-US" sz="3000" b="0" i="0" u="none" strike="noStrike" cap="none" dirty="0">
                <a:latin typeface="Arial" panose="020B0604020202020204" pitchFamily="34" charset="0"/>
                <a:ea typeface="Arial"/>
                <a:cs typeface="Arial" panose="020B0604020202020204" pitchFamily="34" charset="0"/>
                <a:sym typeface="Arial"/>
              </a:rPr>
              <a:t> in an image</a:t>
            </a:r>
            <a:endParaRPr dirty="0">
              <a:latin typeface="Arial" panose="020B0604020202020204" pitchFamily="34" charset="0"/>
              <a:cs typeface="Arial" panose="020B0604020202020204" pitchFamily="34" charset="0"/>
            </a:endParaRPr>
          </a:p>
          <a:p>
            <a:pPr marL="457200" marR="0" lvl="0" indent="-297180" algn="l" rtl="0">
              <a:lnSpc>
                <a:spcPct val="100000"/>
              </a:lnSpc>
              <a:spcBef>
                <a:spcPts val="700"/>
              </a:spcBef>
              <a:spcAft>
                <a:spcPts val="0"/>
              </a:spcAft>
              <a:buClr>
                <a:schemeClr val="tx1"/>
              </a:buClr>
              <a:buSzPts val="1080"/>
              <a:buFont typeface="Noto Sans Symbols"/>
              <a:buChar char="❑"/>
            </a:pPr>
            <a:r>
              <a:rPr lang="en-US" sz="3000" b="0" i="0" u="none" strike="noStrike" cap="none" dirty="0">
                <a:latin typeface="Arial" panose="020B0604020202020204" pitchFamily="34" charset="0"/>
                <a:ea typeface="Arial"/>
                <a:cs typeface="Arial" panose="020B0604020202020204" pitchFamily="34" charset="0"/>
                <a:sym typeface="Arial"/>
              </a:rPr>
              <a:t>An edge can be defined as a set of connected pixels that forms a </a:t>
            </a:r>
            <a:r>
              <a:rPr lang="en-US" sz="3000" b="1" i="0" u="none" strike="noStrike" cap="none" dirty="0">
                <a:latin typeface="Arial" panose="020B0604020202020204" pitchFamily="34" charset="0"/>
                <a:ea typeface="Arial"/>
                <a:cs typeface="Arial" panose="020B0604020202020204" pitchFamily="34" charset="0"/>
                <a:sym typeface="Arial"/>
              </a:rPr>
              <a:t>boundary</a:t>
            </a:r>
            <a:r>
              <a:rPr lang="en-US" sz="3000" b="0" i="0" u="none" strike="noStrike" cap="none" dirty="0">
                <a:latin typeface="Arial" panose="020B0604020202020204" pitchFamily="34" charset="0"/>
                <a:ea typeface="Arial"/>
                <a:cs typeface="Arial" panose="020B0604020202020204" pitchFamily="34" charset="0"/>
                <a:sym typeface="Arial"/>
              </a:rPr>
              <a:t> between two </a:t>
            </a:r>
            <a:r>
              <a:rPr lang="en-US" sz="3000" b="1" i="0" u="none" strike="noStrike" cap="none" dirty="0">
                <a:latin typeface="Arial" panose="020B0604020202020204" pitchFamily="34" charset="0"/>
                <a:ea typeface="Arial"/>
                <a:cs typeface="Arial" panose="020B0604020202020204" pitchFamily="34" charset="0"/>
                <a:sym typeface="Arial"/>
              </a:rPr>
              <a:t>disjoint regions</a:t>
            </a:r>
            <a:endParaRPr dirty="0">
              <a:latin typeface="Arial" panose="020B0604020202020204" pitchFamily="34" charset="0"/>
              <a:cs typeface="Arial" panose="020B0604020202020204" pitchFamily="34" charset="0"/>
            </a:endParaRPr>
          </a:p>
          <a:p>
            <a:pPr marL="514350" marR="0" lvl="0" indent="-217170" algn="l" rtl="0">
              <a:lnSpc>
                <a:spcPct val="100000"/>
              </a:lnSpc>
              <a:spcBef>
                <a:spcPts val="700"/>
              </a:spcBef>
              <a:spcAft>
                <a:spcPts val="0"/>
              </a:spcAft>
              <a:buClr>
                <a:srgbClr val="000000"/>
              </a:buClr>
              <a:buSzPts val="1080"/>
              <a:buFont typeface="Noto Sans Symbols"/>
              <a:buNone/>
            </a:pPr>
            <a:endParaRPr sz="3000" b="0" i="0" u="none" strike="noStrike" cap="none" dirty="0">
              <a:latin typeface="Arial" panose="020B0604020202020204" pitchFamily="34" charset="0"/>
              <a:ea typeface="Arial"/>
              <a:cs typeface="Arial" panose="020B0604020202020204" pitchFamily="34" charset="0"/>
              <a:sym typeface="Arial"/>
            </a:endParaRPr>
          </a:p>
          <a:p>
            <a:pPr marL="457200" marR="0" lvl="0" indent="-297180" algn="l" rtl="0">
              <a:lnSpc>
                <a:spcPct val="100000"/>
              </a:lnSpc>
              <a:spcBef>
                <a:spcPts val="700"/>
              </a:spcBef>
              <a:spcAft>
                <a:spcPts val="0"/>
              </a:spcAft>
              <a:buClr>
                <a:schemeClr val="tx1"/>
              </a:buClr>
              <a:buSzPts val="1080"/>
              <a:buFont typeface="Noto Sans Symbols"/>
              <a:buChar char="❑"/>
            </a:pPr>
            <a:r>
              <a:rPr lang="en-US" sz="3000" b="0" i="0" u="none" strike="noStrike" cap="none" dirty="0">
                <a:latin typeface="Arial" panose="020B0604020202020204" pitchFamily="34" charset="0"/>
                <a:ea typeface="Arial"/>
                <a:cs typeface="Arial" panose="020B0604020202020204" pitchFamily="34" charset="0"/>
                <a:sym typeface="Arial"/>
              </a:rPr>
              <a:t>Generally edges are of three types:</a:t>
            </a:r>
            <a:endParaRPr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rgbClr val="000000"/>
              </a:buClr>
              <a:buSzPts val="1260"/>
              <a:buFont typeface="Noto Sans Symbols"/>
              <a:buChar char="❑"/>
            </a:pPr>
            <a:r>
              <a:rPr lang="en-US" sz="3000" b="0" i="0" u="none" strike="noStrike" cap="none" dirty="0">
                <a:latin typeface="Arial" panose="020B0604020202020204" pitchFamily="34" charset="0"/>
                <a:ea typeface="Arial"/>
                <a:cs typeface="Arial" panose="020B0604020202020204" pitchFamily="34" charset="0"/>
                <a:sym typeface="Arial"/>
              </a:rPr>
              <a:t>Horizontal edges</a:t>
            </a:r>
            <a:endParaRPr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rgbClr val="000000"/>
              </a:buClr>
              <a:buSzPts val="1260"/>
              <a:buFont typeface="Noto Sans Symbols"/>
              <a:buChar char="❑"/>
            </a:pPr>
            <a:r>
              <a:rPr lang="en-US" sz="3000" b="0" i="0" u="none" strike="noStrike" cap="none" dirty="0">
                <a:latin typeface="Arial" panose="020B0604020202020204" pitchFamily="34" charset="0"/>
                <a:ea typeface="Arial"/>
                <a:cs typeface="Arial" panose="020B0604020202020204" pitchFamily="34" charset="0"/>
                <a:sym typeface="Arial"/>
              </a:rPr>
              <a:t>Vertical Edges</a:t>
            </a:r>
            <a:endParaRPr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rgbClr val="000000"/>
              </a:buClr>
              <a:buSzPts val="1260"/>
              <a:buFont typeface="Noto Sans Symbols"/>
              <a:buChar char="❑"/>
            </a:pPr>
            <a:r>
              <a:rPr lang="en-US" sz="3000" b="0" i="0" u="none" strike="noStrike" cap="none" dirty="0">
                <a:latin typeface="Arial" panose="020B0604020202020204" pitchFamily="34" charset="0"/>
                <a:ea typeface="Arial"/>
                <a:cs typeface="Arial" panose="020B0604020202020204" pitchFamily="34" charset="0"/>
                <a:sym typeface="Arial"/>
              </a:rPr>
              <a:t>Diagonal Edges</a:t>
            </a:r>
            <a:endParaRPr dirty="0">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None/>
            </a:pPr>
            <a:endParaRPr sz="1400" b="0" i="0" u="none" strike="noStrike" cap="none" dirty="0">
              <a:latin typeface="Arial" panose="020B0604020202020204" pitchFamily="34" charset="0"/>
              <a:ea typeface="Arial"/>
              <a:cs typeface="Arial" panose="020B0604020202020204" pitchFamily="34" charset="0"/>
              <a:sym typeface="Arial"/>
            </a:endParaRPr>
          </a:p>
        </p:txBody>
      </p:sp>
      <p:pic>
        <p:nvPicPr>
          <p:cNvPr id="115" name="Google Shape;115;p4"/>
          <p:cNvPicPr preferRelativeResize="0"/>
          <p:nvPr/>
        </p:nvPicPr>
        <p:blipFill rotWithShape="1">
          <a:blip r:embed="rId3">
            <a:alphaModFix/>
          </a:blip>
          <a:srcRect/>
          <a:stretch/>
        </p:blipFill>
        <p:spPr>
          <a:xfrm>
            <a:off x="7903029" y="3331028"/>
            <a:ext cx="4116361" cy="33679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6" name="Google Shape;116;p4"/>
          <p:cNvPicPr preferRelativeResize="0"/>
          <p:nvPr/>
        </p:nvPicPr>
        <p:blipFill rotWithShape="1">
          <a:blip r:embed="rId4">
            <a:alphaModFix/>
          </a:blip>
          <a:srcRect/>
          <a:stretch/>
        </p:blipFill>
        <p:spPr>
          <a:xfrm>
            <a:off x="4658584" y="4355518"/>
            <a:ext cx="2931252" cy="2343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Why Edge Detection ?</a:t>
            </a:r>
            <a:endParaRPr sz="2900" dirty="0">
              <a:latin typeface="Arial Black" panose="020B0A04020102020204" pitchFamily="34" charset="0"/>
            </a:endParaRPr>
          </a:p>
        </p:txBody>
      </p:sp>
      <p:sp>
        <p:nvSpPr>
          <p:cNvPr id="122" name="Google Shape;122;p9"/>
          <p:cNvSpPr/>
          <p:nvPr/>
        </p:nvSpPr>
        <p:spPr>
          <a:xfrm>
            <a:off x="109764" y="912723"/>
            <a:ext cx="11777435" cy="5516854"/>
          </a:xfrm>
          <a:prstGeom prst="rect">
            <a:avLst/>
          </a:prstGeom>
          <a:noFill/>
          <a:ln>
            <a:noFill/>
          </a:ln>
        </p:spPr>
        <p:txBody>
          <a:bodyPr spcFirstLastPara="1" wrap="square" lIns="91425" tIns="45700" rIns="91425" bIns="45700" anchor="t" anchorCtr="0">
            <a:spAutoFit/>
          </a:bodyPr>
          <a:lstStyle/>
          <a:p>
            <a:pPr marL="502920" marR="0" lvl="0" indent="-342900" algn="l" rtl="0">
              <a:lnSpc>
                <a:spcPct val="100000"/>
              </a:lnSpc>
              <a:spcBef>
                <a:spcPts val="0"/>
              </a:spcBef>
              <a:spcAft>
                <a:spcPts val="0"/>
              </a:spcAft>
              <a:buClr>
                <a:schemeClr val="tx1"/>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Most of the shape information of an image is enclosed in edges. </a:t>
            </a:r>
            <a:endParaRPr lang="en-US" dirty="0">
              <a:latin typeface="Arial" panose="020B0604020202020204" pitchFamily="34" charset="0"/>
              <a:cs typeface="Arial" panose="020B0604020202020204" pitchFamily="34" charset="0"/>
              <a:sym typeface="Arial"/>
            </a:endParaRPr>
          </a:p>
          <a:p>
            <a:pPr marL="502920" marR="0" lvl="0" indent="-342900" algn="l" rtl="0">
              <a:lnSpc>
                <a:spcPct val="100000"/>
              </a:lnSpc>
              <a:spcBef>
                <a:spcPts val="0"/>
              </a:spcBef>
              <a:spcAft>
                <a:spcPts val="0"/>
              </a:spcAft>
              <a:buClr>
                <a:schemeClr val="tx1"/>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Edge detection is a fundamental tool in </a:t>
            </a:r>
            <a:endParaRPr dirty="0">
              <a:latin typeface="Arial" panose="020B0604020202020204" pitchFamily="34" charset="0"/>
              <a:cs typeface="Arial" panose="020B0604020202020204" pitchFamily="34" charset="0"/>
            </a:endParaRPr>
          </a:p>
          <a:p>
            <a:pPr marL="987425" marR="0" lvl="4" indent="-457200" algn="l" rtl="0">
              <a:lnSpc>
                <a:spcPct val="100000"/>
              </a:lnSpc>
              <a:spcBef>
                <a:spcPts val="700"/>
              </a:spcBef>
              <a:spcAft>
                <a:spcPts val="0"/>
              </a:spcAft>
              <a:buClr>
                <a:srgbClr val="000000"/>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Image Processing </a:t>
            </a:r>
            <a:endParaRPr dirty="0">
              <a:latin typeface="Arial" panose="020B0604020202020204" pitchFamily="34" charset="0"/>
              <a:cs typeface="Arial" panose="020B0604020202020204" pitchFamily="34" charset="0"/>
            </a:endParaRPr>
          </a:p>
          <a:p>
            <a:pPr marL="987425" marR="0" lvl="4" indent="-457200" algn="l" rtl="0">
              <a:lnSpc>
                <a:spcPct val="100000"/>
              </a:lnSpc>
              <a:spcBef>
                <a:spcPts val="700"/>
              </a:spcBef>
              <a:spcAft>
                <a:spcPts val="0"/>
              </a:spcAft>
              <a:buClr>
                <a:srgbClr val="000000"/>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Machine Vision and Computer Vision</a:t>
            </a:r>
            <a:endParaRPr dirty="0">
              <a:latin typeface="Arial" panose="020B0604020202020204" pitchFamily="34" charset="0"/>
              <a:cs typeface="Arial" panose="020B0604020202020204" pitchFamily="34" charset="0"/>
            </a:endParaRPr>
          </a:p>
          <a:p>
            <a:pPr marL="987425" marR="0" lvl="4" indent="-457200" algn="l" rtl="0">
              <a:lnSpc>
                <a:spcPct val="100000"/>
              </a:lnSpc>
              <a:spcBef>
                <a:spcPts val="700"/>
              </a:spcBef>
              <a:spcAft>
                <a:spcPts val="0"/>
              </a:spcAft>
              <a:buClr>
                <a:srgbClr val="000000"/>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Feature detection and Feature extraction</a:t>
            </a:r>
            <a:endParaRPr lang="en-US" dirty="0">
              <a:latin typeface="Arial" panose="020B0604020202020204" pitchFamily="34" charset="0"/>
              <a:cs typeface="Arial" panose="020B0604020202020204" pitchFamily="34" charset="0"/>
              <a:sym typeface="Arial"/>
            </a:endParaRPr>
          </a:p>
          <a:p>
            <a:pPr marL="533400" indent="-355600">
              <a:spcBef>
                <a:spcPts val="700"/>
              </a:spcBef>
              <a:buClr>
                <a:schemeClr val="tx1"/>
              </a:buClr>
              <a:buSzPts val="1080"/>
              <a:buFont typeface="Wingdings" panose="05000000000000000000" pitchFamily="2" charset="2"/>
              <a:buChar char="q"/>
            </a:pPr>
            <a:r>
              <a:rPr lang="en-US" sz="2500" dirty="0">
                <a:latin typeface="Arial" panose="020B0604020202020204" pitchFamily="34" charset="0"/>
                <a:cs typeface="Arial" panose="020B0604020202020204" pitchFamily="34" charset="0"/>
                <a:sym typeface="Arial"/>
              </a:rPr>
              <a:t>First step in most of the image processing algorithms to extract ROI (Region of Interest)</a:t>
            </a:r>
          </a:p>
          <a:p>
            <a:pPr marL="533400" indent="-355600">
              <a:spcBef>
                <a:spcPts val="700"/>
              </a:spcBef>
              <a:buClr>
                <a:schemeClr val="tx1"/>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Reduce unnecessary information in the image</a:t>
            </a:r>
            <a:endParaRPr lang="en-US" dirty="0">
              <a:latin typeface="Arial" panose="020B0604020202020204" pitchFamily="34" charset="0"/>
              <a:cs typeface="Arial" panose="020B0604020202020204" pitchFamily="34" charset="0"/>
              <a:sym typeface="Arial"/>
            </a:endParaRPr>
          </a:p>
          <a:p>
            <a:pPr marL="533400" indent="-355600">
              <a:spcBef>
                <a:spcPts val="700"/>
              </a:spcBef>
              <a:buClr>
                <a:schemeClr val="tx1"/>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Some Application Examples of Edge detection are</a:t>
            </a:r>
            <a:endParaRPr dirty="0">
              <a:latin typeface="Arial" panose="020B0604020202020204" pitchFamily="34" charset="0"/>
              <a:cs typeface="Arial" panose="020B0604020202020204" pitchFamily="34" charset="0"/>
            </a:endParaRPr>
          </a:p>
          <a:p>
            <a:pPr marL="987425" marR="0" lvl="4" indent="-457200" algn="l" rtl="0">
              <a:lnSpc>
                <a:spcPct val="100000"/>
              </a:lnSpc>
              <a:spcBef>
                <a:spcPts val="700"/>
              </a:spcBef>
              <a:spcAft>
                <a:spcPts val="0"/>
              </a:spcAft>
              <a:buClr>
                <a:srgbClr val="000000"/>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Background suppression in video calls, Face Recognition</a:t>
            </a:r>
            <a:endParaRPr sz="2500" b="0" i="0" u="none" strike="noStrike" cap="none" dirty="0">
              <a:latin typeface="Arial" panose="020B0604020202020204" pitchFamily="34" charset="0"/>
              <a:ea typeface="Arial"/>
              <a:cs typeface="Arial" panose="020B0604020202020204" pitchFamily="34" charset="0"/>
              <a:sym typeface="Arial"/>
            </a:endParaRPr>
          </a:p>
          <a:p>
            <a:pPr marL="987425" marR="0" lvl="4" indent="-457200" algn="l" rtl="0">
              <a:lnSpc>
                <a:spcPct val="100000"/>
              </a:lnSpc>
              <a:spcBef>
                <a:spcPts val="700"/>
              </a:spcBef>
              <a:spcAft>
                <a:spcPts val="0"/>
              </a:spcAft>
              <a:buClr>
                <a:srgbClr val="000000"/>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Portrait photos, Medical Imaging (MRI), Study of Anatomy</a:t>
            </a:r>
            <a:endParaRPr sz="2500" b="0" i="0" u="none" strike="noStrike" cap="none" dirty="0">
              <a:latin typeface="Arial" panose="020B0604020202020204" pitchFamily="34" charset="0"/>
              <a:ea typeface="Arial"/>
              <a:cs typeface="Arial" panose="020B0604020202020204" pitchFamily="34" charset="0"/>
              <a:sym typeface="Arial"/>
            </a:endParaRPr>
          </a:p>
          <a:p>
            <a:pPr marL="987425" marR="0" lvl="4" indent="-457200" algn="l" rtl="0">
              <a:lnSpc>
                <a:spcPct val="100000"/>
              </a:lnSpc>
              <a:spcBef>
                <a:spcPts val="700"/>
              </a:spcBef>
              <a:spcAft>
                <a:spcPts val="0"/>
              </a:spcAft>
              <a:buClr>
                <a:srgbClr val="000000"/>
              </a:buClr>
              <a:buSzPts val="1080"/>
              <a:buFont typeface="Wingdings" panose="05000000000000000000" pitchFamily="2" charset="2"/>
              <a:buChar char="q"/>
            </a:pPr>
            <a:r>
              <a:rPr lang="en-US" sz="2500" b="0" i="0" u="none" strike="noStrike" cap="none" dirty="0">
                <a:latin typeface="Arial" panose="020B0604020202020204" pitchFamily="34" charset="0"/>
                <a:ea typeface="Arial"/>
                <a:cs typeface="Arial" panose="020B0604020202020204" pitchFamily="34" charset="0"/>
                <a:sym typeface="Arial"/>
              </a:rPr>
              <a:t>Image modification tools like Photoshop, Counting of objects</a:t>
            </a:r>
            <a:endParaRPr sz="2500" b="0" i="0" u="none" strike="noStrike" cap="none" dirty="0">
              <a:latin typeface="Arial" panose="020B0604020202020204" pitchFamily="34" charset="0"/>
              <a:ea typeface="Arial"/>
              <a:cs typeface="Arial" panose="020B0604020202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a:t>Different Type of Edges</a:t>
            </a:r>
            <a:endParaRPr sz="2900"/>
          </a:p>
        </p:txBody>
      </p:sp>
      <p:pic>
        <p:nvPicPr>
          <p:cNvPr id="128" name="Google Shape;128;p12"/>
          <p:cNvPicPr preferRelativeResize="0"/>
          <p:nvPr/>
        </p:nvPicPr>
        <p:blipFill rotWithShape="1">
          <a:blip r:embed="rId3">
            <a:alphaModFix/>
          </a:blip>
          <a:srcRect/>
          <a:stretch/>
        </p:blipFill>
        <p:spPr>
          <a:xfrm>
            <a:off x="714444" y="1022041"/>
            <a:ext cx="7021512" cy="3858375"/>
          </a:xfrm>
          <a:prstGeom prst="rect">
            <a:avLst/>
          </a:prstGeom>
          <a:noFill/>
          <a:ln>
            <a:noFill/>
          </a:ln>
        </p:spPr>
      </p:pic>
      <p:pic>
        <p:nvPicPr>
          <p:cNvPr id="129" name="Google Shape;129;p12"/>
          <p:cNvPicPr preferRelativeResize="0"/>
          <p:nvPr/>
        </p:nvPicPr>
        <p:blipFill rotWithShape="1">
          <a:blip r:embed="rId4">
            <a:alphaModFix/>
          </a:blip>
          <a:srcRect/>
          <a:stretch/>
        </p:blipFill>
        <p:spPr>
          <a:xfrm>
            <a:off x="9421616" y="1022041"/>
            <a:ext cx="1502632" cy="1681646"/>
          </a:xfrm>
          <a:prstGeom prst="rect">
            <a:avLst/>
          </a:prstGeom>
          <a:noFill/>
          <a:ln>
            <a:noFill/>
          </a:ln>
        </p:spPr>
      </p:pic>
      <p:pic>
        <p:nvPicPr>
          <p:cNvPr id="130" name="Google Shape;130;p12"/>
          <p:cNvPicPr preferRelativeResize="0"/>
          <p:nvPr/>
        </p:nvPicPr>
        <p:blipFill rotWithShape="1">
          <a:blip r:embed="rId5">
            <a:alphaModFix/>
          </a:blip>
          <a:srcRect/>
          <a:stretch/>
        </p:blipFill>
        <p:spPr>
          <a:xfrm>
            <a:off x="9620482" y="3013608"/>
            <a:ext cx="1104900" cy="1219200"/>
          </a:xfrm>
          <a:prstGeom prst="rect">
            <a:avLst/>
          </a:prstGeom>
          <a:noFill/>
          <a:ln>
            <a:noFill/>
          </a:ln>
        </p:spPr>
      </p:pic>
      <p:pic>
        <p:nvPicPr>
          <p:cNvPr id="131" name="Google Shape;131;p12"/>
          <p:cNvPicPr preferRelativeResize="0"/>
          <p:nvPr/>
        </p:nvPicPr>
        <p:blipFill rotWithShape="1">
          <a:blip r:embed="rId6">
            <a:alphaModFix/>
          </a:blip>
          <a:srcRect/>
          <a:stretch/>
        </p:blipFill>
        <p:spPr>
          <a:xfrm>
            <a:off x="8345343" y="4640202"/>
            <a:ext cx="3655177" cy="1943139"/>
          </a:xfrm>
          <a:prstGeom prst="rect">
            <a:avLst/>
          </a:prstGeom>
          <a:noFill/>
          <a:ln>
            <a:noFill/>
          </a:ln>
        </p:spPr>
      </p:pic>
      <p:pic>
        <p:nvPicPr>
          <p:cNvPr id="132" name="Google Shape;132;p12"/>
          <p:cNvPicPr preferRelativeResize="0"/>
          <p:nvPr/>
        </p:nvPicPr>
        <p:blipFill rotWithShape="1">
          <a:blip r:embed="rId7">
            <a:alphaModFix/>
          </a:blip>
          <a:srcRect/>
          <a:stretch/>
        </p:blipFill>
        <p:spPr>
          <a:xfrm>
            <a:off x="1742040" y="5159521"/>
            <a:ext cx="5008617" cy="15501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t>Edge </a:t>
            </a:r>
            <a:r>
              <a:rPr lang="en-US" sz="2900" b="1" dirty="0">
                <a:latin typeface="Arial Black" panose="020B0A04020102020204" pitchFamily="34" charset="0"/>
              </a:rPr>
              <a:t>Detection</a:t>
            </a:r>
            <a:r>
              <a:rPr lang="en-US" sz="2900" b="1" dirty="0"/>
              <a:t> Operators</a:t>
            </a:r>
            <a:endParaRPr sz="2900" dirty="0"/>
          </a:p>
        </p:txBody>
      </p:sp>
      <p:sp>
        <p:nvSpPr>
          <p:cNvPr id="138" name="Google Shape;138;p13"/>
          <p:cNvSpPr/>
          <p:nvPr/>
        </p:nvSpPr>
        <p:spPr>
          <a:xfrm>
            <a:off x="97064" y="912723"/>
            <a:ext cx="11777435" cy="5237291"/>
          </a:xfrm>
          <a:prstGeom prst="rect">
            <a:avLst/>
          </a:prstGeom>
          <a:noFill/>
          <a:ln>
            <a:noFill/>
          </a:ln>
        </p:spPr>
        <p:txBody>
          <a:bodyPr spcFirstLastPara="1" wrap="square" lIns="91425" tIns="45700" rIns="91425" bIns="45700" anchor="t" anchorCtr="0">
            <a:spAutoFit/>
          </a:bodyPr>
          <a:lstStyle/>
          <a:p>
            <a:pPr marL="160020" marR="0" lvl="0" indent="0" algn="l" rtl="0">
              <a:lnSpc>
                <a:spcPct val="100000"/>
              </a:lnSpc>
              <a:spcBef>
                <a:spcPts val="0"/>
              </a:spcBef>
              <a:spcAft>
                <a:spcPts val="0"/>
              </a:spcAft>
              <a:buNone/>
            </a:pPr>
            <a:r>
              <a:rPr lang="en-US" sz="3000" b="1" i="0" u="none" strike="noStrike" cap="none" dirty="0">
                <a:latin typeface="Arial" panose="020B0604020202020204" pitchFamily="34" charset="0"/>
                <a:ea typeface="Arial"/>
                <a:cs typeface="Arial" panose="020B0604020202020204" pitchFamily="34" charset="0"/>
                <a:sym typeface="Arial"/>
              </a:rPr>
              <a:t>Gradient Based : </a:t>
            </a:r>
            <a:endParaRPr sz="3000" b="0" i="0" u="none" strike="noStrike" cap="none" dirty="0">
              <a:latin typeface="Arial" panose="020B0604020202020204" pitchFamily="34" charset="0"/>
              <a:ea typeface="Arial"/>
              <a:cs typeface="Arial" panose="020B0604020202020204" pitchFamily="34" charset="0"/>
              <a:sym typeface="Arial"/>
            </a:endParaRPr>
          </a:p>
          <a:p>
            <a:pPr marL="160020" marR="0" lvl="0" indent="0" algn="l" rtl="0">
              <a:lnSpc>
                <a:spcPct val="100000"/>
              </a:lnSpc>
              <a:spcBef>
                <a:spcPts val="700"/>
              </a:spcBef>
              <a:spcAft>
                <a:spcPts val="0"/>
              </a:spcAft>
              <a:buNone/>
            </a:pPr>
            <a:r>
              <a:rPr lang="en-US" sz="2800" b="0" i="0" u="none" strike="noStrike" cap="none" dirty="0">
                <a:latin typeface="Arial" panose="020B0604020202020204" pitchFamily="34" charset="0"/>
                <a:ea typeface="Arial"/>
                <a:cs typeface="Arial" panose="020B0604020202020204" pitchFamily="34" charset="0"/>
                <a:sym typeface="Arial"/>
              </a:rPr>
              <a:t>Uses first-order derivative</a:t>
            </a:r>
            <a:endParaRPr sz="2800"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chemeClr val="tx1"/>
              </a:buClr>
              <a:buSzPts val="1260"/>
              <a:buFont typeface="Noto Sans Symbols"/>
              <a:buChar char="⮚"/>
            </a:pPr>
            <a:r>
              <a:rPr lang="en-US" sz="2800" b="0" i="0" u="none" strike="noStrike" cap="none" dirty="0">
                <a:latin typeface="Arial" panose="020B0604020202020204" pitchFamily="34" charset="0"/>
                <a:ea typeface="Arial"/>
                <a:cs typeface="Arial" panose="020B0604020202020204" pitchFamily="34" charset="0"/>
                <a:sym typeface="Arial"/>
              </a:rPr>
              <a:t>Sobel operator</a:t>
            </a:r>
            <a:endParaRPr sz="2800"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chemeClr val="tx1"/>
              </a:buClr>
              <a:buSzPts val="1260"/>
              <a:buFont typeface="Noto Sans Symbols"/>
              <a:buChar char="⮚"/>
            </a:pPr>
            <a:r>
              <a:rPr lang="en-US" sz="2800" b="0" i="0" u="none" strike="noStrike" cap="none" dirty="0">
                <a:latin typeface="Arial" panose="020B0604020202020204" pitchFamily="34" charset="0"/>
                <a:ea typeface="Arial"/>
                <a:cs typeface="Arial" panose="020B0604020202020204" pitchFamily="34" charset="0"/>
                <a:sym typeface="Arial"/>
              </a:rPr>
              <a:t>Prewitt operator</a:t>
            </a:r>
            <a:endParaRPr sz="2800"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chemeClr val="tx1"/>
              </a:buClr>
              <a:buSzPts val="1260"/>
              <a:buFont typeface="Noto Sans Symbols"/>
              <a:buChar char="⮚"/>
            </a:pPr>
            <a:r>
              <a:rPr lang="en-US" sz="2800" b="0" i="0" u="none" strike="noStrike" cap="none" dirty="0">
                <a:latin typeface="Arial" panose="020B0604020202020204" pitchFamily="34" charset="0"/>
                <a:ea typeface="Arial"/>
                <a:cs typeface="Arial" panose="020B0604020202020204" pitchFamily="34" charset="0"/>
                <a:sym typeface="Arial"/>
              </a:rPr>
              <a:t>Robert operator</a:t>
            </a:r>
            <a:endParaRPr sz="2800" dirty="0">
              <a:latin typeface="Arial" panose="020B0604020202020204" pitchFamily="34" charset="0"/>
              <a:cs typeface="Arial" panose="020B0604020202020204" pitchFamily="34" charset="0"/>
            </a:endParaRPr>
          </a:p>
          <a:p>
            <a:pPr marL="457200" marR="0" lvl="0" indent="-228600" algn="l" rtl="0">
              <a:lnSpc>
                <a:spcPct val="100000"/>
              </a:lnSpc>
              <a:spcBef>
                <a:spcPts val="700"/>
              </a:spcBef>
              <a:spcAft>
                <a:spcPts val="0"/>
              </a:spcAft>
              <a:buNone/>
            </a:pPr>
            <a:endParaRPr sz="3000" b="1" i="0" u="none" strike="noStrike" cap="none" dirty="0">
              <a:latin typeface="Arial" panose="020B0604020202020204" pitchFamily="34" charset="0"/>
              <a:ea typeface="Arial"/>
              <a:cs typeface="Arial" panose="020B0604020202020204" pitchFamily="34" charset="0"/>
              <a:sym typeface="Arial"/>
            </a:endParaRPr>
          </a:p>
          <a:p>
            <a:pPr marL="160020" marR="0" lvl="0" indent="0" algn="l" rtl="0">
              <a:lnSpc>
                <a:spcPct val="100000"/>
              </a:lnSpc>
              <a:spcBef>
                <a:spcPts val="700"/>
              </a:spcBef>
              <a:spcAft>
                <a:spcPts val="0"/>
              </a:spcAft>
              <a:buNone/>
            </a:pPr>
            <a:r>
              <a:rPr lang="en-US" sz="3000" b="1" i="0" u="none" strike="noStrike" cap="none" dirty="0">
                <a:latin typeface="Arial" panose="020B0604020202020204" pitchFamily="34" charset="0"/>
                <a:ea typeface="Arial"/>
                <a:cs typeface="Arial" panose="020B0604020202020204" pitchFamily="34" charset="0"/>
                <a:sym typeface="Arial"/>
              </a:rPr>
              <a:t>Gaussian Based : </a:t>
            </a:r>
            <a:r>
              <a:rPr lang="en-US" sz="3000" b="0" i="0" u="none" strike="noStrike" cap="none" dirty="0">
                <a:latin typeface="Arial" panose="020B0604020202020204" pitchFamily="34" charset="0"/>
                <a:ea typeface="Arial"/>
                <a:cs typeface="Arial" panose="020B0604020202020204" pitchFamily="34" charset="0"/>
                <a:sym typeface="Arial"/>
              </a:rPr>
              <a:t> </a:t>
            </a:r>
            <a:endParaRPr dirty="0">
              <a:latin typeface="Arial" panose="020B0604020202020204" pitchFamily="34" charset="0"/>
              <a:cs typeface="Arial" panose="020B0604020202020204" pitchFamily="34" charset="0"/>
            </a:endParaRPr>
          </a:p>
          <a:p>
            <a:pPr marL="160020" marR="0" lvl="0" indent="0" algn="l" rtl="0">
              <a:lnSpc>
                <a:spcPct val="100000"/>
              </a:lnSpc>
              <a:spcBef>
                <a:spcPts val="700"/>
              </a:spcBef>
              <a:spcAft>
                <a:spcPts val="0"/>
              </a:spcAft>
              <a:buNone/>
            </a:pPr>
            <a:r>
              <a:rPr lang="en-US" sz="2800" b="0" i="0" u="none" strike="noStrike" cap="none" dirty="0">
                <a:latin typeface="Arial" panose="020B0604020202020204" pitchFamily="34" charset="0"/>
                <a:ea typeface="Arial"/>
                <a:cs typeface="Arial" panose="020B0604020202020204" pitchFamily="34" charset="0"/>
                <a:sym typeface="Arial"/>
              </a:rPr>
              <a:t>Uses second-order derivative</a:t>
            </a:r>
            <a:endParaRPr sz="2800"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chemeClr val="tx1"/>
              </a:buClr>
              <a:buSzPts val="1260"/>
              <a:buFont typeface="Noto Sans Symbols"/>
              <a:buChar char="⮚"/>
            </a:pPr>
            <a:r>
              <a:rPr lang="en-US" sz="2800" b="0" i="0" u="none" strike="noStrike" cap="none" dirty="0">
                <a:latin typeface="Arial" panose="020B0604020202020204" pitchFamily="34" charset="0"/>
                <a:ea typeface="Arial"/>
                <a:cs typeface="Arial" panose="020B0604020202020204" pitchFamily="34" charset="0"/>
                <a:sym typeface="Arial"/>
              </a:rPr>
              <a:t>Canny edge detector</a:t>
            </a:r>
            <a:endParaRPr sz="2800" dirty="0">
              <a:latin typeface="Arial" panose="020B0604020202020204" pitchFamily="34" charset="0"/>
              <a:cs typeface="Arial" panose="020B0604020202020204" pitchFamily="34" charset="0"/>
            </a:endParaRPr>
          </a:p>
          <a:p>
            <a:pPr marL="914400" marR="0" lvl="1" indent="-308610" algn="l" rtl="0">
              <a:lnSpc>
                <a:spcPct val="100000"/>
              </a:lnSpc>
              <a:spcBef>
                <a:spcPts val="550"/>
              </a:spcBef>
              <a:spcAft>
                <a:spcPts val="0"/>
              </a:spcAft>
              <a:buClr>
                <a:schemeClr val="tx1"/>
              </a:buClr>
              <a:buSzPts val="1260"/>
              <a:buFont typeface="Noto Sans Symbols"/>
              <a:buChar char="⮚"/>
            </a:pPr>
            <a:r>
              <a:rPr lang="en-US" sz="2800" b="0" i="0" u="none" strike="noStrike" cap="none" dirty="0">
                <a:latin typeface="Arial" panose="020B0604020202020204" pitchFamily="34" charset="0"/>
                <a:ea typeface="Arial"/>
                <a:cs typeface="Arial" panose="020B0604020202020204" pitchFamily="34" charset="0"/>
                <a:sym typeface="Arial"/>
              </a:rPr>
              <a:t>Laplacian of Gaussian</a:t>
            </a:r>
            <a:endParaRPr sz="2800" dirty="0">
              <a:latin typeface="Arial" panose="020B0604020202020204" pitchFamily="34" charset="0"/>
              <a:cs typeface="Arial" panose="020B0604020202020204" pitchFamily="34" charset="0"/>
            </a:endParaRPr>
          </a:p>
        </p:txBody>
      </p:sp>
      <p:pic>
        <p:nvPicPr>
          <p:cNvPr id="139" name="Google Shape;139;p13" descr="Introduction to Computer Vision Home Applications Tutorials Resources About  BACK Tutorial 1: Image Filtering Whether we're aware of it or not, computer  vision is everywhere in our daily lives. For one, filtered photos are  ubiquitous in our social media feeds ..."/>
          <p:cNvPicPr preferRelativeResize="0"/>
          <p:nvPr/>
        </p:nvPicPr>
        <p:blipFill rotWithShape="1">
          <a:blip r:embed="rId3">
            <a:alphaModFix/>
          </a:blip>
          <a:srcRect/>
          <a:stretch/>
        </p:blipFill>
        <p:spPr>
          <a:xfrm>
            <a:off x="4906267" y="1115376"/>
            <a:ext cx="3826358" cy="1673671"/>
          </a:xfrm>
          <a:prstGeom prst="rect">
            <a:avLst/>
          </a:prstGeom>
          <a:noFill/>
          <a:ln>
            <a:noFill/>
          </a:ln>
        </p:spPr>
      </p:pic>
      <p:pic>
        <p:nvPicPr>
          <p:cNvPr id="140" name="Google Shape;140;p13" descr="Gradient edge detection method. | Download Scientific Diagram"/>
          <p:cNvPicPr preferRelativeResize="0"/>
          <p:nvPr/>
        </p:nvPicPr>
        <p:blipFill rotWithShape="1">
          <a:blip r:embed="rId4">
            <a:alphaModFix/>
          </a:blip>
          <a:srcRect t="27364"/>
          <a:stretch/>
        </p:blipFill>
        <p:spPr>
          <a:xfrm>
            <a:off x="9009628" y="1212741"/>
            <a:ext cx="3080772" cy="1478942"/>
          </a:xfrm>
          <a:prstGeom prst="rect">
            <a:avLst/>
          </a:prstGeom>
          <a:noFill/>
          <a:ln>
            <a:noFill/>
          </a:ln>
        </p:spPr>
      </p:pic>
      <p:pic>
        <p:nvPicPr>
          <p:cNvPr id="141" name="Google Shape;141;p13" descr="Edge Detection: Zero X Laplacian - MIPAV"/>
          <p:cNvPicPr preferRelativeResize="0"/>
          <p:nvPr/>
        </p:nvPicPr>
        <p:blipFill rotWithShape="1">
          <a:blip r:embed="rId5">
            <a:alphaModFix/>
          </a:blip>
          <a:srcRect/>
          <a:stretch/>
        </p:blipFill>
        <p:spPr>
          <a:xfrm>
            <a:off x="6288600" y="3099510"/>
            <a:ext cx="2342239" cy="3659748"/>
          </a:xfrm>
          <a:prstGeom prst="rect">
            <a:avLst/>
          </a:prstGeom>
          <a:noFill/>
          <a:ln>
            <a:noFill/>
          </a:ln>
        </p:spPr>
      </p:pic>
      <p:cxnSp>
        <p:nvCxnSpPr>
          <p:cNvPr id="142" name="Google Shape;142;p13"/>
          <p:cNvCxnSpPr/>
          <p:nvPr/>
        </p:nvCxnSpPr>
        <p:spPr>
          <a:xfrm>
            <a:off x="6443565" y="3545734"/>
            <a:ext cx="875323" cy="5693"/>
          </a:xfrm>
          <a:prstGeom prst="straightConnector1">
            <a:avLst/>
          </a:prstGeom>
          <a:noFill/>
          <a:ln w="28575" cap="flat" cmpd="sng">
            <a:solidFill>
              <a:srgbClr val="DA7C41"/>
            </a:solidFill>
            <a:prstDash val="solid"/>
            <a:round/>
            <a:headEnd type="none" w="sm" len="sm"/>
            <a:tailEnd type="none" w="sm" len="sm"/>
          </a:ln>
        </p:spPr>
      </p:cxnSp>
      <p:cxnSp>
        <p:nvCxnSpPr>
          <p:cNvPr id="143" name="Google Shape;143;p13"/>
          <p:cNvCxnSpPr/>
          <p:nvPr/>
        </p:nvCxnSpPr>
        <p:spPr>
          <a:xfrm>
            <a:off x="7660794" y="3561637"/>
            <a:ext cx="875323" cy="5693"/>
          </a:xfrm>
          <a:prstGeom prst="straightConnector1">
            <a:avLst/>
          </a:prstGeom>
          <a:noFill/>
          <a:ln w="28575" cap="flat" cmpd="sng">
            <a:solidFill>
              <a:srgbClr val="DA7C41"/>
            </a:solidFill>
            <a:prstDash val="solid"/>
            <a:round/>
            <a:headEnd type="none" w="sm" len="sm"/>
            <a:tailEnd type="none" w="sm" len="sm"/>
          </a:ln>
        </p:spPr>
      </p:cxnSp>
      <p:pic>
        <p:nvPicPr>
          <p:cNvPr id="144" name="Google Shape;144;p13" descr="https://docs.gimp.org/2.8/zh_CN/images/filters/edge-detect/gradient-calculation-fig.png"/>
          <p:cNvPicPr preferRelativeResize="0"/>
          <p:nvPr/>
        </p:nvPicPr>
        <p:blipFill rotWithShape="1">
          <a:blip r:embed="rId6">
            <a:alphaModFix/>
          </a:blip>
          <a:srcRect l="58184"/>
          <a:stretch/>
        </p:blipFill>
        <p:spPr>
          <a:xfrm>
            <a:off x="9308877" y="3063557"/>
            <a:ext cx="1198868" cy="3695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Selected Paper</a:t>
            </a:r>
            <a:endParaRPr sz="2900" dirty="0">
              <a:latin typeface="Arial Black" panose="020B0A04020102020204" pitchFamily="34" charset="0"/>
            </a:endParaRPr>
          </a:p>
        </p:txBody>
      </p:sp>
      <p:sp>
        <p:nvSpPr>
          <p:cNvPr id="150" name="Google Shape;150;p14"/>
          <p:cNvSpPr/>
          <p:nvPr/>
        </p:nvSpPr>
        <p:spPr>
          <a:xfrm>
            <a:off x="109764" y="912723"/>
            <a:ext cx="11957050" cy="5791329"/>
          </a:xfrm>
          <a:prstGeom prst="rect">
            <a:avLst/>
          </a:prstGeom>
          <a:noFill/>
          <a:ln>
            <a:noFill/>
          </a:ln>
        </p:spPr>
        <p:txBody>
          <a:bodyPr spcFirstLastPara="1" wrap="square" lIns="91425" tIns="45700" rIns="91425" bIns="45700" anchor="t" anchorCtr="0">
            <a:spAutoFit/>
          </a:bodyPr>
          <a:lstStyle/>
          <a:p>
            <a:pPr marL="160020" marR="0" lvl="0" indent="0" algn="ctr" rtl="0">
              <a:lnSpc>
                <a:spcPct val="100000"/>
              </a:lnSpc>
              <a:spcBef>
                <a:spcPts val="0"/>
              </a:spcBef>
              <a:spcAft>
                <a:spcPts val="0"/>
              </a:spcAft>
              <a:buNone/>
            </a:pPr>
            <a:r>
              <a:rPr lang="en-US" sz="1200" b="1" i="0" u="none" strike="noStrike" cap="none" dirty="0">
                <a:latin typeface="Arial"/>
                <a:ea typeface="Arial"/>
                <a:cs typeface="Arial"/>
                <a:sym typeface="Arial"/>
              </a:rPr>
              <a:t>Global Journal of Computer Science and Technology Graphics &amp; Vision Volume 12 Issue 13 Version 1.0 Year 2012</a:t>
            </a:r>
            <a:endParaRPr dirty="0"/>
          </a:p>
          <a:p>
            <a:pPr marL="160020" marR="0" lvl="0" indent="0" algn="ctr" rtl="0">
              <a:lnSpc>
                <a:spcPct val="100000"/>
              </a:lnSpc>
              <a:spcBef>
                <a:spcPts val="700"/>
              </a:spcBef>
              <a:spcAft>
                <a:spcPts val="0"/>
              </a:spcAft>
              <a:buNone/>
            </a:pPr>
            <a:r>
              <a:rPr lang="en-US" sz="2500" b="0" i="0" u="sng" strike="noStrike" cap="none" dirty="0">
                <a:latin typeface="Arial"/>
                <a:ea typeface="Arial"/>
                <a:cs typeface="Arial"/>
                <a:sym typeface="Arial"/>
              </a:rPr>
              <a:t>Study and Comparison of Different Edge Detectors for Image Segmentation</a:t>
            </a:r>
            <a:endParaRPr dirty="0"/>
          </a:p>
          <a:p>
            <a:pPr marL="160020" marR="0" lvl="0" indent="0" algn="ctr" rtl="0">
              <a:lnSpc>
                <a:spcPct val="100000"/>
              </a:lnSpc>
              <a:spcBef>
                <a:spcPts val="700"/>
              </a:spcBef>
              <a:spcAft>
                <a:spcPts val="0"/>
              </a:spcAft>
              <a:buNone/>
            </a:pPr>
            <a:r>
              <a:rPr lang="en-US" sz="1500" b="0" i="1" u="none" strike="noStrike" cap="none" dirty="0">
                <a:latin typeface="Arial"/>
                <a:ea typeface="Arial"/>
                <a:cs typeface="Arial"/>
                <a:sym typeface="Arial"/>
              </a:rPr>
              <a:t>By Pinaki </a:t>
            </a:r>
            <a:r>
              <a:rPr lang="en-US" sz="1500" b="0" i="1" u="none" strike="noStrike" cap="none" dirty="0" err="1">
                <a:latin typeface="Arial"/>
                <a:ea typeface="Arial"/>
                <a:cs typeface="Arial"/>
                <a:sym typeface="Arial"/>
              </a:rPr>
              <a:t>Pratim</a:t>
            </a:r>
            <a:r>
              <a:rPr lang="en-US" sz="1500" b="0" i="1" u="none" strike="noStrike" cap="none" dirty="0">
                <a:latin typeface="Arial"/>
                <a:ea typeface="Arial"/>
                <a:cs typeface="Arial"/>
                <a:sym typeface="Arial"/>
              </a:rPr>
              <a:t> </a:t>
            </a:r>
            <a:r>
              <a:rPr lang="en-US" sz="1500" b="0" i="1" u="none" strike="noStrike" cap="none" dirty="0" err="1">
                <a:latin typeface="Arial"/>
                <a:ea typeface="Arial"/>
                <a:cs typeface="Arial"/>
                <a:sym typeface="Arial"/>
              </a:rPr>
              <a:t>Acharjya</a:t>
            </a:r>
            <a:r>
              <a:rPr lang="en-US" sz="1500" b="0" i="1" u="none" strike="noStrike" cap="none" dirty="0">
                <a:latin typeface="Arial"/>
                <a:ea typeface="Arial"/>
                <a:cs typeface="Arial"/>
                <a:sym typeface="Arial"/>
              </a:rPr>
              <a:t>, </a:t>
            </a:r>
            <a:r>
              <a:rPr lang="en-US" sz="1500" b="0" i="1" u="none" strike="noStrike" cap="none" dirty="0" err="1">
                <a:latin typeface="Arial"/>
                <a:ea typeface="Arial"/>
                <a:cs typeface="Arial"/>
                <a:sym typeface="Arial"/>
              </a:rPr>
              <a:t>Ritaban</a:t>
            </a:r>
            <a:r>
              <a:rPr lang="en-US" sz="1500" b="0" i="1" u="none" strike="noStrike" cap="none" dirty="0">
                <a:latin typeface="Arial"/>
                <a:ea typeface="Arial"/>
                <a:cs typeface="Arial"/>
                <a:sym typeface="Arial"/>
              </a:rPr>
              <a:t> Das &amp; </a:t>
            </a:r>
            <a:r>
              <a:rPr lang="en-US" sz="1500" b="0" i="1" u="none" strike="noStrike" cap="none" dirty="0" err="1">
                <a:latin typeface="Arial"/>
                <a:ea typeface="Arial"/>
                <a:cs typeface="Arial"/>
                <a:sym typeface="Arial"/>
              </a:rPr>
              <a:t>Dibyendu</a:t>
            </a:r>
            <a:r>
              <a:rPr lang="en-US" sz="1500" b="0" i="1" u="none" strike="noStrike" cap="none" dirty="0">
                <a:latin typeface="Arial"/>
                <a:ea typeface="Arial"/>
                <a:cs typeface="Arial"/>
                <a:sym typeface="Arial"/>
              </a:rPr>
              <a:t> Ghoshal</a:t>
            </a:r>
            <a:endParaRPr sz="1500" b="0" i="1" u="none" strike="noStrike" cap="none" dirty="0">
              <a:latin typeface="Arial"/>
              <a:ea typeface="Arial"/>
              <a:cs typeface="Arial"/>
              <a:sym typeface="Arial"/>
            </a:endParaRPr>
          </a:p>
          <a:p>
            <a:pPr marL="160020" marR="0" lvl="0" indent="0" algn="l" rtl="0">
              <a:lnSpc>
                <a:spcPct val="100000"/>
              </a:lnSpc>
              <a:spcBef>
                <a:spcPts val="700"/>
              </a:spcBef>
              <a:spcAft>
                <a:spcPts val="0"/>
              </a:spcAft>
              <a:buNone/>
            </a:pPr>
            <a:endParaRPr sz="1000" b="0" i="0" u="none" strike="noStrike" cap="none" dirty="0">
              <a:latin typeface="Arial Black" panose="020B0A04020102020204" pitchFamily="34" charset="0"/>
              <a:ea typeface="Arial"/>
              <a:cs typeface="Arial"/>
              <a:sym typeface="Arial"/>
            </a:endParaRPr>
          </a:p>
          <a:p>
            <a:pPr marL="160020" marR="0" lvl="0" indent="0" algn="l" rtl="0">
              <a:lnSpc>
                <a:spcPct val="100000"/>
              </a:lnSpc>
              <a:spcBef>
                <a:spcPts val="700"/>
              </a:spcBef>
              <a:spcAft>
                <a:spcPts val="0"/>
              </a:spcAft>
              <a:buNone/>
            </a:pPr>
            <a:r>
              <a:rPr lang="en-US" sz="2000" b="1" i="0" u="none" strike="noStrike" cap="none" dirty="0">
                <a:latin typeface="Arial Black" panose="020B0A04020102020204" pitchFamily="34" charset="0"/>
                <a:ea typeface="Arial"/>
                <a:cs typeface="Arial"/>
                <a:sym typeface="Arial"/>
              </a:rPr>
              <a:t>Abstract:</a:t>
            </a:r>
            <a:endParaRPr dirty="0">
              <a:latin typeface="Arial Black" panose="020B0A04020102020204" pitchFamily="34" charset="0"/>
            </a:endParaRPr>
          </a:p>
          <a:p>
            <a:pPr marL="502919" marR="0" lvl="0" indent="-342899" algn="l" rtl="0">
              <a:lnSpc>
                <a:spcPct val="100000"/>
              </a:lnSpc>
              <a:spcBef>
                <a:spcPts val="700"/>
              </a:spcBef>
              <a:spcAft>
                <a:spcPts val="0"/>
              </a:spcAft>
              <a:buClr>
                <a:srgbClr val="000000"/>
              </a:buClr>
              <a:buSzPts val="1080"/>
              <a:buFont typeface="Noto Sans Symbols"/>
              <a:buChar char="❑"/>
            </a:pPr>
            <a:r>
              <a:rPr lang="en-US" sz="2300" b="0" i="0" u="none" strike="noStrike" cap="none" dirty="0">
                <a:latin typeface="Arial"/>
                <a:ea typeface="Arial"/>
                <a:cs typeface="Arial"/>
                <a:sym typeface="Arial"/>
              </a:rPr>
              <a:t>In the present study, comparative analyses of different edge detection operators in image processing are presented. </a:t>
            </a:r>
            <a:endParaRPr dirty="0"/>
          </a:p>
          <a:p>
            <a:pPr marL="1166813" marR="0" lvl="0" indent="0" algn="l" rtl="0">
              <a:lnSpc>
                <a:spcPct val="100000"/>
              </a:lnSpc>
              <a:spcBef>
                <a:spcPts val="700"/>
              </a:spcBef>
              <a:spcAft>
                <a:spcPts val="0"/>
              </a:spcAft>
              <a:buNone/>
            </a:pPr>
            <a:r>
              <a:rPr lang="en-US" sz="2300" b="0" i="0" u="none" strike="noStrike" cap="none" dirty="0">
                <a:latin typeface="Arial"/>
                <a:ea typeface="Arial"/>
                <a:cs typeface="Arial"/>
                <a:sym typeface="Arial"/>
              </a:rPr>
              <a:t>a) Sobel			b) Prewitt</a:t>
            </a:r>
            <a:endParaRPr dirty="0"/>
          </a:p>
          <a:p>
            <a:pPr marL="1166813" marR="0" lvl="0" indent="0" algn="l" rtl="0">
              <a:lnSpc>
                <a:spcPct val="100000"/>
              </a:lnSpc>
              <a:spcBef>
                <a:spcPts val="700"/>
              </a:spcBef>
              <a:spcAft>
                <a:spcPts val="0"/>
              </a:spcAft>
              <a:buNone/>
            </a:pPr>
            <a:r>
              <a:rPr lang="en-US" sz="2300" b="0" i="0" u="none" strike="noStrike" cap="none" dirty="0">
                <a:latin typeface="Arial"/>
                <a:ea typeface="Arial"/>
                <a:cs typeface="Arial"/>
                <a:sym typeface="Arial"/>
              </a:rPr>
              <a:t>c) Roberts		d) Laplacian of Gaussian (LOG)</a:t>
            </a:r>
            <a:endParaRPr dirty="0"/>
          </a:p>
          <a:p>
            <a:pPr marL="1166813" marR="0" lvl="0" indent="0" algn="l" rtl="0">
              <a:lnSpc>
                <a:spcPct val="100000"/>
              </a:lnSpc>
              <a:spcBef>
                <a:spcPts val="700"/>
              </a:spcBef>
              <a:spcAft>
                <a:spcPts val="0"/>
              </a:spcAft>
              <a:buNone/>
            </a:pPr>
            <a:r>
              <a:rPr lang="en-US" sz="2300" b="0" i="0" u="none" strike="noStrike" cap="none" dirty="0">
                <a:latin typeface="Arial"/>
                <a:ea typeface="Arial"/>
                <a:cs typeface="Arial"/>
                <a:sym typeface="Arial"/>
              </a:rPr>
              <a:t>e) Canny Edge Detector</a:t>
            </a:r>
            <a:endParaRPr dirty="0"/>
          </a:p>
          <a:p>
            <a:pPr marL="502919" marR="0" lvl="0" indent="-342899" algn="l" rtl="0">
              <a:lnSpc>
                <a:spcPct val="100000"/>
              </a:lnSpc>
              <a:spcBef>
                <a:spcPts val="700"/>
              </a:spcBef>
              <a:spcAft>
                <a:spcPts val="0"/>
              </a:spcAft>
              <a:buClr>
                <a:srgbClr val="000000"/>
              </a:buClr>
              <a:buSzPts val="1080"/>
              <a:buFont typeface="Noto Sans Symbols"/>
              <a:buChar char="❑"/>
            </a:pPr>
            <a:r>
              <a:rPr lang="en-US" sz="2300" b="0" i="0" u="none" strike="noStrike" cap="none" dirty="0">
                <a:latin typeface="Arial"/>
                <a:ea typeface="Arial"/>
                <a:cs typeface="Arial"/>
                <a:sym typeface="Arial"/>
              </a:rPr>
              <a:t>It has been observed from the present study that the performance of canny edge detection operator is much better then Sobel, Roberts, Prewitt, Zero crossing and </a:t>
            </a:r>
            <a:r>
              <a:rPr lang="en-US" sz="2300" b="0" i="0" u="none" strike="noStrike" cap="none" dirty="0" err="1">
                <a:latin typeface="Arial"/>
                <a:ea typeface="Arial"/>
                <a:cs typeface="Arial"/>
                <a:sym typeface="Arial"/>
              </a:rPr>
              <a:t>LoG</a:t>
            </a:r>
            <a:r>
              <a:rPr lang="en-US" sz="2300" b="0" i="0" u="none" strike="noStrike" cap="none" dirty="0">
                <a:latin typeface="Arial"/>
                <a:ea typeface="Arial"/>
                <a:cs typeface="Arial"/>
                <a:sym typeface="Arial"/>
              </a:rPr>
              <a:t> (Laplacian of Gaussian) in respect to the image appearance and object boundary localization. </a:t>
            </a:r>
            <a:endParaRPr dirty="0"/>
          </a:p>
          <a:p>
            <a:pPr marL="502919" marR="0" lvl="0" indent="-342899" algn="l" rtl="0">
              <a:lnSpc>
                <a:spcPct val="100000"/>
              </a:lnSpc>
              <a:spcBef>
                <a:spcPts val="700"/>
              </a:spcBef>
              <a:spcAft>
                <a:spcPts val="0"/>
              </a:spcAft>
              <a:buClr>
                <a:srgbClr val="000000"/>
              </a:buClr>
              <a:buSzPts val="1080"/>
              <a:buFont typeface="Noto Sans Symbols"/>
              <a:buChar char="❑"/>
            </a:pPr>
            <a:r>
              <a:rPr lang="en-US" sz="2300" b="0" i="0" u="none" strike="noStrike" cap="none" dirty="0">
                <a:latin typeface="Arial"/>
                <a:ea typeface="Arial"/>
                <a:cs typeface="Arial"/>
                <a:sym typeface="Arial"/>
              </a:rPr>
              <a:t>The software tool that has been used is MATLAB</a:t>
            </a:r>
            <a:endParaRPr dirty="0"/>
          </a:p>
        </p:txBody>
      </p:sp>
      <p:sp>
        <p:nvSpPr>
          <p:cNvPr id="2" name="TextBox 1">
            <a:extLst>
              <a:ext uri="{FF2B5EF4-FFF2-40B4-BE49-F238E27FC236}">
                <a16:creationId xmlns:a16="http://schemas.microsoft.com/office/drawing/2014/main" id="{BB740436-4340-40A2-85F1-41D7F6ECFED6}"/>
              </a:ext>
            </a:extLst>
          </p:cNvPr>
          <p:cNvSpPr txBox="1"/>
          <p:nvPr/>
        </p:nvSpPr>
        <p:spPr>
          <a:xfrm>
            <a:off x="3510116" y="1935516"/>
            <a:ext cx="5371983" cy="261610"/>
          </a:xfrm>
          <a:prstGeom prst="rect">
            <a:avLst/>
          </a:prstGeom>
          <a:noFill/>
        </p:spPr>
        <p:txBody>
          <a:bodyPr wrap="none" rtlCol="0">
            <a:spAutoFit/>
          </a:bodyPr>
          <a:lstStyle/>
          <a:p>
            <a:r>
              <a:rPr lang="en-US" sz="1100" b="1" dirty="0">
                <a:latin typeface="Arial Black" panose="020B0A04020102020204" pitchFamily="34" charset="0"/>
              </a:rPr>
              <a:t>(https://computerresearch.org/index.php/computer/article/view/306)</a:t>
            </a:r>
            <a:endParaRPr lang="en-IN"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Experimental Approach </a:t>
            </a:r>
            <a:endParaRPr sz="2900" dirty="0">
              <a:latin typeface="Arial Black" panose="020B0A04020102020204" pitchFamily="34" charset="0"/>
            </a:endParaRPr>
          </a:p>
        </p:txBody>
      </p:sp>
      <p:sp>
        <p:nvSpPr>
          <p:cNvPr id="156" name="Google Shape;156;p27"/>
          <p:cNvSpPr/>
          <p:nvPr/>
        </p:nvSpPr>
        <p:spPr>
          <a:xfrm>
            <a:off x="109764" y="900023"/>
            <a:ext cx="8911772" cy="5437346"/>
          </a:xfrm>
          <a:prstGeom prst="rect">
            <a:avLst/>
          </a:prstGeom>
          <a:noFill/>
          <a:ln>
            <a:noFill/>
          </a:ln>
        </p:spPr>
        <p:txBody>
          <a:bodyPr spcFirstLastPara="1" wrap="square" lIns="91425" tIns="45700" rIns="91425" bIns="45700" anchor="t" anchorCtr="0">
            <a:spAutoFit/>
          </a:bodyPr>
          <a:lstStyle/>
          <a:p>
            <a:pPr marL="457200" marR="0" lvl="0" indent="-296863" algn="l" rtl="0">
              <a:lnSpc>
                <a:spcPct val="100000"/>
              </a:lnSpc>
              <a:spcBef>
                <a:spcPts val="0"/>
              </a:spcBef>
              <a:spcAft>
                <a:spcPts val="0"/>
              </a:spcAft>
              <a:buClr>
                <a:schemeClr val="tx1"/>
              </a:buClr>
              <a:buSzPts val="1087"/>
              <a:buFont typeface="Noto Sans Symbols"/>
              <a:buChar char="❑"/>
            </a:pPr>
            <a:r>
              <a:rPr lang="en-US" sz="2700" b="0" i="0" u="none" strike="noStrike" cap="none" dirty="0">
                <a:latin typeface="Arial" panose="020B0604020202020204" pitchFamily="34" charset="0"/>
                <a:ea typeface="Arial"/>
                <a:cs typeface="Arial" panose="020B0604020202020204" pitchFamily="34" charset="0"/>
                <a:sym typeface="Arial"/>
              </a:rPr>
              <a:t>In proposed approach at very beginning a colored image is chosen and inserted into the Mat Lab software for processing</a:t>
            </a:r>
            <a:endParaRPr dirty="0">
              <a:latin typeface="Arial" panose="020B0604020202020204" pitchFamily="34" charset="0"/>
              <a:cs typeface="Arial" panose="020B0604020202020204" pitchFamily="34" charset="0"/>
            </a:endParaRPr>
          </a:p>
          <a:p>
            <a:pPr marL="457200" marR="0" lvl="0" indent="-297192" algn="l" rtl="0">
              <a:lnSpc>
                <a:spcPct val="100000"/>
              </a:lnSpc>
              <a:spcBef>
                <a:spcPts val="700"/>
              </a:spcBef>
              <a:spcAft>
                <a:spcPts val="0"/>
              </a:spcAft>
              <a:buClr>
                <a:srgbClr val="000000"/>
              </a:buClr>
              <a:buSzPts val="1087"/>
              <a:buFont typeface="Noto Sans Symbols"/>
              <a:buChar char="❑"/>
            </a:pPr>
            <a:r>
              <a:rPr lang="en-US" sz="2700" b="0" i="0" u="none" strike="noStrike" cap="none" dirty="0">
                <a:latin typeface="Arial" panose="020B0604020202020204" pitchFamily="34" charset="0"/>
                <a:ea typeface="Arial"/>
                <a:cs typeface="Arial" panose="020B0604020202020204" pitchFamily="34" charset="0"/>
                <a:sym typeface="Arial"/>
              </a:rPr>
              <a:t>The image is converted into gray scale in the immediate step.</a:t>
            </a:r>
            <a:endParaRPr lang="en-US" dirty="0">
              <a:latin typeface="Arial" panose="020B0604020202020204" pitchFamily="34" charset="0"/>
              <a:cs typeface="Arial" panose="020B0604020202020204" pitchFamily="34" charset="0"/>
              <a:sym typeface="Arial"/>
            </a:endParaRPr>
          </a:p>
          <a:p>
            <a:pPr marL="457200" marR="0" lvl="0" indent="-297192" algn="l" rtl="0">
              <a:lnSpc>
                <a:spcPct val="100000"/>
              </a:lnSpc>
              <a:spcBef>
                <a:spcPts val="700"/>
              </a:spcBef>
              <a:spcAft>
                <a:spcPts val="0"/>
              </a:spcAft>
              <a:buClr>
                <a:schemeClr val="tx1"/>
              </a:buClr>
              <a:buSzPts val="1087"/>
              <a:buFont typeface="Noto Sans Symbols"/>
              <a:buChar char="❑"/>
            </a:pPr>
            <a:r>
              <a:rPr lang="en-US" sz="2700" b="0" i="0" u="none" strike="noStrike" cap="none" dirty="0">
                <a:latin typeface="Arial" panose="020B0604020202020204" pitchFamily="34" charset="0"/>
                <a:ea typeface="Arial"/>
                <a:cs typeface="Arial" panose="020B0604020202020204" pitchFamily="34" charset="0"/>
                <a:sym typeface="Arial"/>
              </a:rPr>
              <a:t>A gray scale image is mainly combination of two colors, black and white.</a:t>
            </a:r>
            <a:endParaRPr dirty="0">
              <a:latin typeface="Arial" panose="020B0604020202020204" pitchFamily="34" charset="0"/>
              <a:cs typeface="Arial" panose="020B0604020202020204" pitchFamily="34" charset="0"/>
            </a:endParaRPr>
          </a:p>
          <a:p>
            <a:pPr marL="457200" marR="0" lvl="0" indent="-297192" algn="l" rtl="0">
              <a:lnSpc>
                <a:spcPct val="100000"/>
              </a:lnSpc>
              <a:spcBef>
                <a:spcPts val="700"/>
              </a:spcBef>
              <a:spcAft>
                <a:spcPts val="0"/>
              </a:spcAft>
              <a:buClr>
                <a:schemeClr val="tx1"/>
              </a:buClr>
              <a:buSzPts val="1087"/>
              <a:buFont typeface="Noto Sans Symbols"/>
              <a:buChar char="❑"/>
            </a:pPr>
            <a:r>
              <a:rPr lang="en-US" sz="2700" b="0" i="0" u="none" strike="noStrike" cap="none" dirty="0">
                <a:latin typeface="Arial" panose="020B0604020202020204" pitchFamily="34" charset="0"/>
                <a:ea typeface="Arial"/>
                <a:cs typeface="Arial" panose="020B0604020202020204" pitchFamily="34" charset="0"/>
                <a:sym typeface="Arial"/>
              </a:rPr>
              <a:t>It carries the intensity information where, black have the low or weakest intensity and white have the high or strongest intensity</a:t>
            </a:r>
            <a:endParaRPr dirty="0">
              <a:latin typeface="Arial" panose="020B0604020202020204" pitchFamily="34" charset="0"/>
              <a:cs typeface="Arial" panose="020B0604020202020204" pitchFamily="34" charset="0"/>
            </a:endParaRPr>
          </a:p>
          <a:p>
            <a:pPr marL="457200" marR="0" lvl="0" indent="-297192" algn="l" rtl="0">
              <a:lnSpc>
                <a:spcPct val="100000"/>
              </a:lnSpc>
              <a:spcBef>
                <a:spcPts val="700"/>
              </a:spcBef>
              <a:spcAft>
                <a:spcPts val="0"/>
              </a:spcAft>
              <a:buClr>
                <a:schemeClr val="tx1"/>
              </a:buClr>
              <a:buSzPts val="1087"/>
              <a:buFont typeface="Noto Sans Symbols"/>
              <a:buChar char="❑"/>
            </a:pPr>
            <a:r>
              <a:rPr lang="en-US" sz="2700" b="0" i="0" u="none" strike="noStrike" cap="none" dirty="0">
                <a:latin typeface="Arial" panose="020B0604020202020204" pitchFamily="34" charset="0"/>
                <a:ea typeface="Arial"/>
                <a:cs typeface="Arial" panose="020B0604020202020204" pitchFamily="34" charset="0"/>
                <a:sym typeface="Arial"/>
              </a:rPr>
              <a:t>In final step different edge detection operators are applied to detect the object boundaries and edges.</a:t>
            </a:r>
            <a:endParaRPr dirty="0">
              <a:latin typeface="Arial" panose="020B0604020202020204" pitchFamily="34" charset="0"/>
              <a:cs typeface="Arial" panose="020B0604020202020204" pitchFamily="34" charset="0"/>
            </a:endParaRPr>
          </a:p>
        </p:txBody>
      </p:sp>
      <p:pic>
        <p:nvPicPr>
          <p:cNvPr id="157" name="Google Shape;157;p27"/>
          <p:cNvPicPr preferRelativeResize="0"/>
          <p:nvPr/>
        </p:nvPicPr>
        <p:blipFill rotWithShape="1">
          <a:blip r:embed="rId3">
            <a:alphaModFix/>
          </a:blip>
          <a:srcRect/>
          <a:stretch/>
        </p:blipFill>
        <p:spPr>
          <a:xfrm>
            <a:off x="8858250" y="1033053"/>
            <a:ext cx="3080657" cy="515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Roberts Operator</a:t>
            </a:r>
            <a:endParaRPr sz="2900" dirty="0">
              <a:latin typeface="Arial Black" panose="020B0A04020102020204" pitchFamily="34" charset="0"/>
            </a:endParaRPr>
          </a:p>
        </p:txBody>
      </p:sp>
      <p:sp>
        <p:nvSpPr>
          <p:cNvPr id="188" name="Google Shape;188;p30"/>
          <p:cNvSpPr/>
          <p:nvPr/>
        </p:nvSpPr>
        <p:spPr>
          <a:xfrm>
            <a:off x="109766" y="912723"/>
            <a:ext cx="8986648" cy="5545067"/>
          </a:xfrm>
          <a:prstGeom prst="rect">
            <a:avLst/>
          </a:prstGeom>
          <a:noFill/>
          <a:ln>
            <a:noFill/>
          </a:ln>
        </p:spPr>
        <p:txBody>
          <a:bodyPr spcFirstLastPara="1" wrap="square" lIns="91425" tIns="45700" rIns="91425" bIns="45700" anchor="t" anchorCtr="0">
            <a:spAutoFit/>
          </a:bodyPr>
          <a:lstStyle/>
          <a:p>
            <a:pPr marL="358775" marR="0" lvl="0" indent="-358775" algn="l" rtl="0">
              <a:lnSpc>
                <a:spcPct val="100000"/>
              </a:lnSpc>
              <a:spcBef>
                <a:spcPts val="0"/>
              </a:spcBef>
              <a:spcAft>
                <a:spcPts val="0"/>
              </a:spcAft>
              <a:buClr>
                <a:schemeClr val="tx1"/>
              </a:buClr>
              <a:buSzPts val="1080"/>
              <a:buFont typeface="Noto Sans Symbols"/>
              <a:buChar char="❑"/>
            </a:pPr>
            <a:r>
              <a:rPr lang="en-US" sz="1650" b="0" i="0" u="none" strike="noStrike" cap="none" dirty="0">
                <a:latin typeface="Arial"/>
                <a:ea typeface="Arial"/>
                <a:cs typeface="Arial"/>
                <a:sym typeface="Arial"/>
              </a:rPr>
              <a:t>Based on First Order Derivatives, founded in 1965</a:t>
            </a:r>
            <a:endParaRPr dirty="0"/>
          </a:p>
          <a:p>
            <a:pPr marL="358775" marR="0" lvl="0" indent="-358775" algn="l" rtl="0">
              <a:lnSpc>
                <a:spcPct val="100000"/>
              </a:lnSpc>
              <a:spcBef>
                <a:spcPts val="700"/>
              </a:spcBef>
              <a:spcAft>
                <a:spcPts val="0"/>
              </a:spcAft>
              <a:buClr>
                <a:srgbClr val="000000"/>
              </a:buClr>
              <a:buSzPts val="1080"/>
              <a:buFont typeface="Noto Sans Symbols"/>
              <a:buChar char="❑"/>
            </a:pPr>
            <a:r>
              <a:rPr lang="en-US" sz="1650" b="0" i="0" u="none" strike="noStrike" cap="none" dirty="0">
                <a:latin typeface="Arial"/>
                <a:ea typeface="Arial"/>
                <a:cs typeface="Arial"/>
                <a:sym typeface="Arial"/>
              </a:rPr>
              <a:t>In Robert edge detection, the vertical and horizontal edges bring out individually and then put together for resulting edge detection. </a:t>
            </a:r>
            <a:endParaRPr dirty="0"/>
          </a:p>
          <a:p>
            <a:pPr marL="358775" marR="0" lvl="0" indent="-358775" algn="l" rtl="0">
              <a:lnSpc>
                <a:spcPct val="100000"/>
              </a:lnSpc>
              <a:spcBef>
                <a:spcPts val="700"/>
              </a:spcBef>
              <a:spcAft>
                <a:spcPts val="0"/>
              </a:spcAft>
              <a:buClr>
                <a:srgbClr val="000000"/>
              </a:buClr>
              <a:buSzPts val="1080"/>
              <a:buFont typeface="Noto Sans Symbols"/>
              <a:buChar char="❑"/>
            </a:pPr>
            <a:r>
              <a:rPr lang="en-US" sz="1650" b="0" i="0" u="none" strike="noStrike" cap="none" dirty="0">
                <a:latin typeface="Arial"/>
                <a:ea typeface="Arial"/>
                <a:cs typeface="Arial"/>
                <a:sym typeface="Arial"/>
              </a:rPr>
              <a:t>The Roberts edge detector uses the following masks to approximate digitally the first derivatives as differences between adjacent pixels.</a:t>
            </a:r>
            <a:endParaRPr dirty="0"/>
          </a:p>
          <a:p>
            <a:pPr marL="0" marR="0" lvl="0" indent="0" algn="l" rtl="0">
              <a:lnSpc>
                <a:spcPct val="100000"/>
              </a:lnSpc>
              <a:spcBef>
                <a:spcPts val="700"/>
              </a:spcBef>
              <a:spcAft>
                <a:spcPts val="0"/>
              </a:spcAft>
              <a:buNone/>
            </a:pPr>
            <a:r>
              <a:rPr lang="en-US" sz="1650" b="1" i="0" u="none" strike="noStrike" cap="none" dirty="0">
                <a:latin typeface="Arial"/>
                <a:ea typeface="Arial"/>
                <a:cs typeface="Arial"/>
                <a:sym typeface="Arial"/>
              </a:rPr>
              <a:t>Method:</a:t>
            </a:r>
            <a:endParaRPr dirty="0"/>
          </a:p>
          <a:p>
            <a:pPr marL="538163" marR="0" lvl="0" indent="-179387" algn="l" rtl="0">
              <a:lnSpc>
                <a:spcPct val="100000"/>
              </a:lnSpc>
              <a:spcBef>
                <a:spcPts val="0"/>
              </a:spcBef>
              <a:spcAft>
                <a:spcPts val="0"/>
              </a:spcAft>
              <a:buClr>
                <a:schemeClr val="tx1"/>
              </a:buClr>
              <a:buSzPts val="1650"/>
              <a:buFont typeface="Arial"/>
              <a:buAutoNum type="arabicPeriod"/>
            </a:pPr>
            <a:r>
              <a:rPr lang="en-US" sz="1650" b="0" i="0" u="none" strike="noStrike" cap="none" dirty="0">
                <a:latin typeface="Arial"/>
                <a:ea typeface="Arial"/>
                <a:cs typeface="Arial"/>
                <a:sym typeface="Arial"/>
              </a:rPr>
              <a:t>It is a simple and computationally efficient approach to measure the spatial gradient of an image. </a:t>
            </a:r>
            <a:endParaRPr dirty="0"/>
          </a:p>
          <a:p>
            <a:pPr marL="538163" marR="0" lvl="0" indent="-179387" algn="l" rtl="0">
              <a:lnSpc>
                <a:spcPct val="100000"/>
              </a:lnSpc>
              <a:spcBef>
                <a:spcPts val="0"/>
              </a:spcBef>
              <a:spcAft>
                <a:spcPts val="0"/>
              </a:spcAft>
              <a:buClr>
                <a:schemeClr val="tx1"/>
              </a:buClr>
              <a:buSzPts val="1650"/>
              <a:buFont typeface="Arial"/>
              <a:buAutoNum type="arabicPeriod"/>
            </a:pPr>
            <a:r>
              <a:rPr lang="en-US" sz="1650" b="0" i="0" u="none" strike="noStrike" cap="none" dirty="0">
                <a:latin typeface="Arial"/>
                <a:ea typeface="Arial"/>
                <a:cs typeface="Arial"/>
                <a:sym typeface="Arial"/>
              </a:rPr>
              <a:t>The pixel value at that point in the resultant image characterizes estimated absolute magnitude value of the spatial gradient of the inputted image at that point. It takes input image as grey scale image and produces edges involving in that</a:t>
            </a:r>
            <a:br>
              <a:rPr lang="en-US" sz="1650" b="0" i="0" u="none" strike="noStrike" cap="none" dirty="0">
                <a:latin typeface="Arial"/>
                <a:ea typeface="Arial"/>
                <a:cs typeface="Arial"/>
                <a:sym typeface="Arial"/>
              </a:rPr>
            </a:br>
            <a:r>
              <a:rPr lang="en-US" sz="1650" b="0" i="0" u="none" strike="noStrike" cap="none" dirty="0">
                <a:latin typeface="Arial"/>
                <a:ea typeface="Arial"/>
                <a:cs typeface="Arial"/>
                <a:sym typeface="Arial"/>
              </a:rPr>
              <a:t>image. </a:t>
            </a:r>
            <a:endParaRPr dirty="0"/>
          </a:p>
          <a:p>
            <a:pPr marL="538163" marR="0" lvl="0" indent="-179387" algn="l" rtl="0">
              <a:lnSpc>
                <a:spcPct val="100000"/>
              </a:lnSpc>
              <a:spcBef>
                <a:spcPts val="0"/>
              </a:spcBef>
              <a:spcAft>
                <a:spcPts val="0"/>
              </a:spcAft>
              <a:buClr>
                <a:schemeClr val="tx1"/>
              </a:buClr>
              <a:buSzPts val="1650"/>
              <a:buFont typeface="Arial"/>
              <a:buAutoNum type="arabicPeriod"/>
            </a:pPr>
            <a:r>
              <a:rPr lang="en-US" sz="1650" b="0" i="0" u="none" strike="noStrike" cap="none" dirty="0">
                <a:latin typeface="Arial"/>
                <a:ea typeface="Arial"/>
                <a:cs typeface="Arial"/>
                <a:sym typeface="Arial"/>
              </a:rPr>
              <a:t>The Robert operator contains the pair of 2x2 convolution masks which are  illustrated  in Figure. One mask is just to other rotated by 90 degrees.</a:t>
            </a:r>
            <a:endParaRPr dirty="0"/>
          </a:p>
          <a:p>
            <a:pPr marL="0" marR="0" lvl="0" indent="0" algn="l" rtl="0">
              <a:lnSpc>
                <a:spcPct val="100000"/>
              </a:lnSpc>
              <a:spcBef>
                <a:spcPts val="700"/>
              </a:spcBef>
              <a:spcAft>
                <a:spcPts val="0"/>
              </a:spcAft>
              <a:buNone/>
            </a:pPr>
            <a:r>
              <a:rPr lang="en-US" sz="1650" b="1" i="0" u="none" strike="noStrike" cap="none" dirty="0">
                <a:latin typeface="Arial"/>
                <a:ea typeface="Arial"/>
                <a:cs typeface="Arial"/>
                <a:sym typeface="Arial"/>
              </a:rPr>
              <a:t>Advantage: </a:t>
            </a:r>
            <a:r>
              <a:rPr lang="en-US" sz="1650" b="0" i="0" u="none" strike="noStrike" cap="none" dirty="0">
                <a:latin typeface="Arial"/>
                <a:ea typeface="Arial"/>
                <a:cs typeface="Arial"/>
                <a:sym typeface="Arial"/>
              </a:rPr>
              <a:t>Produces more accurate position of edges</a:t>
            </a:r>
            <a:endParaRPr dirty="0"/>
          </a:p>
          <a:p>
            <a:pPr marL="0" marR="0" lvl="0" indent="0" algn="l" rtl="0">
              <a:lnSpc>
                <a:spcPct val="100000"/>
              </a:lnSpc>
              <a:spcBef>
                <a:spcPts val="700"/>
              </a:spcBef>
              <a:spcAft>
                <a:spcPts val="0"/>
              </a:spcAft>
              <a:buNone/>
            </a:pPr>
            <a:r>
              <a:rPr lang="en-US" sz="1650" b="1" i="0" u="none" strike="noStrike" cap="none" dirty="0">
                <a:latin typeface="Arial"/>
                <a:ea typeface="Arial"/>
                <a:cs typeface="Arial"/>
                <a:sym typeface="Arial"/>
              </a:rPr>
              <a:t>Disadvantage : </a:t>
            </a:r>
            <a:endParaRPr dirty="0"/>
          </a:p>
          <a:p>
            <a:pPr marL="719138" marR="0" lvl="3" indent="-360362" algn="l" rtl="0">
              <a:lnSpc>
                <a:spcPct val="100000"/>
              </a:lnSpc>
              <a:spcBef>
                <a:spcPts val="700"/>
              </a:spcBef>
              <a:spcAft>
                <a:spcPts val="0"/>
              </a:spcAft>
              <a:buClr>
                <a:srgbClr val="000000"/>
              </a:buClr>
              <a:buSzPts val="1080"/>
              <a:buFont typeface="Noto Sans Symbols"/>
              <a:buChar char="▪"/>
            </a:pPr>
            <a:r>
              <a:rPr lang="en-US" sz="1650" b="0" i="0" u="none" strike="noStrike" cap="none" dirty="0">
                <a:latin typeface="Arial"/>
                <a:ea typeface="Arial"/>
                <a:cs typeface="Arial"/>
                <a:sym typeface="Arial"/>
              </a:rPr>
              <a:t>It can’t detect that type of edges which are multiplies  of 45 degrees and it is not symmetric.</a:t>
            </a:r>
            <a:endParaRPr dirty="0"/>
          </a:p>
          <a:p>
            <a:pPr marL="719138" marR="0" lvl="3" indent="-360362" algn="l" rtl="0">
              <a:lnSpc>
                <a:spcPct val="100000"/>
              </a:lnSpc>
              <a:spcBef>
                <a:spcPts val="700"/>
              </a:spcBef>
              <a:spcAft>
                <a:spcPts val="0"/>
              </a:spcAft>
              <a:buClr>
                <a:srgbClr val="000000"/>
              </a:buClr>
              <a:buSzPts val="1080"/>
              <a:buFont typeface="Noto Sans Symbols"/>
              <a:buChar char="▪"/>
            </a:pPr>
            <a:r>
              <a:rPr lang="en-US" sz="1650" b="0" i="0" u="none" strike="noStrike" cap="none" dirty="0">
                <a:latin typeface="Arial"/>
                <a:ea typeface="Arial"/>
                <a:cs typeface="Arial"/>
                <a:sym typeface="Arial"/>
              </a:rPr>
              <a:t>Not reliable to extract the edge in presence of noise because of short support of filters.</a:t>
            </a:r>
            <a:endParaRPr sz="1650" b="0" i="0" u="none" strike="noStrike" cap="none" dirty="0">
              <a:latin typeface="Arial"/>
              <a:ea typeface="Arial"/>
              <a:cs typeface="Arial"/>
              <a:sym typeface="Arial"/>
            </a:endParaRPr>
          </a:p>
        </p:txBody>
      </p:sp>
      <p:pic>
        <p:nvPicPr>
          <p:cNvPr id="189" name="Google Shape;189;p30"/>
          <p:cNvPicPr preferRelativeResize="0"/>
          <p:nvPr/>
        </p:nvPicPr>
        <p:blipFill rotWithShape="1">
          <a:blip r:embed="rId3">
            <a:alphaModFix/>
          </a:blip>
          <a:srcRect/>
          <a:stretch/>
        </p:blipFill>
        <p:spPr>
          <a:xfrm>
            <a:off x="9224962" y="3845761"/>
            <a:ext cx="1266825" cy="1428750"/>
          </a:xfrm>
          <a:prstGeom prst="rect">
            <a:avLst/>
          </a:prstGeom>
          <a:noFill/>
          <a:ln>
            <a:noFill/>
          </a:ln>
        </p:spPr>
      </p:pic>
      <p:pic>
        <p:nvPicPr>
          <p:cNvPr id="190" name="Google Shape;190;p30"/>
          <p:cNvPicPr preferRelativeResize="0"/>
          <p:nvPr/>
        </p:nvPicPr>
        <p:blipFill rotWithShape="1">
          <a:blip r:embed="rId4">
            <a:alphaModFix/>
          </a:blip>
          <a:srcRect/>
          <a:stretch/>
        </p:blipFill>
        <p:spPr>
          <a:xfrm>
            <a:off x="9172574" y="5360238"/>
            <a:ext cx="1371600" cy="1409700"/>
          </a:xfrm>
          <a:prstGeom prst="rect">
            <a:avLst/>
          </a:prstGeom>
          <a:noFill/>
          <a:ln>
            <a:noFill/>
          </a:ln>
        </p:spPr>
      </p:pic>
      <p:pic>
        <p:nvPicPr>
          <p:cNvPr id="191" name="Google Shape;191;p30"/>
          <p:cNvPicPr preferRelativeResize="0"/>
          <p:nvPr/>
        </p:nvPicPr>
        <p:blipFill rotWithShape="1">
          <a:blip r:embed="rId5">
            <a:alphaModFix/>
          </a:blip>
          <a:srcRect/>
          <a:stretch/>
        </p:blipFill>
        <p:spPr>
          <a:xfrm>
            <a:off x="10678205" y="3859756"/>
            <a:ext cx="1266825" cy="1457325"/>
          </a:xfrm>
          <a:prstGeom prst="rect">
            <a:avLst/>
          </a:prstGeom>
          <a:noFill/>
          <a:ln>
            <a:noFill/>
          </a:ln>
        </p:spPr>
      </p:pic>
      <p:pic>
        <p:nvPicPr>
          <p:cNvPr id="192" name="Google Shape;192;p30"/>
          <p:cNvPicPr preferRelativeResize="0"/>
          <p:nvPr/>
        </p:nvPicPr>
        <p:blipFill rotWithShape="1">
          <a:blip r:embed="rId6">
            <a:alphaModFix/>
          </a:blip>
          <a:srcRect/>
          <a:stretch/>
        </p:blipFill>
        <p:spPr>
          <a:xfrm>
            <a:off x="10678205" y="5397361"/>
            <a:ext cx="1428750" cy="1438275"/>
          </a:xfrm>
          <a:prstGeom prst="rect">
            <a:avLst/>
          </a:prstGeom>
          <a:noFill/>
          <a:ln>
            <a:noFill/>
          </a:ln>
        </p:spPr>
      </p:pic>
      <p:pic>
        <p:nvPicPr>
          <p:cNvPr id="193" name="Google Shape;193;p30"/>
          <p:cNvPicPr preferRelativeResize="0"/>
          <p:nvPr/>
        </p:nvPicPr>
        <p:blipFill rotWithShape="1">
          <a:blip r:embed="rId7">
            <a:alphaModFix/>
          </a:blip>
          <a:srcRect/>
          <a:stretch/>
        </p:blipFill>
        <p:spPr>
          <a:xfrm>
            <a:off x="9601199" y="3017084"/>
            <a:ext cx="1885950" cy="742950"/>
          </a:xfrm>
          <a:prstGeom prst="rect">
            <a:avLst/>
          </a:prstGeom>
          <a:noFill/>
          <a:ln>
            <a:noFill/>
          </a:ln>
        </p:spPr>
      </p:pic>
      <p:sp>
        <p:nvSpPr>
          <p:cNvPr id="194" name="Google Shape;194;p30"/>
          <p:cNvSpPr/>
          <p:nvPr/>
        </p:nvSpPr>
        <p:spPr>
          <a:xfrm>
            <a:off x="8856610" y="971858"/>
            <a:ext cx="3205440" cy="523220"/>
          </a:xfrm>
          <a:prstGeom prst="rect">
            <a:avLst/>
          </a:prstGeom>
          <a:noFill/>
          <a:ln>
            <a:noFill/>
          </a:ln>
        </p:spPr>
        <p:txBody>
          <a:bodyPr spcFirstLastPara="1" wrap="square" lIns="91425" tIns="45700" rIns="91425" bIns="45700" anchor="t" anchorCtr="0">
            <a:spAutoFit/>
          </a:bodyPr>
          <a:lstStyle/>
          <a:p>
            <a:pPr marL="16002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The partial derivative of Robert operator is given as follows:</a:t>
            </a:r>
            <a:endParaRPr/>
          </a:p>
        </p:txBody>
      </p:sp>
      <p:pic>
        <p:nvPicPr>
          <p:cNvPr id="195" name="Google Shape;195;p30"/>
          <p:cNvPicPr preferRelativeResize="0"/>
          <p:nvPr/>
        </p:nvPicPr>
        <p:blipFill rotWithShape="1">
          <a:blip r:embed="rId8">
            <a:alphaModFix/>
          </a:blip>
          <a:srcRect/>
          <a:stretch/>
        </p:blipFill>
        <p:spPr>
          <a:xfrm>
            <a:off x="9096413" y="1565228"/>
            <a:ext cx="2590476" cy="1390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240"/>
              <a:buNone/>
            </a:pPr>
            <a:r>
              <a:rPr lang="en-US" sz="2900" b="1" dirty="0">
                <a:latin typeface="Arial Black" panose="020B0A04020102020204" pitchFamily="34" charset="0"/>
              </a:rPr>
              <a:t>Prewitt Operator</a:t>
            </a:r>
            <a:endParaRPr sz="2900" dirty="0">
              <a:latin typeface="Arial Black" panose="020B0A04020102020204" pitchFamily="34" charset="0"/>
            </a:endParaRPr>
          </a:p>
        </p:txBody>
      </p:sp>
      <p:pic>
        <p:nvPicPr>
          <p:cNvPr id="178" name="Google Shape;178;p29"/>
          <p:cNvPicPr preferRelativeResize="0"/>
          <p:nvPr/>
        </p:nvPicPr>
        <p:blipFill rotWithShape="1">
          <a:blip r:embed="rId3">
            <a:alphaModFix/>
          </a:blip>
          <a:srcRect/>
          <a:stretch/>
        </p:blipFill>
        <p:spPr>
          <a:xfrm>
            <a:off x="9165534" y="3748277"/>
            <a:ext cx="1266825" cy="1428750"/>
          </a:xfrm>
          <a:prstGeom prst="rect">
            <a:avLst/>
          </a:prstGeom>
          <a:noFill/>
          <a:ln>
            <a:noFill/>
          </a:ln>
        </p:spPr>
      </p:pic>
      <p:pic>
        <p:nvPicPr>
          <p:cNvPr id="179" name="Google Shape;179;p29"/>
          <p:cNvPicPr preferRelativeResize="0"/>
          <p:nvPr/>
        </p:nvPicPr>
        <p:blipFill rotWithShape="1">
          <a:blip r:embed="rId4">
            <a:alphaModFix/>
          </a:blip>
          <a:srcRect/>
          <a:stretch/>
        </p:blipFill>
        <p:spPr>
          <a:xfrm>
            <a:off x="9113146" y="5262754"/>
            <a:ext cx="1371600" cy="1409700"/>
          </a:xfrm>
          <a:prstGeom prst="rect">
            <a:avLst/>
          </a:prstGeom>
          <a:noFill/>
          <a:ln>
            <a:noFill/>
          </a:ln>
        </p:spPr>
      </p:pic>
      <p:pic>
        <p:nvPicPr>
          <p:cNvPr id="180" name="Google Shape;180;p29"/>
          <p:cNvPicPr preferRelativeResize="0"/>
          <p:nvPr/>
        </p:nvPicPr>
        <p:blipFill rotWithShape="1">
          <a:blip r:embed="rId5">
            <a:alphaModFix/>
          </a:blip>
          <a:srcRect/>
          <a:stretch/>
        </p:blipFill>
        <p:spPr>
          <a:xfrm>
            <a:off x="10769969" y="3757802"/>
            <a:ext cx="1266825" cy="1419225"/>
          </a:xfrm>
          <a:prstGeom prst="rect">
            <a:avLst/>
          </a:prstGeom>
          <a:noFill/>
          <a:ln>
            <a:noFill/>
          </a:ln>
        </p:spPr>
      </p:pic>
      <p:pic>
        <p:nvPicPr>
          <p:cNvPr id="181" name="Google Shape;181;p29"/>
          <p:cNvPicPr preferRelativeResize="0"/>
          <p:nvPr/>
        </p:nvPicPr>
        <p:blipFill rotWithShape="1">
          <a:blip r:embed="rId6">
            <a:alphaModFix/>
          </a:blip>
          <a:srcRect/>
          <a:stretch/>
        </p:blipFill>
        <p:spPr>
          <a:xfrm>
            <a:off x="10717581" y="5272279"/>
            <a:ext cx="1371600" cy="1390650"/>
          </a:xfrm>
          <a:prstGeom prst="rect">
            <a:avLst/>
          </a:prstGeom>
          <a:noFill/>
          <a:ln>
            <a:noFill/>
          </a:ln>
        </p:spPr>
      </p:pic>
      <p:pic>
        <p:nvPicPr>
          <p:cNvPr id="182" name="Google Shape;182;p29"/>
          <p:cNvPicPr preferRelativeResize="0"/>
          <p:nvPr/>
        </p:nvPicPr>
        <p:blipFill rotWithShape="1">
          <a:blip r:embed="rId7">
            <a:alphaModFix/>
          </a:blip>
          <a:srcRect/>
          <a:stretch/>
        </p:blipFill>
        <p:spPr>
          <a:xfrm>
            <a:off x="9071275" y="1925911"/>
            <a:ext cx="2948982" cy="1088185"/>
          </a:xfrm>
          <a:prstGeom prst="rect">
            <a:avLst/>
          </a:prstGeom>
          <a:noFill/>
          <a:ln>
            <a:noFill/>
          </a:ln>
        </p:spPr>
      </p:pic>
      <p:sp>
        <p:nvSpPr>
          <p:cNvPr id="11" name="TextBox 10">
            <a:extLst>
              <a:ext uri="{FF2B5EF4-FFF2-40B4-BE49-F238E27FC236}">
                <a16:creationId xmlns:a16="http://schemas.microsoft.com/office/drawing/2014/main" id="{1F10A4DC-D052-4098-9F9D-797A70CE4779}"/>
              </a:ext>
            </a:extLst>
          </p:cNvPr>
          <p:cNvSpPr txBox="1"/>
          <p:nvPr/>
        </p:nvSpPr>
        <p:spPr>
          <a:xfrm>
            <a:off x="0" y="397359"/>
            <a:ext cx="11933974" cy="6147837"/>
          </a:xfrm>
          <a:prstGeom prst="rect">
            <a:avLst/>
          </a:prstGeom>
          <a:noFill/>
        </p:spPr>
        <p:txBody>
          <a:bodyPr wrap="square">
            <a:spAutoFit/>
          </a:bodyPr>
          <a:lstStyle/>
          <a:p>
            <a:r>
              <a:rPr lang="en-US" sz="1700" dirty="0">
                <a:latin typeface="Arial" panose="020B0604020202020204" pitchFamily="34" charset="0"/>
                <a:cs typeface="Arial" panose="020B0604020202020204" pitchFamily="34" charset="0"/>
              </a:rPr>
              <a:t>Based on First Order Derivatives, founded in 1970</a:t>
            </a:r>
          </a:p>
          <a:p>
            <a:pPr marL="457200" lvl="0" indent="-297180" algn="l" rtl="0">
              <a:lnSpc>
                <a:spcPct val="100000"/>
              </a:lnSpc>
              <a:spcBef>
                <a:spcPts val="700"/>
              </a:spcBef>
              <a:spcAft>
                <a:spcPts val="0"/>
              </a:spcAft>
              <a:buSzPts val="1080"/>
              <a:buChar char="◻"/>
            </a:pPr>
            <a:r>
              <a:rPr lang="en-US" sz="1700" dirty="0">
                <a:latin typeface="Arial" panose="020B0604020202020204" pitchFamily="34" charset="0"/>
                <a:cs typeface="Arial" panose="020B0604020202020204" pitchFamily="34" charset="0"/>
              </a:rPr>
              <a:t>Prewitt operator edge detection masks are the one of the oldest and best understood methods of detecting edges in images </a:t>
            </a:r>
          </a:p>
          <a:p>
            <a:pPr marL="457200" lvl="0" indent="-297180" algn="l" rtl="0">
              <a:lnSpc>
                <a:spcPct val="100000"/>
              </a:lnSpc>
              <a:spcBef>
                <a:spcPts val="700"/>
              </a:spcBef>
              <a:spcAft>
                <a:spcPts val="0"/>
              </a:spcAft>
              <a:buSzPts val="1080"/>
              <a:buChar char="◻"/>
            </a:pPr>
            <a:r>
              <a:rPr lang="en-US" sz="1700" dirty="0">
                <a:latin typeface="Arial" panose="020B0604020202020204" pitchFamily="34" charset="0"/>
                <a:cs typeface="Arial" panose="020B0604020202020204" pitchFamily="34" charset="0"/>
              </a:rPr>
              <a:t>The Prewitt edge detector uses the following mask to approximate digitally the first derivatives Gx and </a:t>
            </a:r>
            <a:r>
              <a:rPr lang="en-US" sz="1700" dirty="0" err="1">
                <a:latin typeface="Arial" panose="020B0604020202020204" pitchFamily="34" charset="0"/>
                <a:cs typeface="Arial" panose="020B0604020202020204" pitchFamily="34" charset="0"/>
              </a:rPr>
              <a:t>Gy</a:t>
            </a:r>
            <a:r>
              <a:rPr lang="en-US" sz="1700" dirty="0">
                <a:latin typeface="Arial" panose="020B0604020202020204" pitchFamily="34" charset="0"/>
                <a:cs typeface="Arial" panose="020B0604020202020204" pitchFamily="34" charset="0"/>
              </a:rPr>
              <a:t>. </a:t>
            </a:r>
          </a:p>
          <a:p>
            <a:pPr marL="160020" lvl="0" algn="l" rtl="0">
              <a:lnSpc>
                <a:spcPct val="100000"/>
              </a:lnSpc>
              <a:spcBef>
                <a:spcPts val="700"/>
              </a:spcBef>
              <a:spcAft>
                <a:spcPts val="0"/>
              </a:spcAft>
              <a:buSzPts val="1080"/>
            </a:pPr>
            <a:endParaRPr lang="en-US" sz="1700" dirty="0">
              <a:latin typeface="Arial" panose="020B0604020202020204" pitchFamily="34" charset="0"/>
              <a:cs typeface="Arial" panose="020B0604020202020204" pitchFamily="34" charset="0"/>
            </a:endParaRPr>
          </a:p>
          <a:p>
            <a:pPr marL="160020" lvl="0" algn="l" rtl="0">
              <a:lnSpc>
                <a:spcPct val="100000"/>
              </a:lnSpc>
              <a:spcBef>
                <a:spcPts val="700"/>
              </a:spcBef>
              <a:spcAft>
                <a:spcPts val="0"/>
              </a:spcAft>
              <a:buSzPts val="1080"/>
            </a:pPr>
            <a:endParaRPr lang="en-US" sz="1700" dirty="0">
              <a:latin typeface="Arial" panose="020B0604020202020204" pitchFamily="34" charset="0"/>
              <a:cs typeface="Arial" panose="020B0604020202020204" pitchFamily="34" charset="0"/>
            </a:endParaRP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Method:</a:t>
            </a: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1&gt;	It evaluates the edge directions directly with the maximum response from the mask.   </a:t>
            </a: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2&gt;	It is having 8 directions. However, sometimes most direct directions approximation is not much perfect.  </a:t>
            </a: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3&gt;	The pair of 3x3 convolution masks for 8 directions are illustrated in Fig. One mask is just </a:t>
            </a: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to other rotated by 90 degrees.</a:t>
            </a: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The organization of pixels about central pixel is as follows:</a:t>
            </a:r>
          </a:p>
          <a:p>
            <a:pPr marL="160020" lvl="0" indent="0" algn="l" rtl="0">
              <a:lnSpc>
                <a:spcPct val="100000"/>
              </a:lnSpc>
              <a:spcBef>
                <a:spcPts val="700"/>
              </a:spcBef>
              <a:spcAft>
                <a:spcPts val="0"/>
              </a:spcAft>
              <a:buSzPts val="1080"/>
              <a:buNone/>
            </a:pPr>
            <a:endParaRPr lang="en-US" sz="1700" dirty="0">
              <a:latin typeface="Arial" panose="020B0604020202020204" pitchFamily="34" charset="0"/>
              <a:cs typeface="Arial" panose="020B0604020202020204" pitchFamily="34" charset="0"/>
            </a:endParaRPr>
          </a:p>
          <a:p>
            <a:pPr marL="160020" lvl="0" indent="0" algn="l" rtl="0">
              <a:lnSpc>
                <a:spcPct val="100000"/>
              </a:lnSpc>
              <a:spcBef>
                <a:spcPts val="700"/>
              </a:spcBef>
              <a:spcAft>
                <a:spcPts val="0"/>
              </a:spcAft>
              <a:buSzPts val="1080"/>
              <a:buNone/>
            </a:pPr>
            <a:endParaRPr lang="en-US" sz="1700" dirty="0">
              <a:latin typeface="Arial" panose="020B0604020202020204" pitchFamily="34" charset="0"/>
              <a:cs typeface="Arial" panose="020B0604020202020204" pitchFamily="34" charset="0"/>
            </a:endParaRP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The partial derivatives of Prewitt operator are measured as:</a:t>
            </a: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Advantage: Masks have longer support, Prewitt is less vulnerable to noise.</a:t>
            </a: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                    Because it differentiates in one direction and make average in another direction.</a:t>
            </a:r>
          </a:p>
          <a:p>
            <a:pPr marL="160020" lvl="0" indent="0" algn="l" rtl="0">
              <a:lnSpc>
                <a:spcPct val="100000"/>
              </a:lnSpc>
              <a:spcBef>
                <a:spcPts val="700"/>
              </a:spcBef>
              <a:spcAft>
                <a:spcPts val="0"/>
              </a:spcAft>
              <a:buSzPts val="1080"/>
              <a:buNone/>
            </a:pPr>
            <a:r>
              <a:rPr lang="en-US" sz="1700" dirty="0">
                <a:latin typeface="Arial" panose="020B0604020202020204" pitchFamily="34" charset="0"/>
                <a:cs typeface="Arial" panose="020B0604020202020204" pitchFamily="34" charset="0"/>
              </a:rPr>
              <a:t>Disadvantage : Produce sometimes noisier result.</a:t>
            </a:r>
          </a:p>
        </p:txBody>
      </p:sp>
      <p:pic>
        <p:nvPicPr>
          <p:cNvPr id="12" name="Picture 11">
            <a:extLst>
              <a:ext uri="{FF2B5EF4-FFF2-40B4-BE49-F238E27FC236}">
                <a16:creationId xmlns:a16="http://schemas.microsoft.com/office/drawing/2014/main" id="{1379F6C7-4DF6-4AB6-B85C-9787A5AE9645}"/>
              </a:ext>
            </a:extLst>
          </p:cNvPr>
          <p:cNvPicPr>
            <a:picLocks noChangeAspect="1"/>
          </p:cNvPicPr>
          <p:nvPr/>
        </p:nvPicPr>
        <p:blipFill>
          <a:blip r:embed="rId8"/>
          <a:stretch>
            <a:fillRect/>
          </a:stretch>
        </p:blipFill>
        <p:spPr>
          <a:xfrm>
            <a:off x="6696730" y="3855561"/>
            <a:ext cx="1533333" cy="780952"/>
          </a:xfrm>
          <a:prstGeom prst="rect">
            <a:avLst/>
          </a:prstGeom>
        </p:spPr>
      </p:pic>
      <p:pic>
        <p:nvPicPr>
          <p:cNvPr id="13" name="Picture 12">
            <a:extLst>
              <a:ext uri="{FF2B5EF4-FFF2-40B4-BE49-F238E27FC236}">
                <a16:creationId xmlns:a16="http://schemas.microsoft.com/office/drawing/2014/main" id="{432F90B1-3F9F-4166-9E16-8C9EFDA7336E}"/>
              </a:ext>
            </a:extLst>
          </p:cNvPr>
          <p:cNvPicPr>
            <a:picLocks noChangeAspect="1"/>
          </p:cNvPicPr>
          <p:nvPr/>
        </p:nvPicPr>
        <p:blipFill>
          <a:blip r:embed="rId9"/>
          <a:stretch>
            <a:fillRect/>
          </a:stretch>
        </p:blipFill>
        <p:spPr>
          <a:xfrm>
            <a:off x="5956300" y="4745437"/>
            <a:ext cx="3073536" cy="828571"/>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45</TotalTime>
  <Words>1501</Words>
  <Application>Microsoft Office PowerPoint</Application>
  <PresentationFormat>Widescreen</PresentationFormat>
  <Paragraphs>156</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Century Gothic</vt:lpstr>
      <vt:lpstr>Twentieth Century</vt:lpstr>
      <vt:lpstr>Times New Roman</vt:lpstr>
      <vt:lpstr>Calibri</vt:lpstr>
      <vt:lpstr>Arial</vt:lpstr>
      <vt:lpstr>Wingdings</vt:lpstr>
      <vt:lpstr>Arial Black</vt:lpstr>
      <vt:lpstr>Noto Sans Symbols</vt:lpstr>
      <vt:lpstr>Vapor Trail</vt:lpstr>
      <vt:lpstr>PowerPoint Presentation</vt:lpstr>
      <vt:lpstr>What is an Edge ?</vt:lpstr>
      <vt:lpstr>Why Edge Detection ?</vt:lpstr>
      <vt:lpstr>Different Type of Edges</vt:lpstr>
      <vt:lpstr>Edge Detection Operators</vt:lpstr>
      <vt:lpstr>Selected Paper</vt:lpstr>
      <vt:lpstr>Experimental Approach </vt:lpstr>
      <vt:lpstr>Roberts Operator</vt:lpstr>
      <vt:lpstr>Prewitt Operator</vt:lpstr>
      <vt:lpstr>Sobel Operator</vt:lpstr>
      <vt:lpstr>Laplacian of Gaussian (LOG) </vt:lpstr>
      <vt:lpstr>Canny Edge Detector</vt:lpstr>
      <vt:lpstr>Experiment Metrices</vt:lpstr>
      <vt:lpstr>Summary</vt:lpstr>
      <vt:lpstr>Advantages and Disadvantages</vt:lpstr>
      <vt:lpstr>Conclusion</vt:lpstr>
      <vt:lpstr>Other 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Sourav Sen</dc:creator>
  <cp:lastModifiedBy>Sourav Sen</cp:lastModifiedBy>
  <cp:revision>7</cp:revision>
  <dcterms:created xsi:type="dcterms:W3CDTF">2006-08-16T00:00:00Z</dcterms:created>
  <dcterms:modified xsi:type="dcterms:W3CDTF">2021-08-20T14:49:10Z</dcterms:modified>
</cp:coreProperties>
</file>