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5" r:id="rId8"/>
    <p:sldId id="266"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hima.wasim@outlook.com" userId="e6ff03c2681a4042" providerId="LiveId" clId="{95E3F62A-1AEC-4BC9-B959-12DDD52FE219}"/>
    <pc:docChg chg="addSld delSld modSld">
      <pc:chgData name="fathima.wasim@outlook.com" userId="e6ff03c2681a4042" providerId="LiveId" clId="{95E3F62A-1AEC-4BC9-B959-12DDD52FE219}" dt="2021-04-14T20:43:04.293" v="39" actId="2696"/>
      <pc:docMkLst>
        <pc:docMk/>
      </pc:docMkLst>
      <pc:sldChg chg="del">
        <pc:chgData name="fathima.wasim@outlook.com" userId="e6ff03c2681a4042" providerId="LiveId" clId="{95E3F62A-1AEC-4BC9-B959-12DDD52FE219}" dt="2021-04-14T20:40:14.542" v="0" actId="2696"/>
        <pc:sldMkLst>
          <pc:docMk/>
          <pc:sldMk cId="2654166661" sldId="257"/>
        </pc:sldMkLst>
      </pc:sldChg>
      <pc:sldChg chg="new del">
        <pc:chgData name="fathima.wasim@outlook.com" userId="e6ff03c2681a4042" providerId="LiveId" clId="{95E3F62A-1AEC-4BC9-B959-12DDD52FE219}" dt="2021-04-14T20:43:04.293" v="39" actId="2696"/>
        <pc:sldMkLst>
          <pc:docMk/>
          <pc:sldMk cId="3108642824" sldId="269"/>
        </pc:sldMkLst>
      </pc:sldChg>
      <pc:sldChg chg="new del">
        <pc:chgData name="fathima.wasim@outlook.com" userId="e6ff03c2681a4042" providerId="LiveId" clId="{95E3F62A-1AEC-4BC9-B959-12DDD52FE219}" dt="2021-04-14T20:41:21.470" v="3" actId="2696"/>
        <pc:sldMkLst>
          <pc:docMk/>
          <pc:sldMk cId="790912758" sldId="270"/>
        </pc:sldMkLst>
      </pc:sldChg>
      <pc:sldChg chg="modSp new mod">
        <pc:chgData name="fathima.wasim@outlook.com" userId="e6ff03c2681a4042" providerId="LiveId" clId="{95E3F62A-1AEC-4BC9-B959-12DDD52FE219}" dt="2021-04-14T20:42:51.745" v="38" actId="114"/>
        <pc:sldMkLst>
          <pc:docMk/>
          <pc:sldMk cId="3469766793" sldId="270"/>
        </pc:sldMkLst>
        <pc:spChg chg="mod">
          <ac:chgData name="fathima.wasim@outlook.com" userId="e6ff03c2681a4042" providerId="LiveId" clId="{95E3F62A-1AEC-4BC9-B959-12DDD52FE219}" dt="2021-04-14T20:41:43.956" v="19" actId="20577"/>
          <ac:spMkLst>
            <pc:docMk/>
            <pc:sldMk cId="3469766793" sldId="270"/>
            <ac:spMk id="2" creationId="{EE15689A-C2D4-4098-AFCB-1B27B10A4559}"/>
          </ac:spMkLst>
        </pc:spChg>
        <pc:spChg chg="mod">
          <ac:chgData name="fathima.wasim@outlook.com" userId="e6ff03c2681a4042" providerId="LiveId" clId="{95E3F62A-1AEC-4BC9-B959-12DDD52FE219}" dt="2021-04-14T20:42:51.745" v="38" actId="114"/>
          <ac:spMkLst>
            <pc:docMk/>
            <pc:sldMk cId="3469766793" sldId="270"/>
            <ac:spMk id="3" creationId="{DFE5A20A-7A2C-4BEF-8721-C12533EE2C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5491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13722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8544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302557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3009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4275168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3366093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45360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286282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AA81B-F009-4631-9EB8-DBE18C734F8E}"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98688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AA81B-F009-4631-9EB8-DBE18C734F8E}"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411381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AA81B-F009-4631-9EB8-DBE18C734F8E}" type="datetimeFigureOut">
              <a:rPr lang="en-IN" smtClean="0"/>
              <a:t>15-04-2021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327548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AA81B-F009-4631-9EB8-DBE18C734F8E}" type="datetimeFigureOut">
              <a:rPr lang="en-IN" smtClean="0"/>
              <a:t>15-04-2021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40141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AA81B-F009-4631-9EB8-DBE18C734F8E}" type="datetimeFigureOut">
              <a:rPr lang="en-IN" smtClean="0"/>
              <a:t>15-04-2021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21263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AA81B-F009-4631-9EB8-DBE18C734F8E}"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168465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AA81B-F009-4631-9EB8-DBE18C734F8E}"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1584E-D2F5-4F70-B28A-486AB51998B8}" type="slidenum">
              <a:rPr lang="en-IN" smtClean="0"/>
              <a:t>‹#›</a:t>
            </a:fld>
            <a:endParaRPr lang="en-IN"/>
          </a:p>
        </p:txBody>
      </p:sp>
    </p:spTree>
    <p:extLst>
      <p:ext uri="{BB962C8B-B14F-4D97-AF65-F5344CB8AC3E}">
        <p14:creationId xmlns:p14="http://schemas.microsoft.com/office/powerpoint/2010/main" val="58989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AA81B-F009-4631-9EB8-DBE18C734F8E}" type="datetimeFigureOut">
              <a:rPr lang="en-IN" smtClean="0"/>
              <a:t>15-04-2021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61584E-D2F5-4F70-B28A-486AB51998B8}" type="slidenum">
              <a:rPr lang="en-IN" smtClean="0"/>
              <a:t>‹#›</a:t>
            </a:fld>
            <a:endParaRPr lang="en-IN"/>
          </a:p>
        </p:txBody>
      </p:sp>
    </p:spTree>
    <p:extLst>
      <p:ext uri="{BB962C8B-B14F-4D97-AF65-F5344CB8AC3E}">
        <p14:creationId xmlns:p14="http://schemas.microsoft.com/office/powerpoint/2010/main" val="3958983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mssqltips.com/sqlservertip/2508/sql-server-datediff-examp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363F-76A3-48B3-A8DE-3254B7F84556}"/>
              </a:ext>
            </a:extLst>
          </p:cNvPr>
          <p:cNvSpPr>
            <a:spLocks noGrp="1"/>
          </p:cNvSpPr>
          <p:nvPr>
            <p:ph type="title"/>
          </p:nvPr>
        </p:nvSpPr>
        <p:spPr/>
        <p:txBody>
          <a:bodyPr/>
          <a:lstStyle/>
          <a:p>
            <a:r>
              <a:rPr lang="en-US" dirty="0"/>
              <a:t>SQL Lag() function</a:t>
            </a:r>
            <a:endParaRPr lang="en-IN" dirty="0"/>
          </a:p>
        </p:txBody>
      </p:sp>
      <p:sp>
        <p:nvSpPr>
          <p:cNvPr id="3" name="Content Placeholder 2">
            <a:extLst>
              <a:ext uri="{FF2B5EF4-FFF2-40B4-BE49-F238E27FC236}">
                <a16:creationId xmlns:a16="http://schemas.microsoft.com/office/drawing/2014/main" id="{A40D1567-73F0-4E5C-9539-B21A2899BB4F}"/>
              </a:ext>
            </a:extLst>
          </p:cNvPr>
          <p:cNvSpPr>
            <a:spLocks noGrp="1"/>
          </p:cNvSpPr>
          <p:nvPr>
            <p:ph idx="1"/>
          </p:nvPr>
        </p:nvSpPr>
        <p:spPr/>
        <p:txBody>
          <a:bodyPr>
            <a:normAutofit lnSpcReduction="10000"/>
          </a:bodyPr>
          <a:lstStyle/>
          <a:p>
            <a:pPr algn="l"/>
            <a:r>
              <a:rPr lang="en-US" b="1" i="0" dirty="0">
                <a:solidFill>
                  <a:srgbClr val="222222"/>
                </a:solidFill>
                <a:effectLst/>
                <a:latin typeface="helvetica neue"/>
              </a:rPr>
              <a:t>Problem</a:t>
            </a:r>
          </a:p>
          <a:p>
            <a:pPr algn="l"/>
            <a:r>
              <a:rPr lang="en-US" b="0" i="0" dirty="0">
                <a:solidFill>
                  <a:srgbClr val="222222"/>
                </a:solidFill>
                <a:effectLst/>
                <a:latin typeface="helvetica neue"/>
              </a:rPr>
              <a:t>Analytics in the Health Care industry requires locating previous visits or claims that indicate if a patient/member is being readmitted to a hospital or rehab facility.</a:t>
            </a:r>
          </a:p>
          <a:p>
            <a:pPr algn="l"/>
            <a:r>
              <a:rPr lang="en-US" b="1" i="0" dirty="0">
                <a:solidFill>
                  <a:srgbClr val="222222"/>
                </a:solidFill>
                <a:effectLst/>
                <a:latin typeface="helvetica neue"/>
              </a:rPr>
              <a:t>Solution</a:t>
            </a:r>
          </a:p>
          <a:p>
            <a:pPr marL="0" indent="0" algn="l">
              <a:buNone/>
            </a:pPr>
            <a:r>
              <a:rPr lang="en-US" dirty="0">
                <a:solidFill>
                  <a:srgbClr val="222222"/>
                </a:solidFill>
                <a:latin typeface="helvetica neue"/>
              </a:rPr>
              <a:t>T</a:t>
            </a:r>
            <a:r>
              <a:rPr lang="en-US" b="0" i="0" dirty="0">
                <a:solidFill>
                  <a:srgbClr val="222222"/>
                </a:solidFill>
                <a:effectLst/>
                <a:latin typeface="helvetica neue"/>
              </a:rPr>
              <a:t>he LAG functions in SQL  help find a previous record related to the key fields. The addition of these </a:t>
            </a:r>
            <a:r>
              <a:rPr lang="en-US" b="0" i="0" dirty="0">
                <a:solidFill>
                  <a:schemeClr val="tx1"/>
                </a:solidFill>
                <a:effectLst/>
                <a:latin typeface="helvetica neue"/>
              </a:rPr>
              <a:t>fu</a:t>
            </a:r>
            <a:r>
              <a:rPr lang="en-US" dirty="0">
                <a:solidFill>
                  <a:schemeClr val="tx1"/>
                </a:solidFill>
                <a:latin typeface="helvetica neue"/>
              </a:rPr>
              <a:t>nctions</a:t>
            </a:r>
            <a:r>
              <a:rPr lang="en-US" dirty="0">
                <a:solidFill>
                  <a:srgbClr val="008CBA"/>
                </a:solidFill>
                <a:latin typeface="helvetica neue"/>
              </a:rPr>
              <a:t> </a:t>
            </a:r>
            <a:r>
              <a:rPr lang="en-US" b="0" i="0" dirty="0">
                <a:solidFill>
                  <a:srgbClr val="222222"/>
                </a:solidFill>
                <a:effectLst/>
                <a:latin typeface="helvetica neue"/>
              </a:rPr>
              <a:t>help with readability and simplicity. </a:t>
            </a:r>
          </a:p>
          <a:p>
            <a:pPr marL="0" indent="0" algn="l">
              <a:buNone/>
            </a:pPr>
            <a:endParaRPr lang="en-US" dirty="0">
              <a:solidFill>
                <a:srgbClr val="222222"/>
              </a:solidFill>
              <a:latin typeface="helvetica neue"/>
            </a:endParaRPr>
          </a:p>
          <a:p>
            <a:pPr algn="l"/>
            <a:r>
              <a:rPr lang="en-US" b="0" i="0" dirty="0">
                <a:solidFill>
                  <a:srgbClr val="222222"/>
                </a:solidFill>
                <a:effectLst/>
                <a:latin typeface="helvetica neue"/>
              </a:rPr>
              <a:t>The following is a view of the Claims structure. Our date columns used will be StartDate and </a:t>
            </a:r>
            <a:r>
              <a:rPr lang="en-US" b="0" i="0" dirty="0" err="1">
                <a:solidFill>
                  <a:srgbClr val="222222"/>
                </a:solidFill>
                <a:effectLst/>
                <a:latin typeface="helvetica neue"/>
              </a:rPr>
              <a:t>EndDate</a:t>
            </a:r>
            <a:r>
              <a:rPr lang="en-US" b="0" i="0" dirty="0">
                <a:solidFill>
                  <a:srgbClr val="222222"/>
                </a:solidFill>
                <a:effectLst/>
                <a:latin typeface="helvetica neue"/>
              </a:rPr>
              <a:t>.</a:t>
            </a:r>
          </a:p>
          <a:p>
            <a:br>
              <a:rPr lang="en-US" dirty="0"/>
            </a:br>
            <a:endParaRPr lang="en-IN" dirty="0"/>
          </a:p>
        </p:txBody>
      </p:sp>
    </p:spTree>
    <p:extLst>
      <p:ext uri="{BB962C8B-B14F-4D97-AF65-F5344CB8AC3E}">
        <p14:creationId xmlns:p14="http://schemas.microsoft.com/office/powerpoint/2010/main" val="317857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90CC-7A08-496F-BDD4-62CB4FA6837C}"/>
              </a:ext>
            </a:extLst>
          </p:cNvPr>
          <p:cNvSpPr>
            <a:spLocks noGrp="1"/>
          </p:cNvSpPr>
          <p:nvPr>
            <p:ph type="title"/>
          </p:nvPr>
        </p:nvSpPr>
        <p:spPr/>
        <p:txBody>
          <a:bodyPr/>
          <a:lstStyle/>
          <a:p>
            <a:r>
              <a:rPr lang="en-IN" b="0" i="0" dirty="0">
                <a:solidFill>
                  <a:srgbClr val="CC3300"/>
                </a:solidFill>
                <a:effectLst/>
                <a:latin typeface="helvetica neue"/>
              </a:rPr>
              <a:t>Conclusion</a:t>
            </a:r>
            <a:br>
              <a:rPr lang="en-IN" b="0" i="0" dirty="0">
                <a:solidFill>
                  <a:srgbClr val="CC3300"/>
                </a:solidFill>
                <a:effectLst/>
                <a:latin typeface="helvetica neue"/>
              </a:rPr>
            </a:br>
            <a:endParaRPr lang="en-IN" dirty="0"/>
          </a:p>
        </p:txBody>
      </p:sp>
      <p:sp>
        <p:nvSpPr>
          <p:cNvPr id="3" name="Content Placeholder 2">
            <a:extLst>
              <a:ext uri="{FF2B5EF4-FFF2-40B4-BE49-F238E27FC236}">
                <a16:creationId xmlns:a16="http://schemas.microsoft.com/office/drawing/2014/main" id="{253F6C56-1AC0-4523-AEB9-145209317AAF}"/>
              </a:ext>
            </a:extLst>
          </p:cNvPr>
          <p:cNvSpPr>
            <a:spLocks noGrp="1"/>
          </p:cNvSpPr>
          <p:nvPr>
            <p:ph idx="1"/>
          </p:nvPr>
        </p:nvSpPr>
        <p:spPr>
          <a:xfrm>
            <a:off x="677334" y="1380931"/>
            <a:ext cx="8596668" cy="4660431"/>
          </a:xfrm>
        </p:spPr>
        <p:txBody>
          <a:bodyPr>
            <a:normAutofit/>
          </a:bodyPr>
          <a:lstStyle/>
          <a:p>
            <a:pPr algn="l"/>
            <a:r>
              <a:rPr lang="en-US" b="0" i="0" dirty="0">
                <a:solidFill>
                  <a:srgbClr val="222222"/>
                </a:solidFill>
                <a:effectLst/>
                <a:latin typeface="helvetica neue"/>
              </a:rPr>
              <a:t>From this output, we can see the first Claim does not have a previous claim, so it is not a re-admit within 30 days. The second claim can be excluded from readmit count because the </a:t>
            </a:r>
            <a:r>
              <a:rPr lang="en-US" b="0" i="0" dirty="0" err="1">
                <a:solidFill>
                  <a:srgbClr val="222222"/>
                </a:solidFill>
                <a:effectLst/>
                <a:latin typeface="helvetica neue"/>
              </a:rPr>
              <a:t>DiffDays</a:t>
            </a:r>
            <a:r>
              <a:rPr lang="en-US" b="0" i="0" dirty="0">
                <a:solidFill>
                  <a:srgbClr val="222222"/>
                </a:solidFill>
                <a:effectLst/>
                <a:latin typeface="helvetica neue"/>
              </a:rPr>
              <a:t> is 32 days.</a:t>
            </a:r>
          </a:p>
          <a:p>
            <a:pPr algn="l"/>
            <a:r>
              <a:rPr lang="en-US" b="0" i="0" dirty="0">
                <a:solidFill>
                  <a:srgbClr val="222222"/>
                </a:solidFill>
                <a:effectLst/>
                <a:latin typeface="helvetica neue"/>
              </a:rPr>
              <a:t>Now, the third claim is within 19 days of the previous, so it will be included in the 30 readmit count, but 4th claim has a </a:t>
            </a:r>
            <a:r>
              <a:rPr lang="en-US" b="0" i="0" dirty="0" err="1">
                <a:solidFill>
                  <a:srgbClr val="222222"/>
                </a:solidFill>
                <a:effectLst/>
                <a:latin typeface="helvetica neue"/>
              </a:rPr>
              <a:t>DiffDays</a:t>
            </a:r>
            <a:r>
              <a:rPr lang="en-US" b="0" i="0" dirty="0">
                <a:solidFill>
                  <a:srgbClr val="222222"/>
                </a:solidFill>
                <a:effectLst/>
                <a:latin typeface="helvetica neue"/>
              </a:rPr>
              <a:t> of 0. This was interesting because it would seem the patient went home and was re-admitted the same day of discharge. The Metrics team took note of this and examined the data more closely and was able to find other columns in the claim that indicated a transfer to a different facility, thus excluding it from the count.</a:t>
            </a:r>
          </a:p>
          <a:p>
            <a:pPr algn="l"/>
            <a:r>
              <a:rPr lang="en-US" b="0" i="0" dirty="0">
                <a:solidFill>
                  <a:srgbClr val="222222"/>
                </a:solidFill>
                <a:effectLst/>
                <a:latin typeface="helvetica neue"/>
              </a:rPr>
              <a:t>So, the LAG (and possibly the LEAD) functions can really help in looking at before and after records to compute date differences from a single MY-SQL statement that is more readable and logical than previous methods for gathering this information.</a:t>
            </a:r>
          </a:p>
          <a:p>
            <a:endParaRPr lang="en-IN" dirty="0"/>
          </a:p>
        </p:txBody>
      </p:sp>
    </p:spTree>
    <p:extLst>
      <p:ext uri="{BB962C8B-B14F-4D97-AF65-F5344CB8AC3E}">
        <p14:creationId xmlns:p14="http://schemas.microsoft.com/office/powerpoint/2010/main" val="271220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689A-C2D4-4098-AFCB-1B27B10A4559}"/>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DFE5A20A-7A2C-4BEF-8721-C12533EE2C88}"/>
              </a:ext>
            </a:extLst>
          </p:cNvPr>
          <p:cNvSpPr>
            <a:spLocks noGrp="1"/>
          </p:cNvSpPr>
          <p:nvPr>
            <p:ph type="body" idx="1"/>
          </p:nvPr>
        </p:nvSpPr>
        <p:spPr/>
        <p:txBody>
          <a:bodyPr>
            <a:normAutofit/>
          </a:bodyPr>
          <a:lstStyle/>
          <a:p>
            <a:r>
              <a:rPr lang="en-US" sz="3600" b="1" i="1" dirty="0">
                <a:solidFill>
                  <a:schemeClr val="tx1"/>
                </a:solidFill>
              </a:rPr>
              <a:t>Fathima Hafeez</a:t>
            </a:r>
            <a:endParaRPr lang="en-IN" sz="3600" b="1" i="1" dirty="0">
              <a:solidFill>
                <a:schemeClr val="tx1"/>
              </a:solidFill>
            </a:endParaRPr>
          </a:p>
        </p:txBody>
      </p:sp>
    </p:spTree>
    <p:extLst>
      <p:ext uri="{BB962C8B-B14F-4D97-AF65-F5344CB8AC3E}">
        <p14:creationId xmlns:p14="http://schemas.microsoft.com/office/powerpoint/2010/main" val="346976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40079A-90B3-4DFF-8532-2398109CBEF0}"/>
              </a:ext>
            </a:extLst>
          </p:cNvPr>
          <p:cNvPicPr>
            <a:picLocks noChangeAspect="1"/>
          </p:cNvPicPr>
          <p:nvPr/>
        </p:nvPicPr>
        <p:blipFill>
          <a:blip r:embed="rId2"/>
          <a:stretch>
            <a:fillRect/>
          </a:stretch>
        </p:blipFill>
        <p:spPr>
          <a:xfrm>
            <a:off x="1306286" y="419878"/>
            <a:ext cx="7959012" cy="5943599"/>
          </a:xfrm>
          <a:prstGeom prst="rect">
            <a:avLst/>
          </a:prstGeom>
        </p:spPr>
      </p:pic>
    </p:spTree>
    <p:extLst>
      <p:ext uri="{BB962C8B-B14F-4D97-AF65-F5344CB8AC3E}">
        <p14:creationId xmlns:p14="http://schemas.microsoft.com/office/powerpoint/2010/main" val="311697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7359-B616-4525-9301-677E5F90AE23}"/>
              </a:ext>
            </a:extLst>
          </p:cNvPr>
          <p:cNvSpPr>
            <a:spLocks noGrp="1"/>
          </p:cNvSpPr>
          <p:nvPr>
            <p:ph type="title"/>
          </p:nvPr>
        </p:nvSpPr>
        <p:spPr>
          <a:xfrm>
            <a:off x="677334" y="609600"/>
            <a:ext cx="8596668" cy="808653"/>
          </a:xfrm>
        </p:spPr>
        <p:txBody>
          <a:bodyPr>
            <a:normAutofit fontScale="90000"/>
          </a:bodyPr>
          <a:lstStyle/>
          <a:p>
            <a:r>
              <a:rPr lang="en-US" b="0" i="0" dirty="0">
                <a:solidFill>
                  <a:srgbClr val="CC3300"/>
                </a:solidFill>
                <a:effectLst/>
                <a:latin typeface="helvetica neue"/>
              </a:rPr>
              <a:t>Scripts</a:t>
            </a:r>
            <a:br>
              <a:rPr lang="en-US" b="0" i="0" dirty="0">
                <a:solidFill>
                  <a:srgbClr val="CC3300"/>
                </a:solidFill>
                <a:effectLst/>
                <a:latin typeface="helvetica neue"/>
              </a:rPr>
            </a:br>
            <a:endParaRPr lang="en-IN" dirty="0"/>
          </a:p>
        </p:txBody>
      </p:sp>
      <p:sp>
        <p:nvSpPr>
          <p:cNvPr id="3" name="Content Placeholder 2">
            <a:extLst>
              <a:ext uri="{FF2B5EF4-FFF2-40B4-BE49-F238E27FC236}">
                <a16:creationId xmlns:a16="http://schemas.microsoft.com/office/drawing/2014/main" id="{CBB0FBE2-CBCC-4D65-805D-A8DA304EE9CB}"/>
              </a:ext>
            </a:extLst>
          </p:cNvPr>
          <p:cNvSpPr>
            <a:spLocks noGrp="1"/>
          </p:cNvSpPr>
          <p:nvPr>
            <p:ph idx="1"/>
          </p:nvPr>
        </p:nvSpPr>
        <p:spPr/>
        <p:txBody>
          <a:bodyPr>
            <a:normAutofit fontScale="92500"/>
          </a:bodyPr>
          <a:lstStyle/>
          <a:p>
            <a:pPr algn="l"/>
            <a:r>
              <a:rPr lang="en-US" b="0" i="0" dirty="0">
                <a:solidFill>
                  <a:srgbClr val="222222"/>
                </a:solidFill>
                <a:effectLst/>
                <a:latin typeface="helvetica neue"/>
              </a:rPr>
              <a:t>Here are the CREATE TABLE and INSERT statements for this example</a:t>
            </a:r>
          </a:p>
          <a:p>
            <a:r>
              <a:rPr lang="en-IN" dirty="0"/>
              <a:t>CREATE TABLE db1.ClaimHeader ( </a:t>
            </a:r>
            <a:r>
              <a:rPr lang="en-IN" dirty="0" err="1"/>
              <a:t>ClaimNumber</a:t>
            </a:r>
            <a:r>
              <a:rPr lang="en-IN" dirty="0"/>
              <a:t> varchar(20) NOT NULL, </a:t>
            </a:r>
          </a:p>
          <a:p>
            <a:r>
              <a:rPr lang="en-IN" dirty="0" err="1"/>
              <a:t>PatID</a:t>
            </a:r>
            <a:r>
              <a:rPr lang="en-IN" dirty="0"/>
              <a:t> varchar(50) NOT NULL, </a:t>
            </a:r>
            <a:r>
              <a:rPr lang="en-IN" dirty="0" err="1"/>
              <a:t>ClaimStartDate</a:t>
            </a:r>
            <a:r>
              <a:rPr lang="en-IN" dirty="0"/>
              <a:t> date NOT NULL, </a:t>
            </a:r>
            <a:r>
              <a:rPr lang="en-IN" dirty="0" err="1"/>
              <a:t>ClaimEndDate</a:t>
            </a:r>
            <a:r>
              <a:rPr lang="en-IN" dirty="0"/>
              <a:t> date NOT NULL ) ;  </a:t>
            </a:r>
          </a:p>
          <a:p>
            <a:r>
              <a:rPr lang="en-IN" dirty="0"/>
              <a:t>INSERT INTO db1.ClaimHeader  VALUES(123,'AB0123','2014-01-21','2014-01-28’);</a:t>
            </a:r>
          </a:p>
          <a:p>
            <a:r>
              <a:rPr lang="en-IN" dirty="0"/>
              <a:t>INSERT INTO db1.ClaimHeader VALUES (124,'AB0123','2014-03-01','2014-03-09’);</a:t>
            </a:r>
          </a:p>
          <a:p>
            <a:r>
              <a:rPr lang="en-IN" dirty="0"/>
              <a:t>INSERT INTO db1.ClaimHeader VALUES ('125','AB0123','2014-03-28','2014-03-31’);</a:t>
            </a:r>
          </a:p>
          <a:p>
            <a:r>
              <a:rPr lang="en-IN" dirty="0"/>
              <a:t>INSERT INTO db1.ClaimHeader VALUES ('126','AB0123','2014-03-31','2014-04-10’);</a:t>
            </a:r>
          </a:p>
          <a:p>
            <a:r>
              <a:rPr lang="en-IN" dirty="0"/>
              <a:t>select * from db1.ClaimHeader;</a:t>
            </a:r>
          </a:p>
        </p:txBody>
      </p:sp>
    </p:spTree>
    <p:extLst>
      <p:ext uri="{BB962C8B-B14F-4D97-AF65-F5344CB8AC3E}">
        <p14:creationId xmlns:p14="http://schemas.microsoft.com/office/powerpoint/2010/main" val="161474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0C57-1BA4-4ACA-997A-1357485EBB2F}"/>
              </a:ext>
            </a:extLst>
          </p:cNvPr>
          <p:cNvSpPr>
            <a:spLocks noGrp="1"/>
          </p:cNvSpPr>
          <p:nvPr>
            <p:ph type="title"/>
          </p:nvPr>
        </p:nvSpPr>
        <p:spPr/>
        <p:txBody>
          <a:bodyPr/>
          <a:lstStyle/>
          <a:p>
            <a:r>
              <a:rPr lang="en-US" b="0" i="0" dirty="0">
                <a:solidFill>
                  <a:srgbClr val="CC3300"/>
                </a:solidFill>
                <a:effectLst/>
                <a:latin typeface="helvetica neue"/>
              </a:rPr>
              <a:t>A Look at the Data</a:t>
            </a:r>
            <a:br>
              <a:rPr lang="en-US" b="0" i="0" dirty="0">
                <a:solidFill>
                  <a:srgbClr val="CC3300"/>
                </a:solidFill>
                <a:effectLst/>
                <a:latin typeface="helvetica neue"/>
              </a:rPr>
            </a:br>
            <a:endParaRPr lang="en-IN" dirty="0"/>
          </a:p>
        </p:txBody>
      </p:sp>
      <p:sp>
        <p:nvSpPr>
          <p:cNvPr id="3" name="Content Placeholder 2">
            <a:extLst>
              <a:ext uri="{FF2B5EF4-FFF2-40B4-BE49-F238E27FC236}">
                <a16:creationId xmlns:a16="http://schemas.microsoft.com/office/drawing/2014/main" id="{BE3C6396-4FAE-4509-B2BD-1304F957DAF9}"/>
              </a:ext>
            </a:extLst>
          </p:cNvPr>
          <p:cNvSpPr>
            <a:spLocks noGrp="1"/>
          </p:cNvSpPr>
          <p:nvPr>
            <p:ph idx="1"/>
          </p:nvPr>
        </p:nvSpPr>
        <p:spPr>
          <a:xfrm>
            <a:off x="677334" y="1511559"/>
            <a:ext cx="8596668" cy="5197151"/>
          </a:xfrm>
        </p:spPr>
        <p:txBody>
          <a:bodyPr/>
          <a:lstStyle/>
          <a:p>
            <a:pPr algn="l"/>
            <a:r>
              <a:rPr lang="en-US" b="0" i="0" dirty="0">
                <a:solidFill>
                  <a:srgbClr val="222222"/>
                </a:solidFill>
                <a:effectLst/>
                <a:latin typeface="helvetica neue"/>
              </a:rPr>
              <a:t>We are going to use the </a:t>
            </a:r>
            <a:r>
              <a:rPr lang="en-US" b="0" i="0" dirty="0" err="1">
                <a:solidFill>
                  <a:srgbClr val="222222"/>
                </a:solidFill>
                <a:effectLst/>
                <a:latin typeface="helvetica neue"/>
              </a:rPr>
              <a:t>ClaimEndDate</a:t>
            </a:r>
            <a:r>
              <a:rPr lang="en-US" b="0" i="0" dirty="0">
                <a:solidFill>
                  <a:srgbClr val="222222"/>
                </a:solidFill>
                <a:effectLst/>
                <a:latin typeface="helvetica neue"/>
              </a:rPr>
              <a:t> and </a:t>
            </a:r>
            <a:r>
              <a:rPr lang="en-US" b="0" i="0" dirty="0" err="1">
                <a:solidFill>
                  <a:srgbClr val="222222"/>
                </a:solidFill>
                <a:effectLst/>
                <a:latin typeface="helvetica neue"/>
              </a:rPr>
              <a:t>ClaimStartDate</a:t>
            </a:r>
            <a:r>
              <a:rPr lang="en-US" b="0" i="0" dirty="0">
                <a:solidFill>
                  <a:srgbClr val="222222"/>
                </a:solidFill>
                <a:effectLst/>
                <a:latin typeface="helvetica neue"/>
              </a:rPr>
              <a:t> to find our readmissions. Here is a view of some of the data and what we are trying to accomplish.</a:t>
            </a:r>
          </a:p>
          <a:p>
            <a:br>
              <a:rPr lang="en-US" dirty="0"/>
            </a:br>
            <a:r>
              <a:rPr lang="en-US" dirty="0"/>
              <a:t>SELECT </a:t>
            </a:r>
            <a:r>
              <a:rPr lang="en-US" dirty="0" err="1"/>
              <a:t>ClaimNumber,PatID,ClaimStartDate,ClaimEndDate</a:t>
            </a:r>
            <a:r>
              <a:rPr lang="en-US" dirty="0"/>
              <a:t> FROM db1.ClaimHeader ORDER BY </a:t>
            </a:r>
            <a:r>
              <a:rPr lang="en-US" dirty="0" err="1"/>
              <a:t>ClaimStartDate</a:t>
            </a:r>
            <a:r>
              <a:rPr lang="en-US" dirty="0"/>
              <a:t> ASC;</a:t>
            </a:r>
          </a:p>
          <a:p>
            <a:endParaRPr lang="en-IN" dirty="0"/>
          </a:p>
        </p:txBody>
      </p:sp>
      <p:pic>
        <p:nvPicPr>
          <p:cNvPr id="6" name="Picture 5">
            <a:extLst>
              <a:ext uri="{FF2B5EF4-FFF2-40B4-BE49-F238E27FC236}">
                <a16:creationId xmlns:a16="http://schemas.microsoft.com/office/drawing/2014/main" id="{2EE214D7-7E5A-4965-9A5F-A604E6A9E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554" y="3509066"/>
            <a:ext cx="7649643" cy="3105583"/>
          </a:xfrm>
          <a:prstGeom prst="rect">
            <a:avLst/>
          </a:prstGeom>
        </p:spPr>
      </p:pic>
    </p:spTree>
    <p:extLst>
      <p:ext uri="{BB962C8B-B14F-4D97-AF65-F5344CB8AC3E}">
        <p14:creationId xmlns:p14="http://schemas.microsoft.com/office/powerpoint/2010/main" val="59040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BD88-AA99-446E-A870-E4A4820078A9}"/>
              </a:ext>
            </a:extLst>
          </p:cNvPr>
          <p:cNvSpPr>
            <a:spLocks noGrp="1"/>
          </p:cNvSpPr>
          <p:nvPr>
            <p:ph type="title"/>
          </p:nvPr>
        </p:nvSpPr>
        <p:spPr/>
        <p:txBody>
          <a:bodyPr>
            <a:normAutofit fontScale="90000"/>
          </a:bodyPr>
          <a:lstStyle/>
          <a:p>
            <a:r>
              <a:rPr lang="en-US" b="0" i="0" dirty="0">
                <a:solidFill>
                  <a:srgbClr val="CC3300"/>
                </a:solidFill>
                <a:effectLst/>
                <a:latin typeface="helvetica neue"/>
              </a:rPr>
              <a:t>Using the SQL Server LAG Function to get Previous End Date</a:t>
            </a:r>
            <a:br>
              <a:rPr lang="en-US" b="0" i="0" dirty="0">
                <a:solidFill>
                  <a:srgbClr val="CC3300"/>
                </a:solidFill>
                <a:effectLst/>
                <a:latin typeface="helvetica neue"/>
              </a:rPr>
            </a:br>
            <a:endParaRPr lang="en-IN" dirty="0"/>
          </a:p>
        </p:txBody>
      </p:sp>
      <p:sp>
        <p:nvSpPr>
          <p:cNvPr id="3" name="Content Placeholder 2">
            <a:extLst>
              <a:ext uri="{FF2B5EF4-FFF2-40B4-BE49-F238E27FC236}">
                <a16:creationId xmlns:a16="http://schemas.microsoft.com/office/drawing/2014/main" id="{6FE0AFE9-5336-477D-BBAF-1C1372572ADA}"/>
              </a:ext>
            </a:extLst>
          </p:cNvPr>
          <p:cNvSpPr>
            <a:spLocks noGrp="1"/>
          </p:cNvSpPr>
          <p:nvPr>
            <p:ph idx="1"/>
          </p:nvPr>
        </p:nvSpPr>
        <p:spPr/>
        <p:txBody>
          <a:bodyPr/>
          <a:lstStyle/>
          <a:p>
            <a:pPr algn="l"/>
            <a:r>
              <a:rPr lang="en-US" b="0" i="0" dirty="0">
                <a:solidFill>
                  <a:srgbClr val="222222"/>
                </a:solidFill>
                <a:effectLst/>
                <a:latin typeface="helvetica neue"/>
              </a:rPr>
              <a:t>If you look closely, you will see that the first claims started on 1/21/14 and ended 1/28/14. The next claim starts on 3/1/14. This indicates that the second admission did not happen within 30 days of the previous claim. Thus, it is not a readmission within 30 days.</a:t>
            </a:r>
          </a:p>
          <a:p>
            <a:pPr algn="l"/>
            <a:r>
              <a:rPr lang="en-US" b="0" i="0" dirty="0">
                <a:solidFill>
                  <a:srgbClr val="222222"/>
                </a:solidFill>
                <a:effectLst/>
                <a:latin typeface="helvetica neue"/>
              </a:rPr>
              <a:t>But, the third claim started on 3/28/14 and the previous (2nd claim) ended 3/9/14 which is within 30 days of each other.</a:t>
            </a:r>
          </a:p>
          <a:p>
            <a:pPr algn="l"/>
            <a:r>
              <a:rPr lang="en-US" b="0" i="0" dirty="0">
                <a:solidFill>
                  <a:srgbClr val="222222"/>
                </a:solidFill>
                <a:effectLst/>
                <a:latin typeface="helvetica neue"/>
              </a:rPr>
              <a:t>Let’s use the LAG functions to get the days between claims. The first parameter in the function is the date we are using in the current row - </a:t>
            </a:r>
            <a:r>
              <a:rPr lang="en-US" b="0" i="0" dirty="0" err="1">
                <a:solidFill>
                  <a:srgbClr val="222222"/>
                </a:solidFill>
                <a:effectLst/>
                <a:latin typeface="helvetica neue"/>
              </a:rPr>
              <a:t>ClaimEndDate</a:t>
            </a:r>
            <a:r>
              <a:rPr lang="en-US" b="0" i="0" dirty="0">
                <a:solidFill>
                  <a:srgbClr val="222222"/>
                </a:solidFill>
                <a:effectLst/>
                <a:latin typeface="helvetica neue"/>
              </a:rPr>
              <a:t>. The second parameter (i.e. 1) is the previous occurrence in the set returned with Null being used for the last parameter for the return value if nothing is found by the LAG function.</a:t>
            </a:r>
          </a:p>
          <a:p>
            <a:endParaRPr lang="en-IN" dirty="0"/>
          </a:p>
        </p:txBody>
      </p:sp>
    </p:spTree>
    <p:extLst>
      <p:ext uri="{BB962C8B-B14F-4D97-AF65-F5344CB8AC3E}">
        <p14:creationId xmlns:p14="http://schemas.microsoft.com/office/powerpoint/2010/main" val="188747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4BD2-5820-4F1E-81F2-10157CFC8DCD}"/>
              </a:ext>
            </a:extLst>
          </p:cNvPr>
          <p:cNvSpPr>
            <a:spLocks noGrp="1"/>
          </p:cNvSpPr>
          <p:nvPr>
            <p:ph type="title"/>
          </p:nvPr>
        </p:nvSpPr>
        <p:spPr/>
        <p:txBody>
          <a:bodyPr/>
          <a:lstStyle/>
          <a:p>
            <a:r>
              <a:rPr lang="en-US" dirty="0"/>
              <a:t>script</a:t>
            </a:r>
            <a:endParaRPr lang="en-IN" dirty="0"/>
          </a:p>
        </p:txBody>
      </p:sp>
      <p:sp>
        <p:nvSpPr>
          <p:cNvPr id="3" name="Content Placeholder 2">
            <a:extLst>
              <a:ext uri="{FF2B5EF4-FFF2-40B4-BE49-F238E27FC236}">
                <a16:creationId xmlns:a16="http://schemas.microsoft.com/office/drawing/2014/main" id="{36BE32A7-C31D-42C8-82C4-39B6455633C5}"/>
              </a:ext>
            </a:extLst>
          </p:cNvPr>
          <p:cNvSpPr>
            <a:spLocks noGrp="1"/>
          </p:cNvSpPr>
          <p:nvPr>
            <p:ph idx="1"/>
          </p:nvPr>
        </p:nvSpPr>
        <p:spPr/>
        <p:txBody>
          <a:bodyPr>
            <a:normAutofit lnSpcReduction="10000"/>
          </a:bodyPr>
          <a:lstStyle/>
          <a:p>
            <a:r>
              <a:rPr lang="en-US" dirty="0"/>
              <a:t>SELECT </a:t>
            </a:r>
            <a:r>
              <a:rPr lang="en-US" dirty="0" err="1"/>
              <a:t>ClaimNumber</a:t>
            </a:r>
            <a:r>
              <a:rPr lang="en-US" dirty="0"/>
              <a:t>, </a:t>
            </a:r>
            <a:r>
              <a:rPr lang="en-US" dirty="0" err="1"/>
              <a:t>PatID</a:t>
            </a:r>
            <a:r>
              <a:rPr lang="en-US" dirty="0"/>
              <a:t> AS </a:t>
            </a:r>
            <a:r>
              <a:rPr lang="en-US" dirty="0" err="1"/>
              <a:t>PatientID</a:t>
            </a:r>
            <a:r>
              <a:rPr lang="en-US" dirty="0"/>
              <a:t>,    </a:t>
            </a:r>
          </a:p>
          <a:p>
            <a:r>
              <a:rPr lang="en-US" dirty="0" err="1"/>
              <a:t>ClaimStartDate</a:t>
            </a:r>
            <a:r>
              <a:rPr lang="en-US" dirty="0"/>
              <a:t>, </a:t>
            </a:r>
            <a:r>
              <a:rPr lang="en-US" dirty="0" err="1"/>
              <a:t>ClaimEndDate</a:t>
            </a:r>
            <a:r>
              <a:rPr lang="en-US" dirty="0"/>
              <a:t>,</a:t>
            </a:r>
          </a:p>
          <a:p>
            <a:r>
              <a:rPr lang="en-US" dirty="0"/>
              <a:t> LAG( </a:t>
            </a:r>
            <a:r>
              <a:rPr lang="en-US" dirty="0" err="1"/>
              <a:t>ClaimEndDate</a:t>
            </a:r>
            <a:r>
              <a:rPr lang="en-US" dirty="0"/>
              <a:t>, 1, Null) OVER (PARTITION BY  </a:t>
            </a:r>
            <a:r>
              <a:rPr lang="en-US" dirty="0" err="1"/>
              <a:t>PatID</a:t>
            </a:r>
            <a:r>
              <a:rPr lang="en-US" dirty="0"/>
              <a:t>     ORDER BY </a:t>
            </a:r>
            <a:r>
              <a:rPr lang="en-US" dirty="0" err="1"/>
              <a:t>ClaimStartDate</a:t>
            </a:r>
            <a:r>
              <a:rPr lang="en-US" dirty="0"/>
              <a:t>, </a:t>
            </a:r>
            <a:r>
              <a:rPr lang="en-US" dirty="0" err="1"/>
              <a:t>ClaimEndDate</a:t>
            </a:r>
            <a:r>
              <a:rPr lang="en-US" dirty="0"/>
              <a:t>) AS </a:t>
            </a:r>
            <a:r>
              <a:rPr lang="en-US" dirty="0" err="1"/>
              <a:t>PreviousClaimEndDate</a:t>
            </a:r>
            <a:r>
              <a:rPr lang="en-US" dirty="0"/>
              <a:t>  FROM db1.ClaimHeader;</a:t>
            </a:r>
          </a:p>
          <a:p>
            <a:endParaRPr lang="en-US" dirty="0"/>
          </a:p>
          <a:p>
            <a:pPr algn="l"/>
            <a:r>
              <a:rPr lang="en-US" b="0" i="0" dirty="0">
                <a:solidFill>
                  <a:srgbClr val="222222"/>
                </a:solidFill>
                <a:effectLst/>
                <a:latin typeface="helvetica neue"/>
              </a:rPr>
              <a:t>OVER divides the data into partitions (PARTITIONED BY - </a:t>
            </a:r>
            <a:r>
              <a:rPr lang="en-US" b="0" i="0" dirty="0" err="1">
                <a:solidFill>
                  <a:srgbClr val="222222"/>
                </a:solidFill>
                <a:effectLst/>
                <a:latin typeface="helvetica neue"/>
              </a:rPr>
              <a:t>PatID</a:t>
            </a:r>
            <a:r>
              <a:rPr lang="en-US" b="0" i="0" dirty="0">
                <a:solidFill>
                  <a:srgbClr val="222222"/>
                </a:solidFill>
                <a:effectLst/>
                <a:latin typeface="helvetica neue"/>
              </a:rPr>
              <a:t>) containing a </a:t>
            </a:r>
            <a:r>
              <a:rPr lang="en-US" b="0" i="0" dirty="0" err="1">
                <a:solidFill>
                  <a:srgbClr val="222222"/>
                </a:solidFill>
                <a:effectLst/>
                <a:latin typeface="helvetica neue"/>
              </a:rPr>
              <a:t>rowset</a:t>
            </a:r>
            <a:r>
              <a:rPr lang="en-US" b="0" i="0" dirty="0">
                <a:solidFill>
                  <a:srgbClr val="222222"/>
                </a:solidFill>
                <a:effectLst/>
                <a:latin typeface="helvetica neue"/>
              </a:rPr>
              <a:t> from the FROM (</a:t>
            </a:r>
            <a:r>
              <a:rPr lang="en-US" b="0" i="0" dirty="0" err="1">
                <a:solidFill>
                  <a:srgbClr val="222222"/>
                </a:solidFill>
                <a:effectLst/>
                <a:latin typeface="helvetica neue"/>
              </a:rPr>
              <a:t>ClaimHeader</a:t>
            </a:r>
            <a:r>
              <a:rPr lang="en-US" b="0" i="0" dirty="0">
                <a:solidFill>
                  <a:srgbClr val="222222"/>
                </a:solidFill>
                <a:effectLst/>
                <a:latin typeface="helvetica neue"/>
              </a:rPr>
              <a:t>) clause using ORDER BY (StartDate and </a:t>
            </a:r>
            <a:r>
              <a:rPr lang="en-US" b="0" i="0" dirty="0" err="1">
                <a:solidFill>
                  <a:srgbClr val="222222"/>
                </a:solidFill>
                <a:effectLst/>
                <a:latin typeface="helvetica neue"/>
              </a:rPr>
              <a:t>EndDate</a:t>
            </a:r>
            <a:r>
              <a:rPr lang="en-US" b="0" i="0" dirty="0">
                <a:solidFill>
                  <a:srgbClr val="222222"/>
                </a:solidFill>
                <a:effectLst/>
                <a:latin typeface="helvetica neue"/>
              </a:rPr>
              <a:t>) to sort the set. This is how we get claims for a Patient ordered by </a:t>
            </a:r>
            <a:r>
              <a:rPr lang="en-US" b="0" i="0" dirty="0" err="1">
                <a:solidFill>
                  <a:srgbClr val="222222"/>
                </a:solidFill>
                <a:effectLst/>
                <a:latin typeface="helvetica neue"/>
              </a:rPr>
              <a:t>ClaimEndDate</a:t>
            </a:r>
            <a:r>
              <a:rPr lang="en-US" b="0" i="0" dirty="0">
                <a:solidFill>
                  <a:srgbClr val="222222"/>
                </a:solidFill>
                <a:effectLst/>
                <a:latin typeface="helvetica neue"/>
              </a:rPr>
              <a:t> ascending.</a:t>
            </a:r>
          </a:p>
          <a:p>
            <a:br>
              <a:rPr lang="en-US" dirty="0"/>
            </a:br>
            <a:endParaRPr lang="en-IN" dirty="0"/>
          </a:p>
        </p:txBody>
      </p:sp>
    </p:spTree>
    <p:extLst>
      <p:ext uri="{BB962C8B-B14F-4D97-AF65-F5344CB8AC3E}">
        <p14:creationId xmlns:p14="http://schemas.microsoft.com/office/powerpoint/2010/main" val="288469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3AE2D4-34CC-4C81-9D1D-C54DB3B8E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698" y="1552313"/>
            <a:ext cx="8727939" cy="4615222"/>
          </a:xfrm>
          <a:prstGeom prst="rect">
            <a:avLst/>
          </a:prstGeom>
        </p:spPr>
      </p:pic>
    </p:spTree>
    <p:extLst>
      <p:ext uri="{BB962C8B-B14F-4D97-AF65-F5344CB8AC3E}">
        <p14:creationId xmlns:p14="http://schemas.microsoft.com/office/powerpoint/2010/main" val="298650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5774-73EC-4F98-AC06-22F4416B84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996AB6-6530-466D-856A-858A92872D70}"/>
              </a:ext>
            </a:extLst>
          </p:cNvPr>
          <p:cNvSpPr>
            <a:spLocks noGrp="1"/>
          </p:cNvSpPr>
          <p:nvPr>
            <p:ph idx="1"/>
          </p:nvPr>
        </p:nvSpPr>
        <p:spPr/>
        <p:txBody>
          <a:bodyPr/>
          <a:lstStyle/>
          <a:p>
            <a:r>
              <a:rPr lang="en-US" b="0" i="0" dirty="0">
                <a:solidFill>
                  <a:srgbClr val="222222"/>
                </a:solidFill>
                <a:effectLst/>
                <a:latin typeface="helvetica neue"/>
              </a:rPr>
              <a:t>This use of the LAG function gives us the Previous </a:t>
            </a:r>
            <a:r>
              <a:rPr lang="en-US" b="0" i="0" dirty="0" err="1">
                <a:solidFill>
                  <a:srgbClr val="222222"/>
                </a:solidFill>
                <a:effectLst/>
                <a:latin typeface="helvetica neue"/>
              </a:rPr>
              <a:t>ClaimEndDate</a:t>
            </a:r>
            <a:r>
              <a:rPr lang="en-US" b="0" i="0" dirty="0">
                <a:solidFill>
                  <a:srgbClr val="222222"/>
                </a:solidFill>
                <a:effectLst/>
                <a:latin typeface="helvetica neue"/>
              </a:rPr>
              <a:t> and with this we can </a:t>
            </a:r>
            <a:r>
              <a:rPr lang="en-US" b="0" i="0" u="none" strike="noStrike" dirty="0">
                <a:solidFill>
                  <a:srgbClr val="008CBA"/>
                </a:solidFill>
                <a:effectLst/>
                <a:latin typeface="helvetica neue"/>
                <a:hlinkClick r:id="rId2"/>
              </a:rPr>
              <a:t>calculate the day difference</a:t>
            </a:r>
            <a:r>
              <a:rPr lang="en-US" b="0" i="0" dirty="0">
                <a:solidFill>
                  <a:srgbClr val="222222"/>
                </a:solidFill>
                <a:effectLst/>
                <a:latin typeface="helvetica neue"/>
              </a:rPr>
              <a:t> between Start and End.</a:t>
            </a:r>
          </a:p>
          <a:p>
            <a:endParaRPr lang="en-US" dirty="0">
              <a:solidFill>
                <a:srgbClr val="222222"/>
              </a:solidFill>
              <a:latin typeface="helvetica neue"/>
            </a:endParaRPr>
          </a:p>
          <a:p>
            <a:r>
              <a:rPr lang="en-IN" dirty="0"/>
              <a:t>SELECT *, DATEDIFF ( day, </a:t>
            </a:r>
            <a:r>
              <a:rPr lang="en-IN" dirty="0" err="1"/>
              <a:t>PreviousClaimEndDate</a:t>
            </a:r>
            <a:r>
              <a:rPr lang="en-IN" dirty="0"/>
              <a:t>, </a:t>
            </a:r>
            <a:r>
              <a:rPr lang="en-IN" dirty="0" err="1"/>
              <a:t>ClaimStartDate</a:t>
            </a:r>
            <a:r>
              <a:rPr lang="en-IN" dirty="0"/>
              <a:t>) AS </a:t>
            </a:r>
            <a:r>
              <a:rPr lang="en-IN" dirty="0" err="1"/>
              <a:t>DiffDays</a:t>
            </a:r>
            <a:r>
              <a:rPr lang="en-IN" dirty="0"/>
              <a:t>  FROM ( SELECT </a:t>
            </a:r>
            <a:r>
              <a:rPr lang="en-IN" dirty="0" err="1"/>
              <a:t>ClaimNumber</a:t>
            </a:r>
            <a:r>
              <a:rPr lang="en-IN" dirty="0"/>
              <a:t>, </a:t>
            </a:r>
            <a:r>
              <a:rPr lang="en-IN" dirty="0" err="1"/>
              <a:t>PatID</a:t>
            </a:r>
            <a:r>
              <a:rPr lang="en-IN" dirty="0"/>
              <a:t> AS </a:t>
            </a:r>
            <a:r>
              <a:rPr lang="en-IN" dirty="0" err="1"/>
              <a:t>PatientID</a:t>
            </a:r>
            <a:r>
              <a:rPr lang="en-IN" dirty="0"/>
              <a:t>,       </a:t>
            </a:r>
          </a:p>
          <a:p>
            <a:r>
              <a:rPr lang="en-IN" dirty="0"/>
              <a:t> </a:t>
            </a:r>
            <a:r>
              <a:rPr lang="en-IN" dirty="0" err="1"/>
              <a:t>ClaimStartDate</a:t>
            </a:r>
            <a:r>
              <a:rPr lang="en-IN" dirty="0"/>
              <a:t>, </a:t>
            </a:r>
            <a:r>
              <a:rPr lang="en-IN" dirty="0" err="1"/>
              <a:t>ClaimEndDate</a:t>
            </a:r>
            <a:r>
              <a:rPr lang="en-IN" dirty="0"/>
              <a:t>,     </a:t>
            </a:r>
          </a:p>
          <a:p>
            <a:r>
              <a:rPr lang="en-IN" dirty="0"/>
              <a:t>LAG( </a:t>
            </a:r>
            <a:r>
              <a:rPr lang="en-IN" dirty="0" err="1"/>
              <a:t>ClaimEndDate</a:t>
            </a:r>
            <a:r>
              <a:rPr lang="en-IN" dirty="0"/>
              <a:t>, 1, Null) OVER (PARTITION BY  </a:t>
            </a:r>
            <a:r>
              <a:rPr lang="en-IN" dirty="0" err="1"/>
              <a:t>PatID</a:t>
            </a:r>
            <a:r>
              <a:rPr lang="en-IN" dirty="0"/>
              <a:t>   ORDER BY </a:t>
            </a:r>
            <a:r>
              <a:rPr lang="en-IN" dirty="0" err="1"/>
              <a:t>ClaimStartDate</a:t>
            </a:r>
            <a:r>
              <a:rPr lang="en-IN" dirty="0"/>
              <a:t>, </a:t>
            </a:r>
            <a:r>
              <a:rPr lang="en-IN" dirty="0" err="1"/>
              <a:t>ClaimEndDate</a:t>
            </a:r>
            <a:r>
              <a:rPr lang="en-IN" dirty="0"/>
              <a:t>) AS </a:t>
            </a:r>
            <a:r>
              <a:rPr lang="en-IN" dirty="0" err="1"/>
              <a:t>PreviousClaimEndDate</a:t>
            </a:r>
            <a:r>
              <a:rPr lang="en-IN" dirty="0"/>
              <a:t>     </a:t>
            </a:r>
          </a:p>
          <a:p>
            <a:r>
              <a:rPr lang="en-IN" dirty="0"/>
              <a:t> FROM db1.ClaimHeader);</a:t>
            </a:r>
          </a:p>
        </p:txBody>
      </p:sp>
    </p:spTree>
    <p:extLst>
      <p:ext uri="{BB962C8B-B14F-4D97-AF65-F5344CB8AC3E}">
        <p14:creationId xmlns:p14="http://schemas.microsoft.com/office/powerpoint/2010/main" val="169076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FAAAD-9CC9-41BC-B8EC-AC2F2C0BE3C0}"/>
              </a:ext>
            </a:extLst>
          </p:cNvPr>
          <p:cNvPicPr>
            <a:picLocks noChangeAspect="1"/>
          </p:cNvPicPr>
          <p:nvPr/>
        </p:nvPicPr>
        <p:blipFill>
          <a:blip r:embed="rId2"/>
          <a:stretch>
            <a:fillRect/>
          </a:stretch>
        </p:blipFill>
        <p:spPr>
          <a:xfrm>
            <a:off x="1530219" y="1063690"/>
            <a:ext cx="7137919" cy="5122506"/>
          </a:xfrm>
          <a:prstGeom prst="rect">
            <a:avLst/>
          </a:prstGeom>
        </p:spPr>
      </p:pic>
    </p:spTree>
    <p:extLst>
      <p:ext uri="{BB962C8B-B14F-4D97-AF65-F5344CB8AC3E}">
        <p14:creationId xmlns:p14="http://schemas.microsoft.com/office/powerpoint/2010/main" val="38943779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765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helvetica neue</vt:lpstr>
      <vt:lpstr>Trebuchet MS</vt:lpstr>
      <vt:lpstr>Wingdings 3</vt:lpstr>
      <vt:lpstr>Facet</vt:lpstr>
      <vt:lpstr>SQL Lag() function</vt:lpstr>
      <vt:lpstr>PowerPoint Presentation</vt:lpstr>
      <vt:lpstr>Scripts </vt:lpstr>
      <vt:lpstr>A Look at the Data </vt:lpstr>
      <vt:lpstr>Using the SQL Server LAG Function to get Previous End Date </vt:lpstr>
      <vt:lpstr>script</vt:lpstr>
      <vt:lpstr>PowerPoint Presentation</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fathima.wasim@outlook.com</dc:creator>
  <cp:lastModifiedBy>fathima.wasim@outlook.com</cp:lastModifiedBy>
  <cp:revision>4</cp:revision>
  <dcterms:created xsi:type="dcterms:W3CDTF">2021-04-14T19:54:49Z</dcterms:created>
  <dcterms:modified xsi:type="dcterms:W3CDTF">2021-04-14T20:43:16Z</dcterms:modified>
</cp:coreProperties>
</file>