
<file path=[Content_Types].xml><?xml version="1.0" encoding="utf-8"?>
<Types xmlns="http://schemas.openxmlformats.org/package/2006/content-types">
  <Default Extension="gif" ContentType="image/gi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75" r:id="rId5"/>
    <p:sldId id="276" r:id="rId6"/>
    <p:sldId id="272" r:id="rId7"/>
    <p:sldId id="265" r:id="rId8"/>
    <p:sldId id="260" r:id="rId9"/>
    <p:sldId id="261" r:id="rId10"/>
    <p:sldId id="266" r:id="rId11"/>
    <p:sldId id="267" r:id="rId12"/>
    <p:sldId id="262" r:id="rId13"/>
    <p:sldId id="263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6357" autoAdjust="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C72-42A8-894B-D1479F3777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C72-42A8-894B-D1479F3777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C72-42A8-894B-D1479F377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9A-4998-838E-C3FA8CA0D8E9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9A-4998-838E-C3FA8CA0D8E9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9A-4998-838E-C3FA8CA0D8E9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9A-4998-838E-C3FA8CA0D8E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9A-4998-838E-C3FA8CA0D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A3-4D9A-9903-F72EDB3E5F7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A3-4D9A-9903-F72EDB3E5F7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A3-4D9A-9903-F72EDB3E5F7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DA3-4D9A-9903-F72EDB3E5F7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A3-4D9A-9903-F72EDB3E5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F1-4F2A-8F0E-844FFCE28C7D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F1-4F2A-8F0E-844FFCE28C7D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EF1-4F2A-8F0E-844FFCE28C7D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EF1-4F2A-8F0E-844FFCE28C7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F1-4F2A-8F0E-844FFCE28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8113761109256413E-2"/>
                  <c:y val="-7.466839442668048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17A-4A6D-82C6-F825EAA27754}"/>
                </c:ext>
              </c:extLst>
            </c:dLbl>
            <c:dLbl>
              <c:idx val="1"/>
              <c:layout>
                <c:manualLayout>
                  <c:x val="8.5346516767520794E-2"/>
                  <c:y val="-1.12002591640022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17A-4A6D-82C6-F825EAA27754}"/>
                </c:ext>
              </c:extLst>
            </c:dLbl>
            <c:dLbl>
              <c:idx val="2"/>
              <c:layout>
                <c:manualLayout>
                  <c:x val="8.2453414504215103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17A-4A6D-82C6-F825EAA27754}"/>
                </c:ext>
              </c:extLst>
            </c:dLbl>
            <c:dLbl>
              <c:idx val="3"/>
              <c:layout>
                <c:manualLayout>
                  <c:x val="9.1132721294132371E-2"/>
                  <c:y val="-3.733419721334024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D9-45B5-B692-B9B8764F9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5220658845950625E-2"/>
                  <c:y val="3.733419721333956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17A-4A6D-82C6-F825EAA27754}"/>
                </c:ext>
              </c:extLst>
            </c:dLbl>
            <c:dLbl>
              <c:idx val="1"/>
              <c:layout>
                <c:manualLayout>
                  <c:x val="8.1006863372562105E-2"/>
                  <c:y val="-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17A-4A6D-82C6-F825EAA27754}"/>
                </c:ext>
              </c:extLst>
            </c:dLbl>
            <c:dLbl>
              <c:idx val="2"/>
              <c:layout>
                <c:manualLayout>
                  <c:x val="7.9560312240909314E-2"/>
                  <c:y val="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17A-4A6D-82C6-F825EAA27754}"/>
                </c:ext>
              </c:extLst>
            </c:dLbl>
            <c:dLbl>
              <c:idx val="3"/>
              <c:layout>
                <c:manualLayout>
                  <c:x val="8.968617016247948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D9-45B5-B692-B9B8764F91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0881005450991935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17A-4A6D-82C6-F825EAA27754}"/>
                </c:ext>
              </c:extLst>
            </c:dLbl>
            <c:dLbl>
              <c:idx val="1"/>
              <c:layout>
                <c:manualLayout>
                  <c:x val="7.3774107714297668E-2"/>
                  <c:y val="-6.8445237539232397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7A-4A6D-82C6-F825EAA27754}"/>
                </c:ext>
              </c:extLst>
            </c:dLbl>
            <c:dLbl>
              <c:idx val="2"/>
              <c:layout>
                <c:manualLayout>
                  <c:x val="7.2327556582644822E-2"/>
                  <c:y val="-1.120025916400207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17A-4A6D-82C6-F825EAA27754}"/>
                </c:ext>
              </c:extLst>
            </c:dLbl>
            <c:dLbl>
              <c:idx val="3"/>
              <c:layout>
                <c:manualLayout>
                  <c:x val="8.2453414504215214E-2"/>
                  <c:y val="-3.733419721334058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D9-45B5-B692-B9B8764F919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65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5/11/2021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refman/8.0/en/aggregate-functions.html#function_min" TargetMode="External"/><Relationship Id="rId13" Type="http://schemas.openxmlformats.org/officeDocument/2006/relationships/hyperlink" Target="https://dev.mysql.com/doc/refman/8.0/en/aggregate-functions.html#function_sum" TargetMode="External"/><Relationship Id="rId18" Type="http://schemas.openxmlformats.org/officeDocument/2006/relationships/image" Target="../media/image6.png"/><Relationship Id="rId3" Type="http://schemas.openxmlformats.org/officeDocument/2006/relationships/hyperlink" Target="https://dev.mysql.com/doc/refman/8.0/en/aggregate-functions.html#function_count" TargetMode="External"/><Relationship Id="rId21" Type="http://schemas.openxmlformats.org/officeDocument/2006/relationships/image" Target="../media/image9.png"/><Relationship Id="rId7" Type="http://schemas.openxmlformats.org/officeDocument/2006/relationships/hyperlink" Target="https://dev.mysql.com/doc/refman/8.0/en/aggregate-functions.html#function_max" TargetMode="External"/><Relationship Id="rId12" Type="http://schemas.openxmlformats.org/officeDocument/2006/relationships/hyperlink" Target="https://dev.mysql.com/doc/refman/8.0/en/aggregate-functions.html#function_stddev-samp" TargetMode="External"/><Relationship Id="rId17" Type="http://schemas.openxmlformats.org/officeDocument/2006/relationships/image" Target="../media/image5.png"/><Relationship Id="rId2" Type="http://schemas.openxmlformats.org/officeDocument/2006/relationships/hyperlink" Target="https://dev.mysql.com/doc/refman/8.0/en/aggregate-functions.html#function_avg" TargetMode="External"/><Relationship Id="rId16" Type="http://schemas.openxmlformats.org/officeDocument/2006/relationships/hyperlink" Target="https://dev.mysql.com/doc/refman/8.0/en/aggregate-functions.html#function_variance" TargetMode="Externa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.mysql.com/doc/refman/8.0/en/aggregate-functions.html#function_json-arrayagg" TargetMode="External"/><Relationship Id="rId11" Type="http://schemas.openxmlformats.org/officeDocument/2006/relationships/hyperlink" Target="https://dev.mysql.com/doc/refman/8.0/en/aggregate-functions.html#function_stddev-pop" TargetMode="External"/><Relationship Id="rId5" Type="http://schemas.openxmlformats.org/officeDocument/2006/relationships/hyperlink" Target="https://dev.mysql.com/doc/refman/8.0/en/aggregate-functions.html#function_group-concat" TargetMode="External"/><Relationship Id="rId15" Type="http://schemas.openxmlformats.org/officeDocument/2006/relationships/hyperlink" Target="https://dev.mysql.com/doc/refman/8.0/en/aggregate-functions.html#function_var-samp" TargetMode="External"/><Relationship Id="rId23" Type="http://schemas.openxmlformats.org/officeDocument/2006/relationships/image" Target="../media/image11.png"/><Relationship Id="rId10" Type="http://schemas.openxmlformats.org/officeDocument/2006/relationships/hyperlink" Target="https://dev.mysql.com/doc/refman/8.0/en/aggregate-functions.html#function_stddev" TargetMode="External"/><Relationship Id="rId19" Type="http://schemas.openxmlformats.org/officeDocument/2006/relationships/image" Target="../media/image7.png"/><Relationship Id="rId4" Type="http://schemas.openxmlformats.org/officeDocument/2006/relationships/hyperlink" Target="https://dev.mysql.com/doc/refman/8.0/en/aggregate-functions.html#function_count-distinct" TargetMode="External"/><Relationship Id="rId9" Type="http://schemas.openxmlformats.org/officeDocument/2006/relationships/hyperlink" Target="https://dev.mysql.com/doc/refman/8.0/en/aggregate-functions.html#function_std" TargetMode="External"/><Relationship Id="rId14" Type="http://schemas.openxmlformats.org/officeDocument/2006/relationships/hyperlink" Target="https://dev.mysql.com/doc/refman/8.0/en/aggregate-functions.html#function_var-pop" TargetMode="External"/><Relationship Id="rId2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Medicine Database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Team Members List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04352" y="0"/>
            <a:ext cx="4389475" cy="667764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31037E8F-4462-4E6A-8213-3A1F9B3FEEC5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1</a:t>
            </a:r>
          </a:p>
        </p:txBody>
      </p:sp>
      <p:graphicFrame>
        <p:nvGraphicFramePr>
          <p:cNvPr id="18" name="Chart 17" descr="Donut Graph">
            <a:extLst>
              <a:ext uri="{FF2B5EF4-FFF2-40B4-BE49-F238E27FC236}">
                <a16:creationId xmlns:a16="http://schemas.microsoft.com/office/drawing/2014/main" id="{95E0F230-CBF8-4378-9371-069916E16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501508"/>
              </p:ext>
            </p:extLst>
          </p:nvPr>
        </p:nvGraphicFramePr>
        <p:xfrm>
          <a:off x="1525725" y="1364254"/>
          <a:ext cx="3567113" cy="382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2FE7D4A-25DC-4348-9EFC-DC269600AB43}"/>
              </a:ext>
            </a:extLst>
          </p:cNvPr>
          <p:cNvSpPr txBox="1"/>
          <p:nvPr/>
        </p:nvSpPr>
        <p:spPr>
          <a:xfrm>
            <a:off x="2108505" y="2925268"/>
            <a:ext cx="2323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24%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2CCA-F48A-42FF-9173-231B93CCDF4A}"/>
              </a:ext>
            </a:extLst>
          </p:cNvPr>
          <p:cNvSpPr txBox="1"/>
          <p:nvPr/>
        </p:nvSpPr>
        <p:spPr>
          <a:xfrm>
            <a:off x="1890680" y="4998020"/>
            <a:ext cx="2837206" cy="3077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 sit amet.</a:t>
            </a:r>
          </a:p>
        </p:txBody>
      </p:sp>
      <p:graphicFrame>
        <p:nvGraphicFramePr>
          <p:cNvPr id="11" name="Chart 10" descr="Donut Graph">
            <a:extLst>
              <a:ext uri="{FF2B5EF4-FFF2-40B4-BE49-F238E27FC236}">
                <a16:creationId xmlns:a16="http://schemas.microsoft.com/office/drawing/2014/main" id="{457796DB-F404-449D-AF4F-D2DF57F02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2931736"/>
              </p:ext>
            </p:extLst>
          </p:nvPr>
        </p:nvGraphicFramePr>
        <p:xfrm>
          <a:off x="6025564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C8183E4-4ABF-4982-944F-E5641B481284}"/>
              </a:ext>
            </a:extLst>
          </p:cNvPr>
          <p:cNvSpPr txBox="1"/>
          <p:nvPr/>
        </p:nvSpPr>
        <p:spPr>
          <a:xfrm>
            <a:off x="6376589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C1DD3-625D-493B-A70D-884EA6E242AD}"/>
              </a:ext>
            </a:extLst>
          </p:cNvPr>
          <p:cNvSpPr txBox="1"/>
          <p:nvPr/>
        </p:nvSpPr>
        <p:spPr>
          <a:xfrm>
            <a:off x="6231573" y="4448134"/>
            <a:ext cx="16015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</a:t>
            </a:r>
            <a:b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sit amet.</a:t>
            </a:r>
          </a:p>
        </p:txBody>
      </p:sp>
      <p:graphicFrame>
        <p:nvGraphicFramePr>
          <p:cNvPr id="14" name="Chart 13" descr="Donut Graph">
            <a:extLst>
              <a:ext uri="{FF2B5EF4-FFF2-40B4-BE49-F238E27FC236}">
                <a16:creationId xmlns:a16="http://schemas.microsoft.com/office/drawing/2014/main" id="{D8E29E61-CD6B-43C4-BAF5-D72045A07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35174"/>
              </p:ext>
            </p:extLst>
          </p:nvPr>
        </p:nvGraphicFramePr>
        <p:xfrm>
          <a:off x="8652735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720B77E-90DB-48CA-9C46-3A16BA5F1367}"/>
              </a:ext>
            </a:extLst>
          </p:cNvPr>
          <p:cNvSpPr txBox="1"/>
          <p:nvPr/>
        </p:nvSpPr>
        <p:spPr>
          <a:xfrm>
            <a:off x="9003760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C08DF-62AF-497C-A262-2D106D7365BD}"/>
              </a:ext>
            </a:extLst>
          </p:cNvPr>
          <p:cNvSpPr txBox="1"/>
          <p:nvPr/>
        </p:nvSpPr>
        <p:spPr>
          <a:xfrm>
            <a:off x="8858742" y="4448134"/>
            <a:ext cx="16015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</a:t>
            </a:r>
            <a:b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sit amet.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A</a:t>
              </a:r>
              <a:endParaRPr lang="en-US" sz="1200" noProof="1">
                <a:latin typeface="+mj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B</a:t>
              </a:r>
              <a:endParaRPr lang="en-US" sz="1200" noProof="1">
                <a:latin typeface="+mj-l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C</a:t>
              </a:r>
              <a:endParaRPr lang="en-US" sz="1200" noProof="1">
                <a:latin typeface="+mj-lt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E3864FAE-FDCD-4379-AE40-626097FB55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2</a:t>
            </a:r>
          </a:p>
        </p:txBody>
      </p:sp>
      <p:graphicFrame>
        <p:nvGraphicFramePr>
          <p:cNvPr id="26" name="Chart 25" descr="Stacked Bar Graphs">
            <a:extLst>
              <a:ext uri="{FF2B5EF4-FFF2-40B4-BE49-F238E27FC236}">
                <a16:creationId xmlns:a16="http://schemas.microsoft.com/office/drawing/2014/main" id="{C4453A4D-BABF-4BF7-884F-5F698B616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911427"/>
              </p:ext>
            </p:extLst>
          </p:nvPr>
        </p:nvGraphicFramePr>
        <p:xfrm>
          <a:off x="366894" y="1011676"/>
          <a:ext cx="11458213" cy="4679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F84AD620-95DE-4A5A-BD21-F49268F99DCF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CC47DD-1ED1-4C1A-B2C6-47E2803D6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524635"/>
              </p:ext>
            </p:extLst>
          </p:nvPr>
        </p:nvGraphicFramePr>
        <p:xfrm>
          <a:off x="1003446" y="1455887"/>
          <a:ext cx="10185108" cy="33517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63854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6703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ONE TITLE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TWO TITLE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Lorem Ipsum </a:t>
                      </a:r>
                      <a:r>
                        <a:rPr lang="da-DK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Dolor Sit Amet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Consectetur Adipiscing Elit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Etiam Aliquet Eu Mi Quis Lacinia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4 000,000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-1 968,750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-4 800,000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2E5C0D5-40B7-4E1A-9945-406DA3F69C0F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43CFF61A-2F16-49BA-8863-9B9265BF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Placeholder 8" descr="molecular models laying on top of a copy of the periodic table">
            <a:extLst>
              <a:ext uri="{FF2B5EF4-FFF2-40B4-BE49-F238E27FC236}">
                <a16:creationId xmlns:a16="http://schemas.microsoft.com/office/drawing/2014/main" id="{9812572A-BFC7-4244-8347-7FEFB75A02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5F526E1E-BE84-44F4-94FC-84D441289E47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707AB002-C4F6-4161-B852-52188657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slide</a:t>
            </a:r>
          </a:p>
        </p:txBody>
      </p:sp>
      <p:sp>
        <p:nvSpPr>
          <p:cNvPr id="8" name="Media Placeholder 7" descr="video placeholder">
            <a:extLst>
              <a:ext uri="{FF2B5EF4-FFF2-40B4-BE49-F238E27FC236}">
                <a16:creationId xmlns:a16="http://schemas.microsoft.com/office/drawing/2014/main" id="{D058116D-03FD-4833-91E5-8B478E76C1CC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Caption </a:t>
            </a:r>
            <a:r>
              <a:rPr lang="en-US" noProof="1"/>
              <a:t>lorem ipsum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B00DAD7C-D8D1-41C6-96FE-9E9347FDC603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764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2828A7-294E-4ECD-B74C-389563264FA9}"/>
              </a:ext>
            </a:extLst>
          </p:cNvPr>
          <p:cNvGrpSpPr/>
          <p:nvPr/>
        </p:nvGrpSpPr>
        <p:grpSpPr>
          <a:xfrm>
            <a:off x="1692730" y="2612571"/>
            <a:ext cx="1770743" cy="1799771"/>
            <a:chOff x="1436914" y="1828800"/>
            <a:chExt cx="1611086" cy="12336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0B7C1D0-8E34-48D5-B3A0-7F927A3CA873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/>
                <a:t>Appointment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9766F8-8C00-4435-B64D-C9E4CCE84537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C51805-D2B5-4DF9-8576-7E22392C9AF2}"/>
                </a:ext>
              </a:extLst>
            </p:cNvPr>
            <p:cNvCxnSpPr>
              <a:stCxn id="3" idx="2"/>
              <a:endCxn id="7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7FEE63C-6AC5-4CCA-9C94-F339DC996D54}"/>
                </a:ext>
              </a:extLst>
            </p:cNvPr>
            <p:cNvCxnSpPr>
              <a:stCxn id="3" idx="6"/>
              <a:endCxn id="7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1918989-D696-4C5B-9F70-30D1D195DEC7}"/>
              </a:ext>
            </a:extLst>
          </p:cNvPr>
          <p:cNvSpPr txBox="1"/>
          <p:nvPr/>
        </p:nvSpPr>
        <p:spPr>
          <a:xfrm>
            <a:off x="1692730" y="3281625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Pat2,,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6D50D-15FD-4FAD-AC12-05B048FD7488}"/>
              </a:ext>
            </a:extLst>
          </p:cNvPr>
          <p:cNvSpPr txBox="1"/>
          <p:nvPr/>
        </p:nvSpPr>
        <p:spPr>
          <a:xfrm>
            <a:off x="2491017" y="3786370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Pat3,,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97BEB-869A-4029-A47C-8CF0A9154419}"/>
              </a:ext>
            </a:extLst>
          </p:cNvPr>
          <p:cNvSpPr txBox="1"/>
          <p:nvPr/>
        </p:nvSpPr>
        <p:spPr>
          <a:xfrm>
            <a:off x="1692730" y="4018098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PatN,,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AC517-50E5-423B-89A6-9C08F931ABB4}"/>
              </a:ext>
            </a:extLst>
          </p:cNvPr>
          <p:cNvSpPr txBox="1"/>
          <p:nvPr/>
        </p:nvSpPr>
        <p:spPr>
          <a:xfrm>
            <a:off x="2491017" y="3043805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PatN,,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50FB13-3127-4526-AE59-347080D19211}"/>
              </a:ext>
            </a:extLst>
          </p:cNvPr>
          <p:cNvSpPr txBox="1"/>
          <p:nvPr/>
        </p:nvSpPr>
        <p:spPr>
          <a:xfrm>
            <a:off x="1881417" y="3508261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Pat5,,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713DCB-44DE-43AE-B29C-D8985FD5AFE9}"/>
              </a:ext>
            </a:extLst>
          </p:cNvPr>
          <p:cNvSpPr txBox="1"/>
          <p:nvPr/>
        </p:nvSpPr>
        <p:spPr>
          <a:xfrm>
            <a:off x="2672445" y="3378868"/>
            <a:ext cx="97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Pat11,,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DB06AE-F63C-4E84-AE0F-AC70B388B5C6}"/>
              </a:ext>
            </a:extLst>
          </p:cNvPr>
          <p:cNvSpPr txBox="1"/>
          <p:nvPr/>
        </p:nvSpPr>
        <p:spPr>
          <a:xfrm>
            <a:off x="2578101" y="4105249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Pat12,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C7B63-4662-4550-8C55-7F009529AA2E}"/>
              </a:ext>
            </a:extLst>
          </p:cNvPr>
          <p:cNvSpPr txBox="1"/>
          <p:nvPr/>
        </p:nvSpPr>
        <p:spPr>
          <a:xfrm>
            <a:off x="1736272" y="2957457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Pat7,,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0AA680-06D2-4E99-ACCD-D5E31C6E720E}"/>
              </a:ext>
            </a:extLst>
          </p:cNvPr>
          <p:cNvSpPr txBox="1"/>
          <p:nvPr/>
        </p:nvSpPr>
        <p:spPr>
          <a:xfrm>
            <a:off x="4044044" y="3394961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Pat2,,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58E0DB-7B7D-4FBE-A296-212A9CEC8126}"/>
              </a:ext>
            </a:extLst>
          </p:cNvPr>
          <p:cNvSpPr txBox="1"/>
          <p:nvPr/>
        </p:nvSpPr>
        <p:spPr>
          <a:xfrm>
            <a:off x="4044044" y="3610718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Pat3,,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B386E3-B477-4701-B69F-854F938A3D3F}"/>
              </a:ext>
            </a:extLst>
          </p:cNvPr>
          <p:cNvSpPr txBox="1"/>
          <p:nvPr/>
        </p:nvSpPr>
        <p:spPr>
          <a:xfrm>
            <a:off x="4044044" y="3786370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PatN,,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638A71-B9AF-4A4E-906C-D1AD2F358313}"/>
              </a:ext>
            </a:extLst>
          </p:cNvPr>
          <p:cNvSpPr txBox="1"/>
          <p:nvPr/>
        </p:nvSpPr>
        <p:spPr>
          <a:xfrm>
            <a:off x="5317671" y="3318230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Pat7,,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03207D-39AF-435C-9FBC-3C43CEBA2EA8}"/>
              </a:ext>
            </a:extLst>
          </p:cNvPr>
          <p:cNvSpPr txBox="1"/>
          <p:nvPr/>
        </p:nvSpPr>
        <p:spPr>
          <a:xfrm>
            <a:off x="5317670" y="3493907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PatN,,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F02730-E1A1-4006-A514-5179DB63A944}"/>
              </a:ext>
            </a:extLst>
          </p:cNvPr>
          <p:cNvSpPr txBox="1"/>
          <p:nvPr/>
        </p:nvSpPr>
        <p:spPr>
          <a:xfrm>
            <a:off x="5332186" y="3639157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Pat5,,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8BEE07-BD1C-4009-83E9-84EBF7C88A87}"/>
              </a:ext>
            </a:extLst>
          </p:cNvPr>
          <p:cNvSpPr txBox="1"/>
          <p:nvPr/>
        </p:nvSpPr>
        <p:spPr>
          <a:xfrm>
            <a:off x="5315855" y="3799815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Pat11,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40F2AF-6E04-4F14-B711-67CF1344342E}"/>
              </a:ext>
            </a:extLst>
          </p:cNvPr>
          <p:cNvSpPr txBox="1"/>
          <p:nvPr/>
        </p:nvSpPr>
        <p:spPr>
          <a:xfrm>
            <a:off x="5332186" y="4005326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Pat12,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1AF969-2664-4FF8-AF16-5C6FB506A23C}"/>
              </a:ext>
            </a:extLst>
          </p:cNvPr>
          <p:cNvGrpSpPr/>
          <p:nvPr/>
        </p:nvGrpSpPr>
        <p:grpSpPr>
          <a:xfrm>
            <a:off x="3851730" y="2262058"/>
            <a:ext cx="2630547" cy="2602952"/>
            <a:chOff x="1436914" y="1828800"/>
            <a:chExt cx="1611086" cy="12336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36A36E-305A-4010-9B2D-272E8F3300A3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945FBDB-3951-4FD6-BA80-615E8FD1DB59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68A133-A155-47BE-9297-465B3A1C538F}"/>
                </a:ext>
              </a:extLst>
            </p:cNvPr>
            <p:cNvCxnSpPr>
              <a:stCxn id="33" idx="2"/>
              <a:endCxn id="34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416EFE5-9090-49C1-9ABC-934359D5785F}"/>
                </a:ext>
              </a:extLst>
            </p:cNvPr>
            <p:cNvCxnSpPr>
              <a:stCxn id="33" idx="6"/>
              <a:endCxn id="34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937FB7-CABD-460C-B253-82F2DD51235F}"/>
              </a:ext>
            </a:extLst>
          </p:cNvPr>
          <p:cNvGrpSpPr/>
          <p:nvPr/>
        </p:nvGrpSpPr>
        <p:grpSpPr>
          <a:xfrm>
            <a:off x="5208814" y="3112121"/>
            <a:ext cx="1081313" cy="1194865"/>
            <a:chOff x="1436914" y="1828800"/>
            <a:chExt cx="1611086" cy="12336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25C7153-839B-46D7-B93E-B851E35CB58C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366E38-D965-49DA-B02C-2E26CC315AF8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rgbClr val="92D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CA0220-B806-487F-98A6-BA32227151AC}"/>
                </a:ext>
              </a:extLst>
            </p:cNvPr>
            <p:cNvCxnSpPr>
              <a:stCxn id="38" idx="2"/>
              <a:endCxn id="39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C9E48E-7499-4979-B6E7-3E5D4EA1482C}"/>
                </a:ext>
              </a:extLst>
            </p:cNvPr>
            <p:cNvCxnSpPr>
              <a:stCxn id="38" idx="6"/>
              <a:endCxn id="39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65F8AA-C8BC-4E60-8322-527FD57635DD}"/>
              </a:ext>
            </a:extLst>
          </p:cNvPr>
          <p:cNvGrpSpPr/>
          <p:nvPr/>
        </p:nvGrpSpPr>
        <p:grpSpPr>
          <a:xfrm>
            <a:off x="3996872" y="3130889"/>
            <a:ext cx="1081313" cy="1194865"/>
            <a:chOff x="1436914" y="1828800"/>
            <a:chExt cx="1611086" cy="12336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92B156C-5FC5-4886-B87D-12C7D8A3D655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812D043-CFE3-41D3-88D2-4F70A361EEC7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8DABB0C-1DA2-4E19-8349-1C48C40AD1B5}"/>
                </a:ext>
              </a:extLst>
            </p:cNvPr>
            <p:cNvCxnSpPr>
              <a:stCxn id="43" idx="2"/>
              <a:endCxn id="44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29BF4D2-FFFB-4594-ACE2-23EBA932C2F8}"/>
                </a:ext>
              </a:extLst>
            </p:cNvPr>
            <p:cNvCxnSpPr>
              <a:stCxn id="43" idx="6"/>
              <a:endCxn id="44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200E861-12C9-423C-A878-C64786CC7603}"/>
              </a:ext>
            </a:extLst>
          </p:cNvPr>
          <p:cNvGrpSpPr/>
          <p:nvPr/>
        </p:nvGrpSpPr>
        <p:grpSpPr>
          <a:xfrm>
            <a:off x="3780969" y="1125608"/>
            <a:ext cx="2594432" cy="731338"/>
            <a:chOff x="5167085" y="1022277"/>
            <a:chExt cx="1845132" cy="73133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F663657-C5AF-4A23-B4AF-23DB4AFCB1FD}"/>
                </a:ext>
              </a:extLst>
            </p:cNvPr>
            <p:cNvSpPr/>
            <p:nvPr/>
          </p:nvSpPr>
          <p:spPr>
            <a:xfrm>
              <a:off x="5270503" y="1022277"/>
              <a:ext cx="1741714" cy="7313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5" name="3D Model 54" descr="Sigma">
                  <a:extLst>
                    <a:ext uri="{FF2B5EF4-FFF2-40B4-BE49-F238E27FC236}">
                      <a16:creationId xmlns:a16="http://schemas.microsoft.com/office/drawing/2014/main" id="{558A4B58-1090-4A20-B003-0897D88C67D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85353745"/>
                    </p:ext>
                  </p:extLst>
                </p:nvPr>
              </p:nvGraphicFramePr>
              <p:xfrm>
                <a:off x="5167085" y="1169886"/>
                <a:ext cx="883557" cy="418871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3557" cy="418871"/>
                      </a:xfrm>
                      <a:prstGeom prst="rect">
                        <a:avLst/>
                      </a:prstGeom>
                    </am3d:spPr>
                    <am3d:camera>
                      <am3d:pos x="0" y="0" z="5993849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3063641" d="1000000"/>
                      <am3d:preTrans dx="5" dy="-18000000" dz="1222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566008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5" name="3D Model 54" descr="Sigma">
                  <a:extLst>
                    <a:ext uri="{FF2B5EF4-FFF2-40B4-BE49-F238E27FC236}">
                      <a16:creationId xmlns:a16="http://schemas.microsoft.com/office/drawing/2014/main" id="{558A4B58-1090-4A20-B003-0897D88C67D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80969" y="1273217"/>
                  <a:ext cx="1242366" cy="41887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D4C8074-E24B-42EC-A4E0-EC3B8C390AFC}"/>
              </a:ext>
            </a:extLst>
          </p:cNvPr>
          <p:cNvSpPr txBox="1"/>
          <p:nvPr/>
        </p:nvSpPr>
        <p:spPr>
          <a:xfrm>
            <a:off x="4612754" y="115768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Count()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75587D-1ECB-41FC-B063-72CD6063A4EB}"/>
              </a:ext>
            </a:extLst>
          </p:cNvPr>
          <p:cNvSpPr txBox="1"/>
          <p:nvPr/>
        </p:nvSpPr>
        <p:spPr>
          <a:xfrm>
            <a:off x="4612754" y="1462606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Group by(doc)</a:t>
            </a:r>
          </a:p>
        </p:txBody>
      </p:sp>
      <p:sp>
        <p:nvSpPr>
          <p:cNvPr id="61" name="Arrow: Bent 60">
            <a:extLst>
              <a:ext uri="{FF2B5EF4-FFF2-40B4-BE49-F238E27FC236}">
                <a16:creationId xmlns:a16="http://schemas.microsoft.com/office/drawing/2014/main" id="{262124C0-6223-48F2-9413-9C470D6D15E2}"/>
              </a:ext>
            </a:extLst>
          </p:cNvPr>
          <p:cNvSpPr/>
          <p:nvPr/>
        </p:nvSpPr>
        <p:spPr>
          <a:xfrm>
            <a:off x="2491017" y="1405640"/>
            <a:ext cx="1153884" cy="855521"/>
          </a:xfrm>
          <a:prstGeom prst="bentArrow">
            <a:avLst>
              <a:gd name="adj1" fmla="val 25000"/>
              <a:gd name="adj2" fmla="val 22832"/>
              <a:gd name="adj3" fmla="val 25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BB1E366E-2496-44BC-BDC6-07F7316D3130}"/>
              </a:ext>
            </a:extLst>
          </p:cNvPr>
          <p:cNvSpPr/>
          <p:nvPr/>
        </p:nvSpPr>
        <p:spPr>
          <a:xfrm>
            <a:off x="5016500" y="1856946"/>
            <a:ext cx="315686" cy="40421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6DDF014A-E6B7-4E3C-954C-F112D4EBA48E}"/>
              </a:ext>
            </a:extLst>
          </p:cNvPr>
          <p:cNvSpPr/>
          <p:nvPr/>
        </p:nvSpPr>
        <p:spPr>
          <a:xfrm>
            <a:off x="6520817" y="3348657"/>
            <a:ext cx="431521" cy="2905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AD91961-F0AB-4056-AB65-0AFFD3A1AA5F}"/>
              </a:ext>
            </a:extLst>
          </p:cNvPr>
          <p:cNvGrpSpPr/>
          <p:nvPr/>
        </p:nvGrpSpPr>
        <p:grpSpPr>
          <a:xfrm>
            <a:off x="6990053" y="3026299"/>
            <a:ext cx="896317" cy="843690"/>
            <a:chOff x="1436914" y="1828800"/>
            <a:chExt cx="1611086" cy="12336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F89D818-6A78-4D17-852B-7D1636F84FF1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B06D84C-8F48-43C9-8B93-379A477D9DEA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504AA59-7988-407D-B1E2-B9B32708CF45}"/>
                </a:ext>
              </a:extLst>
            </p:cNvPr>
            <p:cNvCxnSpPr>
              <a:stCxn id="71" idx="2"/>
              <a:endCxn id="72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E0218ED-0E90-41AA-A433-C65CB3D9A998}"/>
                </a:ext>
              </a:extLst>
            </p:cNvPr>
            <p:cNvCxnSpPr>
              <a:stCxn id="71" idx="6"/>
              <a:endCxn id="72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BFB8868-371D-48AC-B040-605AF12D11D4}"/>
              </a:ext>
            </a:extLst>
          </p:cNvPr>
          <p:cNvSpPr txBox="1"/>
          <p:nvPr/>
        </p:nvSpPr>
        <p:spPr>
          <a:xfrm>
            <a:off x="7077528" y="3233728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accent3">
                    <a:lumMod val="50000"/>
                  </a:schemeClr>
                </a:solidFill>
              </a:rPr>
              <a:t>doc1,3</a:t>
            </a:r>
          </a:p>
          <a:p>
            <a:r>
              <a:rPr lang="en-IN" sz="1200" b="1" dirty="0">
                <a:solidFill>
                  <a:schemeClr val="accent3">
                    <a:lumMod val="50000"/>
                  </a:schemeClr>
                </a:solidFill>
              </a:rPr>
              <a:t>doc3,5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7327F1-DD85-493E-89B4-E58902902D3A}"/>
              </a:ext>
            </a:extLst>
          </p:cNvPr>
          <p:cNvSpPr txBox="1"/>
          <p:nvPr/>
        </p:nvSpPr>
        <p:spPr>
          <a:xfrm>
            <a:off x="5315855" y="3989626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Pat12,</a:t>
            </a:r>
          </a:p>
        </p:txBody>
      </p:sp>
    </p:spTree>
    <p:extLst>
      <p:ext uri="{BB962C8B-B14F-4D97-AF65-F5344CB8AC3E}">
        <p14:creationId xmlns:p14="http://schemas.microsoft.com/office/powerpoint/2010/main" val="278657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F34EE1EA-0E6F-40C1-A4A4-A1D65AAC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900000"/>
            <a:ext cx="5600700" cy="50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3</a:t>
            </a:fld>
            <a:endParaRPr lang="en-US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8FFAE491-9D2F-4D42-B8B3-F32C8E97E68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C92B4E7-6150-4433-ABE7-8AD8C40B3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08041"/>
              </p:ext>
            </p:extLst>
          </p:nvPr>
        </p:nvGraphicFramePr>
        <p:xfrm>
          <a:off x="7863030" y="3202266"/>
          <a:ext cx="4264497" cy="3384782"/>
        </p:xfrm>
        <a:graphic>
          <a:graphicData uri="http://schemas.openxmlformats.org/drawingml/2006/table">
            <a:tbl>
              <a:tblPr/>
              <a:tblGrid>
                <a:gridCol w="1659937">
                  <a:extLst>
                    <a:ext uri="{9D8B030D-6E8A-4147-A177-3AD203B41FA5}">
                      <a16:colId xmlns:a16="http://schemas.microsoft.com/office/drawing/2014/main" val="1876669442"/>
                    </a:ext>
                  </a:extLst>
                </a:gridCol>
                <a:gridCol w="2604560">
                  <a:extLst>
                    <a:ext uri="{9D8B030D-6E8A-4147-A177-3AD203B41FA5}">
                      <a16:colId xmlns:a16="http://schemas.microsoft.com/office/drawing/2014/main" val="265902871"/>
                    </a:ext>
                  </a:extLst>
                </a:gridCol>
              </a:tblGrid>
              <a:tr h="20528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>
                          <a:effectLst/>
                        </a:rPr>
                        <a:t>Name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 dirty="0">
                          <a:effectLst/>
                        </a:rPr>
                        <a:t>Description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82064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AVG()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average value of the argument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46950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3"/>
                        </a:rPr>
                        <a:t>COUNT()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count of the number of rows returned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51561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4"/>
                        </a:rPr>
                        <a:t>COUNT(DISTINCT)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count of a number of different values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98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5"/>
                        </a:rPr>
                        <a:t>GROUP_CONCAT()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concatenated string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8843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6"/>
                        </a:rPr>
                        <a:t>JSON_ARRAYAGG()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result set as a single JSON array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63217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>
                          <a:solidFill>
                            <a:srgbClr val="0074A3"/>
                          </a:solidFill>
                          <a:effectLst/>
                          <a:hlinkClick r:id="rId7"/>
                        </a:rPr>
                        <a:t>MAX()</a:t>
                      </a:r>
                      <a:endParaRPr lang="en-IN" sz="105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maximum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8197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8"/>
                        </a:rPr>
                        <a:t>MIN()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minimum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62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9"/>
                        </a:rPr>
                        <a:t>STD()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95360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0"/>
                        </a:rPr>
                        <a:t>STDDEV()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264062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1"/>
                        </a:rPr>
                        <a:t>STDDEV_POP()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44803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2"/>
                        </a:rPr>
                        <a:t>STDDEV_SAMP()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0107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3"/>
                        </a:rPr>
                        <a:t>SUM()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sum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37883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4"/>
                        </a:rPr>
                        <a:t>VAR_POP()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6956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5"/>
                        </a:rPr>
                        <a:t>VAR_SAMP()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9219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6"/>
                        </a:rPr>
                        <a:t>VARIANCE()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60005"/>
                  </a:ext>
                </a:extLst>
              </a:tr>
            </a:tbl>
          </a:graphicData>
        </a:graphic>
      </p:graphicFrame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28CA9608-433B-4096-9EA6-BD0001AC1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6572" y="2557907"/>
            <a:ext cx="4054157" cy="817167"/>
          </a:xfrm>
        </p:spPr>
        <p:txBody>
          <a:bodyPr/>
          <a:lstStyle/>
          <a:p>
            <a:r>
              <a:rPr lang="en-US" sz="1600" dirty="0"/>
              <a:t>Aggregate Function Summarizes data</a:t>
            </a:r>
          </a:p>
          <a:p>
            <a:r>
              <a:rPr lang="en-US" sz="1600" noProof="1"/>
              <a:t>Operates on Sets of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256922E-B583-4AA4-95F2-FF70627B9562}"/>
              </a:ext>
            </a:extLst>
          </p:cNvPr>
          <p:cNvGrpSpPr/>
          <p:nvPr/>
        </p:nvGrpSpPr>
        <p:grpSpPr>
          <a:xfrm>
            <a:off x="249539" y="745252"/>
            <a:ext cx="6752909" cy="1421169"/>
            <a:chOff x="254037" y="900000"/>
            <a:chExt cx="7304600" cy="1620218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DD96C4F-5BE1-43BA-8DB6-5FEE2B3EB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4037" y="1093847"/>
              <a:ext cx="4624342" cy="131445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5C3D809-3A9F-48E4-B7BC-DE3CB599A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24021" y="900000"/>
              <a:ext cx="2634616" cy="162021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CF30871-21B3-48E6-AF0A-B1C7AEA0486C}"/>
              </a:ext>
            </a:extLst>
          </p:cNvPr>
          <p:cNvGrpSpPr/>
          <p:nvPr/>
        </p:nvGrpSpPr>
        <p:grpSpPr>
          <a:xfrm>
            <a:off x="359999" y="2156768"/>
            <a:ext cx="5922834" cy="1545220"/>
            <a:chOff x="359999" y="2661611"/>
            <a:chExt cx="6153161" cy="213214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8955F26-E032-4414-AC41-08B23C83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59999" y="2661611"/>
              <a:ext cx="4181716" cy="213214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211F5CE-FF82-4CB3-8978-232A634C8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760559" y="2955781"/>
              <a:ext cx="1752601" cy="124777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6FDC599-09A6-494A-B5F3-2818D8EDFA39}"/>
              </a:ext>
            </a:extLst>
          </p:cNvPr>
          <p:cNvGrpSpPr/>
          <p:nvPr/>
        </p:nvGrpSpPr>
        <p:grpSpPr>
          <a:xfrm>
            <a:off x="345932" y="3795722"/>
            <a:ext cx="7320960" cy="2811938"/>
            <a:chOff x="360000" y="3899576"/>
            <a:chExt cx="7219440" cy="2417915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55F8024-CF14-4879-A987-8E06EEC20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60000" y="3899576"/>
              <a:ext cx="4431045" cy="241791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4968ABD-F50F-442D-9DE5-B89CC3F83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739408" y="4536832"/>
              <a:ext cx="3840032" cy="1106450"/>
            </a:xfrm>
            <a:prstGeom prst="rect">
              <a:avLst/>
            </a:prstGeom>
          </p:spPr>
        </p:pic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D6934066-C814-4DA2-9079-F35A6D24E678}"/>
              </a:ext>
            </a:extLst>
          </p:cNvPr>
          <p:cNvSpPr/>
          <p:nvPr/>
        </p:nvSpPr>
        <p:spPr>
          <a:xfrm>
            <a:off x="3543299" y="3752747"/>
            <a:ext cx="703117" cy="2477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3BAF30-4110-4251-8C09-1EA7F295A048}"/>
              </a:ext>
            </a:extLst>
          </p:cNvPr>
          <p:cNvSpPr/>
          <p:nvPr/>
        </p:nvSpPr>
        <p:spPr>
          <a:xfrm>
            <a:off x="359999" y="5372100"/>
            <a:ext cx="836342" cy="182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F3AAE4-0A13-4EDF-99B0-9D3D89847E9C}"/>
              </a:ext>
            </a:extLst>
          </p:cNvPr>
          <p:cNvSpPr/>
          <p:nvPr/>
        </p:nvSpPr>
        <p:spPr>
          <a:xfrm>
            <a:off x="2530477" y="4067337"/>
            <a:ext cx="836342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A669D65-5CF6-4087-9C1F-64196C203439}"/>
              </a:ext>
            </a:extLst>
          </p:cNvPr>
          <p:cNvSpPr/>
          <p:nvPr/>
        </p:nvSpPr>
        <p:spPr>
          <a:xfrm>
            <a:off x="991236" y="4067337"/>
            <a:ext cx="929003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866FD42-FD7C-4EFD-9490-FCE0EF49936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06812" y="209459"/>
            <a:ext cx="3785418" cy="234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9E0E3-C17C-459F-8667-FBB2A1383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811F8-02F8-4DC2-A1A4-2C79E8CB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56" y="3651220"/>
            <a:ext cx="4694056" cy="2159362"/>
          </a:xfrm>
          <a:prstGeom prst="rect">
            <a:avLst/>
          </a:prstGeom>
        </p:spPr>
      </p:pic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4147B274-45AC-46B1-88D6-D5510039F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760" y="36000"/>
            <a:ext cx="5788240" cy="32799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3EF7B22-DD02-4A23-9B30-46FC06D0B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" y="959566"/>
            <a:ext cx="6057612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439BC7-07CA-4E58-8569-550675714D39}"/>
              </a:ext>
            </a:extLst>
          </p:cNvPr>
          <p:cNvSpPr txBox="1"/>
          <p:nvPr/>
        </p:nvSpPr>
        <p:spPr>
          <a:xfrm>
            <a:off x="134686" y="0"/>
            <a:ext cx="57882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 latinLnBrk="1"/>
            <a:r>
              <a:rPr lang="en-IN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SQL Lag function </a:t>
            </a:r>
          </a:p>
          <a:p>
            <a:pPr algn="l" fontAlgn="base" latinLnBrk="1"/>
            <a:r>
              <a:rPr lang="en-IN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       </a:t>
            </a:r>
          </a:p>
          <a:p>
            <a:pPr algn="l" fontAlgn="base" latinLnBrk="1"/>
            <a:r>
              <a:rPr lang="en-IN" sz="1000" b="1" i="1" dirty="0"/>
              <a:t>Syntax of Lag function </a:t>
            </a:r>
          </a:p>
          <a:p>
            <a:pPr algn="l" fontAlgn="base" latinLnBrk="1"/>
            <a:r>
              <a:rPr lang="en-US" sz="1000" b="0" i="0" dirty="0">
                <a:solidFill>
                  <a:srgbClr val="FF00FF"/>
                </a:solidFill>
                <a:effectLst/>
                <a:latin typeface="inherit"/>
              </a:rPr>
              <a:t>LAG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scalar_expression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[,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offset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[,</a:t>
            </a:r>
            <a:r>
              <a:rPr lang="en-US" sz="1000" b="0" i="0" dirty="0">
                <a:solidFill>
                  <a:srgbClr val="0000FF"/>
                </a:solidFill>
                <a:effectLst/>
                <a:latin typeface="inherit"/>
              </a:rPr>
              <a:t>default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])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endParaRPr lang="en-US" sz="1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 latinLnBrk="1"/>
            <a:r>
              <a:rPr lang="en-US" sz="1000" b="0" i="0" dirty="0">
                <a:solidFill>
                  <a:srgbClr val="0000FF"/>
                </a:solidFill>
                <a:effectLst/>
                <a:latin typeface="inherit"/>
              </a:rPr>
              <a:t>OVER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partition_by_clause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order_by_clause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US" sz="1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i="0" dirty="0">
                <a:solidFill>
                  <a:srgbClr val="337AB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     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30F4A9-B510-4AE6-A7FA-DDA9CB78F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8" y="3315941"/>
            <a:ext cx="3824755" cy="2159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99D96-4B7E-4D08-8E6A-C1E1F7153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3143" y="3236040"/>
            <a:ext cx="3503165" cy="236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4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A4EA0E-DD58-46B5-A412-AB68CE0D6F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9C746-91B2-4931-92C4-6CBD2B5997F4}"/>
              </a:ext>
            </a:extLst>
          </p:cNvPr>
          <p:cNvSpPr txBox="1"/>
          <p:nvPr/>
        </p:nvSpPr>
        <p:spPr>
          <a:xfrm>
            <a:off x="117629" y="91320"/>
            <a:ext cx="611227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Conclusion</a:t>
            </a:r>
          </a:p>
          <a:p>
            <a:pPr algn="l" fontAlgn="base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In this Presentation, we learned the SQL Lag function and its usage to retrieve a value from previous rows. Here is the quick summary of the lag function: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Lag function fetches the value from the previous rows based on the offset defined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Offset one is the default offset value, and in this Lag, the function retrieves a value from the previous row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PARTITION BY clause defines a logical boundary of data based on the specified condition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The lag function uses default value NULL for out-of-range data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We can use the Lag function with common table expression, stored procedures, and functions for computation </a:t>
            </a:r>
            <a:r>
              <a:rPr lang="en-US" b="0" i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purposes…….</a:t>
            </a:r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E719-8DB4-4626-B7AD-7FE3F2B9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8FBFD-28E4-43CE-9C90-43B3AA9BEE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1F3A2-7AA9-4EAC-AEEF-A718977D59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Conclusion</a:t>
            </a:r>
          </a:p>
          <a:p>
            <a:pPr algn="l" fontAlgn="base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In this article, we learned the SQL Lag function and its usage to retrieve a value from previous rows. Here is the quick summary of the lag function: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Lag function fetches the value from the previous rows based on the offset defined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Offset one is the default offset value, and in this Lag, the function retrieves a value from the previous row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PARTITION BY clause defines a logical boundary of data based on the specified condition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The lag function uses default value NULL for out-of-range data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We can use the Lag function with common table expression, stored procedures, and functions for computation purposes</a:t>
            </a:r>
          </a:p>
          <a:p>
            <a:endParaRPr lang="en-IN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AE1556-61F6-479D-A4E9-A0E1323961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BB210-44E3-4069-A9F4-643CC49C03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A332B2C-7614-4E9E-AFE6-9E7D539565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70799F6-B0D6-427C-A104-DA6E1683B2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E8B9D5-5877-469A-A20B-CBE8AC1374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0D0E28A-D902-4DDB-970D-385A10AB39F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A97772D-4CC9-4835-8D66-45233FBE17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17344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PES Project Team</a:t>
            </a:r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noProof="1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628D9633-680F-4F03-ABD7-56E597389712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100" y="2249397"/>
            <a:ext cx="4414795" cy="360000"/>
          </a:xfrm>
        </p:spPr>
        <p:txBody>
          <a:bodyPr/>
          <a:lstStyle/>
          <a:p>
            <a:r>
              <a:rPr lang="en-US" dirty="0"/>
              <a:t>Compare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100" y="2609397"/>
            <a:ext cx="4414799" cy="21094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9300" y="2249397"/>
            <a:ext cx="4414795" cy="360000"/>
          </a:xfrm>
        </p:spPr>
        <p:txBody>
          <a:bodyPr/>
          <a:lstStyle/>
          <a:p>
            <a:r>
              <a:rPr lang="en-US" dirty="0"/>
              <a:t>Compare 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9300" y="2609397"/>
            <a:ext cx="4414799" cy="21094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92232" y="6681019"/>
            <a:ext cx="599768" cy="155729"/>
          </a:xfrm>
        </p:spPr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ACEC60F9-F88B-4BBB-BB27-6714AC671D58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F75E5C-49F4-4D8A-AD42-F33CF445E40B}"/>
              </a:ext>
            </a:extLst>
          </p:cNvPr>
          <p:cNvGrpSpPr/>
          <p:nvPr/>
        </p:nvGrpSpPr>
        <p:grpSpPr>
          <a:xfrm>
            <a:off x="10047514" y="1802612"/>
            <a:ext cx="1081313" cy="1194865"/>
            <a:chOff x="1436914" y="1828800"/>
            <a:chExt cx="1611086" cy="1233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83B6E7-2F65-4765-B87D-85BCAD478759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0E23CC1-46AD-4F9E-BE4E-DBF7806D2A33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rgbClr val="92D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C0B5BCF-6F2B-41BA-8A05-4C2AC11161FE}"/>
                </a:ext>
              </a:extLst>
            </p:cNvPr>
            <p:cNvCxnSpPr>
              <a:stCxn id="12" idx="2"/>
              <a:endCxn id="13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D0C516-DA55-4B65-8E7C-5ED6892FE0FD}"/>
                </a:ext>
              </a:extLst>
            </p:cNvPr>
            <p:cNvCxnSpPr>
              <a:stCxn id="12" idx="6"/>
              <a:endCxn id="13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Charts and Graphs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 descr="Line Graph">
            <a:extLst>
              <a:ext uri="{FF2B5EF4-FFF2-40B4-BE49-F238E27FC236}">
                <a16:creationId xmlns:a16="http://schemas.microsoft.com/office/drawing/2014/main" id="{5B4DBA8F-5BE8-408F-9E5D-87EF2EFA3971}"/>
              </a:ext>
            </a:extLst>
          </p:cNvPr>
          <p:cNvGrpSpPr/>
          <p:nvPr/>
        </p:nvGrpSpPr>
        <p:grpSpPr>
          <a:xfrm>
            <a:off x="373030" y="622570"/>
            <a:ext cx="11445940" cy="5938088"/>
            <a:chOff x="99757" y="9487301"/>
            <a:chExt cx="2686621" cy="2682329"/>
          </a:xfrm>
        </p:grpSpPr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E2AB20BC-4C16-4806-B45D-96781D18CC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62057140"/>
                </p:ext>
              </p:extLst>
            </p:nvPr>
          </p:nvGraphicFramePr>
          <p:xfrm>
            <a:off x="99757" y="9487301"/>
            <a:ext cx="2673316" cy="26823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3" name="Callout: Bent Line 22">
              <a:extLst>
                <a:ext uri="{FF2B5EF4-FFF2-40B4-BE49-F238E27FC236}">
                  <a16:creationId xmlns:a16="http://schemas.microsoft.com/office/drawing/2014/main" id="{9E073015-5DAD-4D34-9FF4-D7E34B0150C0}"/>
                </a:ext>
              </a:extLst>
            </p:cNvPr>
            <p:cNvSpPr/>
            <p:nvPr/>
          </p:nvSpPr>
          <p:spPr>
            <a:xfrm flipH="1">
              <a:off x="1003220" y="10072261"/>
              <a:ext cx="607731" cy="228287"/>
            </a:xfrm>
            <a:prstGeom prst="borderCallout2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+mj-lt"/>
                </a:rPr>
                <a:t>$2Bn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21AA84-6D52-4D75-82C7-48A99FC834ED}"/>
                </a:ext>
              </a:extLst>
            </p:cNvPr>
            <p:cNvSpPr txBox="1"/>
            <p:nvPr/>
          </p:nvSpPr>
          <p:spPr>
            <a:xfrm>
              <a:off x="19082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>
                  <a:latin typeface="+mj-lt"/>
                  <a:cs typeface="Arial" panose="020B0604020202020204" pitchFamily="34" charset="0"/>
                </a:rPr>
                <a:t>20YY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B5BAC7-89D5-41D2-A1E1-F0CA75077EA0}"/>
                </a:ext>
              </a:extLst>
            </p:cNvPr>
            <p:cNvSpPr txBox="1"/>
            <p:nvPr/>
          </p:nvSpPr>
          <p:spPr>
            <a:xfrm>
              <a:off x="202006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>
                  <a:latin typeface="+mj-lt"/>
                  <a:cs typeface="Arial" panose="020B0604020202020204" pitchFamily="34" charset="0"/>
                </a:rPr>
                <a:t>20YY</a:t>
              </a:r>
            </a:p>
          </p:txBody>
        </p:sp>
      </p:grp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6EC26857-9544-4562-AFF0-72E06906387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{01EB5B47-F149-46FF-8F08-C0EEC632EC5A}tf78043420_win32</Template>
  <TotalTime>439</TotalTime>
  <Words>766</Words>
  <Application>Microsoft Office PowerPoint</Application>
  <PresentationFormat>Widescreen</PresentationFormat>
  <Paragraphs>157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 New</vt:lpstr>
      <vt:lpstr>inherit</vt:lpstr>
      <vt:lpstr>Lucida Sans Typewriter</vt:lpstr>
      <vt:lpstr>Segoe UI</vt:lpstr>
      <vt:lpstr>Times New Roman</vt:lpstr>
      <vt:lpstr>Tw Cen MT</vt:lpstr>
      <vt:lpstr>Office Theme</vt:lpstr>
      <vt:lpstr>Medicine Database</vt:lpstr>
      <vt:lpstr>Database Design</vt:lpstr>
      <vt:lpstr>Aggregate Functions</vt:lpstr>
      <vt:lpstr>PowerPoint Presentation</vt:lpstr>
      <vt:lpstr>PowerPoint Presentation</vt:lpstr>
      <vt:lpstr>PowerPoint Presentation</vt:lpstr>
      <vt:lpstr>Thank You</vt:lpstr>
      <vt:lpstr>Comparison</vt:lpstr>
      <vt:lpstr>Charts and Graphs</vt:lpstr>
      <vt:lpstr>Charts and Graphs 1</vt:lpstr>
      <vt:lpstr>Charts and Graphs 2</vt:lpstr>
      <vt:lpstr>Table</vt:lpstr>
      <vt:lpstr>Large Image slide</vt:lpstr>
      <vt:lpstr>Video slide</vt:lpstr>
      <vt:lpstr>Database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dinu</dc:creator>
  <cp:lastModifiedBy>fathima.wasim@outlook.com</cp:lastModifiedBy>
  <cp:revision>30</cp:revision>
  <dcterms:created xsi:type="dcterms:W3CDTF">2021-05-09T05:19:06Z</dcterms:created>
  <dcterms:modified xsi:type="dcterms:W3CDTF">2021-05-11T00:03:43Z</dcterms:modified>
</cp:coreProperties>
</file>