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6" r:id="rId6"/>
    <p:sldId id="260" r:id="rId7"/>
    <p:sldId id="271" r:id="rId8"/>
    <p:sldId id="261" r:id="rId9"/>
    <p:sldId id="262" r:id="rId10"/>
    <p:sldId id="272" r:id="rId11"/>
    <p:sldId id="273" r:id="rId12"/>
    <p:sldId id="274" r:id="rId13"/>
    <p:sldId id="275" r:id="rId14"/>
    <p:sldId id="263" r:id="rId15"/>
    <p:sldId id="269" r:id="rId16"/>
    <p:sldId id="264" r:id="rId17"/>
    <p:sldId id="265" r:id="rId18"/>
    <p:sldId id="266" r:id="rId19"/>
    <p:sldId id="267"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ishaNH31" TargetMode="External"/><Relationship Id="rId2" Type="http://schemas.openxmlformats.org/officeDocument/2006/relationships/hyperlink" Target="https://github.com/Abhignanshetty" TargetMode="External"/><Relationship Id="rId1" Type="http://schemas.openxmlformats.org/officeDocument/2006/relationships/slideLayout" Target="../slideLayouts/slideLayout3.xml"/><Relationship Id="rId4" Type="http://schemas.openxmlformats.org/officeDocument/2006/relationships/hyperlink" Target="https://github.com/FathimaMehe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n-GB" sz="2880" dirty="0"/>
              <a:t>             </a:t>
            </a:r>
            <a:r>
              <a:rPr lang="en-GB" sz="2400" dirty="0"/>
              <a:t>“EXCEL DATA MANAGEMENT SYSTEM “</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800" dirty="0"/>
              <a:t>Presented By,</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it-IT" sz="4800" dirty="0"/>
              <a:t>Disha N H  (4AI22CD018)</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Shivani V  (4AI22CD064)</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Fathima Mehek  (4AI22CD020)</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Abhigna N Shetty  (4AI22CD001)</a:t>
            </a:r>
          </a:p>
          <a:p>
            <a:pPr marL="0" lvl="0" indent="0" algn="l" rtl="0">
              <a:spcBef>
                <a:spcPts val="0"/>
              </a:spcBef>
              <a:spcAft>
                <a:spcPts val="0"/>
              </a:spcAft>
              <a:buNone/>
            </a:pPr>
            <a:endParaRPr lang="it-IT" sz="4800" dirty="0"/>
          </a:p>
          <a:p>
            <a:pPr marL="0" lvl="0" indent="0" algn="l" rtl="0">
              <a:spcBef>
                <a:spcPts val="0"/>
              </a:spcBef>
              <a:spcAft>
                <a:spcPts val="0"/>
              </a:spcAft>
              <a:buNone/>
            </a:pPr>
            <a:endParaRPr lang="it-IT" sz="1800" dirty="0"/>
          </a:p>
          <a:p>
            <a:pPr marL="0" lvl="0" indent="0" algn="l" rtl="0">
              <a:spcBef>
                <a:spcPts val="0"/>
              </a:spcBef>
              <a:spcAft>
                <a:spcPts val="0"/>
              </a:spcAft>
              <a:buNone/>
            </a:pPr>
            <a:r>
              <a:rPr lang="it-IT" sz="1800" dirty="0"/>
              <a:t>	</a:t>
            </a: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4800" dirty="0"/>
              <a:t>								Under the Guidance of </a:t>
            </a:r>
            <a:endParaRPr sz="4800" dirty="0"/>
          </a:p>
          <a:p>
            <a:pPr marL="0" lvl="0" indent="0" algn="l" rtl="0">
              <a:spcBef>
                <a:spcPts val="0"/>
              </a:spcBef>
              <a:spcAft>
                <a:spcPts val="0"/>
              </a:spcAft>
              <a:buNone/>
            </a:pPr>
            <a:r>
              <a:rPr lang="en-GB" sz="4800" dirty="0"/>
              <a:t>														Prof. Harshitha H D</a:t>
            </a:r>
            <a:endParaRPr sz="4800"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a:latin typeface="Roboto"/>
                <a:ea typeface="Roboto"/>
                <a:cs typeface="Roboto"/>
                <a:sym typeface="Roboto"/>
              </a:rPr>
              <a:t>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5008"/>
            <a:ext cx="8520600" cy="4293867"/>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ADD DATA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add student records with real-time feedback using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 y="1526292"/>
            <a:ext cx="7947718" cy="3238213"/>
          </a:xfrm>
          <a:prstGeom prst="rect">
            <a:avLst/>
          </a:prstGeom>
        </p:spPr>
      </p:pic>
    </p:spTree>
    <p:extLst>
      <p:ext uri="{BB962C8B-B14F-4D97-AF65-F5344CB8AC3E}">
        <p14:creationId xmlns:p14="http://schemas.microsoft.com/office/powerpoint/2010/main" val="58997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5633"/>
            <a:ext cx="8520600" cy="4273242"/>
          </a:xfrm>
        </p:spPr>
        <p:txBody>
          <a:bodyPr/>
          <a:lstStyle/>
          <a:p>
            <a:pPr marL="457200" lvl="1" indent="-342900">
              <a:buSzPts val="18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Update Data : </a:t>
            </a:r>
          </a:p>
          <a:p>
            <a:pPr marL="914400" lvl="2" indent="-342900">
              <a:buSzPts val="180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update student records with real-time feedback using the Excel Data Management System.</a:t>
            </a:r>
          </a:p>
          <a:p>
            <a:pPr marL="914400" lvl="2" indent="-342900">
              <a:buSzPts val="1800"/>
              <a:buFont typeface="Courier New" panose="02070309020205020404" pitchFamily="49" charset="0"/>
              <a:buChar char="o"/>
            </a:pPr>
            <a:endParaRPr lang="en-US" dirty="0"/>
          </a:p>
          <a:p>
            <a:pPr marL="914400" lvl="2" indent="-342900">
              <a:buSzPts val="1800"/>
              <a:buFont typeface="Courier New" panose="02070309020205020404" pitchFamily="49" charset="0"/>
              <a:buChar char="o"/>
            </a:pPr>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533166"/>
            <a:ext cx="8222725" cy="3245089"/>
          </a:xfrm>
          <a:prstGeom prst="rect">
            <a:avLst/>
          </a:prstGeom>
        </p:spPr>
      </p:pic>
    </p:spTree>
    <p:extLst>
      <p:ext uri="{BB962C8B-B14F-4D97-AF65-F5344CB8AC3E}">
        <p14:creationId xmlns:p14="http://schemas.microsoft.com/office/powerpoint/2010/main" val="220782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78755"/>
            <a:ext cx="8520600" cy="4390120"/>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Delete Data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Quickly delete records with ease using the Excel Data Management System.</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8" y="1251283"/>
            <a:ext cx="8298351" cy="3317591"/>
          </a:xfrm>
          <a:prstGeom prst="rect">
            <a:avLst/>
          </a:prstGeom>
        </p:spPr>
      </p:pic>
    </p:spTree>
    <p:extLst>
      <p:ext uri="{BB962C8B-B14F-4D97-AF65-F5344CB8AC3E}">
        <p14:creationId xmlns:p14="http://schemas.microsoft.com/office/powerpoint/2010/main" val="224196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33756"/>
            <a:ext cx="8520600" cy="4335119"/>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Plot Graph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Visualize data effectively by plotting insightful graphs with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450665"/>
            <a:ext cx="8174598" cy="3196962"/>
          </a:xfrm>
          <a:prstGeom prst="rect">
            <a:avLst/>
          </a:prstGeom>
        </p:spPr>
      </p:pic>
    </p:spTree>
    <p:extLst>
      <p:ext uri="{BB962C8B-B14F-4D97-AF65-F5344CB8AC3E}">
        <p14:creationId xmlns:p14="http://schemas.microsoft.com/office/powerpoint/2010/main" val="27289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D764B-259A-A757-5B3E-C64B5F6B815E}"/>
              </a:ext>
            </a:extLst>
          </p:cNvPr>
          <p:cNvSpPr>
            <a:spLocks noGrp="1"/>
          </p:cNvSpPr>
          <p:nvPr>
            <p:ph type="title"/>
          </p:nvPr>
        </p:nvSpPr>
        <p:spPr>
          <a:xfrm>
            <a:off x="-104078" y="144380"/>
            <a:ext cx="8936378" cy="710548"/>
          </a:xfrm>
        </p:spPr>
        <p:txBody>
          <a:bodyPr>
            <a:normAutofit/>
          </a:bodyPr>
          <a:lstStyle/>
          <a:p>
            <a:r>
              <a:rPr lang="en-IN" dirty="0"/>
              <a:t>                                </a:t>
            </a:r>
            <a:r>
              <a:rPr lang="en-IN" sz="2700" dirty="0">
                <a:latin typeface="Times New Roman" panose="02020603050405020304" pitchFamily="18" charset="0"/>
                <a:cs typeface="Times New Roman" panose="02020603050405020304" pitchFamily="18" charset="0"/>
              </a:rPr>
              <a:t>Challenges Faced </a:t>
            </a:r>
          </a:p>
        </p:txBody>
      </p:sp>
      <p:sp>
        <p:nvSpPr>
          <p:cNvPr id="3" name="Text Placeholder 2">
            <a:extLst>
              <a:ext uri="{FF2B5EF4-FFF2-40B4-BE49-F238E27FC236}">
                <a16:creationId xmlns:a16="http://schemas.microsoft.com/office/drawing/2014/main" xmlns="" id="{965A8087-846B-8A37-5123-8DC59D4FED0B}"/>
              </a:ext>
            </a:extLst>
          </p:cNvPr>
          <p:cNvSpPr>
            <a:spLocks noGrp="1"/>
          </p:cNvSpPr>
          <p:nvPr>
            <p:ph type="body" idx="1"/>
          </p:nvPr>
        </p:nvSpPr>
        <p:spPr>
          <a:xfrm>
            <a:off x="311700" y="854927"/>
            <a:ext cx="8520600" cy="3873190"/>
          </a:xfrm>
        </p:spPr>
        <p:txBody>
          <a:bodyPr>
            <a:noAutofit/>
          </a:bodyPr>
          <a:lstStyle/>
          <a:p>
            <a:pPr algn="just">
              <a:buFont typeface="Wingdings" panose="05000000000000000000" pitchFamily="2" charset="2"/>
              <a:buChar char="Ø"/>
            </a:pPr>
            <a:r>
              <a:rPr lang="en-IN" sz="2100" b="1" dirty="0">
                <a:latin typeface="Times New Roman" panose="02020603050405020304" pitchFamily="18" charset="0"/>
                <a:cs typeface="Times New Roman" panose="02020603050405020304" pitchFamily="18" charset="0"/>
              </a:rPr>
              <a:t>Issues Encountered:</a:t>
            </a:r>
          </a:p>
          <a:p>
            <a:pPr algn="just">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Missing or corrupted Student_Data.xlsx can cause errors; ensure file existence and validate columns.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Lack of checks for empty fields or duplicate USN allows invalid or redundant data.</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Fixed layouts and blocking tasks make the interface unresponsive; use dynamic resizing and threading. </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0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39A146D-0B50-2637-B0D7-7E330DC269B0}"/>
              </a:ext>
            </a:extLst>
          </p:cNvPr>
          <p:cNvSpPr>
            <a:spLocks noGrp="1"/>
          </p:cNvSpPr>
          <p:nvPr>
            <p:ph type="body" idx="1"/>
          </p:nvPr>
        </p:nvSpPr>
        <p:spPr>
          <a:xfrm>
            <a:off x="311150" y="327025"/>
            <a:ext cx="8521700" cy="4241800"/>
          </a:xfrm>
        </p:spPr>
        <p:txBody>
          <a:bodyPr>
            <a:normAutofit/>
          </a:bodyPr>
          <a:lstStyle/>
          <a:p>
            <a:pPr algn="just">
              <a:buFont typeface="Wingdings" panose="05000000000000000000" pitchFamily="2" charset="2"/>
              <a:buChar char="Ø"/>
            </a:pPr>
            <a:r>
              <a:rPr lang="en-US" sz="2100" b="1" dirty="0">
                <a:latin typeface="Times New Roman" panose="02020603050405020304" pitchFamily="18" charset="0"/>
                <a:ea typeface="Roboto" panose="02000000000000000000" pitchFamily="2" charset="0"/>
                <a:cs typeface="Times New Roman" panose="02020603050405020304" pitchFamily="18" charset="0"/>
              </a:rPr>
              <a:t>How They Were Resolved</a:t>
            </a:r>
            <a:r>
              <a:rPr lang="en-US" sz="21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Added checks to create Student_Data.xlsx if it doesn't exist and ensured consistent column names using pandas.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Implemented validation for empty fields and checks for duplicate USN before adding or updating records.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Enabled dynamic resizing with grid weights and optimized file operations using separate threads for heavy tasks.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86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ECA95-BCB5-EAAE-C585-21BC5EFABB6F}"/>
              </a:ext>
            </a:extLst>
          </p:cNvPr>
          <p:cNvSpPr>
            <a:spLocks noGrp="1"/>
          </p:cNvSpPr>
          <p:nvPr>
            <p:ph type="title"/>
          </p:nvPr>
        </p:nvSpPr>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Future Work</a:t>
            </a:r>
          </a:p>
        </p:txBody>
      </p:sp>
      <p:sp>
        <p:nvSpPr>
          <p:cNvPr id="3" name="Text Placeholder 2">
            <a:extLst>
              <a:ext uri="{FF2B5EF4-FFF2-40B4-BE49-F238E27FC236}">
                <a16:creationId xmlns:a16="http://schemas.microsoft.com/office/drawing/2014/main" xmlns="" id="{74863718-4673-20A3-8C71-0AD31C83E1C4}"/>
              </a:ext>
            </a:extLst>
          </p:cNvPr>
          <p:cNvSpPr>
            <a:spLocks noGrp="1"/>
          </p:cNvSpPr>
          <p:nvPr>
            <p:ph type="body" idx="1"/>
          </p:nvPr>
        </p:nvSpPr>
        <p:spPr/>
        <p:txBody>
          <a:bodyPr>
            <a:normAutofit/>
          </a:bodyPr>
          <a:lstStyle/>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Database Integration: </a:t>
            </a:r>
            <a:r>
              <a:rPr lang="en-IN" sz="1600" dirty="0">
                <a:latin typeface="Times New Roman" panose="02020603050405020304" pitchFamily="18" charset="0"/>
                <a:cs typeface="Times New Roman" panose="02020603050405020304" pitchFamily="18" charset="0"/>
              </a:rPr>
              <a:t>Replace the Excel file with a database like SQLite or MongoDB for improved scalability and performance.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Enhanced GUI: </a:t>
            </a:r>
            <a:r>
              <a:rPr lang="en-IN" sz="1600" dirty="0">
                <a:latin typeface="Times New Roman" panose="02020603050405020304" pitchFamily="18" charset="0"/>
                <a:cs typeface="Times New Roman" panose="02020603050405020304" pitchFamily="18" charset="0"/>
              </a:rPr>
              <a:t>Add responsive design, tooltips, and real-time data validation for better user experience.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Analysis: </a:t>
            </a:r>
            <a:r>
              <a:rPr lang="en-IN" sz="1600" dirty="0">
                <a:latin typeface="Times New Roman" panose="02020603050405020304" pitchFamily="18" charset="0"/>
                <a:cs typeface="Times New Roman" panose="02020603050405020304" pitchFamily="18" charset="0"/>
              </a:rPr>
              <a:t>Integrate advanced visualizations and analytics tools to provide insights beyond simple plotting.</a:t>
            </a:r>
          </a:p>
        </p:txBody>
      </p:sp>
    </p:spTree>
    <p:extLst>
      <p:ext uri="{BB962C8B-B14F-4D97-AF65-F5344CB8AC3E}">
        <p14:creationId xmlns:p14="http://schemas.microsoft.com/office/powerpoint/2010/main" val="79133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A17F2-EEDB-ACD5-D087-C77D4E756C0A}"/>
              </a:ext>
            </a:extLst>
          </p:cNvPr>
          <p:cNvSpPr>
            <a:spLocks noGrp="1"/>
          </p:cNvSpPr>
          <p:nvPr>
            <p:ph type="title"/>
          </p:nvPr>
        </p:nvSpPr>
        <p:spPr>
          <a:xfrm>
            <a:off x="311700" y="111512"/>
            <a:ext cx="8520600" cy="639337"/>
          </a:xfrm>
        </p:spPr>
        <p:txBody>
          <a:bodyPr>
            <a:normAutofit fontScale="90000"/>
          </a:bodyPr>
          <a:lstStyle/>
          <a:p>
            <a:pPr algn="ctr"/>
            <a:r>
              <a:rPr lang="en-IN" dirty="0"/>
              <a:t> </a:t>
            </a:r>
            <a:r>
              <a:rPr lang="en-IN" dirty="0">
                <a:latin typeface="Times New Roman" panose="02020603050405020304" pitchFamily="18" charset="0"/>
                <a:cs typeface="Times New Roman" panose="02020603050405020304" pitchFamily="18" charset="0"/>
              </a:rPr>
              <a:t>Conclusion      </a:t>
            </a:r>
            <a:r>
              <a:rPr lang="en-IN" dirty="0"/>
              <a:t>      </a:t>
            </a:r>
          </a:p>
        </p:txBody>
      </p:sp>
      <p:sp>
        <p:nvSpPr>
          <p:cNvPr id="3" name="Text Placeholder 2">
            <a:extLst>
              <a:ext uri="{FF2B5EF4-FFF2-40B4-BE49-F238E27FC236}">
                <a16:creationId xmlns:a16="http://schemas.microsoft.com/office/drawing/2014/main" xmlns="" id="{84E5AD73-DDAA-2A13-4DB3-4F6A4B6A2937}"/>
              </a:ext>
            </a:extLst>
          </p:cNvPr>
          <p:cNvSpPr>
            <a:spLocks noGrp="1"/>
          </p:cNvSpPr>
          <p:nvPr>
            <p:ph type="body" idx="1"/>
          </p:nvPr>
        </p:nvSpPr>
        <p:spPr>
          <a:xfrm>
            <a:off x="311700" y="750849"/>
            <a:ext cx="8520600" cy="3818026"/>
          </a:xfrm>
        </p:spPr>
        <p:txBody>
          <a:bodyPr>
            <a:noAutofit/>
          </a:bodyPr>
          <a:lstStyle/>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Management Interface: </a:t>
            </a:r>
            <a:r>
              <a:rPr lang="en-US" sz="1600" dirty="0">
                <a:latin typeface="Times New Roman" panose="02020603050405020304" pitchFamily="18" charset="0"/>
                <a:cs typeface="Times New Roman" panose="02020603050405020304" pitchFamily="18" charset="0"/>
              </a:rPr>
              <a:t>This code creates a graphical user interface (GUI) using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to manage student data stored in an Excel file. It allows users to add, update, delete, reset, and view records.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Interactive </a:t>
            </a: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Display:</a:t>
            </a:r>
            <a:r>
              <a:rPr lang="en-US" sz="1600" dirty="0">
                <a:latin typeface="Times New Roman" panose="02020603050405020304" pitchFamily="18" charset="0"/>
                <a:cs typeface="Times New Roman" panose="02020603050405020304" pitchFamily="18" charset="0"/>
              </a:rPr>
              <a:t> The data from the Excel sheet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enabling users to visually browse and select records for modifications.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Graphical Insights: </a:t>
            </a:r>
            <a:r>
              <a:rPr lang="en-US" sz="1600" dirty="0">
                <a:latin typeface="Times New Roman" panose="02020603050405020304" pitchFamily="18" charset="0"/>
                <a:cs typeface="Times New Roman" panose="02020603050405020304" pitchFamily="18" charset="0"/>
              </a:rPr>
              <a:t>A button is provided to generate bar charts of student percentages using Matplotlib, offering a quick overview of performance metrics.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Seamless Excel Integration: </a:t>
            </a:r>
            <a:r>
              <a:rPr lang="en-US" sz="1600" dirty="0">
                <a:latin typeface="Times New Roman" panose="02020603050405020304" pitchFamily="18" charset="0"/>
                <a:cs typeface="Times New Roman" panose="02020603050405020304" pitchFamily="18" charset="0"/>
              </a:rPr>
              <a:t>The program reads and writes data to an Excel file (Student_Data.xlsx) dynamically, ensuring persistent storage of updates.</a:t>
            </a:r>
          </a:p>
        </p:txBody>
      </p:sp>
    </p:spTree>
    <p:extLst>
      <p:ext uri="{BB962C8B-B14F-4D97-AF65-F5344CB8AC3E}">
        <p14:creationId xmlns:p14="http://schemas.microsoft.com/office/powerpoint/2010/main" val="191420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8BDBE-4346-B62C-721D-C2B835D711AE}"/>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GitHub Links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7C178EB-2CF0-464D-0763-7C9E3FB11FD8}"/>
              </a:ext>
            </a:extLst>
          </p:cNvPr>
          <p:cNvSpPr>
            <a:spLocks noGrp="1"/>
          </p:cNvSpPr>
          <p:nvPr>
            <p:ph type="body" idx="1"/>
          </p:nvPr>
        </p:nvSpPr>
        <p:spPr/>
        <p:txBody>
          <a:bodyPr/>
          <a:lstStyle/>
          <a:p>
            <a:pPr>
              <a:buFont typeface="Wingdings" panose="05000000000000000000" pitchFamily="2" charset="2"/>
              <a:buChar char="Ø"/>
            </a:pPr>
            <a:r>
              <a:rPr lang="en-IN" sz="1600" b="1" dirty="0" err="1">
                <a:latin typeface="Times New Roman" panose="02020603050405020304" pitchFamily="18" charset="0"/>
                <a:cs typeface="Times New Roman" panose="02020603050405020304" pitchFamily="18" charset="0"/>
              </a:rPr>
              <a:t>Abhigna</a:t>
            </a:r>
            <a:r>
              <a:rPr lang="en-IN" sz="1600" b="1" dirty="0">
                <a:latin typeface="Times New Roman" panose="02020603050405020304" pitchFamily="18" charset="0"/>
                <a:cs typeface="Times New Roman" panose="02020603050405020304" pitchFamily="18" charset="0"/>
              </a:rPr>
              <a:t> N Shetty: </a:t>
            </a:r>
            <a:r>
              <a:rPr lang="en-IN" sz="1600" dirty="0">
                <a:latin typeface="Times New Roman" panose="02020603050405020304" pitchFamily="18" charset="0"/>
                <a:cs typeface="Times New Roman" panose="02020603050405020304" pitchFamily="18" charset="0"/>
                <a:hlinkClick r:id="rId2"/>
              </a:rPr>
              <a:t>https://GitHub.com/Abhignanshetty</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Disha N H: </a:t>
            </a:r>
            <a:r>
              <a:rPr lang="en-IN" sz="1600" dirty="0">
                <a:latin typeface="Times New Roman" panose="02020603050405020304" pitchFamily="18" charset="0"/>
                <a:cs typeface="Times New Roman" panose="02020603050405020304" pitchFamily="18" charset="0"/>
                <a:hlinkClick r:id="rId3"/>
              </a:rPr>
              <a:t>https://GitHub.com/DishaNH31</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Fathima </a:t>
            </a:r>
            <a:r>
              <a:rPr lang="en-IN" sz="1600" b="1" dirty="0" err="1">
                <a:latin typeface="Times New Roman" panose="02020603050405020304" pitchFamily="18" charset="0"/>
                <a:cs typeface="Times New Roman" panose="02020603050405020304" pitchFamily="18" charset="0"/>
              </a:rPr>
              <a:t>Mehek</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https://GitHub.com/FathimaMehek</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0402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E536D-B727-D792-9ED2-23E54918D808}"/>
              </a:ext>
            </a:extLst>
          </p:cNvPr>
          <p:cNvSpPr>
            <a:spLocks noGrp="1"/>
          </p:cNvSpPr>
          <p:nvPr>
            <p:ph type="title"/>
          </p:nvPr>
        </p:nvSpPr>
        <p:spPr>
          <a:xfrm>
            <a:off x="311700" y="409999"/>
            <a:ext cx="8520600" cy="4228908"/>
          </a:xfrm>
        </p:spPr>
        <p:txBody>
          <a:bodyPr>
            <a:normAutofit/>
          </a:bodyPr>
          <a:lstStyle/>
          <a:p>
            <a:pPr algn="ctr"/>
            <a:r>
              <a:rPr lang="en-IN" dirty="0"/>
              <a:t/>
            </a:r>
            <a:br>
              <a:rPr lang="en-IN" dirty="0"/>
            </a:br>
            <a:r>
              <a:rPr lang="en-IN" dirty="0"/>
              <a:t/>
            </a:r>
            <a:br>
              <a:rPr lang="en-IN" dirty="0"/>
            </a:br>
            <a:endParaRPr lang="en-IN" dirty="0"/>
          </a:p>
        </p:txBody>
      </p:sp>
      <p:sp>
        <p:nvSpPr>
          <p:cNvPr id="3" name="Text Placeholder 2">
            <a:extLst>
              <a:ext uri="{FF2B5EF4-FFF2-40B4-BE49-F238E27FC236}">
                <a16:creationId xmlns:a16="http://schemas.microsoft.com/office/drawing/2014/main" xmlns="" id="{DFE18147-D0BC-0C60-26BD-933885584166}"/>
              </a:ext>
            </a:extLst>
          </p:cNvPr>
          <p:cNvSpPr>
            <a:spLocks noGrp="1"/>
          </p:cNvSpPr>
          <p:nvPr>
            <p:ph type="body" idx="1"/>
          </p:nvPr>
        </p:nvSpPr>
        <p:spPr>
          <a:xfrm>
            <a:off x="1680116" y="1970049"/>
            <a:ext cx="6408235" cy="669073"/>
          </a:xfrm>
        </p:spPr>
        <p:txBody>
          <a:bodyPr>
            <a:normAutofit fontScale="25000" lnSpcReduction="20000"/>
          </a:bodyPr>
          <a:lstStyle/>
          <a:p>
            <a:pPr marL="114300" indent="0">
              <a:buNone/>
            </a:pPr>
            <a:r>
              <a:rPr lang="en-US" dirty="0"/>
              <a:t>                                                           </a:t>
            </a:r>
            <a:r>
              <a:rPr lang="en-US" sz="19200" dirty="0">
                <a:latin typeface="Times New Roman" panose="02020603050405020304" pitchFamily="18" charset="0"/>
                <a:cs typeface="Times New Roman" panose="02020603050405020304" pitchFamily="18" charset="0"/>
              </a:rPr>
              <a:t>THANK YOU</a:t>
            </a:r>
            <a:endParaRPr lang="en-IN" sz="19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algn="just">
              <a:spcAft>
                <a:spcPts val="12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application with a graphical user interface (GUI) to manage data from an Excel file which allows users to view, add, update, and delete data records stored in an Excel file, as well as visualize selected data through graphs.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0" y="410000"/>
            <a:ext cx="8832300" cy="607800"/>
          </a:xfrm>
          <a:prstGeom prst="rect">
            <a:avLst/>
          </a:prstGeom>
        </p:spPr>
        <p:txBody>
          <a:bodyPr spcFirstLastPara="1" wrap="square" lIns="91425" tIns="91425" rIns="91425" bIns="91425" anchor="t" anchorCtr="0">
            <a:normAutofit fontScale="90000"/>
          </a:bodyPr>
          <a:lstStyle/>
          <a:p>
            <a:pPr lvl="0" algn="ctr" rtl="0">
              <a:spcBef>
                <a:spcPts val="0"/>
              </a:spcBef>
              <a:spcAft>
                <a:spcPts val="0"/>
              </a:spcAft>
            </a:pPr>
            <a:r>
              <a:rPr lang="en-GB"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01" name="Google Shape;101;p15"/>
          <p:cNvSpPr txBox="1">
            <a:spLocks noGrp="1"/>
          </p:cNvSpPr>
          <p:nvPr>
            <p:ph type="body" idx="1"/>
          </p:nvPr>
        </p:nvSpPr>
        <p:spPr>
          <a:xfrm>
            <a:off x="311700" y="1361287"/>
            <a:ext cx="8520600" cy="3207588"/>
          </a:xfrm>
          <a:prstGeom prst="rect">
            <a:avLst/>
          </a:prstGeom>
        </p:spPr>
        <p:txBody>
          <a:bodyPr spcFirstLastPara="1" wrap="square" lIns="91425" tIns="91425" rIns="91425" bIns="91425" anchor="t" anchorCtr="0">
            <a:normAutofit/>
          </a:bodyPr>
          <a:lstStyle/>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Update</a:t>
            </a:r>
            <a:r>
              <a:rPr lang="en-IN" sz="1600" dirty="0">
                <a:effectLst/>
                <a:latin typeface="Times New Roman" panose="02020603050405020304" pitchFamily="18" charset="0"/>
                <a:ea typeface="Noto Sans Symbols"/>
                <a:cs typeface="Noto Sans Symbols"/>
              </a:rPr>
              <a:t>: </a:t>
            </a:r>
            <a:r>
              <a:rPr lang="en-IN" sz="1600" dirty="0">
                <a:effectLst/>
                <a:latin typeface="Times New Roman" panose="02020603050405020304" pitchFamily="18" charset="0"/>
                <a:ea typeface="Noto Sans Symbols"/>
                <a:cs typeface="Times New Roman" panose="02020603050405020304" pitchFamily="18" charset="0"/>
              </a:rPr>
              <a:t>Users will be able to update existing student records using the unique USN (University Serial Number) as an identifier. This allows editing details for a specific student.</a:t>
            </a: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Entry</a:t>
            </a:r>
            <a:r>
              <a:rPr lang="en-IN" sz="1600" dirty="0">
                <a:effectLst/>
                <a:latin typeface="Times New Roman" panose="02020603050405020304" pitchFamily="18" charset="0"/>
                <a:ea typeface="Noto Sans Symbols"/>
                <a:cs typeface="Noto Sans Symbols"/>
              </a:rPr>
              <a:t>: The system will allow users to input student details such as USN, Student Name, MongoDB Marks, PHP Marks, Data Structure Marks, Total Marks, and Percentage.</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Deletion</a:t>
            </a:r>
            <a:r>
              <a:rPr lang="en-IN" sz="1600" dirty="0">
                <a:effectLst/>
                <a:latin typeface="Times New Roman" panose="02020603050405020304" pitchFamily="18" charset="0"/>
                <a:ea typeface="Noto Sans Symbols"/>
                <a:cs typeface="Noto Sans Symbols"/>
              </a:rPr>
              <a:t>: Users will be able to delete student records based on the USN.</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Persistence</a:t>
            </a:r>
            <a:r>
              <a:rPr lang="en-IN" sz="1600" dirty="0">
                <a:effectLst/>
                <a:latin typeface="Times New Roman" panose="02020603050405020304" pitchFamily="18" charset="0"/>
                <a:ea typeface="Noto Sans Symbols"/>
                <a:cs typeface="Noto Sans Symbols"/>
              </a:rPr>
              <a:t>: All student data will be stored in an Excel file (</a:t>
            </a:r>
            <a:r>
              <a:rPr lang="en-IN" sz="1600" dirty="0">
                <a:latin typeface="Times New Roman" panose="02020603050405020304" pitchFamily="18" charset="0"/>
                <a:ea typeface="Noto Sans Symbols"/>
                <a:cs typeface="Noto Sans Symbols"/>
              </a:rPr>
              <a:t>S</a:t>
            </a:r>
            <a:r>
              <a:rPr lang="en-IN" sz="1600" dirty="0">
                <a:effectLst/>
                <a:latin typeface="Times New Roman" panose="02020603050405020304" pitchFamily="18" charset="0"/>
                <a:ea typeface="Noto Sans Symbols"/>
                <a:cs typeface="Noto Sans Symbols"/>
              </a:rPr>
              <a:t>tudents.CSV), ensuring data is saved between application sessions.</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CRUD Operations</a:t>
            </a:r>
            <a:r>
              <a:rPr lang="en-IN" sz="1600" dirty="0">
                <a:effectLst/>
                <a:latin typeface="Times New Roman" panose="02020603050405020304" pitchFamily="18" charset="0"/>
                <a:ea typeface="Noto Sans Symbols"/>
                <a:cs typeface="Noto Sans Symbols"/>
              </a:rPr>
              <a:t>: The project will implement the basic Create, Read, Update, and Delete functionalities for student records.</a:t>
            </a:r>
            <a:endParaRPr lang="en-IN" sz="1600" dirty="0">
              <a:effectLst/>
              <a:latin typeface="Noto Sans Symbols"/>
              <a:ea typeface="Noto Sans Symbols"/>
              <a:cs typeface="Noto Sans Symbols"/>
            </a:endParaRPr>
          </a:p>
          <a:p>
            <a:pPr marL="285750" indent="-285750" algn="just">
              <a:lnSpc>
                <a:spcPct val="107000"/>
              </a:lnSpc>
              <a:spcAft>
                <a:spcPts val="8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63551" y="137505"/>
            <a:ext cx="8995851" cy="53626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Project</a:t>
            </a:r>
            <a:r>
              <a:rPr lang="en-GB" sz="2700" dirty="0">
                <a:latin typeface="Times New Roman" panose="02020603050405020304" pitchFamily="18" charset="0"/>
                <a:cs typeface="Times New Roman" panose="02020603050405020304" pitchFamily="18" charset="0"/>
              </a:rPr>
              <a:t> Design</a:t>
            </a:r>
            <a:endParaRPr sz="2700"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body" idx="1"/>
          </p:nvPr>
        </p:nvSpPr>
        <p:spPr>
          <a:xfrm>
            <a:off x="311700" y="847494"/>
            <a:ext cx="8520600" cy="3875760"/>
          </a:xfrm>
          <a:prstGeom prst="rect">
            <a:avLst/>
          </a:prstGeom>
        </p:spPr>
        <p:txBody>
          <a:bodyPr spcFirstLastPara="1" wrap="square" lIns="91425" tIns="91425" rIns="91425" bIns="91425" anchor="t" anchorCtr="0">
            <a:noAutofit/>
          </a:bodyPr>
          <a:lstStyle/>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 A computer with at least 4GB RAM and basic storage.</a:t>
            </a:r>
          </a:p>
          <a:p>
            <a:pPr marL="285750" indent="-285750" algn="just">
              <a:spcAft>
                <a:spcPts val="12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Python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pandas, and </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libraries.</a:t>
            </a:r>
          </a:p>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System Design:</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Excel Data Management System (EDMS) is designed to automate, organize, and streamline the management of data within Microsoft Excel.</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 will focus on automating repetitive tasks, improving data accuracy, ensuring data integrity, and facilitating the creation of reports and analysis.</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The design of this system involves multiple components that work together to deliver these functionalities, ranging from user interfaces to backend processes.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490654"/>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System Architecture</a:t>
            </a:r>
            <a:endParaRPr lang="en-IN" sz="27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11272"/>
            <a:ext cx="8520600" cy="3757603"/>
          </a:xfrm>
        </p:spPr>
        <p:txBody>
          <a:bodyPr>
            <a:normAutofit fontScale="92500" lnSpcReduction="10000"/>
          </a:bodyPr>
          <a:lstStyle/>
          <a:p>
            <a:pPr marL="2857500" lvl="6" indent="0">
              <a:buNone/>
            </a:pPr>
            <a:r>
              <a:rPr lang="en-IN" dirty="0"/>
              <a:t>               User Interface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Application Logic Layer</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Data Interaction Layer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Data Display Layer              </a:t>
            </a:r>
          </a:p>
          <a:p>
            <a:pPr marL="2857500" lvl="6" indent="0">
              <a:buNone/>
            </a:pPr>
            <a:r>
              <a:rPr lang="en-IN" dirty="0"/>
              <a:t>  </a:t>
            </a:r>
          </a:p>
        </p:txBody>
      </p:sp>
      <p:sp>
        <p:nvSpPr>
          <p:cNvPr id="4" name="Arrow: Down 3">
            <a:extLst>
              <a:ext uri="{FF2B5EF4-FFF2-40B4-BE49-F238E27FC236}">
                <a16:creationId xmlns:a16="http://schemas.microsoft.com/office/drawing/2014/main" xmlns="" id="{AB5962FE-B833-5FD1-508C-CF42E3C10999}"/>
              </a:ext>
            </a:extLst>
          </p:cNvPr>
          <p:cNvSpPr/>
          <p:nvPr/>
        </p:nvSpPr>
        <p:spPr>
          <a:xfrm>
            <a:off x="4092495" y="1215390"/>
            <a:ext cx="319669" cy="4493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xmlns="" id="{5BAF9169-4E55-D178-DC5C-96E062D04DA9}"/>
              </a:ext>
            </a:extLst>
          </p:cNvPr>
          <p:cNvSpPr/>
          <p:nvPr/>
        </p:nvSpPr>
        <p:spPr>
          <a:xfrm>
            <a:off x="4092495" y="2169150"/>
            <a:ext cx="319669" cy="3778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xmlns="" id="{BA2D0745-2F3B-A865-883B-B1A56EFE3676}"/>
              </a:ext>
            </a:extLst>
          </p:cNvPr>
          <p:cNvSpPr/>
          <p:nvPr/>
        </p:nvSpPr>
        <p:spPr>
          <a:xfrm>
            <a:off x="4092495" y="3228026"/>
            <a:ext cx="319669" cy="4575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611E983B-E2D6-4921-1257-71184157901B}"/>
              </a:ext>
            </a:extLst>
          </p:cNvPr>
          <p:cNvSpPr/>
          <p:nvPr/>
        </p:nvSpPr>
        <p:spPr>
          <a:xfrm>
            <a:off x="3337929" y="733452"/>
            <a:ext cx="1955182" cy="4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interface</a:t>
            </a:r>
            <a:endParaRPr lang="en-IN" dirty="0"/>
          </a:p>
        </p:txBody>
      </p:sp>
      <p:sp>
        <p:nvSpPr>
          <p:cNvPr id="11" name="Rectangle 10">
            <a:extLst>
              <a:ext uri="{FF2B5EF4-FFF2-40B4-BE49-F238E27FC236}">
                <a16:creationId xmlns:a16="http://schemas.microsoft.com/office/drawing/2014/main" xmlns="" id="{818F0047-7826-BE97-7261-65B1DBDFC66B}"/>
              </a:ext>
            </a:extLst>
          </p:cNvPr>
          <p:cNvSpPr/>
          <p:nvPr/>
        </p:nvSpPr>
        <p:spPr>
          <a:xfrm>
            <a:off x="3337929" y="1715720"/>
            <a:ext cx="1955183" cy="377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logic layer</a:t>
            </a:r>
            <a:endParaRPr lang="en-IN" dirty="0"/>
          </a:p>
        </p:txBody>
      </p:sp>
      <p:sp>
        <p:nvSpPr>
          <p:cNvPr id="13" name="Rectangle 12">
            <a:extLst>
              <a:ext uri="{FF2B5EF4-FFF2-40B4-BE49-F238E27FC236}">
                <a16:creationId xmlns:a16="http://schemas.microsoft.com/office/drawing/2014/main" xmlns="" id="{0802E193-4C1D-EBAF-5361-EF43E4F218BA}"/>
              </a:ext>
            </a:extLst>
          </p:cNvPr>
          <p:cNvSpPr/>
          <p:nvPr/>
        </p:nvSpPr>
        <p:spPr>
          <a:xfrm>
            <a:off x="3271024" y="2601862"/>
            <a:ext cx="2022088" cy="457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interaction layer</a:t>
            </a:r>
            <a:endParaRPr lang="en-IN" dirty="0"/>
          </a:p>
        </p:txBody>
      </p:sp>
      <p:sp>
        <p:nvSpPr>
          <p:cNvPr id="14" name="Rectangle 13">
            <a:extLst>
              <a:ext uri="{FF2B5EF4-FFF2-40B4-BE49-F238E27FC236}">
                <a16:creationId xmlns:a16="http://schemas.microsoft.com/office/drawing/2014/main" xmlns="" id="{2DC4F113-7F2D-9F74-D4F1-4000A4B8DA74}"/>
              </a:ext>
            </a:extLst>
          </p:cNvPr>
          <p:cNvSpPr/>
          <p:nvPr/>
        </p:nvSpPr>
        <p:spPr>
          <a:xfrm>
            <a:off x="3337929" y="3724482"/>
            <a:ext cx="1955183" cy="377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display layer</a:t>
            </a:r>
            <a:endParaRPr lang="en-IN" dirty="0"/>
          </a:p>
        </p:txBody>
      </p:sp>
    </p:spTree>
    <p:extLst>
      <p:ext uri="{BB962C8B-B14F-4D97-AF65-F5344CB8AC3E}">
        <p14:creationId xmlns:p14="http://schemas.microsoft.com/office/powerpoint/2010/main" val="370909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130629"/>
            <a:ext cx="8520600" cy="529389"/>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311700" y="1113779"/>
            <a:ext cx="8520600" cy="3807625"/>
          </a:xfrm>
          <a:prstGeom prst="rect">
            <a:avLst/>
          </a:prstGeom>
        </p:spPr>
        <p:txBody>
          <a:bodyPr spcFirstLastPara="1" wrap="square" lIns="91425" tIns="91425" rIns="91425" bIns="91425" anchor="t" anchorCtr="0">
            <a:normAutofit/>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Steps or approach followed:</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user interacts with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-based graphical user interface (GUI) to input student data, which is then added, updated, or deleted in an Excel file using Pandas. </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data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providing a tabular view, and can also be visualized as a bar chart using Matplotlib to show student percentages. </a:t>
            </a:r>
          </a:p>
          <a:p>
            <a:pPr marL="742950" lvl="1" indent="-285750" algn="just">
              <a:spcAft>
                <a:spcPts val="1200"/>
              </a:spcAf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lang="en-US" sz="4900" b="1"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81A9CA4-107E-6CD1-6088-855E0B7F229D}"/>
              </a:ext>
            </a:extLst>
          </p:cNvPr>
          <p:cNvSpPr>
            <a:spLocks noGrp="1"/>
          </p:cNvSpPr>
          <p:nvPr>
            <p:ph type="body" idx="1"/>
          </p:nvPr>
        </p:nvSpPr>
        <p:spPr>
          <a:xfrm>
            <a:off x="311700" y="304800"/>
            <a:ext cx="8520600" cy="4264075"/>
          </a:xfrm>
        </p:spPr>
        <p:txBody>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Technologies and Tools: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The main programming language for the application.</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creating the GUI, with widgets such as Buttons, Labels, and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a UI component that displays hierarchical data in a tree structure, allowing users to expand or collapse nodes to navigate through the levels.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Pandas: </a:t>
            </a:r>
            <a:r>
              <a:rPr lang="en-US" sz="1600" dirty="0">
                <a:latin typeface="Times New Roman" panose="02020603050405020304" pitchFamily="18" charset="0"/>
                <a:cs typeface="Times New Roman" panose="02020603050405020304" pitchFamily="18" charset="0"/>
              </a:rPr>
              <a:t>For reading from and writing to Excel files, as well as handling data manipulations.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Matplotlib: </a:t>
            </a:r>
            <a:r>
              <a:rPr lang="en-US" sz="1600" dirty="0">
                <a:latin typeface="Times New Roman" panose="02020603050405020304" pitchFamily="18" charset="0"/>
                <a:cs typeface="Times New Roman" panose="02020603050405020304" pitchFamily="18" charset="0"/>
              </a:rPr>
              <a:t>For data visualization, plotting graphs based on selected data.</a:t>
            </a:r>
          </a:p>
          <a:p>
            <a:endParaRPr lang="en-IN" dirty="0"/>
          </a:p>
        </p:txBody>
      </p:sp>
    </p:spTree>
    <p:extLst>
      <p:ext uri="{BB962C8B-B14F-4D97-AF65-F5344CB8AC3E}">
        <p14:creationId xmlns:p14="http://schemas.microsoft.com/office/powerpoint/2010/main" val="18565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93288"/>
            <a:ext cx="8520600" cy="61703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19" name="Google Shape;119;p18"/>
          <p:cNvSpPr txBox="1">
            <a:spLocks noGrp="1"/>
          </p:cNvSpPr>
          <p:nvPr>
            <p:ph type="body" idx="1"/>
          </p:nvPr>
        </p:nvSpPr>
        <p:spPr>
          <a:xfrm>
            <a:off x="311700" y="810322"/>
            <a:ext cx="8520600" cy="3758553"/>
          </a:xfrm>
          <a:prstGeom prst="rect">
            <a:avLst/>
          </a:prstGeom>
        </p:spPr>
        <p:txBody>
          <a:bodyPr spcFirstLastPara="1" wrap="square" lIns="91425" tIns="91425" rIns="91425" bIns="91425" anchor="t" anchorCtr="0">
            <a:normAutofit fontScale="62500" lnSpcReduction="20000"/>
          </a:bodyPr>
          <a:lstStyle/>
          <a:p>
            <a:pPr marL="285750" indent="-285750" algn="just">
              <a:spcAft>
                <a:spcPts val="1200"/>
              </a:spcAft>
              <a:buFont typeface="Wingdings" panose="05000000000000000000" pitchFamily="2" charset="2"/>
              <a:buChar char="Ø"/>
            </a:pPr>
            <a:r>
              <a:rPr lang="en-US" sz="3400" b="1" dirty="0">
                <a:latin typeface="Times New Roman" panose="02020603050405020304" pitchFamily="18" charset="0"/>
                <a:cs typeface="Times New Roman" panose="02020603050405020304" pitchFamily="18" charset="0"/>
              </a:rPr>
              <a:t>Highlights of the code and database design:</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A </a:t>
            </a:r>
            <a:r>
              <a:rPr lang="en-IN" sz="2600" dirty="0" err="1">
                <a:latin typeface="Times New Roman" panose="02020603050405020304" pitchFamily="18" charset="0"/>
                <a:cs typeface="Times New Roman" panose="02020603050405020304" pitchFamily="18" charset="0"/>
              </a:rPr>
              <a:t>Tkinter</a:t>
            </a:r>
            <a:r>
              <a:rPr lang="en-IN" sz="2600" dirty="0">
                <a:latin typeface="Times New Roman" panose="02020603050405020304" pitchFamily="18" charset="0"/>
                <a:cs typeface="Times New Roman" panose="02020603050405020304" pitchFamily="18" charset="0"/>
              </a:rPr>
              <a:t>-based system to manage student records, providing an intuitive GUI for adding, updating, deleting, and visualizing data stored in an Excel file.</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Database Design</a:t>
            </a:r>
            <a:r>
              <a:rPr lang="en-IN" sz="2600" dirty="0">
                <a:latin typeface="Times New Roman" panose="02020603050405020304" pitchFamily="18" charset="0"/>
                <a:cs typeface="Times New Roman" panose="02020603050405020304" pitchFamily="18" charset="0"/>
              </a:rPr>
              <a:t>: Uses an Excel file (Student_Data.xlsx) with structured columns (USN, </a:t>
            </a:r>
            <a:r>
              <a:rPr lang="en-IN" sz="2600" dirty="0" err="1">
                <a:latin typeface="Times New Roman" panose="02020603050405020304" pitchFamily="18" charset="0"/>
                <a:cs typeface="Times New Roman" panose="02020603050405020304" pitchFamily="18" charset="0"/>
              </a:rPr>
              <a:t>Student_Name</a:t>
            </a:r>
            <a:r>
              <a:rPr lang="en-IN" sz="2600" dirty="0">
                <a:latin typeface="Times New Roman" panose="02020603050405020304" pitchFamily="18" charset="0"/>
                <a:cs typeface="Times New Roman" panose="02020603050405020304" pitchFamily="18" charset="0"/>
              </a:rPr>
              <a:t>, MongoDB, PHP, </a:t>
            </a:r>
            <a:r>
              <a:rPr lang="en-IN" sz="2600" dirty="0" err="1">
                <a:latin typeface="Times New Roman" panose="02020603050405020304" pitchFamily="18" charset="0"/>
                <a:cs typeface="Times New Roman" panose="02020603050405020304" pitchFamily="18" charset="0"/>
              </a:rPr>
              <a:t>Data_Structure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Total_Marks</a:t>
            </a:r>
            <a:r>
              <a:rPr lang="en-IN" sz="2600" dirty="0">
                <a:latin typeface="Times New Roman" panose="02020603050405020304" pitchFamily="18" charset="0"/>
                <a:cs typeface="Times New Roman" panose="02020603050405020304" pitchFamily="18" charset="0"/>
              </a:rPr>
              <a:t>, Percentage) as the backend database.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Key Features</a:t>
            </a:r>
            <a:r>
              <a:rPr lang="en-IN" sz="2600" dirty="0">
                <a:latin typeface="Times New Roman" panose="02020603050405020304" pitchFamily="18" charset="0"/>
                <a:cs typeface="Times New Roman" panose="02020603050405020304" pitchFamily="18" charset="0"/>
              </a:rPr>
              <a:t>: CRUD operations (Create, Read, Update, Delete) with real-time updates displayed in a dynamic </a:t>
            </a:r>
            <a:r>
              <a:rPr lang="en-IN" sz="2600" dirty="0" err="1">
                <a:latin typeface="Times New Roman" panose="02020603050405020304" pitchFamily="18" charset="0"/>
                <a:cs typeface="Times New Roman" panose="02020603050405020304" pitchFamily="18" charset="0"/>
              </a:rPr>
              <a:t>Treeview</a:t>
            </a:r>
            <a:r>
              <a:rPr lang="en-IN" sz="2600" dirty="0">
                <a:latin typeface="Times New Roman" panose="02020603050405020304" pitchFamily="18" charset="0"/>
                <a:cs typeface="Times New Roman" panose="02020603050405020304" pitchFamily="18" charset="0"/>
              </a:rPr>
              <a:t> table.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 Visualization</a:t>
            </a:r>
            <a:r>
              <a:rPr lang="en-IN" sz="2600" dirty="0">
                <a:latin typeface="Times New Roman" panose="02020603050405020304" pitchFamily="18" charset="0"/>
                <a:cs typeface="Times New Roman" panose="02020603050405020304" pitchFamily="18" charset="0"/>
              </a:rPr>
              <a:t>: Bar graphs created using Matplotlib to display student performance based on percentages. </a:t>
            </a: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13FA5-492A-56FD-7490-9F05CBAE39C6}"/>
              </a:ext>
            </a:extLst>
          </p:cNvPr>
          <p:cNvSpPr>
            <a:spLocks noGrp="1"/>
          </p:cNvSpPr>
          <p:nvPr>
            <p:ph type="title"/>
          </p:nvPr>
        </p:nvSpPr>
        <p:spPr>
          <a:xfrm>
            <a:off x="311700" y="118946"/>
            <a:ext cx="8520600" cy="6393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0CBD48B4-6BA2-6957-4B6A-855D2B28DC6F}"/>
              </a:ext>
            </a:extLst>
          </p:cNvPr>
          <p:cNvSpPr>
            <a:spLocks noGrp="1"/>
          </p:cNvSpPr>
          <p:nvPr>
            <p:ph type="body" idx="1"/>
          </p:nvPr>
        </p:nvSpPr>
        <p:spPr>
          <a:xfrm>
            <a:off x="386576" y="706245"/>
            <a:ext cx="8445724" cy="4713248"/>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interactive Python-based Excel Data Management System with functionalities for data entry, updates, deletion, and graphical representation.</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1663795"/>
            <a:ext cx="7872090" cy="2949456"/>
          </a:xfrm>
          <a:prstGeom prst="rect">
            <a:avLst/>
          </a:prstGeom>
        </p:spPr>
      </p:pic>
    </p:spTree>
    <p:extLst>
      <p:ext uri="{BB962C8B-B14F-4D97-AF65-F5344CB8AC3E}">
        <p14:creationId xmlns:p14="http://schemas.microsoft.com/office/powerpoint/2010/main" val="28630135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1070</Words>
  <Application>Microsoft Office PowerPoint</Application>
  <PresentationFormat>On-screen Show (16:9)</PresentationFormat>
  <Paragraphs>137</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Wingdings</vt:lpstr>
      <vt:lpstr>Courier New</vt:lpstr>
      <vt:lpstr>Noto Sans Symbols</vt:lpstr>
      <vt:lpstr>Calibri</vt:lpstr>
      <vt:lpstr>Roboto</vt:lpstr>
      <vt:lpstr>Times New Roman</vt:lpstr>
      <vt:lpstr>Geometric</vt:lpstr>
      <vt:lpstr>             “EXCEL DATA MANAGEMENT SYSTEM “</vt:lpstr>
      <vt:lpstr>Problem Statement</vt:lpstr>
      <vt:lpstr>Scope of the Project</vt:lpstr>
      <vt:lpstr>Project Design</vt:lpstr>
      <vt:lpstr>System Architecture</vt:lpstr>
      <vt:lpstr>Methodology</vt:lpstr>
      <vt:lpstr>PowerPoint Presentation</vt:lpstr>
      <vt:lpstr>Implementation</vt:lpstr>
      <vt:lpstr>Results</vt:lpstr>
      <vt:lpstr>PowerPoint Presentation</vt:lpstr>
      <vt:lpstr>PowerPoint Presentation</vt:lpstr>
      <vt:lpstr>PowerPoint Presentation</vt:lpstr>
      <vt:lpstr>PowerPoint Presentation</vt:lpstr>
      <vt:lpstr>                                Challenges Faced </vt:lpstr>
      <vt:lpstr>PowerPoint Presentation</vt:lpstr>
      <vt:lpstr>                                     Future Work</vt:lpstr>
      <vt:lpstr> Conclusion            </vt:lpstr>
      <vt:lpstr>GitHub Links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caroline</dc:creator>
  <cp:lastModifiedBy>ADMIN</cp:lastModifiedBy>
  <cp:revision>33</cp:revision>
  <dcterms:modified xsi:type="dcterms:W3CDTF">2024-12-21T15:37:16Z</dcterms:modified>
</cp:coreProperties>
</file>