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56" r:id="rId5"/>
    <p:sldId id="260" r:id="rId6"/>
    <p:sldId id="284" r:id="rId7"/>
    <p:sldId id="286" r:id="rId8"/>
    <p:sldId id="288" r:id="rId9"/>
    <p:sldId id="277" r:id="rId10"/>
    <p:sldId id="290" r:id="rId11"/>
    <p:sldId id="291" r:id="rId12"/>
    <p:sldId id="292" r:id="rId13"/>
    <p:sldId id="293" r:id="rId14"/>
    <p:sldId id="264" r:id="rId15"/>
    <p:sldId id="270" r:id="rId16"/>
    <p:sldId id="283" r:id="rId17"/>
    <p:sldId id="28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FF"/>
    <a:srgbClr val="FFFFFF"/>
    <a:srgbClr val="DAE5EF"/>
    <a:srgbClr val="A7ACB1"/>
    <a:srgbClr val="BFBFBF"/>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95097" autoAdjust="0"/>
  </p:normalViewPr>
  <p:slideViewPr>
    <p:cSldViewPr snapToGrid="0">
      <p:cViewPr varScale="1">
        <p:scale>
          <a:sx n="83" d="100"/>
          <a:sy n="83" d="100"/>
        </p:scale>
        <p:origin x="624" y="77"/>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endParaRPr lang="en-US" b="1" dirty="0">
            <a:solidFill>
              <a:schemeClr val="bg1"/>
            </a:solidFill>
            <a:latin typeface="Tenorite" pitchFamily="2" charset="0"/>
          </a:endParaRPr>
        </a:p>
      </dgm:t>
    </dgm:pt>
    <dgm:pt modelId="{78CB0E27-958C-4066-A189-8B36505E8204}" type="parTrans" cxnId="{15319551-A9EA-462E-845B-E5251E84291F}">
      <dgm:prSet/>
      <dgm:spPr/>
      <dgm:t>
        <a:bodyPr/>
        <a:lstStyle/>
        <a:p>
          <a:endParaRPr lang="en-US">
            <a:solidFill>
              <a:schemeClr val="bg1"/>
            </a:solidFill>
          </a:endParaRPr>
        </a:p>
      </dgm:t>
    </dgm:pt>
    <dgm:pt modelId="{70E4A1D3-514E-4327-991D-5CC9C6B41885}" type="sibTrans" cxnId="{15319551-A9EA-462E-845B-E5251E84291F}">
      <dgm:prSet/>
      <dgm:spPr/>
      <dgm:t>
        <a:bodyPr/>
        <a:lstStyle/>
        <a:p>
          <a:endParaRPr lang="en-US">
            <a:solidFill>
              <a:schemeClr val="bg1"/>
            </a:solidFill>
          </a:endParaRPr>
        </a:p>
      </dgm:t>
    </dgm:pt>
    <dgm:pt modelId="{58FF46FB-368D-4E9C-A650-0513B8879DA8}">
      <dgm:prSet phldr="0"/>
      <dgm:spPr/>
      <dgm:t>
        <a:bodyPr/>
        <a:lstStyle/>
        <a:p>
          <a:pPr>
            <a:defRPr b="1"/>
          </a:pPr>
          <a:r>
            <a:rPr lang="en-US" b="1" dirty="0">
              <a:solidFill>
                <a:schemeClr val="bg1"/>
              </a:solidFill>
              <a:latin typeface="Tenorite" pitchFamily="2" charset="0"/>
            </a:rPr>
            <a:t>24 July 2023</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9A875394-CA1E-4432-AEEB-9054FCFF5E0E}">
      <dgm:prSet phldr="0" custT="1"/>
      <dgm:spPr/>
      <dgm:t>
        <a:bodyPr/>
        <a:lstStyle/>
        <a:p>
          <a:r>
            <a:rPr lang="en-US" sz="1800" b="0" dirty="0">
              <a:solidFill>
                <a:schemeClr val="bg1"/>
              </a:solidFill>
              <a:latin typeface="Tenorite" pitchFamily="2" charset="0"/>
            </a:rPr>
            <a:t>Planning</a:t>
          </a:r>
          <a:endParaRPr lang="en-US" sz="1400" b="0" dirty="0">
            <a:solidFill>
              <a:schemeClr val="bg1"/>
            </a:solidFill>
            <a:latin typeface="Tenorite" pitchFamily="2" charset="0"/>
          </a:endParaRPr>
        </a:p>
      </dgm:t>
    </dgm:pt>
    <dgm:pt modelId="{FCC92BDD-6EA3-421D-9DA8-7D3A12D003B6}" type="parTrans" cxnId="{B659504B-18E4-4D89-A17C-34ABB280AE52}">
      <dgm:prSet/>
      <dgm:spPr/>
      <dgm:t>
        <a:bodyPr/>
        <a:lstStyle/>
        <a:p>
          <a:endParaRPr lang="en-US">
            <a:solidFill>
              <a:schemeClr val="bg1"/>
            </a:solidFill>
          </a:endParaRPr>
        </a:p>
      </dgm:t>
    </dgm:pt>
    <dgm:pt modelId="{0314452B-82A0-42F4-9551-DF00CFFC3580}" type="sibTrans" cxnId="{B659504B-18E4-4D89-A17C-34ABB280AE52}">
      <dgm:prSet/>
      <dgm:spPr/>
      <dgm:t>
        <a:bodyPr/>
        <a:lstStyle/>
        <a:p>
          <a:endParaRPr lang="en-US">
            <a:solidFill>
              <a:schemeClr val="bg1"/>
            </a:solidFill>
          </a:endParaRPr>
        </a:p>
      </dgm:t>
    </dgm:pt>
    <dgm:pt modelId="{D05E1923-5021-40F7-B4EF-E582E23A699D}">
      <dgm:prSet phldr="0"/>
      <dgm:spPr/>
      <dgm:t>
        <a:bodyPr/>
        <a:lstStyle/>
        <a:p>
          <a:pPr>
            <a:defRPr b="1"/>
          </a:pPr>
          <a:r>
            <a:rPr lang="en-US" b="1" dirty="0">
              <a:solidFill>
                <a:schemeClr val="bg1"/>
              </a:solidFill>
              <a:latin typeface="Tenorite" pitchFamily="2" charset="0"/>
            </a:rPr>
            <a:t>31 July 2023</a:t>
          </a: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579089A8-5362-4BA4-9163-D19228C1808F}">
      <dgm:prSet phldr="0" custT="1"/>
      <dgm:spPr/>
      <dgm:t>
        <a:bodyPr/>
        <a:lstStyle/>
        <a:p>
          <a:r>
            <a:rPr lang="en-US" sz="1800" b="0" dirty="0">
              <a:solidFill>
                <a:schemeClr val="bg1"/>
              </a:solidFill>
              <a:latin typeface="Tenorite" pitchFamily="2" charset="0"/>
            </a:rPr>
            <a:t>Research</a:t>
          </a:r>
          <a:endParaRPr lang="en-US" sz="1400" b="0" dirty="0">
            <a:solidFill>
              <a:schemeClr val="bg1"/>
            </a:solidFill>
            <a:latin typeface="Tenorite" pitchFamily="2" charset="0"/>
          </a:endParaRPr>
        </a:p>
      </dgm:t>
    </dgm:pt>
    <dgm:pt modelId="{FB2DEB6E-B29F-4E51-960A-23ECC62EBF38}" type="parTrans" cxnId="{4876CF51-F110-4E25-8FD4-08D25B4B0AB8}">
      <dgm:prSet/>
      <dgm:spPr/>
      <dgm:t>
        <a:bodyPr/>
        <a:lstStyle/>
        <a:p>
          <a:endParaRPr lang="en-US">
            <a:solidFill>
              <a:schemeClr val="bg1"/>
            </a:solidFill>
          </a:endParaRPr>
        </a:p>
      </dgm:t>
    </dgm:pt>
    <dgm:pt modelId="{1C5328B1-AC18-4CF7-A034-BB0592F4A2A1}" type="sibTrans" cxnId="{4876CF51-F110-4E25-8FD4-08D25B4B0AB8}">
      <dgm:prSet/>
      <dgm:spPr/>
      <dgm:t>
        <a:bodyPr/>
        <a:lstStyle/>
        <a:p>
          <a:endParaRPr lang="en-US">
            <a:solidFill>
              <a:schemeClr val="bg1"/>
            </a:solidFill>
          </a:endParaRPr>
        </a:p>
      </dgm:t>
    </dgm:pt>
    <dgm:pt modelId="{FA8F44BD-C8C7-462C-9756-1EC498E86842}">
      <dgm:prSet phldr="0"/>
      <dgm:spPr/>
      <dgm:t>
        <a:bodyPr/>
        <a:lstStyle/>
        <a:p>
          <a:pPr>
            <a:defRPr b="1"/>
          </a:pPr>
          <a:r>
            <a:rPr lang="en-US" b="1" dirty="0">
              <a:solidFill>
                <a:schemeClr val="bg1"/>
              </a:solidFill>
              <a:latin typeface="Tenorite" pitchFamily="2" charset="0"/>
            </a:rPr>
            <a:t> 05 August 2023</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EFEB4D61-3A9C-4140-977F-3C3F5C9EE9D1}">
      <dgm:prSet phldr="0" custT="1"/>
      <dgm:spPr/>
      <dgm:t>
        <a:bodyPr/>
        <a:lstStyle/>
        <a:p>
          <a:r>
            <a:rPr lang="en-US" sz="1800" b="0" dirty="0">
              <a:solidFill>
                <a:schemeClr val="bg1"/>
              </a:solidFill>
              <a:latin typeface="Tenorite" pitchFamily="2" charset="0"/>
            </a:rPr>
            <a:t>Designing</a:t>
          </a:r>
          <a:endParaRPr lang="en-US" sz="1400" b="0" dirty="0">
            <a:solidFill>
              <a:schemeClr val="bg1"/>
            </a:solidFill>
            <a:latin typeface="Tenorite" pitchFamily="2" charset="0"/>
          </a:endParaRPr>
        </a:p>
      </dgm:t>
    </dgm:pt>
    <dgm:pt modelId="{57D352E4-0431-4F68-B8F1-61BFA34799AA}" type="parTrans" cxnId="{1B32EF2C-9DB5-4504-A9DA-B4956CC00208}">
      <dgm:prSet/>
      <dgm:spPr/>
      <dgm:t>
        <a:bodyPr/>
        <a:lstStyle/>
        <a:p>
          <a:endParaRPr lang="en-US">
            <a:solidFill>
              <a:schemeClr val="bg1"/>
            </a:solidFill>
          </a:endParaRPr>
        </a:p>
      </dgm:t>
    </dgm:pt>
    <dgm:pt modelId="{0ECC32B6-1E7C-4AA4-9DBF-D69B7C5E64A9}" type="sibTrans" cxnId="{1B32EF2C-9DB5-4504-A9DA-B4956CC00208}">
      <dgm:prSet/>
      <dgm:spPr/>
      <dgm:t>
        <a:bodyPr/>
        <a:lstStyle/>
        <a:p>
          <a:endParaRPr lang="en-US">
            <a:solidFill>
              <a:schemeClr val="bg1"/>
            </a:solidFill>
          </a:endParaRPr>
        </a:p>
      </dgm:t>
    </dgm:pt>
    <dgm:pt modelId="{8BAB5E6F-A65E-41DB-A296-0818B0E49F7C}">
      <dgm:prSet phldr="0"/>
      <dgm:spPr/>
      <dgm:t>
        <a:bodyPr/>
        <a:lstStyle/>
        <a:p>
          <a:pPr>
            <a:defRPr b="1"/>
          </a:pPr>
          <a:r>
            <a:rPr lang="en-US" b="1" dirty="0">
              <a:solidFill>
                <a:schemeClr val="bg1"/>
              </a:solidFill>
              <a:latin typeface="Tenorite" pitchFamily="2" charset="0"/>
            </a:rPr>
            <a:t>24 August 2023</a:t>
          </a: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332BC85C-1CF3-4F8F-ACB7-5B6D53744AE1}">
      <dgm:prSet phldr="0" custT="1"/>
      <dgm:spPr/>
      <dgm:t>
        <a:bodyPr/>
        <a:lstStyle/>
        <a:p>
          <a:r>
            <a:rPr lang="en-US" sz="1800" b="0" dirty="0">
              <a:solidFill>
                <a:schemeClr val="bg1"/>
              </a:solidFill>
              <a:latin typeface="Tenorite" pitchFamily="2" charset="0"/>
            </a:rPr>
            <a:t>Implementation</a:t>
          </a:r>
          <a:endParaRPr lang="en-US" sz="1400" b="0" dirty="0">
            <a:solidFill>
              <a:schemeClr val="bg1"/>
            </a:solidFill>
            <a:latin typeface="Tenorite" pitchFamily="2" charset="0"/>
          </a:endParaRPr>
        </a:p>
      </dgm:t>
    </dgm:pt>
    <dgm:pt modelId="{99F218FD-90FE-450E-A368-B3E3677E74E8}" type="parTrans" cxnId="{2617C475-F537-46A6-ADE1-4EB764853601}">
      <dgm:prSet/>
      <dgm:spPr/>
      <dgm:t>
        <a:bodyPr/>
        <a:lstStyle/>
        <a:p>
          <a:endParaRPr lang="en-US">
            <a:solidFill>
              <a:schemeClr val="bg1"/>
            </a:solidFill>
          </a:endParaRPr>
        </a:p>
      </dgm:t>
    </dgm:pt>
    <dgm:pt modelId="{8D1CC686-B05C-4470-A959-236CC9C8BB70}" type="sibTrans" cxnId="{2617C475-F537-46A6-ADE1-4EB764853601}">
      <dgm:prSet/>
      <dgm:spPr/>
      <dgm:t>
        <a:bodyPr/>
        <a:lstStyle/>
        <a:p>
          <a:endParaRPr lang="en-US">
            <a:solidFill>
              <a:schemeClr val="bg1"/>
            </a:solidFill>
          </a:endParaRPr>
        </a:p>
      </dgm:t>
    </dgm:pt>
    <dgm:pt modelId="{8B9AF88A-E1F7-4D3A-905F-87228D6A8655}">
      <dgm:prSet phldr="0"/>
      <dgm:spPr/>
      <dgm:t>
        <a:bodyPr/>
        <a:lstStyle/>
        <a:p>
          <a:pPr>
            <a:defRPr b="1"/>
          </a:pPr>
          <a:endParaRPr lang="en-US" b="1" dirty="0">
            <a:solidFill>
              <a:schemeClr val="bg1"/>
            </a:solidFill>
            <a:latin typeface="Tenorite" pitchFamily="2" charset="0"/>
          </a:endParaRPr>
        </a:p>
      </dgm:t>
    </dgm:pt>
    <dgm:pt modelId="{933A8FED-7B84-4ED0-B6AA-2EE26A89B8EA}" type="parTrans" cxnId="{E1474FF3-8E3C-4B30-985C-CE88BA0FE324}">
      <dgm:prSet/>
      <dgm:spPr/>
      <dgm:t>
        <a:bodyPr/>
        <a:lstStyle/>
        <a:p>
          <a:endParaRPr lang="en-US">
            <a:solidFill>
              <a:schemeClr val="bg1"/>
            </a:solidFill>
          </a:endParaRPr>
        </a:p>
      </dgm:t>
    </dgm:pt>
    <dgm:pt modelId="{F11DD6EC-352C-4A0E-84AA-FEBE2F06BCF9}" type="sibTrans" cxnId="{E1474FF3-8E3C-4B30-985C-CE88BA0FE324}">
      <dgm:prSet/>
      <dgm:spPr/>
      <dgm:t>
        <a:bodyPr/>
        <a:lstStyle/>
        <a:p>
          <a:endParaRPr lang="en-US">
            <a:solidFill>
              <a:schemeClr val="bg1"/>
            </a:solidFill>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custLinFactX="76401" custLinFactNeighborX="100000"/>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custLinFactNeighborX="29564">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custLinFactX="1100000" custLinFactNeighborX="1123406"/>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custLinFactX="126872" custLinFactNeighborX="200000"/>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54781">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custLinFactX="2019967" custLinFactNeighborX="2100000"/>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custLinFactX="200000" custLinFactNeighborX="268021" custLinFactNeighborY="-3522"/>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custLinFactNeighborX="78436" custLinFactNeighborY="-3522">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custLinFactX="2900000" custLinFactNeighborX="2999047"/>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custLinFactX="300000" custLinFactNeighborX="319641" custLinFactNeighborY="-96154"/>
      <dgm:spPr>
        <a:noFill/>
        <a:ln>
          <a:noFill/>
        </a:ln>
      </dgm:spPr>
    </dgm:pt>
    <dgm:pt modelId="{A22B1C16-7FF0-4DBE-B32E-E43FEB1E2EAC}" type="pres">
      <dgm:prSet presAssocID="{8B9AF88A-E1F7-4D3A-905F-87228D6A8655}" presName="Ellipse" presStyleLbl="fgAcc1" presStyleIdx="5" presStyleCnt="6"/>
      <dgm:spPr>
        <a:no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custLinFactX="4613328" custLinFactY="-100000" custLinFactNeighborX="4700000" custLinFactNeighborY="-134372"/>
      <dgm:spPr>
        <a:noFill/>
        <a:ln w="12700" cap="flat" cmpd="sng" algn="ctr">
          <a:no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9819"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5463"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55770" y="890053"/>
          <a:ext cx="2321488"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114300" bIns="171450" numCol="1" spcCol="1270" anchor="t" anchorCtr="0">
          <a:noAutofit/>
        </a:bodyPr>
        <a:lstStyle/>
        <a:p>
          <a:pPr marL="0" lvl="0" indent="0" algn="l" defTabSz="800100">
            <a:lnSpc>
              <a:spcPct val="90000"/>
            </a:lnSpc>
            <a:spcBef>
              <a:spcPct val="0"/>
            </a:spcBef>
            <a:spcAft>
              <a:spcPct val="35000"/>
            </a:spcAft>
            <a:buNone/>
          </a:pPr>
          <a:r>
            <a:rPr lang="en-US" sz="1800" b="0" kern="1200" dirty="0">
              <a:solidFill>
                <a:schemeClr val="bg1"/>
              </a:solidFill>
              <a:latin typeface="Tenorite" pitchFamily="2" charset="0"/>
            </a:rPr>
            <a:t>Planning</a:t>
          </a:r>
          <a:endParaRPr lang="en-US" sz="1400" b="0" kern="1200" dirty="0">
            <a:solidFill>
              <a:schemeClr val="bg1"/>
            </a:solidFill>
            <a:latin typeface="Tenorite" pitchFamily="2" charset="0"/>
          </a:endParaRPr>
        </a:p>
      </dsp:txBody>
      <dsp:txXfrm>
        <a:off x="655770" y="890053"/>
        <a:ext cx="2321488" cy="1291450"/>
      </dsp:txXfrm>
    </dsp:sp>
    <dsp:sp modelId="{8E3FB235-DF38-476B-9A0E-B1E583D50944}">
      <dsp:nvSpPr>
        <dsp:cNvPr id="0" name=""/>
        <dsp:cNvSpPr/>
      </dsp:nvSpPr>
      <dsp:spPr>
        <a:xfrm>
          <a:off x="655770" y="436300"/>
          <a:ext cx="2321488"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24 July 2023</a:t>
          </a:r>
        </a:p>
      </dsp:txBody>
      <dsp:txXfrm>
        <a:off x="655770" y="436300"/>
        <a:ext cx="2321488" cy="453752"/>
      </dsp:txXfrm>
    </dsp:sp>
    <dsp:sp modelId="{9AA05CE5-209F-4AD9-BE2C-2A69F76DA8F4}">
      <dsp:nvSpPr>
        <dsp:cNvPr id="0" name=""/>
        <dsp:cNvSpPr/>
      </dsp:nvSpPr>
      <dsp:spPr>
        <a:xfrm>
          <a:off x="230245"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9408"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2508066"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2543710"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3093204"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1450" rIns="0" bIns="114300" numCol="1" spcCol="1270" anchor="b" anchorCtr="0">
          <a:noAutofit/>
        </a:bodyPr>
        <a:lstStyle/>
        <a:p>
          <a:pPr marL="0" lvl="0" indent="0" algn="l" defTabSz="800100">
            <a:lnSpc>
              <a:spcPct val="90000"/>
            </a:lnSpc>
            <a:spcBef>
              <a:spcPct val="0"/>
            </a:spcBef>
            <a:spcAft>
              <a:spcPct val="35000"/>
            </a:spcAft>
            <a:buNone/>
          </a:pPr>
          <a:r>
            <a:rPr lang="en-US" sz="1800" b="0" kern="1200" dirty="0">
              <a:solidFill>
                <a:schemeClr val="bg1"/>
              </a:solidFill>
              <a:latin typeface="Tenorite" pitchFamily="2" charset="0"/>
            </a:rPr>
            <a:t>Research</a:t>
          </a:r>
          <a:endParaRPr lang="en-US" sz="1400" b="0" kern="1200" dirty="0">
            <a:solidFill>
              <a:schemeClr val="bg1"/>
            </a:solidFill>
            <a:latin typeface="Tenorite" pitchFamily="2" charset="0"/>
          </a:endParaRPr>
        </a:p>
      </dsp:txBody>
      <dsp:txXfrm>
        <a:off x="3093204" y="2181504"/>
        <a:ext cx="2311834" cy="1291450"/>
      </dsp:txXfrm>
    </dsp:sp>
    <dsp:sp modelId="{223C5207-4FA2-4A6C-8F43-20BD55767C99}">
      <dsp:nvSpPr>
        <dsp:cNvPr id="0" name=""/>
        <dsp:cNvSpPr/>
      </dsp:nvSpPr>
      <dsp:spPr>
        <a:xfrm>
          <a:off x="3093204"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31 July 2023</a:t>
          </a:r>
        </a:p>
      </dsp:txBody>
      <dsp:txXfrm>
        <a:off x="3093204" y="3472954"/>
        <a:ext cx="2311834" cy="453752"/>
      </dsp:txXfrm>
    </dsp:sp>
    <dsp:sp modelId="{4FE5EB5D-4CEF-4D0D-9394-0534E61844BE}">
      <dsp:nvSpPr>
        <dsp:cNvPr id="0" name=""/>
        <dsp:cNvSpPr/>
      </dsp:nvSpPr>
      <dsp:spPr>
        <a:xfrm>
          <a:off x="2668493"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2626712"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4815032"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4850676"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5400149"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114300" bIns="171450" numCol="1" spcCol="1270" anchor="t" anchorCtr="0">
          <a:noAutofit/>
        </a:bodyPr>
        <a:lstStyle/>
        <a:p>
          <a:pPr marL="0" lvl="0" indent="0" algn="l" defTabSz="800100">
            <a:lnSpc>
              <a:spcPct val="90000"/>
            </a:lnSpc>
            <a:spcBef>
              <a:spcPct val="0"/>
            </a:spcBef>
            <a:spcAft>
              <a:spcPct val="35000"/>
            </a:spcAft>
            <a:buNone/>
          </a:pPr>
          <a:r>
            <a:rPr lang="en-US" sz="1800" b="0" kern="1200" dirty="0">
              <a:solidFill>
                <a:schemeClr val="bg1"/>
              </a:solidFill>
              <a:latin typeface="Tenorite" pitchFamily="2" charset="0"/>
            </a:rPr>
            <a:t>Designing</a:t>
          </a:r>
          <a:endParaRPr lang="en-US" sz="1400" b="0" kern="1200" dirty="0">
            <a:solidFill>
              <a:schemeClr val="bg1"/>
            </a:solidFill>
            <a:latin typeface="Tenorite" pitchFamily="2" charset="0"/>
          </a:endParaRPr>
        </a:p>
      </dsp:txBody>
      <dsp:txXfrm>
        <a:off x="5400149" y="890053"/>
        <a:ext cx="2311834" cy="1291450"/>
      </dsp:txXfrm>
    </dsp:sp>
    <dsp:sp modelId="{2D6C7916-1130-46A8-833B-A6278CBD2192}">
      <dsp:nvSpPr>
        <dsp:cNvPr id="0" name=""/>
        <dsp:cNvSpPr/>
      </dsp:nvSpPr>
      <dsp:spPr>
        <a:xfrm>
          <a:off x="5400149"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 05 August 2023</a:t>
          </a:r>
        </a:p>
      </dsp:txBody>
      <dsp:txXfrm>
        <a:off x="5400149" y="436300"/>
        <a:ext cx="2311834" cy="453752"/>
      </dsp:txXfrm>
    </dsp:sp>
    <dsp:sp modelId="{4D953791-5C2F-4A75-A8F4-6ED7EAB5E015}">
      <dsp:nvSpPr>
        <dsp:cNvPr id="0" name=""/>
        <dsp:cNvSpPr/>
      </dsp:nvSpPr>
      <dsp:spPr>
        <a:xfrm>
          <a:off x="4975455"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4933674"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7079700" y="3523423"/>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7115343" y="3559067"/>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7467347" y="2165522"/>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1450" rIns="0" bIns="114300" numCol="1" spcCol="1270" anchor="b" anchorCtr="0">
          <a:noAutofit/>
        </a:bodyPr>
        <a:lstStyle/>
        <a:p>
          <a:pPr marL="0" lvl="0" indent="0" algn="l" defTabSz="800100">
            <a:lnSpc>
              <a:spcPct val="90000"/>
            </a:lnSpc>
            <a:spcBef>
              <a:spcPct val="0"/>
            </a:spcBef>
            <a:spcAft>
              <a:spcPct val="35000"/>
            </a:spcAft>
            <a:buNone/>
          </a:pPr>
          <a:r>
            <a:rPr lang="en-US" sz="1800" b="0" kern="1200" dirty="0">
              <a:solidFill>
                <a:schemeClr val="bg1"/>
              </a:solidFill>
              <a:latin typeface="Tenorite" pitchFamily="2" charset="0"/>
            </a:rPr>
            <a:t>Implementation</a:t>
          </a:r>
          <a:endParaRPr lang="en-US" sz="1400" b="0" kern="1200" dirty="0">
            <a:solidFill>
              <a:schemeClr val="bg1"/>
            </a:solidFill>
            <a:latin typeface="Tenorite" pitchFamily="2" charset="0"/>
          </a:endParaRPr>
        </a:p>
      </dsp:txBody>
      <dsp:txXfrm>
        <a:off x="7467347" y="2165522"/>
        <a:ext cx="2311834" cy="1291450"/>
      </dsp:txXfrm>
    </dsp:sp>
    <dsp:sp modelId="{7C1E6B4A-59F7-4018-A403-E1CCAEE78BA1}">
      <dsp:nvSpPr>
        <dsp:cNvPr id="0" name=""/>
        <dsp:cNvSpPr/>
      </dsp:nvSpPr>
      <dsp:spPr>
        <a:xfrm>
          <a:off x="7467347" y="3456973"/>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24 August 2023</a:t>
          </a:r>
        </a:p>
      </dsp:txBody>
      <dsp:txXfrm>
        <a:off x="7467347" y="3456973"/>
        <a:ext cx="2311834" cy="453752"/>
      </dsp:txXfrm>
    </dsp:sp>
    <dsp:sp modelId="{A03C5372-D306-43AC-B406-6F8183849431}">
      <dsp:nvSpPr>
        <dsp:cNvPr id="0" name=""/>
        <dsp:cNvSpPr/>
      </dsp:nvSpPr>
      <dsp:spPr>
        <a:xfrm>
          <a:off x="7240124"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7198343"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9391879" y="66450"/>
          <a:ext cx="320851" cy="320851"/>
        </a:xfrm>
        <a:prstGeom prst="teardrop">
          <a:avLst>
            <a:gd name="adj" fmla="val 115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9427523" y="102094"/>
          <a:ext cx="249564" cy="249564"/>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53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endParaRPr lang="en-US" sz="1300" b="1" kern="1200" dirty="0">
            <a:solidFill>
              <a:schemeClr val="bg1"/>
            </a:solidFill>
            <a:latin typeface="Tenorite" pitchFamily="2" charset="0"/>
          </a:endParaRPr>
        </a:p>
      </dsp:txBody>
      <dsp:txXfrm>
        <a:off x="7165365" y="890053"/>
        <a:ext cx="2311834" cy="1291450"/>
      </dsp:txXfrm>
    </dsp:sp>
    <dsp:sp modelId="{3FA5D5AE-9CAE-4D19-9765-BCEE62095312}">
      <dsp:nvSpPr>
        <dsp:cNvPr id="0" name=""/>
        <dsp:cNvSpPr/>
      </dsp:nvSpPr>
      <dsp:spPr>
        <a:xfrm>
          <a:off x="71653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endParaRPr lang="en-US" sz="1700" b="1" kern="1200" dirty="0">
            <a:solidFill>
              <a:schemeClr val="bg1"/>
            </a:solidFill>
            <a:latin typeface="Tenorite" pitchFamily="2" charset="0"/>
          </a:endParaRPr>
        </a:p>
      </dsp:txBody>
      <dsp:txXfrm>
        <a:off x="7165365" y="436300"/>
        <a:ext cx="2311834" cy="453752"/>
      </dsp:txXfrm>
    </dsp:sp>
    <dsp:sp modelId="{FE6CA7EB-68EC-4E76-9051-08C4CF370101}">
      <dsp:nvSpPr>
        <dsp:cNvPr id="0" name=""/>
        <dsp:cNvSpPr/>
      </dsp:nvSpPr>
      <dsp:spPr>
        <a:xfrm>
          <a:off x="9779182" y="0"/>
          <a:ext cx="0" cy="1291450"/>
        </a:xfrm>
        <a:prstGeom prst="line">
          <a:avLst/>
        </a:prstGeom>
        <a:noFill/>
        <a:ln w="12700" cap="flat" cmpd="sng" algn="ctr">
          <a:no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9737400" y="1250612"/>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A29DB2-8F93-B9AE-4297-174BC2E5E8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7DF32B3-53FC-672E-D87A-20679EA2A4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B76D25-171A-4A79-A068-5A9645114EC8}" type="datetimeFigureOut">
              <a:rPr lang="en-US" smtClean="0"/>
              <a:t>10/15/2023</a:t>
            </a:fld>
            <a:endParaRPr lang="en-US"/>
          </a:p>
        </p:txBody>
      </p:sp>
      <p:sp>
        <p:nvSpPr>
          <p:cNvPr id="4" name="Footer Placeholder 3">
            <a:extLst>
              <a:ext uri="{FF2B5EF4-FFF2-40B4-BE49-F238E27FC236}">
                <a16:creationId xmlns:a16="http://schemas.microsoft.com/office/drawing/2014/main" id="{74359CF0-8D07-3D19-F708-74D5E5923C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BD46FB3-F26B-FC6E-E173-3ACE301A090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BE65A1-02BC-4124-A82D-B5C252DDB1B9}" type="slidenum">
              <a:rPr lang="en-US" smtClean="0"/>
              <a:t>‹#›</a:t>
            </a:fld>
            <a:endParaRPr lang="en-US"/>
          </a:p>
        </p:txBody>
      </p:sp>
    </p:spTree>
    <p:extLst>
      <p:ext uri="{BB962C8B-B14F-4D97-AF65-F5344CB8AC3E}">
        <p14:creationId xmlns:p14="http://schemas.microsoft.com/office/powerpoint/2010/main" val="2386104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10/15/2023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are making an inventory management system targeted at food industry businesses. Our system helps Businesses identify how much inventory to maintain. It updates the inventory from the purchases and usage of products within the business.</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1095169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I’m going to share with you the Development environment and Estimated timeline for our group project.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hope to use C# for the visual frontend, and We hope to use Microsoft SQL database for storing data.</a:t>
            </a:r>
            <a:r>
              <a:rPr lang="en-US" dirty="0">
                <a:effectLst/>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1133732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We started working on this project on 24th July this year, and we're expecting to finish the project on 25th of August. As you can see, we've broken down the workflow into several key milestones, including planning, research, designing the project and implementing it. Each of these milestones are crucial to the success of the project, and we will share our progress in the future</a:t>
            </a:r>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2460714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These are our group members.</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3703092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That's all for now. I believe you have a good understanding of our project. Thank you for your time and attention.</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631345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Predicting supply and demand. Your inventory and sales data can help you identify your business behavior trends. You’ll be prepared for seasonal increases in demand, and you can adapt accordingly.</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Cost reduction. Small business inventory management can help you keep the right amount of product, so you’re not spending money on excess supply.</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Seamless financial tracking. With real-time inventory data, you can streamline your cash flow reporting and easily manage production, storage, and shipment costs.</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322686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1874362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622955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4180084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2532531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2861949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3819691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2660967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endParaRPr lang="en-US" dirty="0"/>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88041" y="1512389"/>
            <a:ext cx="8476839" cy="2387600"/>
          </a:xfrm>
        </p:spPr>
        <p:txBody>
          <a:bodyPr/>
          <a:lstStyle/>
          <a:p>
            <a:r>
              <a:rPr lang="en-US" dirty="0"/>
              <a:t>Inventory </a:t>
            </a:r>
            <a:br>
              <a:rPr lang="en-US" dirty="0"/>
            </a:br>
            <a:r>
              <a:rPr lang="en-US" dirty="0"/>
              <a:t>Management System</a:t>
            </a:r>
          </a:p>
        </p:txBody>
      </p:sp>
    </p:spTree>
    <p:extLst>
      <p:ext uri="{BB962C8B-B14F-4D97-AF65-F5344CB8AC3E}">
        <p14:creationId xmlns:p14="http://schemas.microsoft.com/office/powerpoint/2010/main" val="225930889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C100C05-0550-213C-2A7A-88F3CD32BE23}"/>
              </a:ext>
            </a:extLst>
          </p:cNvPr>
          <p:cNvSpPr/>
          <p:nvPr/>
        </p:nvSpPr>
        <p:spPr>
          <a:xfrm>
            <a:off x="1114159" y="320849"/>
            <a:ext cx="9524144" cy="4921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DAE5EF"/>
              </a:solidFill>
            </a:endParaRPr>
          </a:p>
        </p:txBody>
      </p:sp>
      <p:grpSp>
        <p:nvGrpSpPr>
          <p:cNvPr id="60" name="Group 59">
            <a:extLst>
              <a:ext uri="{FF2B5EF4-FFF2-40B4-BE49-F238E27FC236}">
                <a16:creationId xmlns:a16="http://schemas.microsoft.com/office/drawing/2014/main" id="{A3BA8360-9F05-657F-5392-73F72D0E7FE4}"/>
              </a:ext>
            </a:extLst>
          </p:cNvPr>
          <p:cNvGrpSpPr/>
          <p:nvPr/>
        </p:nvGrpSpPr>
        <p:grpSpPr>
          <a:xfrm>
            <a:off x="9581239" y="680144"/>
            <a:ext cx="320408" cy="320408"/>
            <a:chOff x="10207784" y="2359292"/>
            <a:chExt cx="389459" cy="389459"/>
          </a:xfrm>
        </p:grpSpPr>
        <p:sp>
          <p:nvSpPr>
            <p:cNvPr id="59" name="Oval 58">
              <a:extLst>
                <a:ext uri="{FF2B5EF4-FFF2-40B4-BE49-F238E27FC236}">
                  <a16:creationId xmlns:a16="http://schemas.microsoft.com/office/drawing/2014/main" id="{E829299C-0B39-B2A2-3A09-EEE4CB004520}"/>
                </a:ext>
              </a:extLst>
            </p:cNvPr>
            <p:cNvSpPr/>
            <p:nvPr/>
          </p:nvSpPr>
          <p:spPr>
            <a:xfrm>
              <a:off x="10207784" y="2359292"/>
              <a:ext cx="389459" cy="3894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Graphic 57" descr="User with solid fill">
              <a:extLst>
                <a:ext uri="{FF2B5EF4-FFF2-40B4-BE49-F238E27FC236}">
                  <a16:creationId xmlns:a16="http://schemas.microsoft.com/office/drawing/2014/main" id="{606FE5C0-88E4-40FB-8984-E7BA7BBD4B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58391" y="2409899"/>
              <a:ext cx="288243" cy="288243"/>
            </a:xfrm>
            <a:prstGeom prst="rect">
              <a:avLst/>
            </a:prstGeom>
          </p:spPr>
        </p:pic>
      </p:grpSp>
      <p:sp>
        <p:nvSpPr>
          <p:cNvPr id="61" name="TextBox 60">
            <a:extLst>
              <a:ext uri="{FF2B5EF4-FFF2-40B4-BE49-F238E27FC236}">
                <a16:creationId xmlns:a16="http://schemas.microsoft.com/office/drawing/2014/main" id="{3D35552B-6179-3841-9C2C-65530A4C21FE}"/>
              </a:ext>
            </a:extLst>
          </p:cNvPr>
          <p:cNvSpPr txBox="1"/>
          <p:nvPr/>
        </p:nvSpPr>
        <p:spPr>
          <a:xfrm>
            <a:off x="8691968" y="704171"/>
            <a:ext cx="1554338" cy="276999"/>
          </a:xfrm>
          <a:prstGeom prst="rect">
            <a:avLst/>
          </a:prstGeom>
          <a:noFill/>
        </p:spPr>
        <p:txBody>
          <a:bodyPr wrap="square" rtlCol="0">
            <a:spAutoFit/>
          </a:bodyPr>
          <a:lstStyle/>
          <a:p>
            <a:r>
              <a:rPr lang="en-US" sz="1200" b="1" dirty="0">
                <a:solidFill>
                  <a:srgbClr val="DAE5EF"/>
                </a:solidFill>
              </a:rPr>
              <a:t>ACCOUNT</a:t>
            </a:r>
          </a:p>
        </p:txBody>
      </p:sp>
      <p:sp>
        <p:nvSpPr>
          <p:cNvPr id="3" name="TextBox 2">
            <a:extLst>
              <a:ext uri="{FF2B5EF4-FFF2-40B4-BE49-F238E27FC236}">
                <a16:creationId xmlns:a16="http://schemas.microsoft.com/office/drawing/2014/main" id="{94E82F74-A55E-6A46-4B66-2EC897EBDFF1}"/>
              </a:ext>
            </a:extLst>
          </p:cNvPr>
          <p:cNvSpPr txBox="1"/>
          <p:nvPr/>
        </p:nvSpPr>
        <p:spPr>
          <a:xfrm>
            <a:off x="1609438" y="658004"/>
            <a:ext cx="2171700" cy="369332"/>
          </a:xfrm>
          <a:prstGeom prst="rect">
            <a:avLst/>
          </a:prstGeom>
          <a:noFill/>
        </p:spPr>
        <p:txBody>
          <a:bodyPr wrap="square" rtlCol="0">
            <a:spAutoFit/>
          </a:bodyPr>
          <a:lstStyle/>
          <a:p>
            <a:r>
              <a:rPr lang="en-US" b="1" dirty="0">
                <a:solidFill>
                  <a:schemeClr val="bg1"/>
                </a:solidFill>
              </a:rPr>
              <a:t>Get Report</a:t>
            </a:r>
          </a:p>
        </p:txBody>
      </p:sp>
      <p:grpSp>
        <p:nvGrpSpPr>
          <p:cNvPr id="12" name="Group 11">
            <a:extLst>
              <a:ext uri="{FF2B5EF4-FFF2-40B4-BE49-F238E27FC236}">
                <a16:creationId xmlns:a16="http://schemas.microsoft.com/office/drawing/2014/main" id="{1B592AEA-BA1E-6150-5CE8-1AE9CC92DE8A}"/>
              </a:ext>
            </a:extLst>
          </p:cNvPr>
          <p:cNvGrpSpPr/>
          <p:nvPr/>
        </p:nvGrpSpPr>
        <p:grpSpPr>
          <a:xfrm>
            <a:off x="3204627" y="1939510"/>
            <a:ext cx="5219700" cy="369332"/>
            <a:chOff x="2933700" y="1713523"/>
            <a:chExt cx="5219700" cy="369332"/>
          </a:xfrm>
        </p:grpSpPr>
        <p:grpSp>
          <p:nvGrpSpPr>
            <p:cNvPr id="13" name="Group 12">
              <a:extLst>
                <a:ext uri="{FF2B5EF4-FFF2-40B4-BE49-F238E27FC236}">
                  <a16:creationId xmlns:a16="http://schemas.microsoft.com/office/drawing/2014/main" id="{BAF7258C-A358-F9C1-439E-215F9B4C63DA}"/>
                </a:ext>
              </a:extLst>
            </p:cNvPr>
            <p:cNvGrpSpPr/>
            <p:nvPr/>
          </p:nvGrpSpPr>
          <p:grpSpPr>
            <a:xfrm>
              <a:off x="2933700" y="1713523"/>
              <a:ext cx="5219700" cy="369332"/>
              <a:chOff x="2933700" y="1713523"/>
              <a:chExt cx="5219700" cy="369332"/>
            </a:xfrm>
          </p:grpSpPr>
          <p:sp>
            <p:nvSpPr>
              <p:cNvPr id="16" name="Rectangle: Rounded Corners 15">
                <a:extLst>
                  <a:ext uri="{FF2B5EF4-FFF2-40B4-BE49-F238E27FC236}">
                    <a16:creationId xmlns:a16="http://schemas.microsoft.com/office/drawing/2014/main" id="{7A759431-45FE-EAD3-F12E-EF963EAA8132}"/>
                  </a:ext>
                </a:extLst>
              </p:cNvPr>
              <p:cNvSpPr/>
              <p:nvPr/>
            </p:nvSpPr>
            <p:spPr>
              <a:xfrm>
                <a:off x="2933700" y="1713523"/>
                <a:ext cx="5219700" cy="36933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0AB46215-4289-EAF1-AD89-481D95934E7E}"/>
                  </a:ext>
                </a:extLst>
              </p:cNvPr>
              <p:cNvCxnSpPr>
                <a:cxnSpLocks/>
                <a:stCxn id="16" idx="0"/>
                <a:endCxn id="16" idx="2"/>
              </p:cNvCxnSpPr>
              <p:nvPr/>
            </p:nvCxnSpPr>
            <p:spPr>
              <a:xfrm>
                <a:off x="5543550" y="1713523"/>
                <a:ext cx="0" cy="369332"/>
              </a:xfrm>
              <a:prstGeom prst="line">
                <a:avLst/>
              </a:prstGeom>
              <a:ln w="38100">
                <a:solidFill>
                  <a:srgbClr val="0068FF"/>
                </a:solidFill>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B1977854-7882-8BB4-D1C0-CA1B6BDFC4FE}"/>
                </a:ext>
              </a:extLst>
            </p:cNvPr>
            <p:cNvSpPr txBox="1"/>
            <p:nvPr/>
          </p:nvSpPr>
          <p:spPr>
            <a:xfrm>
              <a:off x="3120066" y="1757598"/>
              <a:ext cx="1528134" cy="276999"/>
            </a:xfrm>
            <a:prstGeom prst="rect">
              <a:avLst/>
            </a:prstGeom>
            <a:noFill/>
          </p:spPr>
          <p:txBody>
            <a:bodyPr wrap="square">
              <a:spAutoFit/>
            </a:bodyPr>
            <a:lstStyle/>
            <a:p>
              <a:r>
                <a:rPr lang="en-US" sz="1200" b="1" dirty="0"/>
                <a:t>Report Type</a:t>
              </a:r>
            </a:p>
          </p:txBody>
        </p:sp>
        <p:sp>
          <p:nvSpPr>
            <p:cNvPr id="15" name="TextBox 14">
              <a:extLst>
                <a:ext uri="{FF2B5EF4-FFF2-40B4-BE49-F238E27FC236}">
                  <a16:creationId xmlns:a16="http://schemas.microsoft.com/office/drawing/2014/main" id="{164CD48C-F18C-1EB6-59ED-52B78224F19E}"/>
                </a:ext>
              </a:extLst>
            </p:cNvPr>
            <p:cNvSpPr txBox="1"/>
            <p:nvPr/>
          </p:nvSpPr>
          <p:spPr>
            <a:xfrm>
              <a:off x="6310932" y="1767332"/>
              <a:ext cx="1323086" cy="276999"/>
            </a:xfrm>
            <a:prstGeom prst="rect">
              <a:avLst/>
            </a:prstGeom>
            <a:noFill/>
          </p:spPr>
          <p:txBody>
            <a:bodyPr wrap="square">
              <a:spAutoFit/>
            </a:bodyPr>
            <a:lstStyle/>
            <a:p>
              <a:endParaRPr lang="en-US" sz="1200" i="1" dirty="0">
                <a:solidFill>
                  <a:srgbClr val="DAE5EF"/>
                </a:solidFill>
              </a:endParaRPr>
            </a:p>
          </p:txBody>
        </p:sp>
      </p:grpSp>
      <p:sp>
        <p:nvSpPr>
          <p:cNvPr id="63" name="Rectangle: Rounded Corners 62">
            <a:extLst>
              <a:ext uri="{FF2B5EF4-FFF2-40B4-BE49-F238E27FC236}">
                <a16:creationId xmlns:a16="http://schemas.microsoft.com/office/drawing/2014/main" id="{E8483715-6418-4BF3-8606-CD81240AA6BF}"/>
              </a:ext>
            </a:extLst>
          </p:cNvPr>
          <p:cNvSpPr/>
          <p:nvPr/>
        </p:nvSpPr>
        <p:spPr>
          <a:xfrm>
            <a:off x="4217473" y="2546918"/>
            <a:ext cx="3194008" cy="469194"/>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Generate Report</a:t>
            </a:r>
          </a:p>
        </p:txBody>
      </p:sp>
      <p:sp>
        <p:nvSpPr>
          <p:cNvPr id="2" name="Isosceles Triangle 1">
            <a:extLst>
              <a:ext uri="{FF2B5EF4-FFF2-40B4-BE49-F238E27FC236}">
                <a16:creationId xmlns:a16="http://schemas.microsoft.com/office/drawing/2014/main" id="{9F53B2F3-3DCA-9036-5343-008332FCB3AC}"/>
              </a:ext>
            </a:extLst>
          </p:cNvPr>
          <p:cNvSpPr/>
          <p:nvPr/>
        </p:nvSpPr>
        <p:spPr>
          <a:xfrm flipV="1">
            <a:off x="7971274" y="2117792"/>
            <a:ext cx="132113" cy="45719"/>
          </a:xfrm>
          <a:prstGeom prst="triangle">
            <a:avLst/>
          </a:prstGeom>
          <a:solidFill>
            <a:srgbClr val="0068FF"/>
          </a:solidFill>
          <a:ln>
            <a:solidFill>
              <a:srgbClr val="0068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2CB65987-400F-D266-7A19-2646DE02EBD6}"/>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36875454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2369263" y="417006"/>
            <a:ext cx="7453473" cy="1325563"/>
          </a:xfrm>
        </p:spPr>
        <p:txBody>
          <a:bodyPr>
            <a:normAutofit/>
          </a:bodyPr>
          <a:lstStyle/>
          <a:p>
            <a:r>
              <a:rPr lang="en-US" sz="4800" dirty="0"/>
              <a:t>Development Environment</a:t>
            </a:r>
            <a:endParaRPr lang="en-US" dirty="0"/>
          </a:p>
        </p:txBody>
      </p:sp>
      <p:sp>
        <p:nvSpPr>
          <p:cNvPr id="20" name="Freeform: Shape 19">
            <a:extLst>
              <a:ext uri="{FF2B5EF4-FFF2-40B4-BE49-F238E27FC236}">
                <a16:creationId xmlns:a16="http://schemas.microsoft.com/office/drawing/2014/main" id="{9C892692-69FD-B491-B047-77280B4813FA}"/>
              </a:ext>
            </a:extLst>
          </p:cNvPr>
          <p:cNvSpPr/>
          <p:nvPr/>
        </p:nvSpPr>
        <p:spPr>
          <a:xfrm>
            <a:off x="4149212" y="3000101"/>
            <a:ext cx="1892456" cy="1777016"/>
          </a:xfrm>
          <a:custGeom>
            <a:avLst/>
            <a:gdLst>
              <a:gd name="connsiteX0" fmla="*/ 0 w 1892456"/>
              <a:gd name="connsiteY0" fmla="*/ 0 h 3940870"/>
              <a:gd name="connsiteX1" fmla="*/ 1892456 w 1892456"/>
              <a:gd name="connsiteY1" fmla="*/ 0 h 3940870"/>
              <a:gd name="connsiteX2" fmla="*/ 1892456 w 1892456"/>
              <a:gd name="connsiteY2" fmla="*/ 3940870 h 3940870"/>
              <a:gd name="connsiteX3" fmla="*/ 0 w 1892456"/>
              <a:gd name="connsiteY3" fmla="*/ 3940870 h 3940870"/>
              <a:gd name="connsiteX4" fmla="*/ 0 w 1892456"/>
              <a:gd name="connsiteY4" fmla="*/ 0 h 3940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2456" h="3940870">
                <a:moveTo>
                  <a:pt x="0" y="0"/>
                </a:moveTo>
                <a:lnTo>
                  <a:pt x="1892456" y="0"/>
                </a:lnTo>
                <a:lnTo>
                  <a:pt x="1892456" y="3940870"/>
                </a:lnTo>
                <a:lnTo>
                  <a:pt x="0" y="3940870"/>
                </a:lnTo>
                <a:lnTo>
                  <a:pt x="0" y="0"/>
                </a:lnTo>
                <a:close/>
              </a:path>
            </a:pathLst>
          </a:custGeom>
          <a:solidFill>
            <a:schemeClr val="accent1"/>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spcFirstLastPara="0" vert="horz" wrap="square" lIns="99568" tIns="1675916" rIns="99568" bIns="887742" numCol="1" spcCol="1270" anchor="t" anchorCtr="1">
            <a:noAutofit/>
          </a:bodyPr>
          <a:lstStyle/>
          <a:p>
            <a:pPr marL="0" lvl="1" indent="-114300" algn="ctr" defTabSz="622300">
              <a:lnSpc>
                <a:spcPct val="90000"/>
              </a:lnSpc>
              <a:spcBef>
                <a:spcPct val="0"/>
              </a:spcBef>
              <a:spcAft>
                <a:spcPct val="15000"/>
              </a:spcAft>
              <a:buNone/>
            </a:pPr>
            <a:endParaRPr lang="en-US" b="1" kern="1200" dirty="0">
              <a:latin typeface="Tenorite" pitchFamily="2" charset="0"/>
            </a:endParaRPr>
          </a:p>
        </p:txBody>
      </p:sp>
      <p:sp>
        <p:nvSpPr>
          <p:cNvPr id="22" name="Freeform: Shape 21">
            <a:extLst>
              <a:ext uri="{FF2B5EF4-FFF2-40B4-BE49-F238E27FC236}">
                <a16:creationId xmlns:a16="http://schemas.microsoft.com/office/drawing/2014/main" id="{C709BF26-A434-C879-2435-C902E743FC9A}"/>
              </a:ext>
            </a:extLst>
          </p:cNvPr>
          <p:cNvSpPr/>
          <p:nvPr/>
        </p:nvSpPr>
        <p:spPr>
          <a:xfrm>
            <a:off x="6096000" y="3000101"/>
            <a:ext cx="1892456" cy="1777016"/>
          </a:xfrm>
          <a:custGeom>
            <a:avLst/>
            <a:gdLst>
              <a:gd name="connsiteX0" fmla="*/ 0 w 1892456"/>
              <a:gd name="connsiteY0" fmla="*/ 0 h 3940870"/>
              <a:gd name="connsiteX1" fmla="*/ 1892456 w 1892456"/>
              <a:gd name="connsiteY1" fmla="*/ 0 h 3940870"/>
              <a:gd name="connsiteX2" fmla="*/ 1892456 w 1892456"/>
              <a:gd name="connsiteY2" fmla="*/ 3940870 h 3940870"/>
              <a:gd name="connsiteX3" fmla="*/ 0 w 1892456"/>
              <a:gd name="connsiteY3" fmla="*/ 3940870 h 3940870"/>
              <a:gd name="connsiteX4" fmla="*/ 0 w 1892456"/>
              <a:gd name="connsiteY4" fmla="*/ 0 h 3940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2456" h="3940870">
                <a:moveTo>
                  <a:pt x="0" y="0"/>
                </a:moveTo>
                <a:lnTo>
                  <a:pt x="1892456" y="0"/>
                </a:lnTo>
                <a:lnTo>
                  <a:pt x="1892456" y="3940870"/>
                </a:lnTo>
                <a:lnTo>
                  <a:pt x="0" y="3940870"/>
                </a:lnTo>
                <a:lnTo>
                  <a:pt x="0" y="0"/>
                </a:lnTo>
                <a:close/>
              </a:path>
            </a:pathLst>
          </a:custGeom>
          <a:solidFill>
            <a:schemeClr val="accent1"/>
          </a:solid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spcFirstLastPara="0" vert="horz" wrap="square" lIns="99568" tIns="1675916" rIns="99568" bIns="887742" numCol="1" spcCol="1270" anchor="t" anchorCtr="1">
            <a:noAutofit/>
          </a:bodyPr>
          <a:lstStyle/>
          <a:p>
            <a:pPr marL="0" lvl="0" indent="0" algn="ctr" defTabSz="889000">
              <a:lnSpc>
                <a:spcPct val="90000"/>
              </a:lnSpc>
              <a:spcBef>
                <a:spcPct val="0"/>
              </a:spcBef>
              <a:spcAft>
                <a:spcPct val="35000"/>
              </a:spcAft>
              <a:buNone/>
            </a:pPr>
            <a:endParaRPr lang="en-US" b="1" kern="1200" dirty="0">
              <a:latin typeface="Tenorite" pitchFamily="2" charset="0"/>
            </a:endParaRPr>
          </a:p>
        </p:txBody>
      </p:sp>
      <p:grpSp>
        <p:nvGrpSpPr>
          <p:cNvPr id="36" name="Group 35">
            <a:extLst>
              <a:ext uri="{FF2B5EF4-FFF2-40B4-BE49-F238E27FC236}">
                <a16:creationId xmlns:a16="http://schemas.microsoft.com/office/drawing/2014/main" id="{CBABC9D9-E257-D93E-1809-3453DA18B347}"/>
              </a:ext>
            </a:extLst>
          </p:cNvPr>
          <p:cNvGrpSpPr/>
          <p:nvPr/>
        </p:nvGrpSpPr>
        <p:grpSpPr>
          <a:xfrm>
            <a:off x="4501373" y="2422894"/>
            <a:ext cx="7036607" cy="1188917"/>
            <a:chOff x="2434179" y="2321294"/>
            <a:chExt cx="7036607" cy="1188917"/>
          </a:xfrm>
          <a:solidFill>
            <a:srgbClr val="DAE5EF"/>
          </a:solidFill>
        </p:grpSpPr>
        <p:sp>
          <p:nvSpPr>
            <p:cNvPr id="31" name="Oval 30">
              <a:extLst>
                <a:ext uri="{FF2B5EF4-FFF2-40B4-BE49-F238E27FC236}">
                  <a16:creationId xmlns:a16="http://schemas.microsoft.com/office/drawing/2014/main" id="{2AB8E35A-F2F3-0704-DE97-9A1C224E8BF0}"/>
                </a:ext>
              </a:extLst>
            </p:cNvPr>
            <p:cNvSpPr/>
            <p:nvPr/>
          </p:nvSpPr>
          <p:spPr>
            <a:xfrm>
              <a:off x="2434179" y="2321294"/>
              <a:ext cx="1188917" cy="1188917"/>
            </a:xfrm>
            <a:prstGeom prst="ellipse">
              <a:avLst/>
            </a:prstGeom>
            <a:grpFill/>
            <a:ln w="76200">
              <a:solidFill>
                <a:srgbClr val="DAE5EF"/>
              </a:solidFill>
            </a:ln>
          </p:spPr>
          <p:style>
            <a:lnRef idx="2">
              <a:scrgbClr r="0" g="0" b="0"/>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txBody>
            <a:bodyPr/>
            <a:lstStyle/>
            <a:p>
              <a:endParaRPr lang="en-US"/>
            </a:p>
          </p:txBody>
        </p:sp>
        <p:sp>
          <p:nvSpPr>
            <p:cNvPr id="32" name="Oval 31">
              <a:extLst>
                <a:ext uri="{FF2B5EF4-FFF2-40B4-BE49-F238E27FC236}">
                  <a16:creationId xmlns:a16="http://schemas.microsoft.com/office/drawing/2014/main" id="{44010856-5DBB-D9EB-D3C0-D173EB81A234}"/>
                </a:ext>
              </a:extLst>
            </p:cNvPr>
            <p:cNvSpPr/>
            <p:nvPr/>
          </p:nvSpPr>
          <p:spPr>
            <a:xfrm>
              <a:off x="4383409" y="2321294"/>
              <a:ext cx="1188917" cy="1188917"/>
            </a:xfrm>
            <a:prstGeom prst="ellipse">
              <a:avLst/>
            </a:prstGeom>
            <a:grpFill/>
            <a:ln w="76200">
              <a:solidFill>
                <a:srgbClr val="DAE5EF"/>
              </a:solidFill>
            </a:ln>
          </p:spPr>
          <p:style>
            <a:lnRef idx="2">
              <a:scrgbClr r="0" g="0" b="0"/>
            </a:lnRef>
            <a:fillRef idx="1">
              <a:scrgbClr r="0" g="0" b="0"/>
            </a:fillRef>
            <a:effectRef idx="0">
              <a:schemeClr val="accent3">
                <a:tint val="50000"/>
                <a:hueOff val="0"/>
                <a:satOff val="0"/>
                <a:lumOff val="0"/>
                <a:alphaOff val="0"/>
              </a:schemeClr>
            </a:effectRef>
            <a:fontRef idx="minor">
              <a:schemeClr val="lt1">
                <a:hueOff val="0"/>
                <a:satOff val="0"/>
                <a:lumOff val="0"/>
                <a:alphaOff val="0"/>
              </a:schemeClr>
            </a:fontRef>
          </p:style>
          <p:txBody>
            <a:bodyPr/>
            <a:lstStyle/>
            <a:p>
              <a:endParaRPr lang="en-US"/>
            </a:p>
          </p:txBody>
        </p:sp>
        <p:sp>
          <p:nvSpPr>
            <p:cNvPr id="33" name="Oval 32">
              <a:extLst>
                <a:ext uri="{FF2B5EF4-FFF2-40B4-BE49-F238E27FC236}">
                  <a16:creationId xmlns:a16="http://schemas.microsoft.com/office/drawing/2014/main" id="{B7963861-9F97-C805-33A1-537A4AAF089F}"/>
                </a:ext>
              </a:extLst>
            </p:cNvPr>
            <p:cNvSpPr/>
            <p:nvPr/>
          </p:nvSpPr>
          <p:spPr>
            <a:xfrm>
              <a:off x="6332639" y="2321294"/>
              <a:ext cx="1188917" cy="1188917"/>
            </a:xfrm>
            <a:prstGeom prst="ellipse">
              <a:avLst/>
            </a:prstGeom>
            <a:grpFill/>
            <a:ln w="76200">
              <a:solidFill>
                <a:srgbClr val="DAE5EF"/>
              </a:solidFill>
            </a:ln>
          </p:spPr>
          <p:style>
            <a:lnRef idx="2">
              <a:scrgbClr r="0" g="0" b="0"/>
            </a:lnRef>
            <a:fillRef idx="1">
              <a:scrgbClr r="0" g="0" b="0"/>
            </a:fillRef>
            <a:effectRef idx="0">
              <a:schemeClr val="accent4">
                <a:tint val="50000"/>
                <a:hueOff val="0"/>
                <a:satOff val="0"/>
                <a:lumOff val="0"/>
                <a:alphaOff val="0"/>
              </a:schemeClr>
            </a:effectRef>
            <a:fontRef idx="minor">
              <a:schemeClr val="lt1">
                <a:hueOff val="0"/>
                <a:satOff val="0"/>
                <a:lumOff val="0"/>
                <a:alphaOff val="0"/>
              </a:schemeClr>
            </a:fontRef>
          </p:style>
          <p:txBody>
            <a:bodyPr/>
            <a:lstStyle/>
            <a:p>
              <a:endParaRPr lang="en-US"/>
            </a:p>
          </p:txBody>
        </p:sp>
        <p:sp>
          <p:nvSpPr>
            <p:cNvPr id="34" name="Oval 33">
              <a:extLst>
                <a:ext uri="{FF2B5EF4-FFF2-40B4-BE49-F238E27FC236}">
                  <a16:creationId xmlns:a16="http://schemas.microsoft.com/office/drawing/2014/main" id="{0CA6DF3E-7F1C-B25E-7BBD-5FEA566FBE8D}"/>
                </a:ext>
              </a:extLst>
            </p:cNvPr>
            <p:cNvSpPr/>
            <p:nvPr/>
          </p:nvSpPr>
          <p:spPr>
            <a:xfrm>
              <a:off x="8281869" y="2321294"/>
              <a:ext cx="1188917" cy="1188917"/>
            </a:xfrm>
            <a:prstGeom prst="ellipse">
              <a:avLst/>
            </a:prstGeom>
            <a:grpFill/>
            <a:ln w="76200">
              <a:solidFill>
                <a:srgbClr val="DAE5EF"/>
              </a:solidFill>
            </a:ln>
          </p:spPr>
          <p:style>
            <a:lnRef idx="2">
              <a:scrgbClr r="0" g="0" b="0"/>
            </a:lnRef>
            <a:fillRef idx="1">
              <a:scrgbClr r="0" g="0" b="0"/>
            </a:fillRef>
            <a:effectRef idx="0">
              <a:schemeClr val="accent5">
                <a:tint val="50000"/>
                <a:hueOff val="0"/>
                <a:satOff val="0"/>
                <a:lumOff val="0"/>
                <a:alphaOff val="0"/>
              </a:schemeClr>
            </a:effectRef>
            <a:fontRef idx="minor">
              <a:schemeClr val="lt1">
                <a:hueOff val="0"/>
                <a:satOff val="0"/>
                <a:lumOff val="0"/>
                <a:alphaOff val="0"/>
              </a:schemeClr>
            </a:fontRef>
          </p:style>
          <p:txBody>
            <a:bodyPr/>
            <a:lstStyle/>
            <a:p>
              <a:endParaRPr lang="en-US"/>
            </a:p>
          </p:txBody>
        </p:sp>
      </p:grpSp>
      <p:grpSp>
        <p:nvGrpSpPr>
          <p:cNvPr id="35" name="Group 34">
            <a:extLst>
              <a:ext uri="{FF2B5EF4-FFF2-40B4-BE49-F238E27FC236}">
                <a16:creationId xmlns:a16="http://schemas.microsoft.com/office/drawing/2014/main" id="{2DCACB5C-C82C-0D6A-BD50-A264DE9FA49E}"/>
              </a:ext>
            </a:extLst>
          </p:cNvPr>
          <p:cNvGrpSpPr/>
          <p:nvPr/>
        </p:nvGrpSpPr>
        <p:grpSpPr>
          <a:xfrm>
            <a:off x="4534720" y="2458494"/>
            <a:ext cx="3070296" cy="1121066"/>
            <a:chOff x="2467526" y="2356896"/>
            <a:chExt cx="3070296" cy="1121066"/>
          </a:xfrm>
        </p:grpSpPr>
        <p:sp>
          <p:nvSpPr>
            <p:cNvPr id="21" name="Oval 20">
              <a:extLst>
                <a:ext uri="{FF2B5EF4-FFF2-40B4-BE49-F238E27FC236}">
                  <a16:creationId xmlns:a16="http://schemas.microsoft.com/office/drawing/2014/main" id="{541A2224-9D7A-3D69-D5AC-BBDB5D30565D}"/>
                </a:ext>
              </a:extLst>
            </p:cNvPr>
            <p:cNvSpPr/>
            <p:nvPr/>
          </p:nvSpPr>
          <p:spPr>
            <a:xfrm>
              <a:off x="2467526" y="2356896"/>
              <a:ext cx="1121066" cy="1121066"/>
            </a:xfrm>
            <a:prstGeom prst="ellipse">
              <a:avLst/>
            </a:prstGeom>
            <a:solidFill>
              <a:schemeClr val="accent1">
                <a:lumMod val="60000"/>
                <a:lumOff val="40000"/>
              </a:schemeClr>
            </a:solidFill>
            <a:ln>
              <a:noFill/>
            </a:ln>
          </p:spPr>
          <p:style>
            <a:lnRef idx="2">
              <a:scrgbClr r="0" g="0" b="0"/>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txBody>
            <a:bodyPr/>
            <a:lstStyle/>
            <a:p>
              <a:endParaRPr lang="en-US"/>
            </a:p>
          </p:txBody>
        </p:sp>
        <p:sp>
          <p:nvSpPr>
            <p:cNvPr id="23" name="Oval 22">
              <a:extLst>
                <a:ext uri="{FF2B5EF4-FFF2-40B4-BE49-F238E27FC236}">
                  <a16:creationId xmlns:a16="http://schemas.microsoft.com/office/drawing/2014/main" id="{30C93D8B-4A33-05A8-84C8-59860FAA70C7}"/>
                </a:ext>
              </a:extLst>
            </p:cNvPr>
            <p:cNvSpPr/>
            <p:nvPr/>
          </p:nvSpPr>
          <p:spPr>
            <a:xfrm>
              <a:off x="4416756" y="2356896"/>
              <a:ext cx="1121066" cy="1121066"/>
            </a:xfrm>
            <a:prstGeom prst="ellipse">
              <a:avLst/>
            </a:prstGeom>
            <a:solidFill>
              <a:schemeClr val="accent1">
                <a:lumMod val="60000"/>
                <a:lumOff val="40000"/>
              </a:schemeClr>
            </a:solidFill>
            <a:ln>
              <a:noFill/>
            </a:ln>
          </p:spPr>
          <p:style>
            <a:lnRef idx="2">
              <a:scrgbClr r="0" g="0" b="0"/>
            </a:lnRef>
            <a:fillRef idx="1">
              <a:scrgbClr r="0" g="0" b="0"/>
            </a:fillRef>
            <a:effectRef idx="0">
              <a:schemeClr val="accent3">
                <a:tint val="50000"/>
                <a:hueOff val="0"/>
                <a:satOff val="0"/>
                <a:lumOff val="0"/>
                <a:alphaOff val="0"/>
              </a:schemeClr>
            </a:effectRef>
            <a:fontRef idx="minor">
              <a:schemeClr val="lt1">
                <a:hueOff val="0"/>
                <a:satOff val="0"/>
                <a:lumOff val="0"/>
                <a:alphaOff val="0"/>
              </a:schemeClr>
            </a:fontRef>
          </p:style>
          <p:txBody>
            <a:bodyPr/>
            <a:lstStyle/>
            <a:p>
              <a:endParaRPr lang="en-US"/>
            </a:p>
          </p:txBody>
        </p:sp>
        <p:pic>
          <p:nvPicPr>
            <p:cNvPr id="13" name="Picture 12">
              <a:extLst>
                <a:ext uri="{FF2B5EF4-FFF2-40B4-BE49-F238E27FC236}">
                  <a16:creationId xmlns:a16="http://schemas.microsoft.com/office/drawing/2014/main" id="{7DD01082-340C-2889-AA7A-D6D7669C7E16}"/>
                </a:ext>
              </a:extLst>
            </p:cNvPr>
            <p:cNvPicPr>
              <a:picLocks noChangeAspect="1"/>
            </p:cNvPicPr>
            <p:nvPr/>
          </p:nvPicPr>
          <p:blipFill>
            <a:blip r:embed="rId3"/>
            <a:srcRect l="11173" r="11173"/>
            <a:stretch/>
          </p:blipFill>
          <p:spPr>
            <a:xfrm>
              <a:off x="2682804" y="2517400"/>
              <a:ext cx="621280" cy="800058"/>
            </a:xfrm>
            <a:prstGeom prst="rect">
              <a:avLst/>
            </a:prstGeom>
          </p:spPr>
        </p:pic>
        <p:pic>
          <p:nvPicPr>
            <p:cNvPr id="14" name="Picture 13">
              <a:extLst>
                <a:ext uri="{FF2B5EF4-FFF2-40B4-BE49-F238E27FC236}">
                  <a16:creationId xmlns:a16="http://schemas.microsoft.com/office/drawing/2014/main" id="{AD01AD8D-8C0E-F0B2-4849-34D801A5E810}"/>
                </a:ext>
              </a:extLst>
            </p:cNvPr>
            <p:cNvPicPr>
              <a:picLocks noChangeAspect="1"/>
            </p:cNvPicPr>
            <p:nvPr/>
          </p:nvPicPr>
          <p:blipFill>
            <a:blip r:embed="rId4"/>
            <a:srcRect l="11173" r="11173"/>
            <a:stretch/>
          </p:blipFill>
          <p:spPr>
            <a:xfrm>
              <a:off x="4664394" y="2517400"/>
              <a:ext cx="621280" cy="800058"/>
            </a:xfrm>
            <a:prstGeom prst="rect">
              <a:avLst/>
            </a:prstGeom>
          </p:spPr>
        </p:pic>
      </p:grpSp>
      <p:sp>
        <p:nvSpPr>
          <p:cNvPr id="5" name="TextBox 4">
            <a:extLst>
              <a:ext uri="{FF2B5EF4-FFF2-40B4-BE49-F238E27FC236}">
                <a16:creationId xmlns:a16="http://schemas.microsoft.com/office/drawing/2014/main" id="{3385B82E-5BF1-81EA-1BD4-6071DF80AB14}"/>
              </a:ext>
            </a:extLst>
          </p:cNvPr>
          <p:cNvSpPr txBox="1"/>
          <p:nvPr/>
        </p:nvSpPr>
        <p:spPr>
          <a:xfrm>
            <a:off x="4830933" y="3888609"/>
            <a:ext cx="528639" cy="369332"/>
          </a:xfrm>
          <a:prstGeom prst="rect">
            <a:avLst/>
          </a:prstGeom>
          <a:noFill/>
        </p:spPr>
        <p:txBody>
          <a:bodyPr wrap="square" rtlCol="0">
            <a:spAutoFit/>
          </a:bodyPr>
          <a:lstStyle/>
          <a:p>
            <a:r>
              <a:rPr lang="en-US" b="1" dirty="0">
                <a:solidFill>
                  <a:schemeClr val="bg1"/>
                </a:solidFill>
                <a:latin typeface="+mj-lt"/>
              </a:rPr>
              <a:t>C#</a:t>
            </a:r>
          </a:p>
        </p:txBody>
      </p:sp>
      <p:sp>
        <p:nvSpPr>
          <p:cNvPr id="6" name="TextBox 5">
            <a:extLst>
              <a:ext uri="{FF2B5EF4-FFF2-40B4-BE49-F238E27FC236}">
                <a16:creationId xmlns:a16="http://schemas.microsoft.com/office/drawing/2014/main" id="{CAA430AD-9BB3-73E8-D891-B33D708F02D7}"/>
              </a:ext>
            </a:extLst>
          </p:cNvPr>
          <p:cNvSpPr txBox="1"/>
          <p:nvPr/>
        </p:nvSpPr>
        <p:spPr>
          <a:xfrm>
            <a:off x="6354482" y="3898998"/>
            <a:ext cx="1375492" cy="590931"/>
          </a:xfrm>
          <a:prstGeom prst="rect">
            <a:avLst/>
          </a:prstGeom>
          <a:noFill/>
        </p:spPr>
        <p:txBody>
          <a:bodyPr wrap="square" rtlCol="0">
            <a:spAutoFit/>
          </a:bodyPr>
          <a:lstStyle/>
          <a:p>
            <a:pPr marL="0" lvl="0" indent="0" algn="ctr" defTabSz="889000">
              <a:lnSpc>
                <a:spcPct val="90000"/>
              </a:lnSpc>
              <a:spcBef>
                <a:spcPct val="0"/>
              </a:spcBef>
              <a:spcAft>
                <a:spcPct val="35000"/>
              </a:spcAft>
              <a:buNone/>
            </a:pPr>
            <a:r>
              <a:rPr lang="en-US" b="1" kern="1200" dirty="0">
                <a:solidFill>
                  <a:schemeClr val="bg1"/>
                </a:solidFill>
                <a:latin typeface="Tenorite" pitchFamily="2" charset="0"/>
              </a:rPr>
              <a:t>Microsoft SQL Server</a:t>
            </a:r>
          </a:p>
        </p:txBody>
      </p:sp>
      <p:sp>
        <p:nvSpPr>
          <p:cNvPr id="3" name="Slide Number Placeholder 2">
            <a:extLst>
              <a:ext uri="{FF2B5EF4-FFF2-40B4-BE49-F238E27FC236}">
                <a16:creationId xmlns:a16="http://schemas.microsoft.com/office/drawing/2014/main" id="{21E294C2-96F0-E63D-3220-0C2CDE00078E}"/>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70020926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Estimated Timeline… </a:t>
            </a:r>
          </a:p>
        </p:txBody>
      </p:sp>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3500694853"/>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FCD7588A-DD6D-72A3-7BC4-3589C6E951A4}"/>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93249840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49D0B-AEEE-8A2A-BEE9-504A354D44F9}"/>
              </a:ext>
            </a:extLst>
          </p:cNvPr>
          <p:cNvSpPr>
            <a:spLocks noGrp="1"/>
          </p:cNvSpPr>
          <p:nvPr>
            <p:ph type="title"/>
          </p:nvPr>
        </p:nvSpPr>
        <p:spPr>
          <a:xfrm>
            <a:off x="4479215" y="311673"/>
            <a:ext cx="3233569" cy="1325563"/>
          </a:xfrm>
        </p:spPr>
        <p:txBody>
          <a:bodyPr/>
          <a:lstStyle/>
          <a:p>
            <a:r>
              <a:rPr lang="en-US" dirty="0"/>
              <a:t>OUR TEAM</a:t>
            </a:r>
          </a:p>
        </p:txBody>
      </p:sp>
      <p:graphicFrame>
        <p:nvGraphicFramePr>
          <p:cNvPr id="18" name="Table 17">
            <a:extLst>
              <a:ext uri="{FF2B5EF4-FFF2-40B4-BE49-F238E27FC236}">
                <a16:creationId xmlns:a16="http://schemas.microsoft.com/office/drawing/2014/main" id="{294CBA2B-7CCE-E357-FDAC-BE1A6DFF193A}"/>
              </a:ext>
            </a:extLst>
          </p:cNvPr>
          <p:cNvGraphicFramePr>
            <a:graphicFrameLocks noGrp="1"/>
          </p:cNvGraphicFramePr>
          <p:nvPr>
            <p:extLst>
              <p:ext uri="{D42A27DB-BD31-4B8C-83A1-F6EECF244321}">
                <p14:modId xmlns:p14="http://schemas.microsoft.com/office/powerpoint/2010/main" val="3687887004"/>
              </p:ext>
            </p:extLst>
          </p:nvPr>
        </p:nvGraphicFramePr>
        <p:xfrm>
          <a:off x="2392719" y="1920177"/>
          <a:ext cx="7406562" cy="3890351"/>
        </p:xfrm>
        <a:graphic>
          <a:graphicData uri="http://schemas.openxmlformats.org/drawingml/2006/table">
            <a:tbl>
              <a:tblPr firstRow="1" firstCol="1" bandRow="1">
                <a:tableStyleId>{284E427A-3D55-4303-BF80-6455036E1DE7}</a:tableStyleId>
              </a:tblPr>
              <a:tblGrid>
                <a:gridCol w="2594415">
                  <a:extLst>
                    <a:ext uri="{9D8B030D-6E8A-4147-A177-3AD203B41FA5}">
                      <a16:colId xmlns:a16="http://schemas.microsoft.com/office/drawing/2014/main" val="1251362815"/>
                    </a:ext>
                  </a:extLst>
                </a:gridCol>
                <a:gridCol w="2342745">
                  <a:extLst>
                    <a:ext uri="{9D8B030D-6E8A-4147-A177-3AD203B41FA5}">
                      <a16:colId xmlns:a16="http://schemas.microsoft.com/office/drawing/2014/main" val="1657449801"/>
                    </a:ext>
                  </a:extLst>
                </a:gridCol>
                <a:gridCol w="2469402">
                  <a:extLst>
                    <a:ext uri="{9D8B030D-6E8A-4147-A177-3AD203B41FA5}">
                      <a16:colId xmlns:a16="http://schemas.microsoft.com/office/drawing/2014/main" val="1869642686"/>
                    </a:ext>
                  </a:extLst>
                </a:gridCol>
              </a:tblGrid>
              <a:tr h="478778">
                <a:tc>
                  <a:txBody>
                    <a:bodyPr/>
                    <a:lstStyle/>
                    <a:p>
                      <a:pPr marL="0" marR="0" algn="ctr">
                        <a:lnSpc>
                          <a:spcPct val="107000"/>
                        </a:lnSpc>
                        <a:spcBef>
                          <a:spcPts val="0"/>
                        </a:spcBef>
                        <a:spcAft>
                          <a:spcPts val="0"/>
                        </a:spcAft>
                      </a:pPr>
                      <a:r>
                        <a:rPr lang="en-US" sz="1800" dirty="0">
                          <a:solidFill>
                            <a:schemeClr val="tx1"/>
                          </a:solidFill>
                          <a:effectLst/>
                        </a:rPr>
                        <a:t>Name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solidFill>
                            <a:schemeClr val="tx1"/>
                          </a:solidFill>
                          <a:effectLst/>
                        </a:rPr>
                        <a:t>Index Number</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solidFill>
                            <a:schemeClr val="tx1"/>
                          </a:solidFill>
                          <a:effectLst/>
                        </a:rPr>
                        <a:t>Email</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2176072"/>
                  </a:ext>
                </a:extLst>
              </a:tr>
              <a:tr h="760309">
                <a:tc>
                  <a:txBody>
                    <a:bodyPr/>
                    <a:lstStyle/>
                    <a:p>
                      <a:pPr marL="0" marR="0" algn="l" defTabSz="914400" rtl="0" eaLnBrk="1" latinLnBrk="0" hangingPunct="1">
                        <a:lnSpc>
                          <a:spcPct val="107000"/>
                        </a:lnSpc>
                        <a:spcBef>
                          <a:spcPts val="0"/>
                        </a:spcBef>
                        <a:spcAft>
                          <a:spcPts val="0"/>
                        </a:spcAft>
                      </a:pPr>
                      <a:r>
                        <a:rPr lang="en-US" sz="1400" b="1" kern="1200">
                          <a:solidFill>
                            <a:schemeClr val="dk1"/>
                          </a:solidFill>
                          <a:effectLst/>
                          <a:latin typeface="+mn-lt"/>
                          <a:ea typeface="+mn-ea"/>
                          <a:cs typeface="+mn-cs"/>
                        </a:rPr>
                        <a:t>KATHRIARACHCHI D.A.K.K.</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400" b="1" kern="1200" dirty="0">
                          <a:solidFill>
                            <a:schemeClr val="dk1"/>
                          </a:solidFill>
                          <a:effectLst/>
                          <a:latin typeface="+mn-lt"/>
                          <a:ea typeface="+mn-ea"/>
                          <a:cs typeface="+mn-cs"/>
                        </a:rPr>
                        <a:t>ICT/20/868</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400" b="1" kern="1200" dirty="0">
                          <a:solidFill>
                            <a:schemeClr val="dk1"/>
                          </a:solidFill>
                          <a:effectLst/>
                          <a:latin typeface="+mn-lt"/>
                          <a:ea typeface="+mn-ea"/>
                          <a:cs typeface="+mn-cs"/>
                        </a:rPr>
                        <a:t>ict20868@fot.sjp.ac.lk</a:t>
                      </a:r>
                    </a:p>
                  </a:txBody>
                  <a:tcPr marL="68580" marR="68580" marT="0" marB="0"/>
                </a:tc>
                <a:extLst>
                  <a:ext uri="{0D108BD9-81ED-4DB2-BD59-A6C34878D82A}">
                    <a16:rowId xmlns:a16="http://schemas.microsoft.com/office/drawing/2014/main" val="787679643"/>
                  </a:ext>
                </a:extLst>
              </a:tr>
              <a:tr h="760309">
                <a:tc>
                  <a:txBody>
                    <a:bodyPr/>
                    <a:lstStyle/>
                    <a:p>
                      <a:pPr marL="0" marR="0" algn="l" defTabSz="914400" rtl="0" eaLnBrk="1" latinLnBrk="0" hangingPunct="1">
                        <a:lnSpc>
                          <a:spcPct val="107000"/>
                        </a:lnSpc>
                        <a:spcBef>
                          <a:spcPts val="0"/>
                        </a:spcBef>
                        <a:spcAft>
                          <a:spcPts val="0"/>
                        </a:spcAft>
                      </a:pPr>
                      <a:r>
                        <a:rPr lang="en-US" sz="1400" b="1" kern="1200" dirty="0">
                          <a:solidFill>
                            <a:schemeClr val="dk1"/>
                          </a:solidFill>
                          <a:effectLst/>
                          <a:latin typeface="+mn-lt"/>
                          <a:ea typeface="+mn-ea"/>
                          <a:cs typeface="+mn-cs"/>
                        </a:rPr>
                        <a:t>NUZHA M.W.W.</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400" b="1" kern="1200" dirty="0">
                          <a:solidFill>
                            <a:schemeClr val="dk1"/>
                          </a:solidFill>
                          <a:effectLst/>
                          <a:latin typeface="+mn-lt"/>
                          <a:ea typeface="+mn-ea"/>
                          <a:cs typeface="+mn-cs"/>
                        </a:rPr>
                        <a:t>ICT/20/898</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400" b="1" kern="1200" dirty="0">
                          <a:solidFill>
                            <a:schemeClr val="dk1"/>
                          </a:solidFill>
                          <a:effectLst/>
                          <a:latin typeface="+mn-lt"/>
                          <a:ea typeface="+mn-ea"/>
                          <a:cs typeface="+mn-cs"/>
                        </a:rPr>
                        <a:t>ict20898@fot.sjp.ac.lk</a:t>
                      </a:r>
                    </a:p>
                  </a:txBody>
                  <a:tcPr marL="68580" marR="68580" marT="0" marB="0"/>
                </a:tc>
                <a:extLst>
                  <a:ext uri="{0D108BD9-81ED-4DB2-BD59-A6C34878D82A}">
                    <a16:rowId xmlns:a16="http://schemas.microsoft.com/office/drawing/2014/main" val="3116757763"/>
                  </a:ext>
                </a:extLst>
              </a:tr>
              <a:tr h="760309">
                <a:tc>
                  <a:txBody>
                    <a:bodyPr/>
                    <a:lstStyle/>
                    <a:p>
                      <a:pPr marL="0" marR="0" algn="l" defTabSz="914400" rtl="0" eaLnBrk="1" latinLnBrk="0" hangingPunct="1">
                        <a:lnSpc>
                          <a:spcPct val="107000"/>
                        </a:lnSpc>
                        <a:spcBef>
                          <a:spcPts val="0"/>
                        </a:spcBef>
                        <a:spcAft>
                          <a:spcPts val="0"/>
                        </a:spcAft>
                      </a:pPr>
                      <a:r>
                        <a:rPr lang="en-US" sz="1400" b="1" kern="1200" dirty="0">
                          <a:solidFill>
                            <a:schemeClr val="dk1"/>
                          </a:solidFill>
                          <a:effectLst/>
                          <a:latin typeface="+mn-lt"/>
                          <a:ea typeface="+mn-ea"/>
                          <a:cs typeface="+mn-cs"/>
                        </a:rPr>
                        <a:t>PREMACHANDRA Y.V.P.</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400" b="1" kern="1200" dirty="0">
                          <a:solidFill>
                            <a:schemeClr val="dk1"/>
                          </a:solidFill>
                          <a:effectLst/>
                          <a:latin typeface="+mn-lt"/>
                          <a:ea typeface="+mn-ea"/>
                          <a:cs typeface="+mn-cs"/>
                        </a:rPr>
                        <a:t>ICT/20/907</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400" b="1" kern="1200" dirty="0">
                          <a:solidFill>
                            <a:schemeClr val="dk1"/>
                          </a:solidFill>
                          <a:effectLst/>
                          <a:latin typeface="+mn-lt"/>
                          <a:ea typeface="+mn-ea"/>
                          <a:cs typeface="+mn-cs"/>
                        </a:rPr>
                        <a:t>ict20907@fot.sjp.ac.lk</a:t>
                      </a:r>
                    </a:p>
                  </a:txBody>
                  <a:tcPr marL="68580" marR="68580" marT="0" marB="0"/>
                </a:tc>
                <a:extLst>
                  <a:ext uri="{0D108BD9-81ED-4DB2-BD59-A6C34878D82A}">
                    <a16:rowId xmlns:a16="http://schemas.microsoft.com/office/drawing/2014/main" val="3948853031"/>
                  </a:ext>
                </a:extLst>
              </a:tr>
              <a:tr h="760309">
                <a:tc>
                  <a:txBody>
                    <a:bodyPr/>
                    <a:lstStyle/>
                    <a:p>
                      <a:pPr marL="0" marR="0" algn="l" defTabSz="914400" rtl="0" eaLnBrk="1" latinLnBrk="0" hangingPunct="1">
                        <a:lnSpc>
                          <a:spcPct val="107000"/>
                        </a:lnSpc>
                        <a:spcBef>
                          <a:spcPts val="0"/>
                        </a:spcBef>
                        <a:spcAft>
                          <a:spcPts val="0"/>
                        </a:spcAft>
                      </a:pPr>
                      <a:r>
                        <a:rPr lang="en-US" sz="1400" b="1" kern="1200" dirty="0">
                          <a:solidFill>
                            <a:schemeClr val="dk1"/>
                          </a:solidFill>
                          <a:effectLst/>
                          <a:latin typeface="+mn-lt"/>
                          <a:ea typeface="+mn-ea"/>
                          <a:cs typeface="+mn-cs"/>
                        </a:rPr>
                        <a:t>RUSTHA M.Y.F.</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400" b="1" kern="1200" dirty="0">
                          <a:solidFill>
                            <a:schemeClr val="dk1"/>
                          </a:solidFill>
                          <a:effectLst/>
                          <a:latin typeface="+mn-lt"/>
                          <a:ea typeface="+mn-ea"/>
                          <a:cs typeface="+mn-cs"/>
                        </a:rPr>
                        <a:t>ICT/20/920</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400" b="1" kern="1200" dirty="0">
                          <a:solidFill>
                            <a:schemeClr val="dk1"/>
                          </a:solidFill>
                          <a:effectLst/>
                          <a:latin typeface="+mn-lt"/>
                          <a:ea typeface="+mn-ea"/>
                          <a:cs typeface="+mn-cs"/>
                        </a:rPr>
                        <a:t>ict20920@fot.sjp.ac.lk</a:t>
                      </a:r>
                    </a:p>
                  </a:txBody>
                  <a:tcPr marL="68580" marR="68580" marT="0" marB="0"/>
                </a:tc>
                <a:extLst>
                  <a:ext uri="{0D108BD9-81ED-4DB2-BD59-A6C34878D82A}">
                    <a16:rowId xmlns:a16="http://schemas.microsoft.com/office/drawing/2014/main" val="2577483803"/>
                  </a:ext>
                </a:extLst>
              </a:tr>
              <a:tr h="370337">
                <a:tc>
                  <a:txBody>
                    <a:bodyPr/>
                    <a:lstStyle/>
                    <a:p>
                      <a:pPr marL="0" marR="0" algn="l" defTabSz="914400" rtl="0" eaLnBrk="1" latinLnBrk="0" hangingPunct="1">
                        <a:lnSpc>
                          <a:spcPct val="107000"/>
                        </a:lnSpc>
                        <a:spcBef>
                          <a:spcPts val="0"/>
                        </a:spcBef>
                        <a:spcAft>
                          <a:spcPts val="0"/>
                        </a:spcAft>
                      </a:pPr>
                      <a:r>
                        <a:rPr lang="en-US" sz="1400" b="1" kern="1200">
                          <a:solidFill>
                            <a:schemeClr val="dk1"/>
                          </a:solidFill>
                          <a:effectLst/>
                          <a:latin typeface="+mn-lt"/>
                          <a:ea typeface="+mn-ea"/>
                          <a:cs typeface="+mn-cs"/>
                        </a:rPr>
                        <a:t>WEERARATHNA T.D.</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400" b="1" kern="1200" dirty="0">
                          <a:solidFill>
                            <a:schemeClr val="dk1"/>
                          </a:solidFill>
                          <a:effectLst/>
                          <a:latin typeface="+mn-lt"/>
                          <a:ea typeface="+mn-ea"/>
                          <a:cs typeface="+mn-cs"/>
                        </a:rPr>
                        <a:t>ICT/20/955</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400" b="1" kern="1200" dirty="0">
                          <a:solidFill>
                            <a:schemeClr val="dk1"/>
                          </a:solidFill>
                          <a:effectLst/>
                          <a:latin typeface="+mn-lt"/>
                          <a:ea typeface="+mn-ea"/>
                          <a:cs typeface="+mn-cs"/>
                        </a:rPr>
                        <a:t>ict20955@fot.sjp.ac.lk</a:t>
                      </a:r>
                    </a:p>
                  </a:txBody>
                  <a:tcPr marL="68580" marR="68580" marT="0" marB="0"/>
                </a:tc>
                <a:extLst>
                  <a:ext uri="{0D108BD9-81ED-4DB2-BD59-A6C34878D82A}">
                    <a16:rowId xmlns:a16="http://schemas.microsoft.com/office/drawing/2014/main" val="293186875"/>
                  </a:ext>
                </a:extLst>
              </a:tr>
            </a:tbl>
          </a:graphicData>
        </a:graphic>
      </p:graphicFrame>
      <p:sp>
        <p:nvSpPr>
          <p:cNvPr id="3" name="Slide Number Placeholder 2">
            <a:extLst>
              <a:ext uri="{FF2B5EF4-FFF2-40B4-BE49-F238E27FC236}">
                <a16:creationId xmlns:a16="http://schemas.microsoft.com/office/drawing/2014/main" id="{69F96793-4EDF-9016-53B8-624561269867}"/>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146025812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823102" y="1372529"/>
            <a:ext cx="6220278" cy="2387600"/>
          </a:xfrm>
        </p:spPr>
        <p:txBody>
          <a:bodyPr/>
          <a:lstStyle/>
          <a:p>
            <a:r>
              <a:rPr lang="en-US" dirty="0"/>
              <a:t>Thank you!</a:t>
            </a:r>
          </a:p>
        </p:txBody>
      </p:sp>
    </p:spTree>
    <p:extLst>
      <p:ext uri="{BB962C8B-B14F-4D97-AF65-F5344CB8AC3E}">
        <p14:creationId xmlns:p14="http://schemas.microsoft.com/office/powerpoint/2010/main" val="222947926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885372" y="381000"/>
            <a:ext cx="10061304" cy="1325563"/>
          </a:xfrm>
        </p:spPr>
        <p:txBody>
          <a:bodyPr/>
          <a:lstStyle/>
          <a:p>
            <a:pPr algn="ctr"/>
            <a:r>
              <a:rPr lang="en-US" dirty="0"/>
              <a:t>Inventory Management System</a:t>
            </a:r>
          </a:p>
        </p:txBody>
      </p:sp>
      <p:sp>
        <p:nvSpPr>
          <p:cNvPr id="5" name="TextBox 4">
            <a:extLst>
              <a:ext uri="{FF2B5EF4-FFF2-40B4-BE49-F238E27FC236}">
                <a16:creationId xmlns:a16="http://schemas.microsoft.com/office/drawing/2014/main" id="{70049A3F-0ED1-8999-E4D6-219DA04BF259}"/>
              </a:ext>
            </a:extLst>
          </p:cNvPr>
          <p:cNvSpPr txBox="1"/>
          <p:nvPr/>
        </p:nvSpPr>
        <p:spPr>
          <a:xfrm>
            <a:off x="1647215" y="2079740"/>
            <a:ext cx="8352890" cy="2155205"/>
          </a:xfrm>
          <a:prstGeom prst="rect">
            <a:avLst/>
          </a:prstGeom>
          <a:noFill/>
        </p:spPr>
        <p:txBody>
          <a:bodyPr wrap="square" rtlCol="0">
            <a:spAutoFit/>
          </a:bodyPr>
          <a:lstStyle/>
          <a:p>
            <a:pPr marL="0" marR="0" algn="just">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Latha" panose="020B0502040204020203" pitchFamily="34" charset="0"/>
              </a:rPr>
              <a:t>Inventory management involves tracking your production and sales to make sure your inventory always contains the products your customers want.</a:t>
            </a:r>
          </a:p>
          <a:p>
            <a:pPr marL="0" marR="0" algn="just">
              <a:lnSpc>
                <a:spcPct val="107000"/>
              </a:lnSpc>
              <a:spcBef>
                <a:spcPts val="0"/>
              </a:spcBef>
              <a:spcAft>
                <a:spcPts val="800"/>
              </a:spcAft>
            </a:pPr>
            <a:endParaRPr lang="en-US" sz="2400" kern="100" dirty="0">
              <a:effectLst/>
              <a:latin typeface="Calibri" panose="020F0502020204030204" pitchFamily="34" charset="0"/>
              <a:ea typeface="Calibri" panose="020F0502020204030204" pitchFamily="34" charset="0"/>
              <a:cs typeface="Latha" panose="020B0502040204020203" pitchFamily="34" charset="0"/>
            </a:endParaRPr>
          </a:p>
          <a:p>
            <a:endParaRPr lang="en-US" dirty="0"/>
          </a:p>
        </p:txBody>
      </p:sp>
      <p:sp>
        <p:nvSpPr>
          <p:cNvPr id="3" name="Slide Number Placeholder 2">
            <a:extLst>
              <a:ext uri="{FF2B5EF4-FFF2-40B4-BE49-F238E27FC236}">
                <a16:creationId xmlns:a16="http://schemas.microsoft.com/office/drawing/2014/main" id="{2991EE2B-39D3-30AF-42B9-9C4A61491A62}"/>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421291746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3A1B8-0EC9-D5D8-F479-D20CB8365792}"/>
              </a:ext>
            </a:extLst>
          </p:cNvPr>
          <p:cNvSpPr>
            <a:spLocks noGrp="1"/>
          </p:cNvSpPr>
          <p:nvPr>
            <p:ph type="title"/>
          </p:nvPr>
        </p:nvSpPr>
        <p:spPr>
          <a:xfrm>
            <a:off x="4434720" y="959782"/>
            <a:ext cx="3322560" cy="699696"/>
          </a:xfrm>
        </p:spPr>
        <p:txBody>
          <a:bodyPr/>
          <a:lstStyle/>
          <a:p>
            <a:r>
              <a:rPr lang="en-US" sz="4800" b="1" dirty="0"/>
              <a:t>Objectives</a:t>
            </a:r>
            <a:endParaRPr lang="en-US" dirty="0"/>
          </a:p>
        </p:txBody>
      </p:sp>
      <p:sp>
        <p:nvSpPr>
          <p:cNvPr id="5" name="Rectangle: Rounded Corners 4">
            <a:extLst>
              <a:ext uri="{FF2B5EF4-FFF2-40B4-BE49-F238E27FC236}">
                <a16:creationId xmlns:a16="http://schemas.microsoft.com/office/drawing/2014/main" id="{053B3FD7-2B4F-4738-C17C-24FF62BA4403}"/>
              </a:ext>
            </a:extLst>
          </p:cNvPr>
          <p:cNvSpPr/>
          <p:nvPr/>
        </p:nvSpPr>
        <p:spPr>
          <a:xfrm>
            <a:off x="2358074" y="3956669"/>
            <a:ext cx="3575125" cy="1200562"/>
          </a:xfrm>
          <a:prstGeom prst="roundRect">
            <a:avLst/>
          </a:prstGeom>
          <a:solidFill>
            <a:srgbClr val="0068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mj-lt"/>
              </a:rPr>
              <a:t>Maintain correct inventory</a:t>
            </a:r>
          </a:p>
        </p:txBody>
      </p:sp>
      <p:sp>
        <p:nvSpPr>
          <p:cNvPr id="6" name="Rectangle: Rounded Corners 5">
            <a:extLst>
              <a:ext uri="{FF2B5EF4-FFF2-40B4-BE49-F238E27FC236}">
                <a16:creationId xmlns:a16="http://schemas.microsoft.com/office/drawing/2014/main" id="{00F54EBF-170A-83A3-74DA-3CFCD745318F}"/>
              </a:ext>
            </a:extLst>
          </p:cNvPr>
          <p:cNvSpPr/>
          <p:nvPr/>
        </p:nvSpPr>
        <p:spPr>
          <a:xfrm>
            <a:off x="6321911" y="2507933"/>
            <a:ext cx="3575125" cy="1200562"/>
          </a:xfrm>
          <a:prstGeom prst="roundRect">
            <a:avLst/>
          </a:prstGeom>
          <a:solidFill>
            <a:srgbClr val="0068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mj-lt"/>
              </a:rPr>
              <a:t>Reduce Stockouts. </a:t>
            </a:r>
          </a:p>
        </p:txBody>
      </p:sp>
      <p:sp>
        <p:nvSpPr>
          <p:cNvPr id="10" name="Rectangle: Rounded Corners 9">
            <a:extLst>
              <a:ext uri="{FF2B5EF4-FFF2-40B4-BE49-F238E27FC236}">
                <a16:creationId xmlns:a16="http://schemas.microsoft.com/office/drawing/2014/main" id="{E58BA1EE-0198-E1B8-3E55-3344A8DFCB8C}"/>
              </a:ext>
            </a:extLst>
          </p:cNvPr>
          <p:cNvSpPr/>
          <p:nvPr/>
        </p:nvSpPr>
        <p:spPr>
          <a:xfrm>
            <a:off x="2358074" y="2507933"/>
            <a:ext cx="3575125" cy="1200562"/>
          </a:xfrm>
          <a:prstGeom prst="roundRect">
            <a:avLst/>
          </a:prstGeom>
          <a:solidFill>
            <a:srgbClr val="0068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mj-lt"/>
              </a:rPr>
              <a:t>Seamless Financial Tracking. </a:t>
            </a:r>
          </a:p>
        </p:txBody>
      </p:sp>
      <p:sp>
        <p:nvSpPr>
          <p:cNvPr id="3" name="Slide Number Placeholder 2">
            <a:extLst>
              <a:ext uri="{FF2B5EF4-FFF2-40B4-BE49-F238E27FC236}">
                <a16:creationId xmlns:a16="http://schemas.microsoft.com/office/drawing/2014/main" id="{50B57B72-6EAB-AB3C-F5EE-A67C5E00F295}"/>
              </a:ext>
            </a:extLst>
          </p:cNvPr>
          <p:cNvSpPr>
            <a:spLocks noGrp="1"/>
          </p:cNvSpPr>
          <p:nvPr>
            <p:ph type="sldNum" sz="quarter" idx="4"/>
          </p:nvPr>
        </p:nvSpPr>
        <p:spPr/>
        <p:txBody>
          <a:bodyPr/>
          <a:lstStyle/>
          <a:p>
            <a:fld id="{294A09A9-5501-47C1-A89A-A340965A2BE2}" type="slidenum">
              <a:rPr lang="en-US" smtClean="0"/>
              <a:pPr/>
              <a:t>3</a:t>
            </a:fld>
            <a:endParaRPr lang="en-US" dirty="0"/>
          </a:p>
        </p:txBody>
      </p:sp>
      <p:sp>
        <p:nvSpPr>
          <p:cNvPr id="4" name="Rectangle: Rounded Corners 3">
            <a:extLst>
              <a:ext uri="{FF2B5EF4-FFF2-40B4-BE49-F238E27FC236}">
                <a16:creationId xmlns:a16="http://schemas.microsoft.com/office/drawing/2014/main" id="{A376E2DD-A956-C8ED-0CA7-F94AEB7D59AB}"/>
              </a:ext>
            </a:extLst>
          </p:cNvPr>
          <p:cNvSpPr/>
          <p:nvPr/>
        </p:nvSpPr>
        <p:spPr>
          <a:xfrm>
            <a:off x="6321911" y="3956669"/>
            <a:ext cx="3575125" cy="1200562"/>
          </a:xfrm>
          <a:prstGeom prst="roundRect">
            <a:avLst/>
          </a:prstGeom>
          <a:solidFill>
            <a:srgbClr val="0068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mj-lt"/>
              </a:rPr>
              <a:t>Provide Real Time data </a:t>
            </a:r>
          </a:p>
        </p:txBody>
      </p:sp>
    </p:spTree>
    <p:extLst>
      <p:ext uri="{BB962C8B-B14F-4D97-AF65-F5344CB8AC3E}">
        <p14:creationId xmlns:p14="http://schemas.microsoft.com/office/powerpoint/2010/main" val="3208598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58602-3863-B917-DE7F-70AEFACA93EB}"/>
              </a:ext>
            </a:extLst>
          </p:cNvPr>
          <p:cNvSpPr>
            <a:spLocks noGrp="1"/>
          </p:cNvSpPr>
          <p:nvPr>
            <p:ph type="title"/>
          </p:nvPr>
        </p:nvSpPr>
        <p:spPr>
          <a:xfrm>
            <a:off x="4006361" y="397163"/>
            <a:ext cx="4049967" cy="579727"/>
          </a:xfrm>
        </p:spPr>
        <p:txBody>
          <a:bodyPr/>
          <a:lstStyle/>
          <a:p>
            <a:r>
              <a:rPr lang="en-US" sz="4000" b="1" dirty="0"/>
              <a:t>Requirements</a:t>
            </a:r>
            <a:endParaRPr lang="en-US" sz="4000" dirty="0"/>
          </a:p>
        </p:txBody>
      </p:sp>
      <p:sp>
        <p:nvSpPr>
          <p:cNvPr id="3" name="Content Placeholder 2">
            <a:extLst>
              <a:ext uri="{FF2B5EF4-FFF2-40B4-BE49-F238E27FC236}">
                <a16:creationId xmlns:a16="http://schemas.microsoft.com/office/drawing/2014/main" id="{CEE32DC9-698F-C56A-8834-32AB349819EB}"/>
              </a:ext>
            </a:extLst>
          </p:cNvPr>
          <p:cNvSpPr>
            <a:spLocks noGrp="1"/>
          </p:cNvSpPr>
          <p:nvPr>
            <p:ph idx="1"/>
          </p:nvPr>
        </p:nvSpPr>
        <p:spPr>
          <a:xfrm>
            <a:off x="920817" y="1091738"/>
            <a:ext cx="9740763" cy="4937760"/>
          </a:xfrm>
        </p:spPr>
        <p:txBody>
          <a:bodyPr/>
          <a:lstStyle/>
          <a:p>
            <a:pPr marR="0" algn="just">
              <a:lnSpc>
                <a:spcPct val="107000"/>
              </a:lnSpc>
              <a:spcBef>
                <a:spcPts val="0"/>
              </a:spcBef>
              <a:spcAft>
                <a:spcPts val="800"/>
              </a:spcAft>
            </a:pPr>
            <a:r>
              <a:rPr lang="en-US" sz="1400" b="1" kern="100" dirty="0">
                <a:effectLst/>
                <a:latin typeface="Calibri" panose="020F0502020204030204" pitchFamily="34" charset="0"/>
                <a:ea typeface="Calibri" panose="020F0502020204030204" pitchFamily="34" charset="0"/>
                <a:cs typeface="Latha" panose="020B0604020202020204" pitchFamily="34" charset="0"/>
              </a:rPr>
              <a:t>Functional Requirements:</a:t>
            </a:r>
          </a:p>
          <a:p>
            <a:pPr marL="342900" marR="0" indent="-342900" algn="just">
              <a:lnSpc>
                <a:spcPct val="107000"/>
              </a:lnSpc>
              <a:spcBef>
                <a:spcPts val="0"/>
              </a:spcBef>
              <a:spcAft>
                <a:spcPts val="800"/>
              </a:spcAft>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Latha" panose="020B0604020202020204" pitchFamily="34" charset="0"/>
              </a:rPr>
              <a:t>User Authentication and Authorization</a:t>
            </a: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1400" kern="100" dirty="0">
                <a:effectLst/>
                <a:latin typeface="Calibri" panose="020F0502020204030204" pitchFamily="34" charset="0"/>
                <a:ea typeface="Calibri" panose="020F0502020204030204" pitchFamily="34" charset="0"/>
                <a:cs typeface="Latha" panose="020B0604020202020204" pitchFamily="34" charset="0"/>
              </a:rPr>
              <a:t>Product Management</a:t>
            </a: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1400" kern="100" dirty="0">
                <a:effectLst/>
                <a:latin typeface="Calibri" panose="020F0502020204030204" pitchFamily="34" charset="0"/>
                <a:ea typeface="Calibri" panose="020F0502020204030204" pitchFamily="34" charset="0"/>
                <a:cs typeface="Latha" panose="020B0604020202020204" pitchFamily="34" charset="0"/>
              </a:rPr>
              <a:t>Inventory Tracking</a:t>
            </a: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1400" kern="100" dirty="0">
                <a:effectLst/>
                <a:latin typeface="Calibri" panose="020F0502020204030204" pitchFamily="34" charset="0"/>
                <a:ea typeface="Calibri" panose="020F0502020204030204" pitchFamily="34" charset="0"/>
                <a:cs typeface="Latha" panose="020B0604020202020204" pitchFamily="34" charset="0"/>
              </a:rPr>
              <a:t>Low Stock Alerts</a:t>
            </a: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1400" kern="100" dirty="0">
                <a:effectLst/>
                <a:latin typeface="Calibri" panose="020F0502020204030204" pitchFamily="34" charset="0"/>
                <a:ea typeface="Calibri" panose="020F0502020204030204" pitchFamily="34" charset="0"/>
                <a:cs typeface="Latha" panose="020B0604020202020204" pitchFamily="34" charset="0"/>
              </a:rPr>
              <a:t>Sales Record Management</a:t>
            </a:r>
          </a:p>
          <a:p>
            <a:pPr marR="0" algn="just">
              <a:lnSpc>
                <a:spcPct val="107000"/>
              </a:lnSpc>
              <a:spcBef>
                <a:spcPts val="0"/>
              </a:spcBef>
              <a:spcAft>
                <a:spcPts val="800"/>
              </a:spcAft>
            </a:pPr>
            <a:r>
              <a:rPr lang="en-US" sz="1400" b="1" kern="100" dirty="0">
                <a:effectLst/>
                <a:latin typeface="Calibri" panose="020F0502020204030204" pitchFamily="34" charset="0"/>
                <a:ea typeface="Calibri" panose="020F0502020204030204" pitchFamily="34" charset="0"/>
                <a:cs typeface="Latha" panose="020B0604020202020204" pitchFamily="34" charset="0"/>
              </a:rPr>
              <a:t>Non-Functional Requirements:</a:t>
            </a:r>
          </a:p>
          <a:p>
            <a:pPr marL="342900" marR="0" indent="-342900" algn="just">
              <a:lnSpc>
                <a:spcPct val="107000"/>
              </a:lnSpc>
              <a:spcBef>
                <a:spcPts val="0"/>
              </a:spcBef>
              <a:spcAft>
                <a:spcPts val="800"/>
              </a:spcAft>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Latha" panose="020B0604020202020204" pitchFamily="34" charset="0"/>
              </a:rPr>
              <a:t>An easy-to-use interface that doesn’t require advanced training, support or documentation.</a:t>
            </a:r>
          </a:p>
          <a:p>
            <a:pPr marL="342900" marR="0" indent="-342900" algn="just">
              <a:lnSpc>
                <a:spcPct val="107000"/>
              </a:lnSpc>
              <a:spcBef>
                <a:spcPts val="0"/>
              </a:spcBef>
              <a:spcAft>
                <a:spcPts val="800"/>
              </a:spcAft>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Latha" panose="020B0604020202020204" pitchFamily="34" charset="0"/>
              </a:rPr>
              <a:t>A reliable, secure database that provides accurate, real-time data.</a:t>
            </a:r>
          </a:p>
          <a:p>
            <a:pPr marL="342900" marR="0" indent="-342900" algn="just">
              <a:lnSpc>
                <a:spcPct val="107000"/>
              </a:lnSpc>
              <a:spcBef>
                <a:spcPts val="0"/>
              </a:spcBef>
              <a:spcAft>
                <a:spcPts val="800"/>
              </a:spcAft>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Latha" panose="020B0604020202020204" pitchFamily="34" charset="0"/>
              </a:rPr>
              <a:t>Performance that enables fast, actionable inventory monitoring and control.</a:t>
            </a:r>
          </a:p>
          <a:p>
            <a:pPr marL="342900" marR="0" indent="-342900" algn="just">
              <a:lnSpc>
                <a:spcPct val="107000"/>
              </a:lnSpc>
              <a:spcBef>
                <a:spcPts val="0"/>
              </a:spcBef>
              <a:spcAft>
                <a:spcPts val="800"/>
              </a:spcAft>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Latha" panose="020B0604020202020204" pitchFamily="34" charset="0"/>
              </a:rPr>
              <a:t>The ability for administrators to easily add software modules with minimal configuration so that the system is scalable.</a:t>
            </a:r>
          </a:p>
          <a:p>
            <a:pPr marL="0" marR="0" algn="just">
              <a:lnSpc>
                <a:spcPct val="107000"/>
              </a:lnSpc>
              <a:spcBef>
                <a:spcPts val="0"/>
              </a:spcBef>
              <a:spcAft>
                <a:spcPts val="800"/>
              </a:spcAft>
            </a:pPr>
            <a:endParaRPr lang="en-US" sz="1400" kern="100" dirty="0">
              <a:effectLst/>
              <a:latin typeface="Calibri" panose="020F0502020204030204" pitchFamily="34" charset="0"/>
              <a:ea typeface="Calibri" panose="020F0502020204030204" pitchFamily="34" charset="0"/>
              <a:cs typeface="Latha" panose="020B0604020202020204" pitchFamily="34" charset="0"/>
            </a:endParaRPr>
          </a:p>
          <a:p>
            <a:pPr marL="0" marR="0" algn="just">
              <a:lnSpc>
                <a:spcPct val="107000"/>
              </a:lnSpc>
              <a:spcBef>
                <a:spcPts val="0"/>
              </a:spcBef>
              <a:spcAft>
                <a:spcPts val="800"/>
              </a:spcAft>
            </a:pPr>
            <a:endParaRPr lang="en-US" sz="2400" kern="100" dirty="0">
              <a:latin typeface="Calibri" panose="020F0502020204030204" pitchFamily="34" charset="0"/>
              <a:ea typeface="Calibri" panose="020F0502020204030204" pitchFamily="34" charset="0"/>
              <a:cs typeface="Latha" panose="020B0604020202020204" pitchFamily="34" charset="0"/>
            </a:endParaRPr>
          </a:p>
          <a:p>
            <a:pPr marL="0" marR="0" algn="just">
              <a:lnSpc>
                <a:spcPct val="107000"/>
              </a:lnSpc>
              <a:spcBef>
                <a:spcPts val="0"/>
              </a:spcBef>
              <a:spcAft>
                <a:spcPts val="800"/>
              </a:spcAft>
            </a:pPr>
            <a:endParaRPr lang="en-US" sz="2400" kern="1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4" name="Slide Number Placeholder 3">
            <a:extLst>
              <a:ext uri="{FF2B5EF4-FFF2-40B4-BE49-F238E27FC236}">
                <a16:creationId xmlns:a16="http://schemas.microsoft.com/office/drawing/2014/main" id="{2F7CD3C3-0102-FBCE-4573-547CCB940856}"/>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2985686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8000" b="1" dirty="0"/>
              <a:t>Functionalities</a:t>
            </a:r>
          </a:p>
        </p:txBody>
      </p:sp>
      <p:sp>
        <p:nvSpPr>
          <p:cNvPr id="3" name="Slide Number Placeholder 2">
            <a:extLst>
              <a:ext uri="{FF2B5EF4-FFF2-40B4-BE49-F238E27FC236}">
                <a16:creationId xmlns:a16="http://schemas.microsoft.com/office/drawing/2014/main" id="{62E636DB-5C48-524E-0261-3E3B8656AB81}"/>
              </a:ext>
            </a:extLst>
          </p:cNvPr>
          <p:cNvSpPr>
            <a:spLocks noGrp="1"/>
          </p:cNvSpPr>
          <p:nvPr>
            <p:ph type="sldNum" sz="quarter" idx="12"/>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217110011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C100C05-0550-213C-2A7A-88F3CD32BE23}"/>
              </a:ext>
            </a:extLst>
          </p:cNvPr>
          <p:cNvSpPr/>
          <p:nvPr/>
        </p:nvSpPr>
        <p:spPr>
          <a:xfrm>
            <a:off x="1192740" y="349310"/>
            <a:ext cx="9524144" cy="4921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DAE5EF"/>
              </a:solidFill>
            </a:endParaRPr>
          </a:p>
        </p:txBody>
      </p:sp>
      <p:grpSp>
        <p:nvGrpSpPr>
          <p:cNvPr id="60" name="Group 59">
            <a:extLst>
              <a:ext uri="{FF2B5EF4-FFF2-40B4-BE49-F238E27FC236}">
                <a16:creationId xmlns:a16="http://schemas.microsoft.com/office/drawing/2014/main" id="{A3BA8360-9F05-657F-5392-73F72D0E7FE4}"/>
              </a:ext>
            </a:extLst>
          </p:cNvPr>
          <p:cNvGrpSpPr/>
          <p:nvPr/>
        </p:nvGrpSpPr>
        <p:grpSpPr>
          <a:xfrm>
            <a:off x="9581239" y="680144"/>
            <a:ext cx="320408" cy="320408"/>
            <a:chOff x="10207784" y="2359292"/>
            <a:chExt cx="389459" cy="389459"/>
          </a:xfrm>
        </p:grpSpPr>
        <p:sp>
          <p:nvSpPr>
            <p:cNvPr id="59" name="Oval 58">
              <a:extLst>
                <a:ext uri="{FF2B5EF4-FFF2-40B4-BE49-F238E27FC236}">
                  <a16:creationId xmlns:a16="http://schemas.microsoft.com/office/drawing/2014/main" id="{E829299C-0B39-B2A2-3A09-EEE4CB004520}"/>
                </a:ext>
              </a:extLst>
            </p:cNvPr>
            <p:cNvSpPr/>
            <p:nvPr/>
          </p:nvSpPr>
          <p:spPr>
            <a:xfrm>
              <a:off x="10207784" y="2359292"/>
              <a:ext cx="389459" cy="3894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Graphic 57" descr="User with solid fill">
              <a:extLst>
                <a:ext uri="{FF2B5EF4-FFF2-40B4-BE49-F238E27FC236}">
                  <a16:creationId xmlns:a16="http://schemas.microsoft.com/office/drawing/2014/main" id="{606FE5C0-88E4-40FB-8984-E7BA7BBD4B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58391" y="2409899"/>
              <a:ext cx="288243" cy="288243"/>
            </a:xfrm>
            <a:prstGeom prst="rect">
              <a:avLst/>
            </a:prstGeom>
          </p:spPr>
        </p:pic>
      </p:grpSp>
      <p:sp>
        <p:nvSpPr>
          <p:cNvPr id="61" name="TextBox 60">
            <a:extLst>
              <a:ext uri="{FF2B5EF4-FFF2-40B4-BE49-F238E27FC236}">
                <a16:creationId xmlns:a16="http://schemas.microsoft.com/office/drawing/2014/main" id="{3D35552B-6179-3841-9C2C-65530A4C21FE}"/>
              </a:ext>
            </a:extLst>
          </p:cNvPr>
          <p:cNvSpPr txBox="1"/>
          <p:nvPr/>
        </p:nvSpPr>
        <p:spPr>
          <a:xfrm>
            <a:off x="8691968" y="704171"/>
            <a:ext cx="1554338" cy="276999"/>
          </a:xfrm>
          <a:prstGeom prst="rect">
            <a:avLst/>
          </a:prstGeom>
          <a:noFill/>
        </p:spPr>
        <p:txBody>
          <a:bodyPr wrap="square" rtlCol="0">
            <a:spAutoFit/>
          </a:bodyPr>
          <a:lstStyle/>
          <a:p>
            <a:r>
              <a:rPr lang="en-US" sz="1200" b="1" dirty="0">
                <a:solidFill>
                  <a:srgbClr val="DAE5EF"/>
                </a:solidFill>
              </a:rPr>
              <a:t>ACCOUNT</a:t>
            </a:r>
          </a:p>
        </p:txBody>
      </p:sp>
      <p:sp>
        <p:nvSpPr>
          <p:cNvPr id="3" name="TextBox 2">
            <a:extLst>
              <a:ext uri="{FF2B5EF4-FFF2-40B4-BE49-F238E27FC236}">
                <a16:creationId xmlns:a16="http://schemas.microsoft.com/office/drawing/2014/main" id="{94E82F74-A55E-6A46-4B66-2EC897EBDFF1}"/>
              </a:ext>
            </a:extLst>
          </p:cNvPr>
          <p:cNvSpPr txBox="1"/>
          <p:nvPr/>
        </p:nvSpPr>
        <p:spPr>
          <a:xfrm>
            <a:off x="1609438" y="658004"/>
            <a:ext cx="2171700" cy="369332"/>
          </a:xfrm>
          <a:prstGeom prst="rect">
            <a:avLst/>
          </a:prstGeom>
          <a:noFill/>
        </p:spPr>
        <p:txBody>
          <a:bodyPr wrap="square" rtlCol="0">
            <a:spAutoFit/>
          </a:bodyPr>
          <a:lstStyle/>
          <a:p>
            <a:r>
              <a:rPr lang="en-US" b="1" dirty="0">
                <a:solidFill>
                  <a:schemeClr val="bg1"/>
                </a:solidFill>
              </a:rPr>
              <a:t>Dashboard</a:t>
            </a:r>
          </a:p>
        </p:txBody>
      </p:sp>
      <p:sp>
        <p:nvSpPr>
          <p:cNvPr id="4" name="Rectangle 3">
            <a:extLst>
              <a:ext uri="{FF2B5EF4-FFF2-40B4-BE49-F238E27FC236}">
                <a16:creationId xmlns:a16="http://schemas.microsoft.com/office/drawing/2014/main" id="{C9C92646-DD43-7F02-ECE2-1C34E83F9721}"/>
              </a:ext>
            </a:extLst>
          </p:cNvPr>
          <p:cNvSpPr/>
          <p:nvPr/>
        </p:nvSpPr>
        <p:spPr>
          <a:xfrm>
            <a:off x="1735237" y="1319751"/>
            <a:ext cx="8439150" cy="246167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6">
            <a:extLst>
              <a:ext uri="{FF2B5EF4-FFF2-40B4-BE49-F238E27FC236}">
                <a16:creationId xmlns:a16="http://schemas.microsoft.com/office/drawing/2014/main" id="{F929DE1E-26E0-A804-2B47-1A2D5BEB9D2E}"/>
              </a:ext>
            </a:extLst>
          </p:cNvPr>
          <p:cNvGraphicFramePr>
            <a:graphicFrameLocks noGrp="1"/>
          </p:cNvGraphicFramePr>
          <p:nvPr>
            <p:extLst>
              <p:ext uri="{D42A27DB-BD31-4B8C-83A1-F6EECF244321}">
                <p14:modId xmlns:p14="http://schemas.microsoft.com/office/powerpoint/2010/main" val="1399631410"/>
              </p:ext>
            </p:extLst>
          </p:nvPr>
        </p:nvGraphicFramePr>
        <p:xfrm>
          <a:off x="1868586" y="1449178"/>
          <a:ext cx="8189815" cy="2219180"/>
        </p:xfrm>
        <a:graphic>
          <a:graphicData uri="http://schemas.openxmlformats.org/drawingml/2006/table">
            <a:tbl>
              <a:tblPr firstRow="1" bandRow="1">
                <a:tableStyleId>{5C22544A-7EE6-4342-B048-85BDC9FD1C3A}</a:tableStyleId>
              </a:tblPr>
              <a:tblGrid>
                <a:gridCol w="1637963">
                  <a:extLst>
                    <a:ext uri="{9D8B030D-6E8A-4147-A177-3AD203B41FA5}">
                      <a16:colId xmlns:a16="http://schemas.microsoft.com/office/drawing/2014/main" val="3777764387"/>
                    </a:ext>
                  </a:extLst>
                </a:gridCol>
                <a:gridCol w="1637963">
                  <a:extLst>
                    <a:ext uri="{9D8B030D-6E8A-4147-A177-3AD203B41FA5}">
                      <a16:colId xmlns:a16="http://schemas.microsoft.com/office/drawing/2014/main" val="917596721"/>
                    </a:ext>
                  </a:extLst>
                </a:gridCol>
                <a:gridCol w="1637963">
                  <a:extLst>
                    <a:ext uri="{9D8B030D-6E8A-4147-A177-3AD203B41FA5}">
                      <a16:colId xmlns:a16="http://schemas.microsoft.com/office/drawing/2014/main" val="285410755"/>
                    </a:ext>
                  </a:extLst>
                </a:gridCol>
                <a:gridCol w="1637963">
                  <a:extLst>
                    <a:ext uri="{9D8B030D-6E8A-4147-A177-3AD203B41FA5}">
                      <a16:colId xmlns:a16="http://schemas.microsoft.com/office/drawing/2014/main" val="764787443"/>
                    </a:ext>
                  </a:extLst>
                </a:gridCol>
                <a:gridCol w="1637963">
                  <a:extLst>
                    <a:ext uri="{9D8B030D-6E8A-4147-A177-3AD203B41FA5}">
                      <a16:colId xmlns:a16="http://schemas.microsoft.com/office/drawing/2014/main" val="557323856"/>
                    </a:ext>
                  </a:extLst>
                </a:gridCol>
              </a:tblGrid>
              <a:tr h="629320">
                <a:tc>
                  <a:txBody>
                    <a:bodyPr/>
                    <a:lstStyle/>
                    <a:p>
                      <a:pPr algn="ctr"/>
                      <a:r>
                        <a:rPr lang="en-US" sz="1600" dirty="0"/>
                        <a:t>Product ID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t>Product Name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u="none" dirty="0"/>
                        <a:t>Unit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u="none" dirty="0"/>
                        <a:t>(Kg / L)</a:t>
                      </a:r>
                    </a:p>
                  </a:txBody>
                  <a:tcPr/>
                </a:tc>
                <a:tc>
                  <a:txBody>
                    <a:bodyPr/>
                    <a:lstStyle/>
                    <a:p>
                      <a:pPr algn="ctr"/>
                      <a:r>
                        <a:rPr lang="en-US" sz="1600" b="1" dirty="0"/>
                        <a:t>Quantity</a:t>
                      </a:r>
                      <a:endParaRPr lang="en-US" sz="1600" dirty="0"/>
                    </a:p>
                  </a:txBody>
                  <a:tcPr/>
                </a:tc>
                <a:tc>
                  <a:txBody>
                    <a:bodyPr/>
                    <a:lstStyle/>
                    <a:p>
                      <a:pPr algn="ctr"/>
                      <a:r>
                        <a:rPr lang="en-US" sz="1600" b="1" dirty="0"/>
                        <a:t>Total Value</a:t>
                      </a:r>
                    </a:p>
                  </a:txBody>
                  <a:tcPr/>
                </a:tc>
                <a:extLst>
                  <a:ext uri="{0D108BD9-81ED-4DB2-BD59-A6C34878D82A}">
                    <a16:rowId xmlns:a16="http://schemas.microsoft.com/office/drawing/2014/main" val="727255606"/>
                  </a:ext>
                </a:extLst>
              </a:tr>
              <a:tr h="397465">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69656070"/>
                  </a:ext>
                </a:extLst>
              </a:tr>
              <a:tr h="39746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45830347"/>
                  </a:ext>
                </a:extLst>
              </a:tr>
              <a:tr h="39746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933745044"/>
                  </a:ext>
                </a:extLst>
              </a:tr>
              <a:tr h="397465">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15198451"/>
                  </a:ext>
                </a:extLst>
              </a:tr>
            </a:tbl>
          </a:graphicData>
        </a:graphic>
      </p:graphicFrame>
      <p:sp>
        <p:nvSpPr>
          <p:cNvPr id="7" name="Rectangle: Rounded Corners 6">
            <a:extLst>
              <a:ext uri="{FF2B5EF4-FFF2-40B4-BE49-F238E27FC236}">
                <a16:creationId xmlns:a16="http://schemas.microsoft.com/office/drawing/2014/main" id="{06D198C4-B497-B540-EFDD-E07EDB27A351}"/>
              </a:ext>
            </a:extLst>
          </p:cNvPr>
          <p:cNvSpPr/>
          <p:nvPr/>
        </p:nvSpPr>
        <p:spPr>
          <a:xfrm>
            <a:off x="1735237" y="3956402"/>
            <a:ext cx="1571705" cy="795464"/>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Add</a:t>
            </a:r>
          </a:p>
          <a:p>
            <a:pPr algn="ctr"/>
            <a:r>
              <a:rPr lang="en-US" b="1" dirty="0">
                <a:solidFill>
                  <a:schemeClr val="tx1"/>
                </a:solidFill>
              </a:rPr>
              <a:t>Product</a:t>
            </a:r>
          </a:p>
        </p:txBody>
      </p:sp>
      <p:sp>
        <p:nvSpPr>
          <p:cNvPr id="8" name="Rectangle: Rounded Corners 7">
            <a:extLst>
              <a:ext uri="{FF2B5EF4-FFF2-40B4-BE49-F238E27FC236}">
                <a16:creationId xmlns:a16="http://schemas.microsoft.com/office/drawing/2014/main" id="{EA51B0DB-36CF-B167-479C-2C4CEC9581C1}"/>
              </a:ext>
            </a:extLst>
          </p:cNvPr>
          <p:cNvSpPr/>
          <p:nvPr/>
        </p:nvSpPr>
        <p:spPr>
          <a:xfrm>
            <a:off x="3425697" y="3951907"/>
            <a:ext cx="1571705" cy="795464"/>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Update Product</a:t>
            </a:r>
          </a:p>
        </p:txBody>
      </p:sp>
      <p:sp>
        <p:nvSpPr>
          <p:cNvPr id="9" name="Rectangle: Rounded Corners 8">
            <a:extLst>
              <a:ext uri="{FF2B5EF4-FFF2-40B4-BE49-F238E27FC236}">
                <a16:creationId xmlns:a16="http://schemas.microsoft.com/office/drawing/2014/main" id="{30EE385B-2588-B497-14E4-B3DAFC170332}"/>
              </a:ext>
            </a:extLst>
          </p:cNvPr>
          <p:cNvSpPr/>
          <p:nvPr/>
        </p:nvSpPr>
        <p:spPr>
          <a:xfrm>
            <a:off x="5116157" y="3951907"/>
            <a:ext cx="1571705" cy="795464"/>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Delete</a:t>
            </a:r>
          </a:p>
        </p:txBody>
      </p:sp>
      <p:grpSp>
        <p:nvGrpSpPr>
          <p:cNvPr id="5" name="Group 4">
            <a:extLst>
              <a:ext uri="{FF2B5EF4-FFF2-40B4-BE49-F238E27FC236}">
                <a16:creationId xmlns:a16="http://schemas.microsoft.com/office/drawing/2014/main" id="{3C4D7FD1-5B80-0012-4493-0C550DB69FF6}"/>
              </a:ext>
            </a:extLst>
          </p:cNvPr>
          <p:cNvGrpSpPr/>
          <p:nvPr/>
        </p:nvGrpSpPr>
        <p:grpSpPr>
          <a:xfrm>
            <a:off x="3009841" y="700609"/>
            <a:ext cx="6172318" cy="299901"/>
            <a:chOff x="3729329" y="721778"/>
            <a:chExt cx="6172318" cy="299901"/>
          </a:xfrm>
        </p:grpSpPr>
        <p:grpSp>
          <p:nvGrpSpPr>
            <p:cNvPr id="18" name="Group 17">
              <a:extLst>
                <a:ext uri="{FF2B5EF4-FFF2-40B4-BE49-F238E27FC236}">
                  <a16:creationId xmlns:a16="http://schemas.microsoft.com/office/drawing/2014/main" id="{46D51D68-5F3A-46D7-5A69-A7D432E0F809}"/>
                </a:ext>
              </a:extLst>
            </p:cNvPr>
            <p:cNvGrpSpPr/>
            <p:nvPr/>
          </p:nvGrpSpPr>
          <p:grpSpPr>
            <a:xfrm>
              <a:off x="3729329" y="721778"/>
              <a:ext cx="4131979" cy="299901"/>
              <a:chOff x="3421811" y="1199073"/>
              <a:chExt cx="5348378" cy="388188"/>
            </a:xfrm>
          </p:grpSpPr>
          <p:sp>
            <p:nvSpPr>
              <p:cNvPr id="21" name="Rectangle: Rounded Corners 20">
                <a:extLst>
                  <a:ext uri="{FF2B5EF4-FFF2-40B4-BE49-F238E27FC236}">
                    <a16:creationId xmlns:a16="http://schemas.microsoft.com/office/drawing/2014/main" id="{4B978C04-45E3-DD4D-C8C2-923471134B70}"/>
                  </a:ext>
                </a:extLst>
              </p:cNvPr>
              <p:cNvSpPr/>
              <p:nvPr/>
            </p:nvSpPr>
            <p:spPr>
              <a:xfrm>
                <a:off x="3421811" y="1199073"/>
                <a:ext cx="5348378" cy="388188"/>
              </a:xfrm>
              <a:prstGeom prst="roundRect">
                <a:avLst>
                  <a:gd name="adj" fmla="val 50000"/>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pic>
            <p:nvPicPr>
              <p:cNvPr id="23" name="Graphic 22" descr="Magnifying glass with solid fill">
                <a:extLst>
                  <a:ext uri="{FF2B5EF4-FFF2-40B4-BE49-F238E27FC236}">
                    <a16:creationId xmlns:a16="http://schemas.microsoft.com/office/drawing/2014/main" id="{0D8E812D-F978-9B7C-0E41-F2175BEB8CD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10563" y="1281025"/>
                <a:ext cx="241538" cy="241538"/>
              </a:xfrm>
              <a:prstGeom prst="rect">
                <a:avLst/>
              </a:prstGeom>
            </p:spPr>
          </p:pic>
        </p:grpSp>
        <p:sp>
          <p:nvSpPr>
            <p:cNvPr id="26" name="TextBox 25">
              <a:extLst>
                <a:ext uri="{FF2B5EF4-FFF2-40B4-BE49-F238E27FC236}">
                  <a16:creationId xmlns:a16="http://schemas.microsoft.com/office/drawing/2014/main" id="{064B8302-C0DE-AB11-B4BF-7C466BB8FB9C}"/>
                </a:ext>
              </a:extLst>
            </p:cNvPr>
            <p:cNvSpPr txBox="1"/>
            <p:nvPr/>
          </p:nvSpPr>
          <p:spPr>
            <a:xfrm>
              <a:off x="3803935" y="726774"/>
              <a:ext cx="6097712" cy="276999"/>
            </a:xfrm>
            <a:prstGeom prst="rect">
              <a:avLst/>
            </a:prstGeom>
            <a:noFill/>
          </p:spPr>
          <p:txBody>
            <a:bodyPr wrap="square">
              <a:spAutoFit/>
            </a:bodyPr>
            <a:lstStyle/>
            <a:p>
              <a:r>
                <a:rPr lang="en-US" sz="1200" i="1" dirty="0">
                  <a:solidFill>
                    <a:srgbClr val="DAE5EF"/>
                  </a:solidFill>
                </a:rPr>
                <a:t>Search Product …</a:t>
              </a:r>
            </a:p>
          </p:txBody>
        </p:sp>
      </p:grpSp>
      <p:sp>
        <p:nvSpPr>
          <p:cNvPr id="2" name="Rectangle: Rounded Corners 1">
            <a:extLst>
              <a:ext uri="{FF2B5EF4-FFF2-40B4-BE49-F238E27FC236}">
                <a16:creationId xmlns:a16="http://schemas.microsoft.com/office/drawing/2014/main" id="{02B149EE-08D6-1D4E-50E1-F3EA4064088A}"/>
              </a:ext>
            </a:extLst>
          </p:cNvPr>
          <p:cNvSpPr/>
          <p:nvPr/>
        </p:nvSpPr>
        <p:spPr>
          <a:xfrm>
            <a:off x="6806617" y="3951907"/>
            <a:ext cx="3367770" cy="795464"/>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Inventory Value :</a:t>
            </a:r>
          </a:p>
          <a:p>
            <a:pPr algn="ctr"/>
            <a:r>
              <a:rPr lang="en-US" b="1" dirty="0">
                <a:solidFill>
                  <a:schemeClr val="tx1"/>
                </a:solidFill>
              </a:rPr>
              <a:t>10000LKR</a:t>
            </a:r>
          </a:p>
        </p:txBody>
      </p:sp>
      <p:sp>
        <p:nvSpPr>
          <p:cNvPr id="17" name="Rectangle: Rounded Corners 16">
            <a:extLst>
              <a:ext uri="{FF2B5EF4-FFF2-40B4-BE49-F238E27FC236}">
                <a16:creationId xmlns:a16="http://schemas.microsoft.com/office/drawing/2014/main" id="{8C3F204B-5E85-DDED-8F2B-F107A805FD17}"/>
              </a:ext>
            </a:extLst>
          </p:cNvPr>
          <p:cNvSpPr/>
          <p:nvPr/>
        </p:nvSpPr>
        <p:spPr>
          <a:xfrm>
            <a:off x="7354074" y="712059"/>
            <a:ext cx="1234154" cy="276999"/>
          </a:xfrm>
          <a:prstGeom prst="roundRect">
            <a:avLst>
              <a:gd name="adj" fmla="val 50000"/>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Get Report</a:t>
            </a:r>
          </a:p>
        </p:txBody>
      </p:sp>
      <p:sp>
        <p:nvSpPr>
          <p:cNvPr id="10" name="Slide Number Placeholder 9">
            <a:extLst>
              <a:ext uri="{FF2B5EF4-FFF2-40B4-BE49-F238E27FC236}">
                <a16:creationId xmlns:a16="http://schemas.microsoft.com/office/drawing/2014/main" id="{7F1FDEF1-B921-E775-A4B4-7B2D673BCEB5}"/>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275584256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C100C05-0550-213C-2A7A-88F3CD32BE23}"/>
              </a:ext>
            </a:extLst>
          </p:cNvPr>
          <p:cNvSpPr/>
          <p:nvPr/>
        </p:nvSpPr>
        <p:spPr>
          <a:xfrm>
            <a:off x="1192740" y="293892"/>
            <a:ext cx="9524144" cy="4921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DAE5EF"/>
              </a:solidFill>
            </a:endParaRPr>
          </a:p>
        </p:txBody>
      </p:sp>
      <p:grpSp>
        <p:nvGrpSpPr>
          <p:cNvPr id="60" name="Group 59">
            <a:extLst>
              <a:ext uri="{FF2B5EF4-FFF2-40B4-BE49-F238E27FC236}">
                <a16:creationId xmlns:a16="http://schemas.microsoft.com/office/drawing/2014/main" id="{A3BA8360-9F05-657F-5392-73F72D0E7FE4}"/>
              </a:ext>
            </a:extLst>
          </p:cNvPr>
          <p:cNvGrpSpPr/>
          <p:nvPr/>
        </p:nvGrpSpPr>
        <p:grpSpPr>
          <a:xfrm>
            <a:off x="9581239" y="680144"/>
            <a:ext cx="320408" cy="320408"/>
            <a:chOff x="10207784" y="2359292"/>
            <a:chExt cx="389459" cy="389459"/>
          </a:xfrm>
        </p:grpSpPr>
        <p:sp>
          <p:nvSpPr>
            <p:cNvPr id="59" name="Oval 58">
              <a:extLst>
                <a:ext uri="{FF2B5EF4-FFF2-40B4-BE49-F238E27FC236}">
                  <a16:creationId xmlns:a16="http://schemas.microsoft.com/office/drawing/2014/main" id="{E829299C-0B39-B2A2-3A09-EEE4CB004520}"/>
                </a:ext>
              </a:extLst>
            </p:cNvPr>
            <p:cNvSpPr/>
            <p:nvPr/>
          </p:nvSpPr>
          <p:spPr>
            <a:xfrm>
              <a:off x="10207784" y="2359292"/>
              <a:ext cx="389459" cy="3894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Graphic 57" descr="User with solid fill">
              <a:extLst>
                <a:ext uri="{FF2B5EF4-FFF2-40B4-BE49-F238E27FC236}">
                  <a16:creationId xmlns:a16="http://schemas.microsoft.com/office/drawing/2014/main" id="{606FE5C0-88E4-40FB-8984-E7BA7BBD4B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58391" y="2409899"/>
              <a:ext cx="288243" cy="288243"/>
            </a:xfrm>
            <a:prstGeom prst="rect">
              <a:avLst/>
            </a:prstGeom>
          </p:spPr>
        </p:pic>
      </p:grpSp>
      <p:sp>
        <p:nvSpPr>
          <p:cNvPr id="61" name="TextBox 60">
            <a:extLst>
              <a:ext uri="{FF2B5EF4-FFF2-40B4-BE49-F238E27FC236}">
                <a16:creationId xmlns:a16="http://schemas.microsoft.com/office/drawing/2014/main" id="{3D35552B-6179-3841-9C2C-65530A4C21FE}"/>
              </a:ext>
            </a:extLst>
          </p:cNvPr>
          <p:cNvSpPr txBox="1"/>
          <p:nvPr/>
        </p:nvSpPr>
        <p:spPr>
          <a:xfrm>
            <a:off x="8691968" y="704171"/>
            <a:ext cx="1554338" cy="276999"/>
          </a:xfrm>
          <a:prstGeom prst="rect">
            <a:avLst/>
          </a:prstGeom>
          <a:noFill/>
        </p:spPr>
        <p:txBody>
          <a:bodyPr wrap="square" rtlCol="0">
            <a:spAutoFit/>
          </a:bodyPr>
          <a:lstStyle/>
          <a:p>
            <a:r>
              <a:rPr lang="en-US" sz="1200" b="1" dirty="0">
                <a:solidFill>
                  <a:srgbClr val="DAE5EF"/>
                </a:solidFill>
              </a:rPr>
              <a:t>ACCOUNT</a:t>
            </a:r>
          </a:p>
        </p:txBody>
      </p:sp>
      <p:sp>
        <p:nvSpPr>
          <p:cNvPr id="3" name="TextBox 2">
            <a:extLst>
              <a:ext uri="{FF2B5EF4-FFF2-40B4-BE49-F238E27FC236}">
                <a16:creationId xmlns:a16="http://schemas.microsoft.com/office/drawing/2014/main" id="{94E82F74-A55E-6A46-4B66-2EC897EBDFF1}"/>
              </a:ext>
            </a:extLst>
          </p:cNvPr>
          <p:cNvSpPr txBox="1"/>
          <p:nvPr/>
        </p:nvSpPr>
        <p:spPr>
          <a:xfrm>
            <a:off x="1609438" y="658004"/>
            <a:ext cx="2171700" cy="369332"/>
          </a:xfrm>
          <a:prstGeom prst="rect">
            <a:avLst/>
          </a:prstGeom>
          <a:noFill/>
        </p:spPr>
        <p:txBody>
          <a:bodyPr wrap="square" rtlCol="0">
            <a:spAutoFit/>
          </a:bodyPr>
          <a:lstStyle/>
          <a:p>
            <a:r>
              <a:rPr lang="en-US" b="1" dirty="0">
                <a:solidFill>
                  <a:schemeClr val="bg1"/>
                </a:solidFill>
              </a:rPr>
              <a:t>Add Product</a:t>
            </a:r>
          </a:p>
        </p:txBody>
      </p:sp>
      <p:grpSp>
        <p:nvGrpSpPr>
          <p:cNvPr id="2" name="Group 1">
            <a:extLst>
              <a:ext uri="{FF2B5EF4-FFF2-40B4-BE49-F238E27FC236}">
                <a16:creationId xmlns:a16="http://schemas.microsoft.com/office/drawing/2014/main" id="{A9743871-02CA-1B99-38E5-9F637E6382FD}"/>
              </a:ext>
            </a:extLst>
          </p:cNvPr>
          <p:cNvGrpSpPr/>
          <p:nvPr/>
        </p:nvGrpSpPr>
        <p:grpSpPr>
          <a:xfrm>
            <a:off x="8691968" y="1402126"/>
            <a:ext cx="152401" cy="2930338"/>
            <a:chOff x="8617789" y="2352807"/>
            <a:chExt cx="152401" cy="3237110"/>
          </a:xfrm>
        </p:grpSpPr>
        <p:sp>
          <p:nvSpPr>
            <p:cNvPr id="5" name="Rectangle 4">
              <a:extLst>
                <a:ext uri="{FF2B5EF4-FFF2-40B4-BE49-F238E27FC236}">
                  <a16:creationId xmlns:a16="http://schemas.microsoft.com/office/drawing/2014/main" id="{08931242-082A-DA1F-6D18-87899BF0B5BE}"/>
                </a:ext>
              </a:extLst>
            </p:cNvPr>
            <p:cNvSpPr/>
            <p:nvPr/>
          </p:nvSpPr>
          <p:spPr>
            <a:xfrm>
              <a:off x="8617789" y="2359292"/>
              <a:ext cx="152400" cy="32306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B01BF08-E041-ECF8-A0B4-DB056D50C82B}"/>
                </a:ext>
              </a:extLst>
            </p:cNvPr>
            <p:cNvSpPr/>
            <p:nvPr/>
          </p:nvSpPr>
          <p:spPr>
            <a:xfrm>
              <a:off x="8621532" y="2352807"/>
              <a:ext cx="148658" cy="12875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1B592AEA-BA1E-6150-5CE8-1AE9CC92DE8A}"/>
              </a:ext>
            </a:extLst>
          </p:cNvPr>
          <p:cNvGrpSpPr/>
          <p:nvPr/>
        </p:nvGrpSpPr>
        <p:grpSpPr>
          <a:xfrm>
            <a:off x="3204627" y="1402126"/>
            <a:ext cx="5219700" cy="369332"/>
            <a:chOff x="2933700" y="1713523"/>
            <a:chExt cx="5219700" cy="369332"/>
          </a:xfrm>
        </p:grpSpPr>
        <p:grpSp>
          <p:nvGrpSpPr>
            <p:cNvPr id="13" name="Group 12">
              <a:extLst>
                <a:ext uri="{FF2B5EF4-FFF2-40B4-BE49-F238E27FC236}">
                  <a16:creationId xmlns:a16="http://schemas.microsoft.com/office/drawing/2014/main" id="{BAF7258C-A358-F9C1-439E-215F9B4C63DA}"/>
                </a:ext>
              </a:extLst>
            </p:cNvPr>
            <p:cNvGrpSpPr/>
            <p:nvPr/>
          </p:nvGrpSpPr>
          <p:grpSpPr>
            <a:xfrm>
              <a:off x="2933700" y="1713523"/>
              <a:ext cx="5219700" cy="369332"/>
              <a:chOff x="2933700" y="1713523"/>
              <a:chExt cx="5219700" cy="369332"/>
            </a:xfrm>
          </p:grpSpPr>
          <p:sp>
            <p:nvSpPr>
              <p:cNvPr id="16" name="Rectangle: Rounded Corners 15">
                <a:extLst>
                  <a:ext uri="{FF2B5EF4-FFF2-40B4-BE49-F238E27FC236}">
                    <a16:creationId xmlns:a16="http://schemas.microsoft.com/office/drawing/2014/main" id="{7A759431-45FE-EAD3-F12E-EF963EAA8132}"/>
                  </a:ext>
                </a:extLst>
              </p:cNvPr>
              <p:cNvSpPr/>
              <p:nvPr/>
            </p:nvSpPr>
            <p:spPr>
              <a:xfrm>
                <a:off x="2933700" y="1713523"/>
                <a:ext cx="5219700" cy="36933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0AB46215-4289-EAF1-AD89-481D95934E7E}"/>
                  </a:ext>
                </a:extLst>
              </p:cNvPr>
              <p:cNvCxnSpPr>
                <a:stCxn id="16" idx="0"/>
                <a:endCxn id="16" idx="2"/>
              </p:cNvCxnSpPr>
              <p:nvPr/>
            </p:nvCxnSpPr>
            <p:spPr>
              <a:xfrm>
                <a:off x="5543550" y="1713523"/>
                <a:ext cx="0" cy="369332"/>
              </a:xfrm>
              <a:prstGeom prst="line">
                <a:avLst/>
              </a:prstGeom>
              <a:ln w="38100">
                <a:solidFill>
                  <a:srgbClr val="0068FF"/>
                </a:solidFill>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B1977854-7882-8BB4-D1C0-CA1B6BDFC4FE}"/>
                </a:ext>
              </a:extLst>
            </p:cNvPr>
            <p:cNvSpPr txBox="1"/>
            <p:nvPr/>
          </p:nvSpPr>
          <p:spPr>
            <a:xfrm>
              <a:off x="3120066" y="1757598"/>
              <a:ext cx="1528134" cy="276999"/>
            </a:xfrm>
            <a:prstGeom prst="rect">
              <a:avLst/>
            </a:prstGeom>
            <a:noFill/>
          </p:spPr>
          <p:txBody>
            <a:bodyPr wrap="square">
              <a:spAutoFit/>
            </a:bodyPr>
            <a:lstStyle/>
            <a:p>
              <a:r>
                <a:rPr lang="en-US" sz="1200" b="1" dirty="0"/>
                <a:t>Product ID</a:t>
              </a:r>
            </a:p>
          </p:txBody>
        </p:sp>
        <p:sp>
          <p:nvSpPr>
            <p:cNvPr id="15" name="TextBox 14">
              <a:extLst>
                <a:ext uri="{FF2B5EF4-FFF2-40B4-BE49-F238E27FC236}">
                  <a16:creationId xmlns:a16="http://schemas.microsoft.com/office/drawing/2014/main" id="{164CD48C-F18C-1EB6-59ED-52B78224F19E}"/>
                </a:ext>
              </a:extLst>
            </p:cNvPr>
            <p:cNvSpPr txBox="1"/>
            <p:nvPr/>
          </p:nvSpPr>
          <p:spPr>
            <a:xfrm>
              <a:off x="6310932" y="1767332"/>
              <a:ext cx="1065297" cy="276999"/>
            </a:xfrm>
            <a:prstGeom prst="rect">
              <a:avLst/>
            </a:prstGeom>
            <a:noFill/>
          </p:spPr>
          <p:txBody>
            <a:bodyPr wrap="square">
              <a:spAutoFit/>
            </a:bodyPr>
            <a:lstStyle/>
            <a:p>
              <a:r>
                <a:rPr lang="en-US" sz="1200" i="1" dirty="0">
                  <a:solidFill>
                    <a:srgbClr val="DAE5EF"/>
                  </a:solidFill>
                </a:rPr>
                <a:t>Enter ID</a:t>
              </a:r>
            </a:p>
          </p:txBody>
        </p:sp>
      </p:grpSp>
      <p:grpSp>
        <p:nvGrpSpPr>
          <p:cNvPr id="20" name="Group 19">
            <a:extLst>
              <a:ext uri="{FF2B5EF4-FFF2-40B4-BE49-F238E27FC236}">
                <a16:creationId xmlns:a16="http://schemas.microsoft.com/office/drawing/2014/main" id="{C7051B87-C67B-8146-C29A-3573F6BEC840}"/>
              </a:ext>
            </a:extLst>
          </p:cNvPr>
          <p:cNvGrpSpPr/>
          <p:nvPr/>
        </p:nvGrpSpPr>
        <p:grpSpPr>
          <a:xfrm>
            <a:off x="3204627" y="1808735"/>
            <a:ext cx="5219700" cy="369332"/>
            <a:chOff x="2933700" y="1713523"/>
            <a:chExt cx="5219700" cy="369332"/>
          </a:xfrm>
        </p:grpSpPr>
        <p:grpSp>
          <p:nvGrpSpPr>
            <p:cNvPr id="22" name="Group 21">
              <a:extLst>
                <a:ext uri="{FF2B5EF4-FFF2-40B4-BE49-F238E27FC236}">
                  <a16:creationId xmlns:a16="http://schemas.microsoft.com/office/drawing/2014/main" id="{7E3E440C-FD1F-0653-3672-DCA1BC99C8DB}"/>
                </a:ext>
              </a:extLst>
            </p:cNvPr>
            <p:cNvGrpSpPr/>
            <p:nvPr/>
          </p:nvGrpSpPr>
          <p:grpSpPr>
            <a:xfrm>
              <a:off x="2933700" y="1713523"/>
              <a:ext cx="5219700" cy="369332"/>
              <a:chOff x="2933700" y="1713523"/>
              <a:chExt cx="5219700" cy="369332"/>
            </a:xfrm>
          </p:grpSpPr>
          <p:sp>
            <p:nvSpPr>
              <p:cNvPr id="27" name="Rectangle: Rounded Corners 26">
                <a:extLst>
                  <a:ext uri="{FF2B5EF4-FFF2-40B4-BE49-F238E27FC236}">
                    <a16:creationId xmlns:a16="http://schemas.microsoft.com/office/drawing/2014/main" id="{5653DD23-76C8-CBB2-9958-F49451A2D6E6}"/>
                  </a:ext>
                </a:extLst>
              </p:cNvPr>
              <p:cNvSpPr/>
              <p:nvPr/>
            </p:nvSpPr>
            <p:spPr>
              <a:xfrm>
                <a:off x="2933700" y="1713523"/>
                <a:ext cx="5219700" cy="36933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D9B53800-8B2D-5445-71FC-F4F751B79665}"/>
                  </a:ext>
                </a:extLst>
              </p:cNvPr>
              <p:cNvCxnSpPr>
                <a:stCxn id="27" idx="0"/>
                <a:endCxn id="27" idx="2"/>
              </p:cNvCxnSpPr>
              <p:nvPr/>
            </p:nvCxnSpPr>
            <p:spPr>
              <a:xfrm>
                <a:off x="5543550" y="1713523"/>
                <a:ext cx="0" cy="369332"/>
              </a:xfrm>
              <a:prstGeom prst="line">
                <a:avLst/>
              </a:prstGeom>
              <a:ln w="38100">
                <a:solidFill>
                  <a:srgbClr val="0068FF"/>
                </a:solidFill>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6261F304-0B18-89A5-AB6F-6B4EBD52346A}"/>
                </a:ext>
              </a:extLst>
            </p:cNvPr>
            <p:cNvSpPr txBox="1"/>
            <p:nvPr/>
          </p:nvSpPr>
          <p:spPr>
            <a:xfrm>
              <a:off x="3120065" y="1757598"/>
              <a:ext cx="2004857" cy="276999"/>
            </a:xfrm>
            <a:prstGeom prst="rect">
              <a:avLst/>
            </a:prstGeom>
            <a:noFill/>
          </p:spPr>
          <p:txBody>
            <a:bodyPr wrap="square">
              <a:spAutoFit/>
            </a:bodyPr>
            <a:lstStyle/>
            <a:p>
              <a:r>
                <a:rPr lang="en-US" sz="1200" b="1" dirty="0"/>
                <a:t>Product Name </a:t>
              </a:r>
            </a:p>
          </p:txBody>
        </p:sp>
        <p:sp>
          <p:nvSpPr>
            <p:cNvPr id="25" name="TextBox 24">
              <a:extLst>
                <a:ext uri="{FF2B5EF4-FFF2-40B4-BE49-F238E27FC236}">
                  <a16:creationId xmlns:a16="http://schemas.microsoft.com/office/drawing/2014/main" id="{61F5BEC6-7F49-83C3-9B6A-6BBAB78FB070}"/>
                </a:ext>
              </a:extLst>
            </p:cNvPr>
            <p:cNvSpPr txBox="1"/>
            <p:nvPr/>
          </p:nvSpPr>
          <p:spPr>
            <a:xfrm>
              <a:off x="6310932" y="1767332"/>
              <a:ext cx="1065297" cy="276999"/>
            </a:xfrm>
            <a:prstGeom prst="rect">
              <a:avLst/>
            </a:prstGeom>
            <a:noFill/>
          </p:spPr>
          <p:txBody>
            <a:bodyPr wrap="square">
              <a:spAutoFit/>
            </a:bodyPr>
            <a:lstStyle/>
            <a:p>
              <a:r>
                <a:rPr lang="en-US" sz="1200" i="1" dirty="0">
                  <a:solidFill>
                    <a:srgbClr val="DAE5EF"/>
                  </a:solidFill>
                </a:rPr>
                <a:t>Enter Name</a:t>
              </a:r>
            </a:p>
          </p:txBody>
        </p:sp>
      </p:grpSp>
      <p:grpSp>
        <p:nvGrpSpPr>
          <p:cNvPr id="29" name="Group 28">
            <a:extLst>
              <a:ext uri="{FF2B5EF4-FFF2-40B4-BE49-F238E27FC236}">
                <a16:creationId xmlns:a16="http://schemas.microsoft.com/office/drawing/2014/main" id="{9F7C0151-1F88-702E-B574-4DFAC82E3AD6}"/>
              </a:ext>
            </a:extLst>
          </p:cNvPr>
          <p:cNvGrpSpPr/>
          <p:nvPr/>
        </p:nvGrpSpPr>
        <p:grpSpPr>
          <a:xfrm>
            <a:off x="3204627" y="2223071"/>
            <a:ext cx="5219700" cy="369332"/>
            <a:chOff x="2933700" y="1713523"/>
            <a:chExt cx="5219700" cy="369332"/>
          </a:xfrm>
        </p:grpSpPr>
        <p:grpSp>
          <p:nvGrpSpPr>
            <p:cNvPr id="30" name="Group 29">
              <a:extLst>
                <a:ext uri="{FF2B5EF4-FFF2-40B4-BE49-F238E27FC236}">
                  <a16:creationId xmlns:a16="http://schemas.microsoft.com/office/drawing/2014/main" id="{ED79AE7C-49FD-3BFC-4E08-290E10DBCD0C}"/>
                </a:ext>
              </a:extLst>
            </p:cNvPr>
            <p:cNvGrpSpPr/>
            <p:nvPr/>
          </p:nvGrpSpPr>
          <p:grpSpPr>
            <a:xfrm>
              <a:off x="2933700" y="1713523"/>
              <a:ext cx="5219700" cy="369332"/>
              <a:chOff x="2933700" y="1713523"/>
              <a:chExt cx="5219700" cy="369332"/>
            </a:xfrm>
          </p:grpSpPr>
          <p:sp>
            <p:nvSpPr>
              <p:cNvPr id="33" name="Rectangle: Rounded Corners 32">
                <a:extLst>
                  <a:ext uri="{FF2B5EF4-FFF2-40B4-BE49-F238E27FC236}">
                    <a16:creationId xmlns:a16="http://schemas.microsoft.com/office/drawing/2014/main" id="{EF6AFE39-91D4-AE63-635A-1BC39F3AF545}"/>
                  </a:ext>
                </a:extLst>
              </p:cNvPr>
              <p:cNvSpPr/>
              <p:nvPr/>
            </p:nvSpPr>
            <p:spPr>
              <a:xfrm>
                <a:off x="2933700" y="1713523"/>
                <a:ext cx="5219700" cy="36933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1EF139C9-6566-242D-B911-E3EE13119B9B}"/>
                  </a:ext>
                </a:extLst>
              </p:cNvPr>
              <p:cNvCxnSpPr>
                <a:stCxn id="33" idx="0"/>
                <a:endCxn id="33" idx="2"/>
              </p:cNvCxnSpPr>
              <p:nvPr/>
            </p:nvCxnSpPr>
            <p:spPr>
              <a:xfrm>
                <a:off x="5543550" y="1713523"/>
                <a:ext cx="0" cy="369332"/>
              </a:xfrm>
              <a:prstGeom prst="line">
                <a:avLst/>
              </a:prstGeom>
              <a:ln w="38100">
                <a:solidFill>
                  <a:srgbClr val="0068FF"/>
                </a:solidFill>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ED85616E-1C6F-DE82-4D87-4F314C4CFEA9}"/>
                </a:ext>
              </a:extLst>
            </p:cNvPr>
            <p:cNvSpPr txBox="1"/>
            <p:nvPr/>
          </p:nvSpPr>
          <p:spPr>
            <a:xfrm>
              <a:off x="3120065" y="1757598"/>
              <a:ext cx="2345375" cy="276999"/>
            </a:xfrm>
            <a:prstGeom prst="rect">
              <a:avLst/>
            </a:prstGeom>
            <a:noFill/>
          </p:spPr>
          <p:txBody>
            <a:bodyPr wrap="square">
              <a:spAutoFit/>
            </a:bodyPr>
            <a:lstStyle/>
            <a:p>
              <a:r>
                <a:rPr lang="en-US" sz="1200" b="1" dirty="0"/>
                <a:t>Unit Price (Per Kg / L )</a:t>
              </a:r>
            </a:p>
          </p:txBody>
        </p:sp>
        <p:sp>
          <p:nvSpPr>
            <p:cNvPr id="32" name="TextBox 31">
              <a:extLst>
                <a:ext uri="{FF2B5EF4-FFF2-40B4-BE49-F238E27FC236}">
                  <a16:creationId xmlns:a16="http://schemas.microsoft.com/office/drawing/2014/main" id="{2A08F6A8-6BBC-0C81-8FC8-8B7156E8B3A9}"/>
                </a:ext>
              </a:extLst>
            </p:cNvPr>
            <p:cNvSpPr txBox="1"/>
            <p:nvPr/>
          </p:nvSpPr>
          <p:spPr>
            <a:xfrm>
              <a:off x="6310932" y="1767332"/>
              <a:ext cx="1065297" cy="276999"/>
            </a:xfrm>
            <a:prstGeom prst="rect">
              <a:avLst/>
            </a:prstGeom>
            <a:noFill/>
          </p:spPr>
          <p:txBody>
            <a:bodyPr wrap="square">
              <a:spAutoFit/>
            </a:bodyPr>
            <a:lstStyle/>
            <a:p>
              <a:r>
                <a:rPr lang="en-US" sz="1200" i="1" dirty="0">
                  <a:solidFill>
                    <a:srgbClr val="DAE5EF"/>
                  </a:solidFill>
                </a:rPr>
                <a:t>Enter Price</a:t>
              </a:r>
            </a:p>
          </p:txBody>
        </p:sp>
      </p:grpSp>
      <p:grpSp>
        <p:nvGrpSpPr>
          <p:cNvPr id="35" name="Group 34">
            <a:extLst>
              <a:ext uri="{FF2B5EF4-FFF2-40B4-BE49-F238E27FC236}">
                <a16:creationId xmlns:a16="http://schemas.microsoft.com/office/drawing/2014/main" id="{6CD5A1AD-A447-4C0C-7258-C581FF788B0F}"/>
              </a:ext>
            </a:extLst>
          </p:cNvPr>
          <p:cNvGrpSpPr/>
          <p:nvPr/>
        </p:nvGrpSpPr>
        <p:grpSpPr>
          <a:xfrm>
            <a:off x="3209110" y="2643219"/>
            <a:ext cx="5219700" cy="369332"/>
            <a:chOff x="2933700" y="1713523"/>
            <a:chExt cx="5219700" cy="369332"/>
          </a:xfrm>
        </p:grpSpPr>
        <p:grpSp>
          <p:nvGrpSpPr>
            <p:cNvPr id="36" name="Group 35">
              <a:extLst>
                <a:ext uri="{FF2B5EF4-FFF2-40B4-BE49-F238E27FC236}">
                  <a16:creationId xmlns:a16="http://schemas.microsoft.com/office/drawing/2014/main" id="{B16642F7-A5CC-FE3A-AD70-46EFB6AD2F77}"/>
                </a:ext>
              </a:extLst>
            </p:cNvPr>
            <p:cNvGrpSpPr/>
            <p:nvPr/>
          </p:nvGrpSpPr>
          <p:grpSpPr>
            <a:xfrm>
              <a:off x="2933700" y="1713523"/>
              <a:ext cx="5219700" cy="369332"/>
              <a:chOff x="2933700" y="1713523"/>
              <a:chExt cx="5219700" cy="369332"/>
            </a:xfrm>
          </p:grpSpPr>
          <p:sp>
            <p:nvSpPr>
              <p:cNvPr id="39" name="Rectangle: Rounded Corners 38">
                <a:extLst>
                  <a:ext uri="{FF2B5EF4-FFF2-40B4-BE49-F238E27FC236}">
                    <a16:creationId xmlns:a16="http://schemas.microsoft.com/office/drawing/2014/main" id="{CEB7FD19-CF4F-4BBF-D94B-FA6F1427A9E5}"/>
                  </a:ext>
                </a:extLst>
              </p:cNvPr>
              <p:cNvSpPr/>
              <p:nvPr/>
            </p:nvSpPr>
            <p:spPr>
              <a:xfrm>
                <a:off x="2933700" y="1713523"/>
                <a:ext cx="5219700" cy="36933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C3A79810-B3E7-2315-AF34-F55C94C96E76}"/>
                  </a:ext>
                </a:extLst>
              </p:cNvPr>
              <p:cNvCxnSpPr>
                <a:cxnSpLocks/>
                <a:stCxn id="39" idx="0"/>
                <a:endCxn id="39" idx="2"/>
              </p:cNvCxnSpPr>
              <p:nvPr/>
            </p:nvCxnSpPr>
            <p:spPr>
              <a:xfrm>
                <a:off x="5543550" y="1713523"/>
                <a:ext cx="0" cy="369332"/>
              </a:xfrm>
              <a:prstGeom prst="line">
                <a:avLst/>
              </a:prstGeom>
              <a:ln w="38100">
                <a:solidFill>
                  <a:srgbClr val="0068FF"/>
                </a:solidFill>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CDF0D940-13BB-4131-5FAE-B1D4273E1E9C}"/>
                </a:ext>
              </a:extLst>
            </p:cNvPr>
            <p:cNvSpPr txBox="1"/>
            <p:nvPr/>
          </p:nvSpPr>
          <p:spPr>
            <a:xfrm>
              <a:off x="3120066" y="1757598"/>
              <a:ext cx="1528134" cy="276999"/>
            </a:xfrm>
            <a:prstGeom prst="rect">
              <a:avLst/>
            </a:prstGeom>
            <a:noFill/>
          </p:spPr>
          <p:txBody>
            <a:bodyPr wrap="square">
              <a:spAutoFit/>
            </a:bodyPr>
            <a:lstStyle/>
            <a:p>
              <a:r>
                <a:rPr lang="en-US" sz="1200" b="1" dirty="0"/>
                <a:t>Quantity </a:t>
              </a:r>
            </a:p>
          </p:txBody>
        </p:sp>
        <p:sp>
          <p:nvSpPr>
            <p:cNvPr id="38" name="TextBox 37">
              <a:extLst>
                <a:ext uri="{FF2B5EF4-FFF2-40B4-BE49-F238E27FC236}">
                  <a16:creationId xmlns:a16="http://schemas.microsoft.com/office/drawing/2014/main" id="{9B6E390A-31D5-63E1-28D6-7DEB7F172EAB}"/>
                </a:ext>
              </a:extLst>
            </p:cNvPr>
            <p:cNvSpPr txBox="1"/>
            <p:nvPr/>
          </p:nvSpPr>
          <p:spPr>
            <a:xfrm>
              <a:off x="6310932" y="1767332"/>
              <a:ext cx="1210273" cy="276999"/>
            </a:xfrm>
            <a:prstGeom prst="rect">
              <a:avLst/>
            </a:prstGeom>
            <a:noFill/>
          </p:spPr>
          <p:txBody>
            <a:bodyPr wrap="square">
              <a:spAutoFit/>
            </a:bodyPr>
            <a:lstStyle/>
            <a:p>
              <a:r>
                <a:rPr lang="en-US" sz="1200" i="1" dirty="0">
                  <a:solidFill>
                    <a:srgbClr val="DAE5EF"/>
                  </a:solidFill>
                </a:rPr>
                <a:t>Enter Quantity</a:t>
              </a:r>
            </a:p>
          </p:txBody>
        </p:sp>
      </p:grpSp>
      <p:grpSp>
        <p:nvGrpSpPr>
          <p:cNvPr id="47" name="Group 46">
            <a:extLst>
              <a:ext uri="{FF2B5EF4-FFF2-40B4-BE49-F238E27FC236}">
                <a16:creationId xmlns:a16="http://schemas.microsoft.com/office/drawing/2014/main" id="{5D01E4DE-0F28-DF54-224E-38D81A86AE4E}"/>
              </a:ext>
            </a:extLst>
          </p:cNvPr>
          <p:cNvGrpSpPr/>
          <p:nvPr/>
        </p:nvGrpSpPr>
        <p:grpSpPr>
          <a:xfrm>
            <a:off x="3207777" y="3052791"/>
            <a:ext cx="5219700" cy="505740"/>
            <a:chOff x="2933700" y="1713523"/>
            <a:chExt cx="5219700" cy="505740"/>
          </a:xfrm>
        </p:grpSpPr>
        <p:grpSp>
          <p:nvGrpSpPr>
            <p:cNvPr id="48" name="Group 47">
              <a:extLst>
                <a:ext uri="{FF2B5EF4-FFF2-40B4-BE49-F238E27FC236}">
                  <a16:creationId xmlns:a16="http://schemas.microsoft.com/office/drawing/2014/main" id="{77F6884B-BC8B-DAAB-4B51-09615F30276C}"/>
                </a:ext>
              </a:extLst>
            </p:cNvPr>
            <p:cNvGrpSpPr/>
            <p:nvPr/>
          </p:nvGrpSpPr>
          <p:grpSpPr>
            <a:xfrm>
              <a:off x="2933700" y="1713523"/>
              <a:ext cx="5219700" cy="369332"/>
              <a:chOff x="2933700" y="1713523"/>
              <a:chExt cx="5219700" cy="369332"/>
            </a:xfrm>
          </p:grpSpPr>
          <p:sp>
            <p:nvSpPr>
              <p:cNvPr id="51" name="Rectangle: Rounded Corners 50">
                <a:extLst>
                  <a:ext uri="{FF2B5EF4-FFF2-40B4-BE49-F238E27FC236}">
                    <a16:creationId xmlns:a16="http://schemas.microsoft.com/office/drawing/2014/main" id="{FBB5D8F0-365A-582E-7B0A-6B9187FE36BE}"/>
                  </a:ext>
                </a:extLst>
              </p:cNvPr>
              <p:cNvSpPr/>
              <p:nvPr/>
            </p:nvSpPr>
            <p:spPr>
              <a:xfrm>
                <a:off x="2933700" y="1713523"/>
                <a:ext cx="5219700" cy="36933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D028716D-D8AE-670E-E7AA-D7A9F1CCD88A}"/>
                  </a:ext>
                </a:extLst>
              </p:cNvPr>
              <p:cNvCxnSpPr>
                <a:stCxn id="51" idx="0"/>
                <a:endCxn id="51" idx="2"/>
              </p:cNvCxnSpPr>
              <p:nvPr/>
            </p:nvCxnSpPr>
            <p:spPr>
              <a:xfrm>
                <a:off x="5543550" y="1713523"/>
                <a:ext cx="0" cy="369332"/>
              </a:xfrm>
              <a:prstGeom prst="line">
                <a:avLst/>
              </a:prstGeom>
              <a:ln w="38100">
                <a:solidFill>
                  <a:srgbClr val="0068FF"/>
                </a:solidFill>
              </a:ln>
            </p:spPr>
            <p:style>
              <a:lnRef idx="1">
                <a:schemeClr val="accent1"/>
              </a:lnRef>
              <a:fillRef idx="0">
                <a:schemeClr val="accent1"/>
              </a:fillRef>
              <a:effectRef idx="0">
                <a:schemeClr val="accent1"/>
              </a:effectRef>
              <a:fontRef idx="minor">
                <a:schemeClr val="tx1"/>
              </a:fontRef>
            </p:style>
          </p:cxnSp>
        </p:grpSp>
        <p:sp>
          <p:nvSpPr>
            <p:cNvPr id="49" name="TextBox 48">
              <a:extLst>
                <a:ext uri="{FF2B5EF4-FFF2-40B4-BE49-F238E27FC236}">
                  <a16:creationId xmlns:a16="http://schemas.microsoft.com/office/drawing/2014/main" id="{0A39F10F-2516-C9D6-B155-1B232EC2D9F6}"/>
                </a:ext>
              </a:extLst>
            </p:cNvPr>
            <p:cNvSpPr txBox="1"/>
            <p:nvPr/>
          </p:nvSpPr>
          <p:spPr>
            <a:xfrm>
              <a:off x="3120065" y="1757598"/>
              <a:ext cx="2281601" cy="461665"/>
            </a:xfrm>
            <a:prstGeom prst="rect">
              <a:avLst/>
            </a:prstGeom>
            <a:noFill/>
          </p:spPr>
          <p:txBody>
            <a:bodyPr wrap="square">
              <a:spAutoFit/>
            </a:bodyPr>
            <a:lstStyle/>
            <a:p>
              <a:r>
                <a:rPr lang="en-US" sz="1200" b="1" dirty="0"/>
                <a:t>Supplier Name </a:t>
              </a:r>
            </a:p>
            <a:p>
              <a:endParaRPr lang="en-US" sz="1200" b="1" dirty="0"/>
            </a:p>
          </p:txBody>
        </p:sp>
        <p:sp>
          <p:nvSpPr>
            <p:cNvPr id="50" name="TextBox 49">
              <a:extLst>
                <a:ext uri="{FF2B5EF4-FFF2-40B4-BE49-F238E27FC236}">
                  <a16:creationId xmlns:a16="http://schemas.microsoft.com/office/drawing/2014/main" id="{8AA2489A-83FC-9B72-3B9E-E38D922F223F}"/>
                </a:ext>
              </a:extLst>
            </p:cNvPr>
            <p:cNvSpPr txBox="1"/>
            <p:nvPr/>
          </p:nvSpPr>
          <p:spPr>
            <a:xfrm>
              <a:off x="6310932" y="1767332"/>
              <a:ext cx="1065297" cy="276999"/>
            </a:xfrm>
            <a:prstGeom prst="rect">
              <a:avLst/>
            </a:prstGeom>
            <a:noFill/>
          </p:spPr>
          <p:txBody>
            <a:bodyPr wrap="square">
              <a:spAutoFit/>
            </a:bodyPr>
            <a:lstStyle/>
            <a:p>
              <a:r>
                <a:rPr lang="en-US" sz="1200" i="1" dirty="0">
                  <a:solidFill>
                    <a:srgbClr val="DAE5EF"/>
                  </a:solidFill>
                </a:rPr>
                <a:t>Enter Name </a:t>
              </a:r>
            </a:p>
          </p:txBody>
        </p:sp>
      </p:grpSp>
      <p:grpSp>
        <p:nvGrpSpPr>
          <p:cNvPr id="4" name="Group 3">
            <a:extLst>
              <a:ext uri="{FF2B5EF4-FFF2-40B4-BE49-F238E27FC236}">
                <a16:creationId xmlns:a16="http://schemas.microsoft.com/office/drawing/2014/main" id="{37D8D632-18D2-4D7F-C9C2-B0DBDD6583AA}"/>
              </a:ext>
            </a:extLst>
          </p:cNvPr>
          <p:cNvGrpSpPr/>
          <p:nvPr/>
        </p:nvGrpSpPr>
        <p:grpSpPr>
          <a:xfrm>
            <a:off x="5814477" y="3462363"/>
            <a:ext cx="2715627" cy="758511"/>
            <a:chOff x="5922708" y="2325939"/>
            <a:chExt cx="2427582" cy="741849"/>
          </a:xfrm>
        </p:grpSpPr>
        <p:sp>
          <p:nvSpPr>
            <p:cNvPr id="6" name="Rectangle: Rounded Corners 5">
              <a:extLst>
                <a:ext uri="{FF2B5EF4-FFF2-40B4-BE49-F238E27FC236}">
                  <a16:creationId xmlns:a16="http://schemas.microsoft.com/office/drawing/2014/main" id="{AB62D5EB-63A3-B3D1-8AF1-3E9A912EC326}"/>
                </a:ext>
              </a:extLst>
            </p:cNvPr>
            <p:cNvSpPr/>
            <p:nvPr/>
          </p:nvSpPr>
          <p:spPr>
            <a:xfrm>
              <a:off x="5922708" y="2325939"/>
              <a:ext cx="2351623" cy="741849"/>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B1E5352-6A8B-BAEB-87C0-521D1204D4DE}"/>
                </a:ext>
              </a:extLst>
            </p:cNvPr>
            <p:cNvSpPr txBox="1"/>
            <p:nvPr/>
          </p:nvSpPr>
          <p:spPr>
            <a:xfrm>
              <a:off x="6035849" y="2403829"/>
              <a:ext cx="2314441" cy="553998"/>
            </a:xfrm>
            <a:prstGeom prst="rect">
              <a:avLst/>
            </a:prstGeom>
            <a:noFill/>
          </p:spPr>
          <p:txBody>
            <a:bodyPr wrap="square" rtlCol="0">
              <a:spAutoFit/>
            </a:bodyPr>
            <a:lstStyle/>
            <a:p>
              <a:r>
                <a:rPr lang="en-US" sz="1200" b="1" dirty="0"/>
                <a:t>Total Value</a:t>
              </a:r>
            </a:p>
            <a:p>
              <a:endParaRPr lang="en-US" dirty="0"/>
            </a:p>
          </p:txBody>
        </p:sp>
        <p:sp>
          <p:nvSpPr>
            <p:cNvPr id="8" name="TextBox 7">
              <a:extLst>
                <a:ext uri="{FF2B5EF4-FFF2-40B4-BE49-F238E27FC236}">
                  <a16:creationId xmlns:a16="http://schemas.microsoft.com/office/drawing/2014/main" id="{A3C56B21-19DF-9559-A153-472455DE9784}"/>
                </a:ext>
              </a:extLst>
            </p:cNvPr>
            <p:cNvSpPr txBox="1"/>
            <p:nvPr/>
          </p:nvSpPr>
          <p:spPr>
            <a:xfrm>
              <a:off x="6035850" y="2636448"/>
              <a:ext cx="1944803" cy="369332"/>
            </a:xfrm>
            <a:prstGeom prst="rect">
              <a:avLst/>
            </a:prstGeom>
            <a:noFill/>
          </p:spPr>
          <p:txBody>
            <a:bodyPr wrap="square" rtlCol="0">
              <a:spAutoFit/>
            </a:bodyPr>
            <a:lstStyle/>
            <a:p>
              <a:r>
                <a:rPr lang="en-US" b="1" dirty="0">
                  <a:latin typeface="+mj-lt"/>
                </a:rPr>
                <a:t>3000 LKR</a:t>
              </a:r>
            </a:p>
          </p:txBody>
        </p:sp>
      </p:grpSp>
      <p:sp>
        <p:nvSpPr>
          <p:cNvPr id="9" name="Rectangle: Rounded Corners 8">
            <a:extLst>
              <a:ext uri="{FF2B5EF4-FFF2-40B4-BE49-F238E27FC236}">
                <a16:creationId xmlns:a16="http://schemas.microsoft.com/office/drawing/2014/main" id="{4390EE4C-ABEA-7C91-9025-BEC69BA1B259}"/>
              </a:ext>
            </a:extLst>
          </p:cNvPr>
          <p:cNvSpPr/>
          <p:nvPr/>
        </p:nvSpPr>
        <p:spPr>
          <a:xfrm>
            <a:off x="4217473" y="4332464"/>
            <a:ext cx="3194008" cy="469194"/>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Add Product</a:t>
            </a:r>
          </a:p>
        </p:txBody>
      </p:sp>
      <p:sp>
        <p:nvSpPr>
          <p:cNvPr id="17" name="Slide Number Placeholder 16">
            <a:extLst>
              <a:ext uri="{FF2B5EF4-FFF2-40B4-BE49-F238E27FC236}">
                <a16:creationId xmlns:a16="http://schemas.microsoft.com/office/drawing/2014/main" id="{471F9250-2642-BA63-5CE4-177DBF1235F0}"/>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63332755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C100C05-0550-213C-2A7A-88F3CD32BE23}"/>
              </a:ext>
            </a:extLst>
          </p:cNvPr>
          <p:cNvSpPr/>
          <p:nvPr/>
        </p:nvSpPr>
        <p:spPr>
          <a:xfrm>
            <a:off x="1192740" y="349310"/>
            <a:ext cx="9524144" cy="4921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DAE5EF"/>
              </a:solidFill>
            </a:endParaRPr>
          </a:p>
        </p:txBody>
      </p:sp>
      <p:grpSp>
        <p:nvGrpSpPr>
          <p:cNvPr id="60" name="Group 59">
            <a:extLst>
              <a:ext uri="{FF2B5EF4-FFF2-40B4-BE49-F238E27FC236}">
                <a16:creationId xmlns:a16="http://schemas.microsoft.com/office/drawing/2014/main" id="{A3BA8360-9F05-657F-5392-73F72D0E7FE4}"/>
              </a:ext>
            </a:extLst>
          </p:cNvPr>
          <p:cNvGrpSpPr/>
          <p:nvPr/>
        </p:nvGrpSpPr>
        <p:grpSpPr>
          <a:xfrm>
            <a:off x="9581239" y="680144"/>
            <a:ext cx="320408" cy="320408"/>
            <a:chOff x="10207784" y="2359292"/>
            <a:chExt cx="389459" cy="389459"/>
          </a:xfrm>
        </p:grpSpPr>
        <p:sp>
          <p:nvSpPr>
            <p:cNvPr id="59" name="Oval 58">
              <a:extLst>
                <a:ext uri="{FF2B5EF4-FFF2-40B4-BE49-F238E27FC236}">
                  <a16:creationId xmlns:a16="http://schemas.microsoft.com/office/drawing/2014/main" id="{E829299C-0B39-B2A2-3A09-EEE4CB004520}"/>
                </a:ext>
              </a:extLst>
            </p:cNvPr>
            <p:cNvSpPr/>
            <p:nvPr/>
          </p:nvSpPr>
          <p:spPr>
            <a:xfrm>
              <a:off x="10207784" y="2359292"/>
              <a:ext cx="389459" cy="3894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Graphic 57" descr="User with solid fill">
              <a:extLst>
                <a:ext uri="{FF2B5EF4-FFF2-40B4-BE49-F238E27FC236}">
                  <a16:creationId xmlns:a16="http://schemas.microsoft.com/office/drawing/2014/main" id="{606FE5C0-88E4-40FB-8984-E7BA7BBD4B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58391" y="2409899"/>
              <a:ext cx="288243" cy="288243"/>
            </a:xfrm>
            <a:prstGeom prst="rect">
              <a:avLst/>
            </a:prstGeom>
          </p:spPr>
        </p:pic>
      </p:grpSp>
      <p:sp>
        <p:nvSpPr>
          <p:cNvPr id="61" name="TextBox 60">
            <a:extLst>
              <a:ext uri="{FF2B5EF4-FFF2-40B4-BE49-F238E27FC236}">
                <a16:creationId xmlns:a16="http://schemas.microsoft.com/office/drawing/2014/main" id="{3D35552B-6179-3841-9C2C-65530A4C21FE}"/>
              </a:ext>
            </a:extLst>
          </p:cNvPr>
          <p:cNvSpPr txBox="1"/>
          <p:nvPr/>
        </p:nvSpPr>
        <p:spPr>
          <a:xfrm>
            <a:off x="8691968" y="704171"/>
            <a:ext cx="1554338" cy="276999"/>
          </a:xfrm>
          <a:prstGeom prst="rect">
            <a:avLst/>
          </a:prstGeom>
          <a:noFill/>
        </p:spPr>
        <p:txBody>
          <a:bodyPr wrap="square" rtlCol="0">
            <a:spAutoFit/>
          </a:bodyPr>
          <a:lstStyle/>
          <a:p>
            <a:r>
              <a:rPr lang="en-US" sz="1200" b="1" dirty="0">
                <a:solidFill>
                  <a:srgbClr val="DAE5EF"/>
                </a:solidFill>
              </a:rPr>
              <a:t>ACCOUNT</a:t>
            </a:r>
          </a:p>
        </p:txBody>
      </p:sp>
      <p:sp>
        <p:nvSpPr>
          <p:cNvPr id="3" name="TextBox 2">
            <a:extLst>
              <a:ext uri="{FF2B5EF4-FFF2-40B4-BE49-F238E27FC236}">
                <a16:creationId xmlns:a16="http://schemas.microsoft.com/office/drawing/2014/main" id="{94E82F74-A55E-6A46-4B66-2EC897EBDFF1}"/>
              </a:ext>
            </a:extLst>
          </p:cNvPr>
          <p:cNvSpPr txBox="1"/>
          <p:nvPr/>
        </p:nvSpPr>
        <p:spPr>
          <a:xfrm>
            <a:off x="1609438" y="658004"/>
            <a:ext cx="2171700" cy="369332"/>
          </a:xfrm>
          <a:prstGeom prst="rect">
            <a:avLst/>
          </a:prstGeom>
          <a:noFill/>
        </p:spPr>
        <p:txBody>
          <a:bodyPr wrap="square" rtlCol="0">
            <a:spAutoFit/>
          </a:bodyPr>
          <a:lstStyle/>
          <a:p>
            <a:r>
              <a:rPr lang="en-US" b="1" dirty="0">
                <a:solidFill>
                  <a:schemeClr val="bg1"/>
                </a:solidFill>
              </a:rPr>
              <a:t>Update Product</a:t>
            </a:r>
          </a:p>
        </p:txBody>
      </p:sp>
      <p:grpSp>
        <p:nvGrpSpPr>
          <p:cNvPr id="2" name="Group 1">
            <a:extLst>
              <a:ext uri="{FF2B5EF4-FFF2-40B4-BE49-F238E27FC236}">
                <a16:creationId xmlns:a16="http://schemas.microsoft.com/office/drawing/2014/main" id="{A9743871-02CA-1B99-38E5-9F637E6382FD}"/>
              </a:ext>
            </a:extLst>
          </p:cNvPr>
          <p:cNvGrpSpPr/>
          <p:nvPr/>
        </p:nvGrpSpPr>
        <p:grpSpPr>
          <a:xfrm>
            <a:off x="8691968" y="1402126"/>
            <a:ext cx="152401" cy="2901456"/>
            <a:chOff x="8617789" y="2352807"/>
            <a:chExt cx="152401" cy="3237110"/>
          </a:xfrm>
        </p:grpSpPr>
        <p:sp>
          <p:nvSpPr>
            <p:cNvPr id="5" name="Rectangle 4">
              <a:extLst>
                <a:ext uri="{FF2B5EF4-FFF2-40B4-BE49-F238E27FC236}">
                  <a16:creationId xmlns:a16="http://schemas.microsoft.com/office/drawing/2014/main" id="{08931242-082A-DA1F-6D18-87899BF0B5BE}"/>
                </a:ext>
              </a:extLst>
            </p:cNvPr>
            <p:cNvSpPr/>
            <p:nvPr/>
          </p:nvSpPr>
          <p:spPr>
            <a:xfrm>
              <a:off x="8617789" y="2359292"/>
              <a:ext cx="152400" cy="32306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B01BF08-E041-ECF8-A0B4-DB056D50C82B}"/>
                </a:ext>
              </a:extLst>
            </p:cNvPr>
            <p:cNvSpPr/>
            <p:nvPr/>
          </p:nvSpPr>
          <p:spPr>
            <a:xfrm>
              <a:off x="8621532" y="2352807"/>
              <a:ext cx="148658" cy="12875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1B592AEA-BA1E-6150-5CE8-1AE9CC92DE8A}"/>
              </a:ext>
            </a:extLst>
          </p:cNvPr>
          <p:cNvGrpSpPr/>
          <p:nvPr/>
        </p:nvGrpSpPr>
        <p:grpSpPr>
          <a:xfrm>
            <a:off x="3204627" y="1402126"/>
            <a:ext cx="5219700" cy="369332"/>
            <a:chOff x="2933700" y="1713523"/>
            <a:chExt cx="5219700" cy="369332"/>
          </a:xfrm>
        </p:grpSpPr>
        <p:grpSp>
          <p:nvGrpSpPr>
            <p:cNvPr id="13" name="Group 12">
              <a:extLst>
                <a:ext uri="{FF2B5EF4-FFF2-40B4-BE49-F238E27FC236}">
                  <a16:creationId xmlns:a16="http://schemas.microsoft.com/office/drawing/2014/main" id="{BAF7258C-A358-F9C1-439E-215F9B4C63DA}"/>
                </a:ext>
              </a:extLst>
            </p:cNvPr>
            <p:cNvGrpSpPr/>
            <p:nvPr/>
          </p:nvGrpSpPr>
          <p:grpSpPr>
            <a:xfrm>
              <a:off x="2933700" y="1713523"/>
              <a:ext cx="5219700" cy="369332"/>
              <a:chOff x="2933700" y="1713523"/>
              <a:chExt cx="5219700" cy="369332"/>
            </a:xfrm>
          </p:grpSpPr>
          <p:sp>
            <p:nvSpPr>
              <p:cNvPr id="16" name="Rectangle: Rounded Corners 15">
                <a:extLst>
                  <a:ext uri="{FF2B5EF4-FFF2-40B4-BE49-F238E27FC236}">
                    <a16:creationId xmlns:a16="http://schemas.microsoft.com/office/drawing/2014/main" id="{7A759431-45FE-EAD3-F12E-EF963EAA8132}"/>
                  </a:ext>
                </a:extLst>
              </p:cNvPr>
              <p:cNvSpPr/>
              <p:nvPr/>
            </p:nvSpPr>
            <p:spPr>
              <a:xfrm>
                <a:off x="2933700" y="1713523"/>
                <a:ext cx="5219700" cy="36933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0AB46215-4289-EAF1-AD89-481D95934E7E}"/>
                  </a:ext>
                </a:extLst>
              </p:cNvPr>
              <p:cNvCxnSpPr>
                <a:cxnSpLocks/>
                <a:stCxn id="16" idx="0"/>
                <a:endCxn id="16" idx="2"/>
              </p:cNvCxnSpPr>
              <p:nvPr/>
            </p:nvCxnSpPr>
            <p:spPr>
              <a:xfrm>
                <a:off x="5543550" y="1713523"/>
                <a:ext cx="0" cy="369332"/>
              </a:xfrm>
              <a:prstGeom prst="line">
                <a:avLst/>
              </a:prstGeom>
              <a:ln w="38100">
                <a:solidFill>
                  <a:srgbClr val="0068FF"/>
                </a:solidFill>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B1977854-7882-8BB4-D1C0-CA1B6BDFC4FE}"/>
                </a:ext>
              </a:extLst>
            </p:cNvPr>
            <p:cNvSpPr txBox="1"/>
            <p:nvPr/>
          </p:nvSpPr>
          <p:spPr>
            <a:xfrm>
              <a:off x="3120066" y="1757598"/>
              <a:ext cx="1528134" cy="276999"/>
            </a:xfrm>
            <a:prstGeom prst="rect">
              <a:avLst/>
            </a:prstGeom>
            <a:noFill/>
          </p:spPr>
          <p:txBody>
            <a:bodyPr wrap="square">
              <a:spAutoFit/>
            </a:bodyPr>
            <a:lstStyle/>
            <a:p>
              <a:r>
                <a:rPr lang="en-US" sz="1200" b="1" dirty="0"/>
                <a:t>Product Name</a:t>
              </a:r>
            </a:p>
          </p:txBody>
        </p:sp>
        <p:sp>
          <p:nvSpPr>
            <p:cNvPr id="15" name="TextBox 14">
              <a:extLst>
                <a:ext uri="{FF2B5EF4-FFF2-40B4-BE49-F238E27FC236}">
                  <a16:creationId xmlns:a16="http://schemas.microsoft.com/office/drawing/2014/main" id="{164CD48C-F18C-1EB6-59ED-52B78224F19E}"/>
                </a:ext>
              </a:extLst>
            </p:cNvPr>
            <p:cNvSpPr txBox="1"/>
            <p:nvPr/>
          </p:nvSpPr>
          <p:spPr>
            <a:xfrm>
              <a:off x="6310932" y="1767332"/>
              <a:ext cx="1065297" cy="276999"/>
            </a:xfrm>
            <a:prstGeom prst="rect">
              <a:avLst/>
            </a:prstGeom>
            <a:noFill/>
          </p:spPr>
          <p:txBody>
            <a:bodyPr wrap="square">
              <a:spAutoFit/>
            </a:bodyPr>
            <a:lstStyle/>
            <a:p>
              <a:r>
                <a:rPr lang="en-US" sz="1200" i="1" dirty="0">
                  <a:solidFill>
                    <a:srgbClr val="DAE5EF"/>
                  </a:solidFill>
                </a:rPr>
                <a:t>Enter Name </a:t>
              </a:r>
            </a:p>
          </p:txBody>
        </p:sp>
      </p:grpSp>
      <p:grpSp>
        <p:nvGrpSpPr>
          <p:cNvPr id="20" name="Group 19">
            <a:extLst>
              <a:ext uri="{FF2B5EF4-FFF2-40B4-BE49-F238E27FC236}">
                <a16:creationId xmlns:a16="http://schemas.microsoft.com/office/drawing/2014/main" id="{C7051B87-C67B-8146-C29A-3573F6BEC840}"/>
              </a:ext>
            </a:extLst>
          </p:cNvPr>
          <p:cNvGrpSpPr/>
          <p:nvPr/>
        </p:nvGrpSpPr>
        <p:grpSpPr>
          <a:xfrm>
            <a:off x="3202989" y="2219247"/>
            <a:ext cx="5219700" cy="369332"/>
            <a:chOff x="2933700" y="1713523"/>
            <a:chExt cx="5219700" cy="369332"/>
          </a:xfrm>
        </p:grpSpPr>
        <p:grpSp>
          <p:nvGrpSpPr>
            <p:cNvPr id="22" name="Group 21">
              <a:extLst>
                <a:ext uri="{FF2B5EF4-FFF2-40B4-BE49-F238E27FC236}">
                  <a16:creationId xmlns:a16="http://schemas.microsoft.com/office/drawing/2014/main" id="{7E3E440C-FD1F-0653-3672-DCA1BC99C8DB}"/>
                </a:ext>
              </a:extLst>
            </p:cNvPr>
            <p:cNvGrpSpPr/>
            <p:nvPr/>
          </p:nvGrpSpPr>
          <p:grpSpPr>
            <a:xfrm>
              <a:off x="2933700" y="1713523"/>
              <a:ext cx="5219700" cy="369332"/>
              <a:chOff x="2933700" y="1713523"/>
              <a:chExt cx="5219700" cy="369332"/>
            </a:xfrm>
          </p:grpSpPr>
          <p:sp>
            <p:nvSpPr>
              <p:cNvPr id="27" name="Rectangle: Rounded Corners 26">
                <a:extLst>
                  <a:ext uri="{FF2B5EF4-FFF2-40B4-BE49-F238E27FC236}">
                    <a16:creationId xmlns:a16="http://schemas.microsoft.com/office/drawing/2014/main" id="{5653DD23-76C8-CBB2-9958-F49451A2D6E6}"/>
                  </a:ext>
                </a:extLst>
              </p:cNvPr>
              <p:cNvSpPr/>
              <p:nvPr/>
            </p:nvSpPr>
            <p:spPr>
              <a:xfrm>
                <a:off x="2933700" y="1713523"/>
                <a:ext cx="5219700" cy="36933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D9B53800-8B2D-5445-71FC-F4F751B79665}"/>
                  </a:ext>
                </a:extLst>
              </p:cNvPr>
              <p:cNvCxnSpPr>
                <a:cxnSpLocks/>
                <a:stCxn id="27" idx="0"/>
                <a:endCxn id="27" idx="2"/>
              </p:cNvCxnSpPr>
              <p:nvPr/>
            </p:nvCxnSpPr>
            <p:spPr>
              <a:xfrm>
                <a:off x="5543550" y="1713523"/>
                <a:ext cx="0" cy="369332"/>
              </a:xfrm>
              <a:prstGeom prst="line">
                <a:avLst/>
              </a:prstGeom>
              <a:ln w="38100">
                <a:solidFill>
                  <a:srgbClr val="0068FF"/>
                </a:solidFill>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6261F304-0B18-89A5-AB6F-6B4EBD52346A}"/>
                </a:ext>
              </a:extLst>
            </p:cNvPr>
            <p:cNvSpPr txBox="1"/>
            <p:nvPr/>
          </p:nvSpPr>
          <p:spPr>
            <a:xfrm>
              <a:off x="3120065" y="1757598"/>
              <a:ext cx="2004857" cy="276999"/>
            </a:xfrm>
            <a:prstGeom prst="rect">
              <a:avLst/>
            </a:prstGeom>
            <a:noFill/>
          </p:spPr>
          <p:txBody>
            <a:bodyPr wrap="square">
              <a:spAutoFit/>
            </a:bodyPr>
            <a:lstStyle/>
            <a:p>
              <a:r>
                <a:rPr lang="en-US" sz="1200" b="1" dirty="0"/>
                <a:t>Product Quantity</a:t>
              </a:r>
            </a:p>
          </p:txBody>
        </p:sp>
        <p:sp>
          <p:nvSpPr>
            <p:cNvPr id="25" name="TextBox 24">
              <a:extLst>
                <a:ext uri="{FF2B5EF4-FFF2-40B4-BE49-F238E27FC236}">
                  <a16:creationId xmlns:a16="http://schemas.microsoft.com/office/drawing/2014/main" id="{61F5BEC6-7F49-83C3-9B6A-6BBAB78FB070}"/>
                </a:ext>
              </a:extLst>
            </p:cNvPr>
            <p:cNvSpPr txBox="1"/>
            <p:nvPr/>
          </p:nvSpPr>
          <p:spPr>
            <a:xfrm>
              <a:off x="6310932" y="1767332"/>
              <a:ext cx="1214754" cy="276999"/>
            </a:xfrm>
            <a:prstGeom prst="rect">
              <a:avLst/>
            </a:prstGeom>
            <a:noFill/>
          </p:spPr>
          <p:txBody>
            <a:bodyPr wrap="square">
              <a:spAutoFit/>
            </a:bodyPr>
            <a:lstStyle/>
            <a:p>
              <a:r>
                <a:rPr lang="en-US" sz="1200" i="1" dirty="0">
                  <a:solidFill>
                    <a:srgbClr val="DAE5EF"/>
                  </a:solidFill>
                </a:rPr>
                <a:t>Enter Quantity</a:t>
              </a:r>
            </a:p>
          </p:txBody>
        </p:sp>
      </p:grpSp>
      <p:sp>
        <p:nvSpPr>
          <p:cNvPr id="63" name="Rectangle: Rounded Corners 62">
            <a:extLst>
              <a:ext uri="{FF2B5EF4-FFF2-40B4-BE49-F238E27FC236}">
                <a16:creationId xmlns:a16="http://schemas.microsoft.com/office/drawing/2014/main" id="{E8483715-6418-4BF3-8606-CD81240AA6BF}"/>
              </a:ext>
            </a:extLst>
          </p:cNvPr>
          <p:cNvSpPr/>
          <p:nvPr/>
        </p:nvSpPr>
        <p:spPr>
          <a:xfrm>
            <a:off x="4215835" y="4303582"/>
            <a:ext cx="3194008" cy="469194"/>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Update Product</a:t>
            </a:r>
          </a:p>
        </p:txBody>
      </p:sp>
      <p:sp>
        <p:nvSpPr>
          <p:cNvPr id="7" name="Isosceles Triangle 6">
            <a:extLst>
              <a:ext uri="{FF2B5EF4-FFF2-40B4-BE49-F238E27FC236}">
                <a16:creationId xmlns:a16="http://schemas.microsoft.com/office/drawing/2014/main" id="{351D19D4-322D-6BD5-FDB4-EED211D4B95C}"/>
              </a:ext>
            </a:extLst>
          </p:cNvPr>
          <p:cNvSpPr/>
          <p:nvPr/>
        </p:nvSpPr>
        <p:spPr>
          <a:xfrm flipV="1">
            <a:off x="7971274" y="1995131"/>
            <a:ext cx="132113" cy="45719"/>
          </a:xfrm>
          <a:prstGeom prst="triangle">
            <a:avLst/>
          </a:prstGeom>
          <a:solidFill>
            <a:srgbClr val="0068FF"/>
          </a:solidFill>
          <a:ln>
            <a:solidFill>
              <a:srgbClr val="0068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a:extLst>
              <a:ext uri="{FF2B5EF4-FFF2-40B4-BE49-F238E27FC236}">
                <a16:creationId xmlns:a16="http://schemas.microsoft.com/office/drawing/2014/main" id="{2289F8D6-E38B-0D80-DF5A-7616E605330E}"/>
              </a:ext>
            </a:extLst>
          </p:cNvPr>
          <p:cNvGrpSpPr/>
          <p:nvPr/>
        </p:nvGrpSpPr>
        <p:grpSpPr>
          <a:xfrm>
            <a:off x="5812839" y="2639857"/>
            <a:ext cx="2675837" cy="741849"/>
            <a:chOff x="5922708" y="2325939"/>
            <a:chExt cx="2427585" cy="741849"/>
          </a:xfrm>
        </p:grpSpPr>
        <p:sp>
          <p:nvSpPr>
            <p:cNvPr id="6" name="Rectangle: Rounded Corners 5">
              <a:extLst>
                <a:ext uri="{FF2B5EF4-FFF2-40B4-BE49-F238E27FC236}">
                  <a16:creationId xmlns:a16="http://schemas.microsoft.com/office/drawing/2014/main" id="{362266F6-9CA6-EF3B-7E17-9F3D10DF0669}"/>
                </a:ext>
              </a:extLst>
            </p:cNvPr>
            <p:cNvSpPr/>
            <p:nvPr/>
          </p:nvSpPr>
          <p:spPr>
            <a:xfrm>
              <a:off x="5922708" y="2325939"/>
              <a:ext cx="2351623" cy="741849"/>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DB96E50-BEA2-D003-2438-C1FF964DEF33}"/>
                </a:ext>
              </a:extLst>
            </p:cNvPr>
            <p:cNvSpPr txBox="1"/>
            <p:nvPr/>
          </p:nvSpPr>
          <p:spPr>
            <a:xfrm>
              <a:off x="6035849" y="2403829"/>
              <a:ext cx="2314444" cy="553998"/>
            </a:xfrm>
            <a:prstGeom prst="rect">
              <a:avLst/>
            </a:prstGeom>
            <a:noFill/>
          </p:spPr>
          <p:txBody>
            <a:bodyPr wrap="square" rtlCol="0">
              <a:spAutoFit/>
            </a:bodyPr>
            <a:lstStyle/>
            <a:p>
              <a:r>
                <a:rPr lang="en-US" sz="1200" b="1" dirty="0"/>
                <a:t>Total Value</a:t>
              </a:r>
            </a:p>
            <a:p>
              <a:endParaRPr lang="en-US" dirty="0"/>
            </a:p>
          </p:txBody>
        </p:sp>
        <p:sp>
          <p:nvSpPr>
            <p:cNvPr id="9" name="TextBox 8">
              <a:extLst>
                <a:ext uri="{FF2B5EF4-FFF2-40B4-BE49-F238E27FC236}">
                  <a16:creationId xmlns:a16="http://schemas.microsoft.com/office/drawing/2014/main" id="{D52EF5E0-1984-25FF-C91F-C25F1477D3E4}"/>
                </a:ext>
              </a:extLst>
            </p:cNvPr>
            <p:cNvSpPr txBox="1"/>
            <p:nvPr/>
          </p:nvSpPr>
          <p:spPr>
            <a:xfrm>
              <a:off x="6035850" y="2636448"/>
              <a:ext cx="1139741" cy="369332"/>
            </a:xfrm>
            <a:prstGeom prst="rect">
              <a:avLst/>
            </a:prstGeom>
            <a:noFill/>
          </p:spPr>
          <p:txBody>
            <a:bodyPr wrap="square" rtlCol="0">
              <a:spAutoFit/>
            </a:bodyPr>
            <a:lstStyle/>
            <a:p>
              <a:r>
                <a:rPr lang="en-US" b="1" dirty="0">
                  <a:latin typeface="+mj-lt"/>
                </a:rPr>
                <a:t>3000 LKR</a:t>
              </a:r>
            </a:p>
          </p:txBody>
        </p:sp>
      </p:grpSp>
      <p:grpSp>
        <p:nvGrpSpPr>
          <p:cNvPr id="18" name="Group 17">
            <a:extLst>
              <a:ext uri="{FF2B5EF4-FFF2-40B4-BE49-F238E27FC236}">
                <a16:creationId xmlns:a16="http://schemas.microsoft.com/office/drawing/2014/main" id="{A985E7E5-7D3C-6848-F856-219ACC47F89D}"/>
              </a:ext>
            </a:extLst>
          </p:cNvPr>
          <p:cNvGrpSpPr/>
          <p:nvPr/>
        </p:nvGrpSpPr>
        <p:grpSpPr>
          <a:xfrm>
            <a:off x="3202989" y="1808052"/>
            <a:ext cx="5219700" cy="369332"/>
            <a:chOff x="2933700" y="1713523"/>
            <a:chExt cx="5219700" cy="369332"/>
          </a:xfrm>
        </p:grpSpPr>
        <p:grpSp>
          <p:nvGrpSpPr>
            <p:cNvPr id="21" name="Group 20">
              <a:extLst>
                <a:ext uri="{FF2B5EF4-FFF2-40B4-BE49-F238E27FC236}">
                  <a16:creationId xmlns:a16="http://schemas.microsoft.com/office/drawing/2014/main" id="{6D8887F5-5525-EF88-CE61-D69607C10A99}"/>
                </a:ext>
              </a:extLst>
            </p:cNvPr>
            <p:cNvGrpSpPr/>
            <p:nvPr/>
          </p:nvGrpSpPr>
          <p:grpSpPr>
            <a:xfrm>
              <a:off x="2933700" y="1713523"/>
              <a:ext cx="5219700" cy="369332"/>
              <a:chOff x="2933700" y="1713523"/>
              <a:chExt cx="5219700" cy="369332"/>
            </a:xfrm>
          </p:grpSpPr>
          <p:sp>
            <p:nvSpPr>
              <p:cNvPr id="64" name="Rectangle: Rounded Corners 63">
                <a:extLst>
                  <a:ext uri="{FF2B5EF4-FFF2-40B4-BE49-F238E27FC236}">
                    <a16:creationId xmlns:a16="http://schemas.microsoft.com/office/drawing/2014/main" id="{8F5B824B-3110-D5CA-5574-BDE1C9FA96B0}"/>
                  </a:ext>
                </a:extLst>
              </p:cNvPr>
              <p:cNvSpPr/>
              <p:nvPr/>
            </p:nvSpPr>
            <p:spPr>
              <a:xfrm>
                <a:off x="2933700" y="1713523"/>
                <a:ext cx="5219700" cy="36933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99FA061F-4E80-C5DB-4A82-3CC6F5F1A84D}"/>
                  </a:ext>
                </a:extLst>
              </p:cNvPr>
              <p:cNvCxnSpPr>
                <a:cxnSpLocks/>
                <a:stCxn id="64" idx="0"/>
                <a:endCxn id="64" idx="2"/>
              </p:cNvCxnSpPr>
              <p:nvPr/>
            </p:nvCxnSpPr>
            <p:spPr>
              <a:xfrm>
                <a:off x="5543550" y="1713523"/>
                <a:ext cx="0" cy="369332"/>
              </a:xfrm>
              <a:prstGeom prst="line">
                <a:avLst/>
              </a:prstGeom>
              <a:ln w="38100">
                <a:solidFill>
                  <a:srgbClr val="0068FF"/>
                </a:solidFill>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5F272157-747D-86D4-E502-AA400F2AB9AB}"/>
                </a:ext>
              </a:extLst>
            </p:cNvPr>
            <p:cNvSpPr txBox="1"/>
            <p:nvPr/>
          </p:nvSpPr>
          <p:spPr>
            <a:xfrm>
              <a:off x="3120065" y="1757598"/>
              <a:ext cx="1795773" cy="276999"/>
            </a:xfrm>
            <a:prstGeom prst="rect">
              <a:avLst/>
            </a:prstGeom>
            <a:noFill/>
          </p:spPr>
          <p:txBody>
            <a:bodyPr wrap="square">
              <a:spAutoFit/>
            </a:bodyPr>
            <a:lstStyle/>
            <a:p>
              <a:r>
                <a:rPr lang="en-US" sz="1200" b="1" dirty="0"/>
                <a:t>Unit Price (Per Kg / L)</a:t>
              </a:r>
            </a:p>
          </p:txBody>
        </p:sp>
        <p:sp>
          <p:nvSpPr>
            <p:cNvPr id="26" name="TextBox 25">
              <a:extLst>
                <a:ext uri="{FF2B5EF4-FFF2-40B4-BE49-F238E27FC236}">
                  <a16:creationId xmlns:a16="http://schemas.microsoft.com/office/drawing/2014/main" id="{A96B816E-E2C5-06F1-6D9B-3109B65C26DE}"/>
                </a:ext>
              </a:extLst>
            </p:cNvPr>
            <p:cNvSpPr txBox="1"/>
            <p:nvPr/>
          </p:nvSpPr>
          <p:spPr>
            <a:xfrm>
              <a:off x="6310932" y="1767332"/>
              <a:ext cx="1214757" cy="276999"/>
            </a:xfrm>
            <a:prstGeom prst="rect">
              <a:avLst/>
            </a:prstGeom>
            <a:noFill/>
          </p:spPr>
          <p:txBody>
            <a:bodyPr wrap="square">
              <a:spAutoFit/>
            </a:bodyPr>
            <a:lstStyle/>
            <a:p>
              <a:r>
                <a:rPr lang="en-US" sz="1200" i="1" dirty="0">
                  <a:solidFill>
                    <a:srgbClr val="DAE5EF"/>
                  </a:solidFill>
                </a:rPr>
                <a:t>Enter Unit Price </a:t>
              </a:r>
            </a:p>
          </p:txBody>
        </p:sp>
      </p:grpSp>
      <p:sp>
        <p:nvSpPr>
          <p:cNvPr id="4" name="Slide Number Placeholder 3">
            <a:extLst>
              <a:ext uri="{FF2B5EF4-FFF2-40B4-BE49-F238E27FC236}">
                <a16:creationId xmlns:a16="http://schemas.microsoft.com/office/drawing/2014/main" id="{220B037D-7227-B534-0FB1-C626D9122E25}"/>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19823664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C100C05-0550-213C-2A7A-88F3CD32BE23}"/>
              </a:ext>
            </a:extLst>
          </p:cNvPr>
          <p:cNvSpPr/>
          <p:nvPr/>
        </p:nvSpPr>
        <p:spPr>
          <a:xfrm>
            <a:off x="1114159" y="320849"/>
            <a:ext cx="9524144" cy="4921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DAE5EF"/>
              </a:solidFill>
            </a:endParaRPr>
          </a:p>
        </p:txBody>
      </p:sp>
      <p:grpSp>
        <p:nvGrpSpPr>
          <p:cNvPr id="60" name="Group 59">
            <a:extLst>
              <a:ext uri="{FF2B5EF4-FFF2-40B4-BE49-F238E27FC236}">
                <a16:creationId xmlns:a16="http://schemas.microsoft.com/office/drawing/2014/main" id="{A3BA8360-9F05-657F-5392-73F72D0E7FE4}"/>
              </a:ext>
            </a:extLst>
          </p:cNvPr>
          <p:cNvGrpSpPr/>
          <p:nvPr/>
        </p:nvGrpSpPr>
        <p:grpSpPr>
          <a:xfrm>
            <a:off x="9581239" y="680144"/>
            <a:ext cx="320408" cy="320408"/>
            <a:chOff x="10207784" y="2359292"/>
            <a:chExt cx="389459" cy="389459"/>
          </a:xfrm>
        </p:grpSpPr>
        <p:sp>
          <p:nvSpPr>
            <p:cNvPr id="59" name="Oval 58">
              <a:extLst>
                <a:ext uri="{FF2B5EF4-FFF2-40B4-BE49-F238E27FC236}">
                  <a16:creationId xmlns:a16="http://schemas.microsoft.com/office/drawing/2014/main" id="{E829299C-0B39-B2A2-3A09-EEE4CB004520}"/>
                </a:ext>
              </a:extLst>
            </p:cNvPr>
            <p:cNvSpPr/>
            <p:nvPr/>
          </p:nvSpPr>
          <p:spPr>
            <a:xfrm>
              <a:off x="10207784" y="2359292"/>
              <a:ext cx="389459" cy="3894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Graphic 57" descr="User with solid fill">
              <a:extLst>
                <a:ext uri="{FF2B5EF4-FFF2-40B4-BE49-F238E27FC236}">
                  <a16:creationId xmlns:a16="http://schemas.microsoft.com/office/drawing/2014/main" id="{606FE5C0-88E4-40FB-8984-E7BA7BBD4B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58391" y="2409899"/>
              <a:ext cx="288243" cy="288243"/>
            </a:xfrm>
            <a:prstGeom prst="rect">
              <a:avLst/>
            </a:prstGeom>
          </p:spPr>
        </p:pic>
      </p:grpSp>
      <p:sp>
        <p:nvSpPr>
          <p:cNvPr id="61" name="TextBox 60">
            <a:extLst>
              <a:ext uri="{FF2B5EF4-FFF2-40B4-BE49-F238E27FC236}">
                <a16:creationId xmlns:a16="http://schemas.microsoft.com/office/drawing/2014/main" id="{3D35552B-6179-3841-9C2C-65530A4C21FE}"/>
              </a:ext>
            </a:extLst>
          </p:cNvPr>
          <p:cNvSpPr txBox="1"/>
          <p:nvPr/>
        </p:nvSpPr>
        <p:spPr>
          <a:xfrm>
            <a:off x="8691968" y="704171"/>
            <a:ext cx="1554338" cy="276999"/>
          </a:xfrm>
          <a:prstGeom prst="rect">
            <a:avLst/>
          </a:prstGeom>
          <a:noFill/>
        </p:spPr>
        <p:txBody>
          <a:bodyPr wrap="square" rtlCol="0">
            <a:spAutoFit/>
          </a:bodyPr>
          <a:lstStyle/>
          <a:p>
            <a:r>
              <a:rPr lang="en-US" sz="1200" b="1" dirty="0">
                <a:solidFill>
                  <a:srgbClr val="DAE5EF"/>
                </a:solidFill>
              </a:rPr>
              <a:t>ACCOUNT</a:t>
            </a:r>
          </a:p>
        </p:txBody>
      </p:sp>
      <p:sp>
        <p:nvSpPr>
          <p:cNvPr id="3" name="TextBox 2">
            <a:extLst>
              <a:ext uri="{FF2B5EF4-FFF2-40B4-BE49-F238E27FC236}">
                <a16:creationId xmlns:a16="http://schemas.microsoft.com/office/drawing/2014/main" id="{94E82F74-A55E-6A46-4B66-2EC897EBDFF1}"/>
              </a:ext>
            </a:extLst>
          </p:cNvPr>
          <p:cNvSpPr txBox="1"/>
          <p:nvPr/>
        </p:nvSpPr>
        <p:spPr>
          <a:xfrm>
            <a:off x="1609438" y="658004"/>
            <a:ext cx="2171700" cy="369332"/>
          </a:xfrm>
          <a:prstGeom prst="rect">
            <a:avLst/>
          </a:prstGeom>
          <a:noFill/>
        </p:spPr>
        <p:txBody>
          <a:bodyPr wrap="square" rtlCol="0">
            <a:spAutoFit/>
          </a:bodyPr>
          <a:lstStyle/>
          <a:p>
            <a:r>
              <a:rPr lang="en-US" b="1" dirty="0">
                <a:solidFill>
                  <a:schemeClr val="bg1"/>
                </a:solidFill>
              </a:rPr>
              <a:t>Delete Product</a:t>
            </a:r>
          </a:p>
        </p:txBody>
      </p:sp>
      <p:grpSp>
        <p:nvGrpSpPr>
          <p:cNvPr id="12" name="Group 11">
            <a:extLst>
              <a:ext uri="{FF2B5EF4-FFF2-40B4-BE49-F238E27FC236}">
                <a16:creationId xmlns:a16="http://schemas.microsoft.com/office/drawing/2014/main" id="{1B592AEA-BA1E-6150-5CE8-1AE9CC92DE8A}"/>
              </a:ext>
            </a:extLst>
          </p:cNvPr>
          <p:cNvGrpSpPr/>
          <p:nvPr/>
        </p:nvGrpSpPr>
        <p:grpSpPr>
          <a:xfrm>
            <a:off x="3204627" y="1939510"/>
            <a:ext cx="5219700" cy="369332"/>
            <a:chOff x="2933700" y="1713523"/>
            <a:chExt cx="5219700" cy="369332"/>
          </a:xfrm>
        </p:grpSpPr>
        <p:grpSp>
          <p:nvGrpSpPr>
            <p:cNvPr id="13" name="Group 12">
              <a:extLst>
                <a:ext uri="{FF2B5EF4-FFF2-40B4-BE49-F238E27FC236}">
                  <a16:creationId xmlns:a16="http://schemas.microsoft.com/office/drawing/2014/main" id="{BAF7258C-A358-F9C1-439E-215F9B4C63DA}"/>
                </a:ext>
              </a:extLst>
            </p:cNvPr>
            <p:cNvGrpSpPr/>
            <p:nvPr/>
          </p:nvGrpSpPr>
          <p:grpSpPr>
            <a:xfrm>
              <a:off x="2933700" y="1713523"/>
              <a:ext cx="5219700" cy="369332"/>
              <a:chOff x="2933700" y="1713523"/>
              <a:chExt cx="5219700" cy="369332"/>
            </a:xfrm>
          </p:grpSpPr>
          <p:sp>
            <p:nvSpPr>
              <p:cNvPr id="16" name="Rectangle: Rounded Corners 15">
                <a:extLst>
                  <a:ext uri="{FF2B5EF4-FFF2-40B4-BE49-F238E27FC236}">
                    <a16:creationId xmlns:a16="http://schemas.microsoft.com/office/drawing/2014/main" id="{7A759431-45FE-EAD3-F12E-EF963EAA8132}"/>
                  </a:ext>
                </a:extLst>
              </p:cNvPr>
              <p:cNvSpPr/>
              <p:nvPr/>
            </p:nvSpPr>
            <p:spPr>
              <a:xfrm>
                <a:off x="2933700" y="1713523"/>
                <a:ext cx="5219700" cy="36933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0AB46215-4289-EAF1-AD89-481D95934E7E}"/>
                  </a:ext>
                </a:extLst>
              </p:cNvPr>
              <p:cNvCxnSpPr>
                <a:cxnSpLocks/>
                <a:stCxn id="16" idx="0"/>
                <a:endCxn id="16" idx="2"/>
              </p:cNvCxnSpPr>
              <p:nvPr/>
            </p:nvCxnSpPr>
            <p:spPr>
              <a:xfrm>
                <a:off x="5543550" y="1713523"/>
                <a:ext cx="0" cy="369332"/>
              </a:xfrm>
              <a:prstGeom prst="line">
                <a:avLst/>
              </a:prstGeom>
              <a:ln w="38100">
                <a:solidFill>
                  <a:srgbClr val="0068FF"/>
                </a:solidFill>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B1977854-7882-8BB4-D1C0-CA1B6BDFC4FE}"/>
                </a:ext>
              </a:extLst>
            </p:cNvPr>
            <p:cNvSpPr txBox="1"/>
            <p:nvPr/>
          </p:nvSpPr>
          <p:spPr>
            <a:xfrm>
              <a:off x="3120066" y="1757598"/>
              <a:ext cx="1528134" cy="276999"/>
            </a:xfrm>
            <a:prstGeom prst="rect">
              <a:avLst/>
            </a:prstGeom>
            <a:noFill/>
          </p:spPr>
          <p:txBody>
            <a:bodyPr wrap="square">
              <a:spAutoFit/>
            </a:bodyPr>
            <a:lstStyle/>
            <a:p>
              <a:r>
                <a:rPr lang="en-US" sz="1200" b="1" dirty="0"/>
                <a:t>Product ID</a:t>
              </a:r>
            </a:p>
          </p:txBody>
        </p:sp>
        <p:sp>
          <p:nvSpPr>
            <p:cNvPr id="15" name="TextBox 14">
              <a:extLst>
                <a:ext uri="{FF2B5EF4-FFF2-40B4-BE49-F238E27FC236}">
                  <a16:creationId xmlns:a16="http://schemas.microsoft.com/office/drawing/2014/main" id="{164CD48C-F18C-1EB6-59ED-52B78224F19E}"/>
                </a:ext>
              </a:extLst>
            </p:cNvPr>
            <p:cNvSpPr txBox="1"/>
            <p:nvPr/>
          </p:nvSpPr>
          <p:spPr>
            <a:xfrm>
              <a:off x="6310932" y="1767332"/>
              <a:ext cx="1323086" cy="276999"/>
            </a:xfrm>
            <a:prstGeom prst="rect">
              <a:avLst/>
            </a:prstGeom>
            <a:noFill/>
          </p:spPr>
          <p:txBody>
            <a:bodyPr wrap="square">
              <a:spAutoFit/>
            </a:bodyPr>
            <a:lstStyle/>
            <a:p>
              <a:r>
                <a:rPr lang="en-US" sz="1200" i="1" dirty="0">
                  <a:solidFill>
                    <a:srgbClr val="DAE5EF"/>
                  </a:solidFill>
                </a:rPr>
                <a:t>Enter Product ID</a:t>
              </a:r>
            </a:p>
          </p:txBody>
        </p:sp>
      </p:grpSp>
      <p:sp>
        <p:nvSpPr>
          <p:cNvPr id="63" name="Rectangle: Rounded Corners 62">
            <a:extLst>
              <a:ext uri="{FF2B5EF4-FFF2-40B4-BE49-F238E27FC236}">
                <a16:creationId xmlns:a16="http://schemas.microsoft.com/office/drawing/2014/main" id="{E8483715-6418-4BF3-8606-CD81240AA6BF}"/>
              </a:ext>
            </a:extLst>
          </p:cNvPr>
          <p:cNvSpPr/>
          <p:nvPr/>
        </p:nvSpPr>
        <p:spPr>
          <a:xfrm>
            <a:off x="4217473" y="2959806"/>
            <a:ext cx="3194008" cy="469194"/>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Delete Product</a:t>
            </a:r>
          </a:p>
        </p:txBody>
      </p:sp>
      <p:grpSp>
        <p:nvGrpSpPr>
          <p:cNvPr id="9" name="Group 8">
            <a:extLst>
              <a:ext uri="{FF2B5EF4-FFF2-40B4-BE49-F238E27FC236}">
                <a16:creationId xmlns:a16="http://schemas.microsoft.com/office/drawing/2014/main" id="{7189A7FA-5074-1BDC-0FCD-5522A1A7BE76}"/>
              </a:ext>
            </a:extLst>
          </p:cNvPr>
          <p:cNvGrpSpPr/>
          <p:nvPr/>
        </p:nvGrpSpPr>
        <p:grpSpPr>
          <a:xfrm>
            <a:off x="3390992" y="2438400"/>
            <a:ext cx="133257" cy="123732"/>
            <a:chOff x="3390992" y="2438400"/>
            <a:chExt cx="133257" cy="123732"/>
          </a:xfrm>
        </p:grpSpPr>
        <p:sp>
          <p:nvSpPr>
            <p:cNvPr id="8" name="Rectangle 7">
              <a:extLst>
                <a:ext uri="{FF2B5EF4-FFF2-40B4-BE49-F238E27FC236}">
                  <a16:creationId xmlns:a16="http://schemas.microsoft.com/office/drawing/2014/main" id="{1DE8DCE1-2934-0963-3EB2-3FB91461F356}"/>
                </a:ext>
              </a:extLst>
            </p:cNvPr>
            <p:cNvSpPr/>
            <p:nvPr/>
          </p:nvSpPr>
          <p:spPr>
            <a:xfrm>
              <a:off x="3390992" y="2438400"/>
              <a:ext cx="133257" cy="12373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1AE3B29-95C3-6471-719C-B618F487977A}"/>
                </a:ext>
              </a:extLst>
            </p:cNvPr>
            <p:cNvSpPr/>
            <p:nvPr/>
          </p:nvSpPr>
          <p:spPr>
            <a:xfrm>
              <a:off x="3402401" y="2450342"/>
              <a:ext cx="110017" cy="100015"/>
            </a:xfrm>
            <a:prstGeom prst="rect">
              <a:avLst/>
            </a:prstGeom>
            <a:solidFill>
              <a:srgbClr val="0068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D93D9793-4699-E31F-5B02-8DA28B3BDF40}"/>
              </a:ext>
            </a:extLst>
          </p:cNvPr>
          <p:cNvGrpSpPr/>
          <p:nvPr/>
        </p:nvGrpSpPr>
        <p:grpSpPr>
          <a:xfrm>
            <a:off x="3417495" y="2461381"/>
            <a:ext cx="78030" cy="73781"/>
            <a:chOff x="2206170" y="2533835"/>
            <a:chExt cx="237507" cy="187594"/>
          </a:xfrm>
        </p:grpSpPr>
        <p:sp>
          <p:nvSpPr>
            <p:cNvPr id="17" name="Diagonal Stripe 16">
              <a:extLst>
                <a:ext uri="{FF2B5EF4-FFF2-40B4-BE49-F238E27FC236}">
                  <a16:creationId xmlns:a16="http://schemas.microsoft.com/office/drawing/2014/main" id="{07D2A262-B978-14D1-121D-6469C0DFB71D}"/>
                </a:ext>
              </a:extLst>
            </p:cNvPr>
            <p:cNvSpPr/>
            <p:nvPr/>
          </p:nvSpPr>
          <p:spPr>
            <a:xfrm>
              <a:off x="2290353" y="2533835"/>
              <a:ext cx="153324" cy="187594"/>
            </a:xfrm>
            <a:prstGeom prst="diagStripe">
              <a:avLst>
                <a:gd name="adj" fmla="val 65412"/>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Diagonal Stripe 17">
              <a:extLst>
                <a:ext uri="{FF2B5EF4-FFF2-40B4-BE49-F238E27FC236}">
                  <a16:creationId xmlns:a16="http://schemas.microsoft.com/office/drawing/2014/main" id="{2153E38E-4CFD-DF8B-9CEF-D986753BD901}"/>
                </a:ext>
              </a:extLst>
            </p:cNvPr>
            <p:cNvSpPr/>
            <p:nvPr/>
          </p:nvSpPr>
          <p:spPr>
            <a:xfrm flipH="1">
              <a:off x="2206170" y="2631922"/>
              <a:ext cx="84446" cy="87767"/>
            </a:xfrm>
            <a:prstGeom prst="diagStripe">
              <a:avLst>
                <a:gd name="adj" fmla="val 29096"/>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3" name="TextBox 22">
            <a:extLst>
              <a:ext uri="{FF2B5EF4-FFF2-40B4-BE49-F238E27FC236}">
                <a16:creationId xmlns:a16="http://schemas.microsoft.com/office/drawing/2014/main" id="{3D7CA539-ED01-076E-267F-A79C50957846}"/>
              </a:ext>
            </a:extLst>
          </p:cNvPr>
          <p:cNvSpPr txBox="1"/>
          <p:nvPr/>
        </p:nvSpPr>
        <p:spPr>
          <a:xfrm>
            <a:off x="3531068" y="2362651"/>
            <a:ext cx="4839298" cy="415498"/>
          </a:xfrm>
          <a:prstGeom prst="rect">
            <a:avLst/>
          </a:prstGeom>
          <a:noFill/>
        </p:spPr>
        <p:txBody>
          <a:bodyPr wrap="square" rtlCol="0">
            <a:spAutoFit/>
          </a:bodyPr>
          <a:lstStyle/>
          <a:p>
            <a:pPr algn="just"/>
            <a:r>
              <a:rPr lang="en-US" sz="1000" b="0" i="0" dirty="0">
                <a:solidFill>
                  <a:schemeClr val="bg1"/>
                </a:solidFill>
                <a:effectLst/>
                <a:latin typeface="+mj-lt"/>
              </a:rPr>
              <a:t>You are about to delete product(s) from the database. This action is irreversible and will permanently remove associated data. Proceed only if you're certain.</a:t>
            </a:r>
            <a:endParaRPr lang="en-US" sz="1000" dirty="0">
              <a:solidFill>
                <a:schemeClr val="bg1"/>
              </a:solidFill>
              <a:latin typeface="+mj-lt"/>
            </a:endParaRPr>
          </a:p>
        </p:txBody>
      </p:sp>
      <p:sp>
        <p:nvSpPr>
          <p:cNvPr id="2" name="Slide Number Placeholder 1">
            <a:extLst>
              <a:ext uri="{FF2B5EF4-FFF2-40B4-BE49-F238E27FC236}">
                <a16:creationId xmlns:a16="http://schemas.microsoft.com/office/drawing/2014/main" id="{11AE8727-1827-73D5-5E8B-F4456EC6C9F8}"/>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2512995102"/>
      </p:ext>
    </p:extLst>
  </p:cSld>
  <p:clrMapOvr>
    <a:masterClrMapping/>
  </p:clrMapOvr>
  <p:transition>
    <p:fade/>
  </p:transition>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{30FAD70C-D003-48E8-838C-9C04003A4146}tf45331398_win32</Template>
  <TotalTime>1584</TotalTime>
  <Words>685</Words>
  <Application>Microsoft Office PowerPoint</Application>
  <PresentationFormat>Widescreen</PresentationFormat>
  <Paragraphs>141</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Tenorite</vt:lpstr>
      <vt:lpstr>Wingdings</vt:lpstr>
      <vt:lpstr>Office Theme</vt:lpstr>
      <vt:lpstr>Inventory  Management System</vt:lpstr>
      <vt:lpstr>Inventory Management System</vt:lpstr>
      <vt:lpstr>Objectives</vt:lpstr>
      <vt:lpstr>Requirements</vt:lpstr>
      <vt:lpstr>Functionalities</vt:lpstr>
      <vt:lpstr>PowerPoint Presentation</vt:lpstr>
      <vt:lpstr>PowerPoint Presentation</vt:lpstr>
      <vt:lpstr>PowerPoint Presentation</vt:lpstr>
      <vt:lpstr>PowerPoint Presentation</vt:lpstr>
      <vt:lpstr>PowerPoint Presentation</vt:lpstr>
      <vt:lpstr>Development Environment</vt:lpstr>
      <vt:lpstr>Estimated Timeline… </vt:lpstr>
      <vt:lpstr>OUR TEAM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GPA CALCULATOR</dc:title>
  <dc:creator>KATHRIARACHCHI D.A.K.K.</dc:creator>
  <cp:lastModifiedBy>RUSTHA M.Y.F.</cp:lastModifiedBy>
  <cp:revision>22</cp:revision>
  <dcterms:created xsi:type="dcterms:W3CDTF">2023-03-29T05:50:00Z</dcterms:created>
  <dcterms:modified xsi:type="dcterms:W3CDTF">2023-10-14T19:32:58Z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