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qjQzWC2RGTrm5Cl0TY8jnI+0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p:nvPr>
            <p:ph idx="2" type="pic"/>
          </p:nvPr>
        </p:nvSpPr>
        <p:spPr>
          <a:xfrm>
            <a:off x="447817" y="641350"/>
            <a:ext cx="11290859" cy="3651249"/>
          </a:xfrm>
          <a:prstGeom prst="rect">
            <a:avLst/>
          </a:prstGeom>
          <a:noFill/>
          <a:ln>
            <a:noFill/>
          </a:ln>
        </p:spPr>
      </p:sp>
      <p:sp>
        <p:nvSpPr>
          <p:cNvPr id="72" name="Google Shape;72;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KEYLOGGERS AND SECURITY</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1593570" y="4058588"/>
            <a:ext cx="820692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1800">
                <a:solidFill>
                  <a:srgbClr val="1482AB"/>
                </a:solidFill>
              </a:rPr>
              <a:t>Fathima Safrin</a:t>
            </a:r>
            <a:r>
              <a:rPr b="1" lang="en-US" sz="1800">
                <a:solidFill>
                  <a:srgbClr val="1482AB"/>
                </a:solidFill>
                <a:latin typeface="Arial"/>
                <a:ea typeface="Arial"/>
                <a:cs typeface="Arial"/>
                <a:sym typeface="Arial"/>
              </a:rPr>
              <a:t> A -VV College of Engineering-</a:t>
            </a:r>
            <a:endParaRPr/>
          </a:p>
          <a:p>
            <a:pPr indent="0" lvl="0" marL="0" marR="0" rtl="0" algn="l">
              <a:spcBef>
                <a:spcPts val="0"/>
              </a:spcBef>
              <a:spcAft>
                <a:spcPts val="0"/>
              </a:spcAft>
              <a:buNone/>
            </a:pPr>
            <a:r>
              <a:rPr b="1" lang="en-US" sz="1800">
                <a:solidFill>
                  <a:srgbClr val="1482AB"/>
                </a:solidFill>
                <a:latin typeface="Arial"/>
                <a:ea typeface="Arial"/>
                <a:cs typeface="Arial"/>
                <a:sym typeface="Arial"/>
              </a:rPr>
              <a:t>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4" name="Google Shape;154;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10000"/>
              </a:lnSpc>
              <a:spcBef>
                <a:spcPts val="0"/>
              </a:spcBef>
              <a:spcAft>
                <a:spcPts val="0"/>
              </a:spcAft>
              <a:buSzPts val="2208"/>
              <a:buFont typeface="Franklin Gothic"/>
              <a:buAutoNum type="arabicPeriod"/>
            </a:pPr>
            <a:r>
              <a:rPr b="1" i="0" lang="en-US" sz="2400">
                <a:solidFill>
                  <a:srgbClr val="0D0D0D"/>
                </a:solidFill>
                <a:latin typeface="Times New Roman"/>
                <a:ea typeface="Times New Roman"/>
                <a:cs typeface="Times New Roman"/>
                <a:sym typeface="Times New Roman"/>
              </a:rPr>
              <a:t>"Keylogger Detection Using Machine Learning Techniques"</a:t>
            </a:r>
            <a:r>
              <a:rPr b="0" i="0" lang="en-US" sz="2400">
                <a:solidFill>
                  <a:srgbClr val="0D0D0D"/>
                </a:solidFill>
                <a:latin typeface="Times New Roman"/>
                <a:ea typeface="Times New Roman"/>
                <a:cs typeface="Times New Roman"/>
                <a:sym typeface="Times New Roman"/>
              </a:rPr>
              <a:t> by Yuming Zhang, Jianwei Niu, and Shuai Li</a:t>
            </a:r>
            <a:endParaRPr/>
          </a:p>
          <a:p>
            <a:pPr indent="-306000" lvl="0" marL="306000" rtl="0" algn="l">
              <a:lnSpc>
                <a:spcPct val="110000"/>
              </a:lnSpc>
              <a:spcBef>
                <a:spcPts val="1080"/>
              </a:spcBef>
              <a:spcAft>
                <a:spcPts val="0"/>
              </a:spcAft>
              <a:buSzPts val="2208"/>
              <a:buFont typeface="Franklin Gothic"/>
              <a:buAutoNum type="arabicPeriod"/>
            </a:pPr>
            <a:r>
              <a:rPr b="1" i="0" lang="en-US" sz="2400">
                <a:solidFill>
                  <a:srgbClr val="0D0D0D"/>
                </a:solidFill>
                <a:latin typeface="Times New Roman"/>
                <a:ea typeface="Times New Roman"/>
                <a:cs typeface="Times New Roman"/>
                <a:sym typeface="Times New Roman"/>
              </a:rPr>
              <a:t>"Enhancing Computer Security against Keyloggers"</a:t>
            </a:r>
            <a:r>
              <a:rPr b="0" i="0" lang="en-US" sz="2400">
                <a:solidFill>
                  <a:srgbClr val="0D0D0D"/>
                </a:solidFill>
                <a:latin typeface="Times New Roman"/>
                <a:ea typeface="Times New Roman"/>
                <a:cs typeface="Times New Roman"/>
                <a:sym typeface="Times New Roman"/>
              </a:rPr>
              <a:t> by Quynh Nguyen and Madhusudan Singh</a:t>
            </a:r>
            <a:endParaRPr/>
          </a:p>
          <a:p>
            <a:pPr indent="-306000" lvl="0" marL="306000" rtl="0" algn="l">
              <a:lnSpc>
                <a:spcPct val="110000"/>
              </a:lnSpc>
              <a:spcBef>
                <a:spcPts val="1080"/>
              </a:spcBef>
              <a:spcAft>
                <a:spcPts val="0"/>
              </a:spcAft>
              <a:buSzPts val="2208"/>
              <a:buFont typeface="Franklin Gothic"/>
              <a:buAutoNum type="arabicPeriod"/>
            </a:pPr>
            <a:r>
              <a:rPr b="1" i="0" lang="en-US" sz="2400">
                <a:solidFill>
                  <a:srgbClr val="0D0D0D"/>
                </a:solidFill>
                <a:latin typeface="Times New Roman"/>
                <a:ea typeface="Times New Roman"/>
                <a:cs typeface="Times New Roman"/>
                <a:sym typeface="Times New Roman"/>
              </a:rPr>
              <a:t>"Machine Learning-Based Keylogger Detection System"</a:t>
            </a:r>
            <a:r>
              <a:rPr b="0" i="0" lang="en-US" sz="2400">
                <a:solidFill>
                  <a:srgbClr val="0D0D0D"/>
                </a:solidFill>
                <a:latin typeface="Times New Roman"/>
                <a:ea typeface="Times New Roman"/>
                <a:cs typeface="Times New Roman"/>
                <a:sym typeface="Times New Roman"/>
              </a:rPr>
              <a:t> by Ashraf El-Sisi and Eslam Gamal</a:t>
            </a:r>
            <a:endParaRPr/>
          </a:p>
          <a:p>
            <a:pPr indent="-306000" lvl="0" marL="306000" rtl="0" algn="l">
              <a:lnSpc>
                <a:spcPct val="110000"/>
              </a:lnSpc>
              <a:spcBef>
                <a:spcPts val="1080"/>
              </a:spcBef>
              <a:spcAft>
                <a:spcPts val="0"/>
              </a:spcAft>
              <a:buSzPts val="2208"/>
              <a:buFont typeface="Franklin Gothic"/>
              <a:buAutoNum type="arabicPeriod"/>
            </a:pPr>
            <a:r>
              <a:rPr b="1" i="0" lang="en-US" sz="2400">
                <a:solidFill>
                  <a:srgbClr val="0D0D0D"/>
                </a:solidFill>
                <a:latin typeface="Times New Roman"/>
                <a:ea typeface="Times New Roman"/>
                <a:cs typeface="Times New Roman"/>
                <a:sym typeface="Times New Roman"/>
              </a:rPr>
              <a:t>"A Survey of Keylogger Detection and Prevention Techniques"</a:t>
            </a:r>
            <a:r>
              <a:rPr b="0" i="0" lang="en-US" sz="2400">
                <a:solidFill>
                  <a:srgbClr val="0D0D0D"/>
                </a:solidFill>
                <a:latin typeface="Times New Roman"/>
                <a:ea typeface="Times New Roman"/>
                <a:cs typeface="Times New Roman"/>
                <a:sym typeface="Times New Roman"/>
              </a:rPr>
              <a:t> by T. Kavitha and N. Balakumar</a:t>
            </a:r>
            <a:endParaRPr b="0" i="0" sz="2400">
              <a:solidFill>
                <a:srgbClr val="0D0D0D"/>
              </a:solidFill>
              <a:latin typeface="Times New Roman"/>
              <a:ea typeface="Times New Roman"/>
              <a:cs typeface="Times New Roman"/>
              <a:sym typeface="Times New Roman"/>
            </a:endParaRPr>
          </a:p>
          <a:p>
            <a:pPr indent="-306000" lvl="0" marL="306000" rtl="0" algn="l">
              <a:lnSpc>
                <a:spcPct val="110000"/>
              </a:lnSpc>
              <a:spcBef>
                <a:spcPts val="1080"/>
              </a:spcBef>
              <a:spcAft>
                <a:spcPts val="0"/>
              </a:spcAft>
              <a:buSzPts val="2208"/>
              <a:buFont typeface="Franklin Gothic"/>
              <a:buAutoNum type="arabicPeriod"/>
            </a:pPr>
            <a:r>
              <a:rPr b="1" i="0" lang="en-US" sz="2400">
                <a:solidFill>
                  <a:srgbClr val="0D0D0D"/>
                </a:solidFill>
                <a:latin typeface="Times New Roman"/>
                <a:ea typeface="Times New Roman"/>
                <a:cs typeface="Times New Roman"/>
                <a:sym typeface="Times New Roman"/>
              </a:rPr>
              <a:t>"Security Issues and Solutions in Computer Systems: A Review"</a:t>
            </a:r>
            <a:r>
              <a:rPr b="0" i="0" lang="en-US" sz="2400">
                <a:solidFill>
                  <a:srgbClr val="0D0D0D"/>
                </a:solidFill>
                <a:latin typeface="Times New Roman"/>
                <a:ea typeface="Times New Roman"/>
                <a:cs typeface="Times New Roman"/>
                <a:sym typeface="Times New Roman"/>
              </a:rPr>
              <a:t> by Samer Samarah and Muneer Bani Yassein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lang="en-US" sz="1800">
                <a:latin typeface="Times New Roman"/>
                <a:ea typeface="Times New Roman"/>
                <a:cs typeface="Times New Roman"/>
                <a:sym typeface="Times New Roman"/>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232452"/>
            <a:ext cx="11568359" cy="5625547"/>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Certainly! A keylogger and security system could be developed using a systematic approach involving data collection, preprocessing, machine learning algorithm implementation, deployment, and evaluation. Here's a proposed outline for each step:</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Gather a diverse dataset of keystroke data, including timestamps, keypresses, and any contextual information available (e.g., application being used, user session).</a:t>
            </a:r>
            <a:endParaRPr/>
          </a:p>
          <a:p>
            <a:pPr indent="-305435" lvl="1" marL="629920" rtl="0" algn="l">
              <a:spcBef>
                <a:spcPts val="840"/>
              </a:spcBef>
              <a:spcAft>
                <a:spcPts val="0"/>
              </a:spcAft>
              <a:buSzPts val="1104"/>
              <a:buChar char="◼"/>
            </a:pPr>
            <a:r>
              <a:rPr b="1" lang="en-US" sz="1200">
                <a:latin typeface="Calibri"/>
                <a:ea typeface="Calibri"/>
                <a:cs typeface="Calibri"/>
                <a:sym typeface="Calibri"/>
              </a:rPr>
              <a:t>Ensure the dataset covers various typing patterns, languages, and user behaviors to make the system robust and adaptable.</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Clean the collected data to remove any noise or inconsistencies.Extract relevant features from the keystroke data, such as key press duration, intervals between key presses, key combinations, etc.</a:t>
            </a:r>
            <a:endParaRPr/>
          </a:p>
          <a:p>
            <a:pPr indent="-305435" lvl="1" marL="629920" rtl="0" algn="l">
              <a:spcBef>
                <a:spcPts val="840"/>
              </a:spcBef>
              <a:spcAft>
                <a:spcPts val="0"/>
              </a:spcAft>
              <a:buSzPts val="1104"/>
              <a:buChar char="◼"/>
            </a:pPr>
            <a:r>
              <a:rPr b="1" lang="en-US" sz="1200">
                <a:latin typeface="Calibri"/>
                <a:ea typeface="Calibri"/>
                <a:cs typeface="Calibri"/>
                <a:sym typeface="Calibri"/>
              </a:rPr>
              <a:t>Normalize or scale the features to ensure consistency across different users and devices.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Choose an appropriate machine learning algorithm(s) for the task. This could be a classification algorithm to classify keystrokes as legitimate or suspicious.</a:t>
            </a:r>
            <a:endParaRPr/>
          </a:p>
          <a:p>
            <a:pPr indent="-305435" lvl="1" marL="629920" rtl="0" algn="l">
              <a:spcBef>
                <a:spcPts val="840"/>
              </a:spcBef>
              <a:spcAft>
                <a:spcPts val="0"/>
              </a:spcAft>
              <a:buSzPts val="1104"/>
              <a:buChar char="◼"/>
            </a:pPr>
            <a:r>
              <a:rPr b="1" lang="en-US" sz="1200">
                <a:latin typeface="Calibri"/>
                <a:ea typeface="Calibri"/>
                <a:cs typeface="Calibri"/>
                <a:sym typeface="Calibri"/>
              </a:rPr>
              <a:t>Train the algorithm using the preprocessed data. Consider techniques like cross-validation to evaluate the model's performance and fine-tune hyperparameters.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Develop a user-friendly interface for the keylogger and security system.</a:t>
            </a:r>
            <a:endParaRPr/>
          </a:p>
          <a:p>
            <a:pPr indent="-305435" lvl="1" marL="629920" rtl="0" algn="l">
              <a:spcBef>
                <a:spcPts val="840"/>
              </a:spcBef>
              <a:spcAft>
                <a:spcPts val="0"/>
              </a:spcAft>
              <a:buSzPts val="1104"/>
              <a:buChar char="◼"/>
            </a:pPr>
            <a:r>
              <a:rPr b="1" lang="en-US" sz="1200">
                <a:latin typeface="Calibri"/>
                <a:ea typeface="Calibri"/>
                <a:cs typeface="Calibri"/>
                <a:sym typeface="Calibri"/>
              </a:rPr>
              <a:t>Integrate the machine learning model into the system, ensuring efficient performance and low latency.</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US" sz="1200">
                <a:latin typeface="Calibri"/>
                <a:ea typeface="Calibri"/>
                <a:cs typeface="Calibri"/>
                <a:sym typeface="Calibri"/>
              </a:rPr>
              <a:t>Conduct thorough testing of the deployed system under various scenarios, including normal usage and simulated attacks.</a:t>
            </a:r>
            <a:endParaRPr/>
          </a:p>
          <a:p>
            <a:pPr indent="-305435" lvl="1" marL="629920" rtl="0" algn="l">
              <a:spcBef>
                <a:spcPts val="840"/>
              </a:spcBef>
              <a:spcAft>
                <a:spcPts val="0"/>
              </a:spcAft>
              <a:buSzPts val="1104"/>
              <a:buChar char="◼"/>
            </a:pPr>
            <a:r>
              <a:rPr lang="en-US" sz="1200">
                <a:latin typeface="Calibri"/>
                <a:ea typeface="Calibri"/>
                <a:cs typeface="Calibri"/>
                <a:sym typeface="Calibri"/>
              </a:rPr>
              <a:t>Measure the accuracy, precision, recall, and other relevant metrics to assess the system's performance.</a:t>
            </a:r>
            <a:endParaRPr/>
          </a:p>
          <a:p>
            <a:pPr indent="-305435" lvl="1" marL="629920" rtl="0" algn="l">
              <a:spcBef>
                <a:spcPts val="840"/>
              </a:spcBef>
              <a:spcAft>
                <a:spcPts val="0"/>
              </a:spcAft>
              <a:buSzPts val="1104"/>
              <a:buChar char="◼"/>
            </a:pPr>
            <a:r>
              <a:rPr lang="en-US" sz="1200">
                <a:latin typeface="Calibri"/>
                <a:ea typeface="Calibri"/>
                <a:cs typeface="Calibri"/>
                <a:sym typeface="Calibri"/>
              </a:rPr>
              <a:t>Result:</a:t>
            </a:r>
            <a:endParaRPr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latin typeface="Times New Roman"/>
                <a:ea typeface="Times New Roman"/>
                <a:cs typeface="Times New Roman"/>
                <a:sym typeface="Times New Roman"/>
              </a:rPr>
              <a:t>The "System Approach" section outlines the overall strategy and methodology for developing and implementing keylogger and security. Here's a suggested structure for this section:</a:t>
            </a:r>
            <a:endParaRPr sz="1800">
              <a:latin typeface="Times New Roman"/>
              <a:ea typeface="Times New Roman"/>
              <a:cs typeface="Times New Roman"/>
              <a:sym typeface="Times New Roman"/>
            </a:endParaRPr>
          </a:p>
          <a:p>
            <a:pPr indent="-305435" lvl="0" marL="305435" rtl="0" algn="l">
              <a:lnSpc>
                <a:spcPct val="110000"/>
              </a:lnSpc>
              <a:spcBef>
                <a:spcPts val="960"/>
              </a:spcBef>
              <a:spcAft>
                <a:spcPts val="0"/>
              </a:spcAft>
              <a:buSzPts val="1656"/>
              <a:buChar char="◼"/>
            </a:pPr>
            <a:r>
              <a:rPr b="1" lang="en-US" sz="1800">
                <a:solidFill>
                  <a:srgbClr val="0F0F0F"/>
                </a:solidFill>
                <a:latin typeface="Times New Roman"/>
                <a:ea typeface="Times New Roman"/>
                <a:cs typeface="Times New Roman"/>
                <a:sym typeface="Times New Roman"/>
              </a:rPr>
              <a:t>System requirements</a:t>
            </a:r>
            <a:endParaRPr/>
          </a:p>
          <a:p>
            <a:pPr indent="0" lvl="0" marL="0" rtl="0" algn="l">
              <a:lnSpc>
                <a:spcPct val="110000"/>
              </a:lnSpc>
              <a:spcBef>
                <a:spcPts val="960"/>
              </a:spcBef>
              <a:spcAft>
                <a:spcPts val="0"/>
              </a:spcAft>
              <a:buSzPts val="1656"/>
              <a:buNone/>
            </a:pPr>
            <a:r>
              <a:rPr i="0" lang="en-US" sz="1800">
                <a:solidFill>
                  <a:srgbClr val="0F0F0F"/>
                </a:solidFill>
                <a:latin typeface="Times New Roman"/>
                <a:ea typeface="Times New Roman"/>
                <a:cs typeface="Times New Roman"/>
                <a:sym typeface="Times New Roman"/>
              </a:rPr>
              <a:t>                 </a:t>
            </a:r>
            <a:r>
              <a:rPr lang="en-US" sz="1800">
                <a:solidFill>
                  <a:srgbClr val="0F0F0F"/>
                </a:solidFill>
                <a:latin typeface="Times New Roman"/>
                <a:ea typeface="Times New Roman"/>
                <a:cs typeface="Times New Roman"/>
                <a:sym typeface="Times New Roman"/>
              </a:rPr>
              <a:t>P</a:t>
            </a:r>
            <a:r>
              <a:rPr i="0" lang="en-US" sz="1800">
                <a:solidFill>
                  <a:srgbClr val="0F0F0F"/>
                </a:solidFill>
                <a:latin typeface="Times New Roman"/>
                <a:ea typeface="Times New Roman"/>
                <a:cs typeface="Times New Roman"/>
                <a:sym typeface="Times New Roman"/>
              </a:rPr>
              <a:t>ython </a:t>
            </a:r>
            <a:r>
              <a:rPr lang="en-US" sz="1800">
                <a:solidFill>
                  <a:srgbClr val="0F0F0F"/>
                </a:solidFill>
                <a:latin typeface="Times New Roman"/>
                <a:ea typeface="Times New Roman"/>
                <a:cs typeface="Times New Roman"/>
                <a:sym typeface="Times New Roman"/>
              </a:rPr>
              <a:t>IDLE</a:t>
            </a:r>
            <a:endParaRPr i="0" sz="1800">
              <a:solidFill>
                <a:srgbClr val="0D0D0D"/>
              </a:solidFill>
              <a:latin typeface="Times New Roman"/>
              <a:ea typeface="Times New Roman"/>
              <a:cs typeface="Times New Roman"/>
              <a:sym typeface="Times New Roman"/>
            </a:endParaRPr>
          </a:p>
          <a:p>
            <a:pPr indent="0" lvl="0" marL="0" rtl="0" algn="l">
              <a:lnSpc>
                <a:spcPct val="110000"/>
              </a:lnSpc>
              <a:spcBef>
                <a:spcPts val="960"/>
              </a:spcBef>
              <a:spcAft>
                <a:spcPts val="0"/>
              </a:spcAft>
              <a:buSzPts val="1656"/>
              <a:buNone/>
            </a:pPr>
            <a:r>
              <a:t/>
            </a:r>
            <a:endParaRPr b="1" sz="1800">
              <a:solidFill>
                <a:srgbClr val="0F0F0F"/>
              </a:solidFill>
              <a:latin typeface="Times New Roman"/>
              <a:ea typeface="Times New Roman"/>
              <a:cs typeface="Times New Roman"/>
              <a:sym typeface="Times New Roman"/>
            </a:endParaRPr>
          </a:p>
          <a:p>
            <a:pPr indent="-305435" lvl="0" marL="305435" rtl="0" algn="l">
              <a:lnSpc>
                <a:spcPct val="110000"/>
              </a:lnSpc>
              <a:spcBef>
                <a:spcPts val="960"/>
              </a:spcBef>
              <a:spcAft>
                <a:spcPts val="0"/>
              </a:spcAft>
              <a:buSzPts val="1656"/>
              <a:buChar char="◼"/>
            </a:pPr>
            <a:r>
              <a:rPr b="1" lang="en-US" sz="1800">
                <a:solidFill>
                  <a:srgbClr val="0F0F0F"/>
                </a:solidFill>
                <a:latin typeface="Times New Roman"/>
                <a:ea typeface="Times New Roman"/>
                <a:cs typeface="Times New Roman"/>
                <a:sym typeface="Times New Roman"/>
              </a:rPr>
              <a:t>Library required to build the model</a:t>
            </a:r>
            <a:endParaRPr/>
          </a:p>
          <a:p>
            <a:pPr indent="0" lvl="0" marL="0" rtl="0" algn="l">
              <a:lnSpc>
                <a:spcPct val="110000"/>
              </a:lnSpc>
              <a:spcBef>
                <a:spcPts val="960"/>
              </a:spcBef>
              <a:spcAft>
                <a:spcPts val="0"/>
              </a:spcAft>
              <a:buSzPts val="1656"/>
              <a:buNone/>
            </a:pPr>
            <a:r>
              <a:rPr b="1" lang="en-US" sz="1800">
                <a:solidFill>
                  <a:srgbClr val="0F0F0F"/>
                </a:solidFill>
                <a:latin typeface="Times New Roman"/>
                <a:ea typeface="Times New Roman"/>
                <a:cs typeface="Times New Roman"/>
                <a:sym typeface="Times New Roman"/>
              </a:rPr>
              <a:t>                 </a:t>
            </a:r>
            <a:r>
              <a:rPr lang="en-US" sz="1800">
                <a:solidFill>
                  <a:srgbClr val="0F0F0F"/>
                </a:solidFill>
                <a:latin typeface="Times New Roman"/>
                <a:ea typeface="Times New Roman"/>
                <a:cs typeface="Times New Roman"/>
                <a:sym typeface="Times New Roman"/>
              </a:rPr>
              <a:t>pynput</a:t>
            </a:r>
            <a:endParaRPr sz="1800">
              <a:solidFill>
                <a:srgbClr val="0F0F0F"/>
              </a:solidFill>
              <a:latin typeface="Times New Roman"/>
              <a:ea typeface="Times New Roman"/>
              <a:cs typeface="Times New Roman"/>
              <a:sym typeface="Times New Roman"/>
            </a:endParaRPr>
          </a:p>
          <a:p>
            <a:pPr indent="0" lvl="0" marL="0" rtl="0" algn="l">
              <a:lnSpc>
                <a:spcPct val="110000"/>
              </a:lnSpc>
              <a:spcBef>
                <a:spcPts val="960"/>
              </a:spcBef>
              <a:spcAft>
                <a:spcPts val="0"/>
              </a:spcAft>
              <a:buSzPts val="1656"/>
              <a:buNone/>
            </a:pPr>
            <a:r>
              <a:rPr lang="en-US" sz="1800">
                <a:solidFill>
                  <a:srgbClr val="0F0F0F"/>
                </a:solidFill>
                <a:latin typeface="Times New Roman"/>
                <a:ea typeface="Times New Roman"/>
                <a:cs typeface="Times New Roman"/>
                <a:sym typeface="Times New Roman"/>
              </a:rPr>
              <a:t>                  json</a:t>
            </a:r>
            <a:endParaRPr b="1" sz="1800">
              <a:solidFill>
                <a:srgbClr val="0F0F0F"/>
              </a:solidFill>
              <a:latin typeface="Times New Roman"/>
              <a:ea typeface="Times New Roman"/>
              <a:cs typeface="Times New Roman"/>
              <a:sym typeface="Times New Roman"/>
            </a:endParaRPr>
          </a:p>
          <a:p>
            <a:pPr indent="0" lvl="0" marL="0" rtl="0" algn="l">
              <a:lnSpc>
                <a:spcPct val="110000"/>
              </a:lnSpc>
              <a:spcBef>
                <a:spcPts val="960"/>
              </a:spcBef>
              <a:spcAft>
                <a:spcPts val="0"/>
              </a:spcAft>
              <a:buSzPts val="1656"/>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6"/>
          <p:cNvSpPr txBox="1"/>
          <p:nvPr>
            <p:ph idx="1" type="body"/>
          </p:nvPr>
        </p:nvSpPr>
        <p:spPr>
          <a:xfrm>
            <a:off x="670092" y="1232452"/>
            <a:ext cx="8346908" cy="5453688"/>
          </a:xfrm>
          <a:prstGeom prst="rect">
            <a:avLst/>
          </a:prstGeom>
          <a:noFill/>
          <a:ln>
            <a:noFill/>
          </a:ln>
        </p:spPr>
        <p:txBody>
          <a:bodyPr anchorCtr="0" anchor="ctr" bIns="45700" lIns="91425" spcFirstLastPara="1" rIns="91425" wrap="square" tIns="45700">
            <a:normAutofit fontScale="70000" lnSpcReduction="20000"/>
          </a:bodyPr>
          <a:lstStyle/>
          <a:p>
            <a:pPr indent="0" lvl="0" marL="0" rtl="0" algn="l">
              <a:lnSpc>
                <a:spcPct val="110000"/>
              </a:lnSpc>
              <a:spcBef>
                <a:spcPts val="0"/>
              </a:spcBef>
              <a:spcAft>
                <a:spcPts val="0"/>
              </a:spcAft>
              <a:buSzPct val="92000"/>
              <a:buNone/>
            </a:pPr>
            <a:r>
              <a:rPr lang="en-US">
                <a:solidFill>
                  <a:srgbClr val="0D0D0D"/>
                </a:solidFill>
                <a:latin typeface="Arial"/>
                <a:ea typeface="Arial"/>
                <a:cs typeface="Arial"/>
                <a:sym typeface="Arial"/>
              </a:rPr>
              <a:t> </a:t>
            </a:r>
            <a:r>
              <a:rPr b="0" i="0" lang="en-US">
                <a:solidFill>
                  <a:srgbClr val="0D0D0D"/>
                </a:solidFill>
                <a:latin typeface="Arial"/>
                <a:ea typeface="Arial"/>
                <a:cs typeface="Arial"/>
                <a:sym typeface="Arial"/>
              </a:rPr>
              <a:t>Certainly, let's focus specifically on the algorithm selection, data input, training process, and prediction process for a keylogger and security system:</a:t>
            </a:r>
            <a:endParaRPr/>
          </a:p>
          <a:p>
            <a:pPr indent="-306000" lvl="0" marL="306000" rtl="0" algn="l">
              <a:lnSpc>
                <a:spcPct val="110000"/>
              </a:lnSpc>
              <a:spcBef>
                <a:spcPts val="880"/>
              </a:spcBef>
              <a:spcAft>
                <a:spcPts val="0"/>
              </a:spcAft>
              <a:buSzPct val="91999"/>
              <a:buChar char="◼"/>
            </a:pPr>
            <a:r>
              <a:rPr b="1" lang="en-US" sz="2000">
                <a:latin typeface="Arial"/>
                <a:ea typeface="Arial"/>
                <a:cs typeface="Arial"/>
                <a:sym typeface="Arial"/>
              </a:rPr>
              <a:t>Algorithm Selection:</a:t>
            </a:r>
            <a:endParaRPr b="0" i="0" sz="2000">
              <a:solidFill>
                <a:srgbClr val="0D0D0D"/>
              </a:solidFill>
              <a:latin typeface="Arial"/>
              <a:ea typeface="Arial"/>
              <a:cs typeface="Arial"/>
              <a:sym typeface="Arial"/>
            </a:endParaRPr>
          </a:p>
          <a:p>
            <a:pPr indent="-306000" lvl="0" marL="306000" rtl="0" algn="l">
              <a:lnSpc>
                <a:spcPct val="110000"/>
              </a:lnSpc>
              <a:spcBef>
                <a:spcPts val="838"/>
              </a:spcBef>
              <a:spcAft>
                <a:spcPts val="0"/>
              </a:spcAft>
              <a:buSzPct val="92000"/>
              <a:buChar char="◼"/>
            </a:pPr>
            <a:r>
              <a:rPr b="0" i="0" lang="en-US">
                <a:solidFill>
                  <a:srgbClr val="0D0D0D"/>
                </a:solidFill>
                <a:latin typeface="Arial"/>
                <a:ea typeface="Arial"/>
                <a:cs typeface="Arial"/>
                <a:sym typeface="Arial"/>
              </a:rPr>
              <a:t>Choose a suitable algorithm based on the requirements of the keylogger and security system. Common options include:</a:t>
            </a:r>
            <a:endParaRPr/>
          </a:p>
          <a:p>
            <a:pPr indent="-228600" lvl="2" marL="1143000" rtl="0" algn="l">
              <a:spcBef>
                <a:spcPts val="782"/>
              </a:spcBef>
              <a:spcAft>
                <a:spcPts val="0"/>
              </a:spcAft>
              <a:buSzPct val="92000"/>
              <a:buFont typeface="Franklin Gothic"/>
              <a:buAutoNum type="arabicPeriod"/>
            </a:pPr>
            <a:r>
              <a:rPr b="0" i="0" lang="en-US">
                <a:solidFill>
                  <a:srgbClr val="0D0D0D"/>
                </a:solidFill>
                <a:latin typeface="Times New Roman"/>
                <a:ea typeface="Times New Roman"/>
                <a:cs typeface="Times New Roman"/>
                <a:sym typeface="Times New Roman"/>
              </a:rPr>
              <a:t>□</a:t>
            </a:r>
            <a:r>
              <a:rPr b="0" i="0" lang="en-US">
                <a:solidFill>
                  <a:srgbClr val="0D0D0D"/>
                </a:solidFill>
                <a:latin typeface="Arial"/>
                <a:ea typeface="Arial"/>
                <a:cs typeface="Arial"/>
                <a:sym typeface="Arial"/>
              </a:rPr>
              <a:t>Support Vector Machines (SVM): Effective for binary classification tasks like distinguishing between legitimate and suspicious keystrokes.</a:t>
            </a:r>
            <a:endParaRPr/>
          </a:p>
          <a:p>
            <a:pPr indent="-228600" lvl="2" marL="1143000" rtl="0" algn="l">
              <a:spcBef>
                <a:spcPts val="782"/>
              </a:spcBef>
              <a:spcAft>
                <a:spcPts val="0"/>
              </a:spcAft>
              <a:buSzPct val="85428"/>
              <a:buFont typeface="Franklin Gothic"/>
              <a:buAutoNum type="arabicPeriod"/>
            </a:pPr>
            <a:r>
              <a:rPr b="0" i="0" lang="en-US">
                <a:solidFill>
                  <a:srgbClr val="0D0D0D"/>
                </a:solidFill>
                <a:latin typeface="Arial"/>
                <a:ea typeface="Arial"/>
                <a:cs typeface="Arial"/>
                <a:sym typeface="Arial"/>
              </a:rPr>
              <a:t>Random Forest: Robust and suitable for handling high-dimensional data with noisy features.</a:t>
            </a:r>
            <a:endParaRPr b="0" i="0" sz="1400">
              <a:solidFill>
                <a:srgbClr val="0D0D0D"/>
              </a:solidFill>
              <a:latin typeface="Arial"/>
              <a:ea typeface="Arial"/>
              <a:cs typeface="Arial"/>
              <a:sym typeface="Arial"/>
            </a:endParaRPr>
          </a:p>
          <a:p>
            <a:pPr indent="-228600" lvl="2" marL="1143000" rtl="0" algn="l">
              <a:spcBef>
                <a:spcPts val="782"/>
              </a:spcBef>
              <a:spcAft>
                <a:spcPts val="0"/>
              </a:spcAft>
              <a:buSzPct val="85428"/>
              <a:buFont typeface="Franklin Gothic"/>
              <a:buAutoNum type="arabicPeriod"/>
            </a:pPr>
            <a:r>
              <a:rPr b="0" i="0" lang="en-US">
                <a:solidFill>
                  <a:srgbClr val="0D0D0D"/>
                </a:solidFill>
                <a:latin typeface="Arial"/>
                <a:ea typeface="Arial"/>
                <a:cs typeface="Arial"/>
                <a:sym typeface="Arial"/>
              </a:rPr>
              <a:t>Hidden Markov Models (HMMs): Suitable for modeling sequential data and detecting anomalies in patterns.</a:t>
            </a:r>
            <a:endParaRPr sz="1400">
              <a:solidFill>
                <a:srgbClr val="0D0D0D"/>
              </a:solidFill>
              <a:latin typeface="Arial"/>
              <a:ea typeface="Arial"/>
              <a:cs typeface="Arial"/>
              <a:sym typeface="Arial"/>
            </a:endParaRPr>
          </a:p>
          <a:p>
            <a:pPr indent="-306000" lvl="0" marL="306000" rtl="0" algn="l">
              <a:lnSpc>
                <a:spcPct val="110000"/>
              </a:lnSpc>
              <a:spcBef>
                <a:spcPts val="880"/>
              </a:spcBef>
              <a:spcAft>
                <a:spcPts val="0"/>
              </a:spcAft>
              <a:buSzPct val="91999"/>
              <a:buChar char="◼"/>
            </a:pPr>
            <a:r>
              <a:rPr b="1" i="0" lang="en-US" sz="2000">
                <a:solidFill>
                  <a:srgbClr val="0D0D0D"/>
                </a:solidFill>
                <a:latin typeface="Arial"/>
                <a:ea typeface="Arial"/>
                <a:cs typeface="Arial"/>
                <a:sym typeface="Arial"/>
              </a:rPr>
              <a:t>Data Input:</a:t>
            </a:r>
            <a:endParaRPr sz="2000">
              <a:solidFill>
                <a:srgbClr val="0D0D0D"/>
              </a:solidFill>
              <a:latin typeface="Arial"/>
              <a:ea typeface="Arial"/>
              <a:cs typeface="Arial"/>
              <a:sym typeface="Arial"/>
            </a:endParaRPr>
          </a:p>
          <a:p>
            <a:pPr indent="-306000" lvl="0" marL="306000" rtl="0" algn="l">
              <a:lnSpc>
                <a:spcPct val="110000"/>
              </a:lnSpc>
              <a:spcBef>
                <a:spcPts val="796"/>
              </a:spcBef>
              <a:spcAft>
                <a:spcPts val="0"/>
              </a:spcAft>
              <a:buSzPct val="92000"/>
              <a:buChar char="◼"/>
            </a:pPr>
            <a:r>
              <a:rPr b="0" i="0" lang="en-US" sz="1400">
                <a:solidFill>
                  <a:srgbClr val="0D0D0D"/>
                </a:solidFill>
                <a:latin typeface="Arial"/>
                <a:ea typeface="Arial"/>
                <a:cs typeface="Arial"/>
                <a:sym typeface="Arial"/>
              </a:rPr>
              <a:t>Collect keystroke data from users, including timestamped key presses and any contextual information available (e.g., application in use).</a:t>
            </a:r>
            <a:endParaRPr/>
          </a:p>
          <a:p>
            <a:pPr indent="-306000" lvl="0" marL="306000" rtl="0" algn="l">
              <a:lnSpc>
                <a:spcPct val="110000"/>
              </a:lnSpc>
              <a:spcBef>
                <a:spcPts val="796"/>
              </a:spcBef>
              <a:spcAft>
                <a:spcPts val="0"/>
              </a:spcAft>
              <a:buSzPct val="92000"/>
              <a:buChar char="◼"/>
            </a:pPr>
            <a:r>
              <a:rPr b="0" i="0" lang="en-US" sz="1400">
                <a:solidFill>
                  <a:srgbClr val="0D0D0D"/>
                </a:solidFill>
                <a:latin typeface="Arial"/>
                <a:ea typeface="Arial"/>
                <a:cs typeface="Arial"/>
                <a:sym typeface="Arial"/>
              </a:rPr>
              <a:t>Preprocess the data to extract relevant features, such as key press duration, interval between key presses, and key combinations.</a:t>
            </a:r>
            <a:endParaRPr/>
          </a:p>
          <a:p>
            <a:pPr indent="-306000" lvl="0" marL="306000" rtl="0" algn="l">
              <a:lnSpc>
                <a:spcPct val="110000"/>
              </a:lnSpc>
              <a:spcBef>
                <a:spcPts val="880"/>
              </a:spcBef>
              <a:spcAft>
                <a:spcPts val="0"/>
              </a:spcAft>
              <a:buSzPct val="91999"/>
              <a:buChar char="◼"/>
            </a:pPr>
            <a:r>
              <a:rPr b="1" i="0" lang="en-US" sz="2000">
                <a:solidFill>
                  <a:srgbClr val="0D0D0D"/>
                </a:solidFill>
                <a:latin typeface="Arial"/>
                <a:ea typeface="Arial"/>
                <a:cs typeface="Arial"/>
                <a:sym typeface="Arial"/>
              </a:rPr>
              <a:t>Training</a:t>
            </a:r>
            <a:r>
              <a:rPr b="1" i="0" lang="en-US" sz="1400">
                <a:solidFill>
                  <a:srgbClr val="0D0D0D"/>
                </a:solidFill>
                <a:latin typeface="Arial"/>
                <a:ea typeface="Arial"/>
                <a:cs typeface="Arial"/>
                <a:sym typeface="Arial"/>
              </a:rPr>
              <a:t> </a:t>
            </a:r>
            <a:r>
              <a:rPr b="1" i="0" lang="en-US" sz="2000">
                <a:solidFill>
                  <a:srgbClr val="0D0D0D"/>
                </a:solidFill>
                <a:latin typeface="Arial"/>
                <a:ea typeface="Arial"/>
                <a:cs typeface="Arial"/>
                <a:sym typeface="Arial"/>
              </a:rPr>
              <a:t>Process</a:t>
            </a:r>
            <a:r>
              <a:rPr b="1" i="0" lang="en-US" sz="1400">
                <a:solidFill>
                  <a:srgbClr val="0D0D0D"/>
                </a:solidFill>
                <a:latin typeface="Arial"/>
                <a:ea typeface="Arial"/>
                <a:cs typeface="Arial"/>
                <a:sym typeface="Arial"/>
              </a:rPr>
              <a:t>:</a:t>
            </a:r>
            <a:endParaRPr sz="1400">
              <a:solidFill>
                <a:srgbClr val="0D0D0D"/>
              </a:solidFill>
              <a:latin typeface="Arial"/>
              <a:ea typeface="Arial"/>
              <a:cs typeface="Arial"/>
              <a:sym typeface="Arial"/>
            </a:endParaRPr>
          </a:p>
          <a:p>
            <a:pPr indent="-306000" lvl="0" marL="306000" rtl="0" algn="l">
              <a:lnSpc>
                <a:spcPct val="110000"/>
              </a:lnSpc>
              <a:spcBef>
                <a:spcPts val="796"/>
              </a:spcBef>
              <a:spcAft>
                <a:spcPts val="0"/>
              </a:spcAft>
              <a:buSzPct val="92000"/>
              <a:buChar char="◼"/>
            </a:pPr>
            <a:r>
              <a:rPr b="0" i="0" lang="en-US" sz="1400">
                <a:solidFill>
                  <a:srgbClr val="0D0D0D"/>
                </a:solidFill>
                <a:latin typeface="Arial"/>
                <a:ea typeface="Arial"/>
                <a:cs typeface="Arial"/>
                <a:sym typeface="Arial"/>
              </a:rPr>
              <a:t>Split the preprocessed data into training and validation sets.</a:t>
            </a:r>
            <a:endParaRPr/>
          </a:p>
          <a:p>
            <a:pPr indent="-306000" lvl="0" marL="306000" rtl="0" algn="l">
              <a:lnSpc>
                <a:spcPct val="110000"/>
              </a:lnSpc>
              <a:spcBef>
                <a:spcPts val="796"/>
              </a:spcBef>
              <a:spcAft>
                <a:spcPts val="0"/>
              </a:spcAft>
              <a:buSzPct val="92000"/>
              <a:buChar char="◼"/>
            </a:pPr>
            <a:r>
              <a:rPr b="0" i="0" lang="en-US" sz="1400">
                <a:solidFill>
                  <a:srgbClr val="0D0D0D"/>
                </a:solidFill>
                <a:latin typeface="Arial"/>
                <a:ea typeface="Arial"/>
                <a:cs typeface="Arial"/>
                <a:sym typeface="Arial"/>
              </a:rPr>
              <a:t>Train the selected algorithm on the training data, using techniques like cross-validation to optimize hyperparameters and prevent overfitting.</a:t>
            </a:r>
            <a:endParaRPr/>
          </a:p>
          <a:p>
            <a:pPr indent="-306000" lvl="0" marL="306000" rtl="0" algn="l">
              <a:lnSpc>
                <a:spcPct val="110000"/>
              </a:lnSpc>
              <a:spcBef>
                <a:spcPts val="796"/>
              </a:spcBef>
              <a:spcAft>
                <a:spcPts val="0"/>
              </a:spcAft>
              <a:buSzPct val="92000"/>
              <a:buChar char="◼"/>
            </a:pPr>
            <a:r>
              <a:rPr b="0" i="0" lang="en-US" sz="1400">
                <a:solidFill>
                  <a:srgbClr val="0D0D0D"/>
                </a:solidFill>
                <a:latin typeface="Arial"/>
                <a:ea typeface="Arial"/>
                <a:cs typeface="Arial"/>
                <a:sym typeface="Arial"/>
              </a:rPr>
              <a:t>Evaluate the algorithm's performance on the validation set, adjusting parameters as necessary.</a:t>
            </a:r>
            <a:endParaRPr/>
          </a:p>
          <a:p>
            <a:pPr indent="-306000" lvl="0" marL="306000" rtl="0" algn="l">
              <a:lnSpc>
                <a:spcPct val="110000"/>
              </a:lnSpc>
              <a:spcBef>
                <a:spcPts val="936"/>
              </a:spcBef>
              <a:spcAft>
                <a:spcPts val="0"/>
              </a:spcAft>
              <a:buSzPct val="92000"/>
              <a:buChar char="◼"/>
            </a:pPr>
            <a:r>
              <a:rPr b="1" i="0" lang="en-US" sz="2400">
                <a:solidFill>
                  <a:srgbClr val="0D0D0D"/>
                </a:solidFill>
                <a:latin typeface="Arial"/>
                <a:ea typeface="Arial"/>
                <a:cs typeface="Arial"/>
                <a:sym typeface="Arial"/>
              </a:rPr>
              <a:t>Prediction Process:</a:t>
            </a:r>
            <a:endParaRPr sz="2400">
              <a:solidFill>
                <a:srgbClr val="0D0D0D"/>
              </a:solidFill>
              <a:latin typeface="Arial"/>
              <a:ea typeface="Arial"/>
              <a:cs typeface="Arial"/>
              <a:sym typeface="Arial"/>
            </a:endParaRPr>
          </a:p>
          <a:p>
            <a:pPr indent="-306000" lvl="0" marL="306000" rtl="0" algn="l">
              <a:lnSpc>
                <a:spcPct val="110000"/>
              </a:lnSpc>
              <a:spcBef>
                <a:spcPts val="796"/>
              </a:spcBef>
              <a:spcAft>
                <a:spcPts val="0"/>
              </a:spcAft>
              <a:buSzPct val="92000"/>
              <a:buChar char="◼"/>
            </a:pPr>
            <a:r>
              <a:rPr b="0" i="0" lang="en-US" sz="1400">
                <a:solidFill>
                  <a:srgbClr val="0D0D0D"/>
                </a:solidFill>
                <a:latin typeface="Arial"/>
                <a:ea typeface="Arial"/>
                <a:cs typeface="Arial"/>
                <a:sym typeface="Arial"/>
              </a:rPr>
              <a:t>Once the algorithm is trained and validated, deploy it in the keylogger and security system.</a:t>
            </a:r>
            <a:endParaRPr/>
          </a:p>
          <a:p>
            <a:pPr indent="-306000" lvl="0" marL="306000" rtl="0" algn="l">
              <a:lnSpc>
                <a:spcPct val="110000"/>
              </a:lnSpc>
              <a:spcBef>
                <a:spcPts val="796"/>
              </a:spcBef>
              <a:spcAft>
                <a:spcPts val="0"/>
              </a:spcAft>
              <a:buSzPct val="92000"/>
              <a:buChar char="◼"/>
            </a:pPr>
            <a:r>
              <a:rPr b="0" i="0" lang="en-US" sz="1400">
                <a:solidFill>
                  <a:srgbClr val="0D0D0D"/>
                </a:solidFill>
                <a:latin typeface="Arial"/>
                <a:ea typeface="Arial"/>
                <a:cs typeface="Arial"/>
                <a:sym typeface="Arial"/>
              </a:rPr>
              <a:t>As users type, capture their keystrokes and feed them into the deployed algorithm.</a:t>
            </a:r>
            <a:endParaRPr/>
          </a:p>
          <a:p>
            <a:pPr indent="-306000" lvl="0" marL="306000" rtl="0" algn="l">
              <a:lnSpc>
                <a:spcPct val="110000"/>
              </a:lnSpc>
              <a:spcBef>
                <a:spcPts val="796"/>
              </a:spcBef>
              <a:spcAft>
                <a:spcPts val="0"/>
              </a:spcAft>
              <a:buSzPct val="92000"/>
              <a:buChar char="◼"/>
            </a:pPr>
            <a:r>
              <a:rPr b="0" i="0" lang="en-US" sz="1400">
                <a:solidFill>
                  <a:srgbClr val="0D0D0D"/>
                </a:solidFill>
                <a:latin typeface="Arial"/>
                <a:ea typeface="Arial"/>
                <a:cs typeface="Arial"/>
                <a:sym typeface="Arial"/>
              </a:rPr>
              <a:t>Use the trained model to predict whether the keystrokes are legitimate or suspicious based on the learned patterns.</a:t>
            </a:r>
            <a:endParaRPr/>
          </a:p>
          <a:p>
            <a:pPr indent="-248748" lvl="0" marL="306000" rtl="0" algn="l">
              <a:lnSpc>
                <a:spcPct val="110000"/>
              </a:lnSpc>
              <a:spcBef>
                <a:spcPts val="796"/>
              </a:spcBef>
              <a:spcAft>
                <a:spcPts val="0"/>
              </a:spcAft>
              <a:buSzPct val="92000"/>
              <a:buFont typeface="Arial"/>
              <a:buNone/>
            </a:pPr>
            <a:r>
              <a:t/>
            </a:r>
            <a:endParaRPr b="0" i="0" sz="1400">
              <a:solidFill>
                <a:srgbClr val="0D0D0D"/>
              </a:solidFill>
              <a:latin typeface="Arial"/>
              <a:ea typeface="Arial"/>
              <a:cs typeface="Arial"/>
              <a:sym typeface="Arial"/>
            </a:endParaRPr>
          </a:p>
          <a:p>
            <a:pPr indent="-248748" lvl="0" marL="306000" rtl="0" algn="l">
              <a:lnSpc>
                <a:spcPct val="110000"/>
              </a:lnSpc>
              <a:spcBef>
                <a:spcPts val="796"/>
              </a:spcBef>
              <a:spcAft>
                <a:spcPts val="0"/>
              </a:spcAft>
              <a:buSzPct val="92000"/>
              <a:buFont typeface="Arial"/>
              <a:buNone/>
            </a:pPr>
            <a:r>
              <a:t/>
            </a:r>
            <a:endParaRPr b="0" i="0" sz="1400">
              <a:solidFill>
                <a:srgbClr val="0D0D0D"/>
              </a:solidFill>
              <a:latin typeface="Arial"/>
              <a:ea typeface="Arial"/>
              <a:cs typeface="Arial"/>
              <a:sym typeface="Arial"/>
            </a:endParaRPr>
          </a:p>
          <a:p>
            <a:pPr indent="-171348" lvl="2" marL="1143000" rtl="0" algn="l">
              <a:spcBef>
                <a:spcPts val="796"/>
              </a:spcBef>
              <a:spcAft>
                <a:spcPts val="0"/>
              </a:spcAft>
              <a:buSzPct val="92000"/>
              <a:buFont typeface="Franklin Gothic"/>
              <a:buNone/>
            </a:pPr>
            <a:r>
              <a:t/>
            </a:r>
            <a:endParaRPr sz="1400">
              <a:solidFill>
                <a:srgbClr val="0D0D0D"/>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34" name="Google Shape;134;p7"/>
          <p:cNvPicPr preferRelativeResize="0"/>
          <p:nvPr>
            <p:ph idx="1" type="body"/>
          </p:nvPr>
        </p:nvPicPr>
        <p:blipFill rotWithShape="1">
          <a:blip r:embed="rId3">
            <a:alphaModFix/>
          </a:blip>
          <a:srcRect b="0" l="13072" r="13072" t="0"/>
          <a:stretch/>
        </p:blipFill>
        <p:spPr>
          <a:xfrm>
            <a:off x="0" y="1516725"/>
            <a:ext cx="6000300" cy="4567800"/>
          </a:xfrm>
          <a:prstGeom prst="rect">
            <a:avLst/>
          </a:prstGeom>
          <a:noFill/>
          <a:ln>
            <a:noFill/>
          </a:ln>
        </p:spPr>
      </p:pic>
      <p:pic>
        <p:nvPicPr>
          <p:cNvPr id="135" name="Google Shape;135;p7"/>
          <p:cNvPicPr preferRelativeResize="0"/>
          <p:nvPr/>
        </p:nvPicPr>
        <p:blipFill rotWithShape="1">
          <a:blip r:embed="rId4">
            <a:alphaModFix/>
          </a:blip>
          <a:srcRect b="0" l="14643" r="14650" t="0"/>
          <a:stretch/>
        </p:blipFill>
        <p:spPr>
          <a:xfrm>
            <a:off x="6096000" y="1516725"/>
            <a:ext cx="5514802" cy="4394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1" name="Google Shape;141;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206121" lvl="0" marL="305435" rtl="0" algn="l">
              <a:lnSpc>
                <a:spcPct val="110000"/>
              </a:lnSpc>
              <a:spcBef>
                <a:spcPts val="940"/>
              </a:spcBef>
              <a:spcAft>
                <a:spcPts val="0"/>
              </a:spcAft>
              <a:buSzPts val="1564"/>
              <a:buNone/>
            </a:pPr>
            <a:r>
              <a:t/>
            </a:r>
            <a:endParaRPr/>
          </a:p>
        </p:txBody>
      </p:sp>
      <p:sp>
        <p:nvSpPr>
          <p:cNvPr id="147" name="Google Shape;147;p9"/>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148" name="Google Shape;148;p9"/>
          <p:cNvSpPr txBox="1"/>
          <p:nvPr/>
        </p:nvSpPr>
        <p:spPr>
          <a:xfrm>
            <a:off x="850900" y="2828836"/>
            <a:ext cx="10287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A keylogger or keystroke logger/keyboard capturing is a form of malware or hardware that keeps track of and records your keystrokes as you type. It takes the information and sends it to a hacker using a command-and-control (C&amp;C) server.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