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Raleway"/>
      <p:regular r:id="rId74"/>
      <p:bold r:id="rId75"/>
      <p:italic r:id="rId76"/>
      <p:boldItalic r:id="rId77"/>
    </p:embeddedFont>
    <p:embeddedFont>
      <p:font typeface="La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italic.fntdata"/><Relationship Id="rId81"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aleway-bold.fntdata"/><Relationship Id="rId30" Type="http://schemas.openxmlformats.org/officeDocument/2006/relationships/slide" Target="slides/slide25.xml"/><Relationship Id="rId74" Type="http://schemas.openxmlformats.org/officeDocument/2006/relationships/font" Target="fonts/Raleway-regular.fntdata"/><Relationship Id="rId33" Type="http://schemas.openxmlformats.org/officeDocument/2006/relationships/slide" Target="slides/slide28.xml"/><Relationship Id="rId77" Type="http://schemas.openxmlformats.org/officeDocument/2006/relationships/font" Target="fonts/Raleway-boldItalic.fntdata"/><Relationship Id="rId32" Type="http://schemas.openxmlformats.org/officeDocument/2006/relationships/slide" Target="slides/slide27.xml"/><Relationship Id="rId76" Type="http://schemas.openxmlformats.org/officeDocument/2006/relationships/font" Target="fonts/Raleway-italic.fntdata"/><Relationship Id="rId35" Type="http://schemas.openxmlformats.org/officeDocument/2006/relationships/slide" Target="slides/slide30.xml"/><Relationship Id="rId79" Type="http://schemas.openxmlformats.org/officeDocument/2006/relationships/font" Target="fonts/Lato-bold.fntdata"/><Relationship Id="rId34" Type="http://schemas.openxmlformats.org/officeDocument/2006/relationships/slide" Target="slides/slide29.xml"/><Relationship Id="rId78" Type="http://schemas.openxmlformats.org/officeDocument/2006/relationships/font" Target="fonts/La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bdb00f0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bdb00f0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bdb00f0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bdb00f0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dbdb00f0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dbdb00f0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bdb00f0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bdb00f0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9fd1a3a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9fd1a3a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9fd1a3a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9fd1a3a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9fd1a3a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9fd1a3a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fd1a3a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9fd1a3a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fd1a3a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9fd1a3a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bdb00f0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dbdb00f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bdb00f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bdb00f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dbdb00f0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dbdb00f0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9fd1a3a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9fd1a3a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bdb00f0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dbdb00f0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bdb00f0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bdb00f0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dbdb00f0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dbdb00f0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dbdb00f0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dbdb00f0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fd1a3aa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fd1a3aa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dbdb00f0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dbdb00f0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dbdb00f0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dbdb00f0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dbdb00f0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dbdb00f0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bdb00f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bdb00f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dbdb00f0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dbdb00f0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dbdb00f0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dbdb00f0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11dec11c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11dec11c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dbdb00f0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dbdb00f0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dbdb00f0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dbdb00f0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dbdb00f0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dbdb00f0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dbdb00f0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dbdb00f0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dbdb00f0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dbdb00f0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dbdb00f0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dbdb00f0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dbdb00f0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dbdb00f0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58a2cb0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58a2cb0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bdb00f0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bdb00f0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dbdb00f0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dbdb00f0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dbdb00f0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dbdb00f0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dbdb00f0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dbdb00f0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dbdb00f0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dbdb00f0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9fd1a3aa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9fd1a3aa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dbdb00f0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dbdb00f0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dbdb00f0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dbdb00f0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9fd1a3aa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9fd1a3aa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9fd1a3aa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9fd1a3aa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58a2cb0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58a2cb0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9fd1a3aa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9fd1a3aa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9fd1a3aa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9fd1a3aa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dbdb00f0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dbdb00f0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9fd1a3aa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9fd1a3aa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9fd1a3aa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9fd1a3aa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9fd1a3aa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9fd1a3aa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9fd1a3aa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9fd1a3aa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9fd1a3a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9fd1a3a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9fd1a3a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9fd1a3a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dbdb00f0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dbdb00f0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58a2cb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58a2cb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9fd1a3aa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9fd1a3aa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11dec11c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11dec11c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dbdb00f0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dbdb00f0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adbdb00f0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adbdb00f0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11dec11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11dec11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11dec11c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b11dec11c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11dec11c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11dec11c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11dec11c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11dec11c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dbdb00f0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dbdb00f0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11dec11c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11dec11c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1dec11c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11dec11c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bdb00f0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bdb00f0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ebopedia.com/TERM/T/text.html" TargetMode="External"/><Relationship Id="rId4" Type="http://schemas.openxmlformats.org/officeDocument/2006/relationships/hyperlink" Target="https://www.webopedia.com/TERM/L/language.html" TargetMode="External"/><Relationship Id="rId11" Type="http://schemas.openxmlformats.org/officeDocument/2006/relationships/image" Target="../media/image17.png"/><Relationship Id="rId10" Type="http://schemas.openxmlformats.org/officeDocument/2006/relationships/hyperlink" Target="https://www.computerhope.com/learnhtm.htm" TargetMode="External"/><Relationship Id="rId9" Type="http://schemas.openxmlformats.org/officeDocument/2006/relationships/hyperlink" Target="https://www.computerhope.com/jargon/h/html-b-tag.htm" TargetMode="External"/><Relationship Id="rId5" Type="http://schemas.openxmlformats.org/officeDocument/2006/relationships/hyperlink" Target="https://www.webopedia.com/TERM/C/code.html" TargetMode="External"/><Relationship Id="rId6" Type="http://schemas.openxmlformats.org/officeDocument/2006/relationships/hyperlink" Target="https://www.webopedia.com/TERM/T/text_file.html" TargetMode="External"/><Relationship Id="rId7" Type="http://schemas.openxmlformats.org/officeDocument/2006/relationships/hyperlink" Target="https://www.webopedia.com/TERM/T/tag.html" TargetMode="External"/><Relationship Id="rId8" Type="http://schemas.openxmlformats.org/officeDocument/2006/relationships/hyperlink" Target="https://www.webopedia.com/TERM/H/HTML.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000000"/>
                </a:solidFill>
              </a:rPr>
              <a:t>Introduction to </a:t>
            </a:r>
            <a:endParaRPr sz="4800">
              <a:solidFill>
                <a:srgbClr val="000000"/>
              </a:solidFill>
            </a:endParaRPr>
          </a:p>
          <a:p>
            <a:pPr indent="0" lvl="0" marL="0" rtl="0" algn="l">
              <a:spcBef>
                <a:spcPts val="0"/>
              </a:spcBef>
              <a:spcAft>
                <a:spcPts val="0"/>
              </a:spcAft>
              <a:buNone/>
            </a:pPr>
            <a:r>
              <a:rPr lang="en-GB" sz="4800">
                <a:solidFill>
                  <a:srgbClr val="000000"/>
                </a:solidFill>
              </a:rPr>
              <a:t>HTML</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Easy Learning with HTML “Enjoy The Course”</a:t>
            </a:r>
            <a:endParaRPr/>
          </a:p>
        </p:txBody>
      </p:sp>
      <p:sp>
        <p:nvSpPr>
          <p:cNvPr id="88" name="Google Shape;88;p13"/>
          <p:cNvSpPr txBox="1"/>
          <p:nvPr/>
        </p:nvSpPr>
        <p:spPr>
          <a:xfrm>
            <a:off x="6780900" y="56600"/>
            <a:ext cx="2363100" cy="16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800">
                <a:latin typeface="Lato"/>
                <a:ea typeface="Lato"/>
                <a:cs typeface="Lato"/>
                <a:sym typeface="Lato"/>
              </a:rPr>
              <a:t>HTML Tutorial by Manu E S</a:t>
            </a:r>
            <a:endParaRPr sz="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Structure</a:t>
            </a:r>
            <a:endParaRPr/>
          </a:p>
        </p:txBody>
      </p:sp>
      <p:sp>
        <p:nvSpPr>
          <p:cNvPr id="146" name="Google Shape;146;p22"/>
          <p:cNvSpPr txBox="1"/>
          <p:nvPr>
            <p:ph idx="1" type="body"/>
          </p:nvPr>
        </p:nvSpPr>
        <p:spPr>
          <a:xfrm>
            <a:off x="729450" y="1378450"/>
            <a:ext cx="3112200" cy="280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!DOCTYPE</a:t>
            </a:r>
            <a:r>
              <a:rPr lang="en-GB" sz="1150">
                <a:solidFill>
                  <a:srgbClr val="FF0000"/>
                </a:solidFill>
                <a:latin typeface="Courier New"/>
                <a:ea typeface="Courier New"/>
                <a:cs typeface="Courier New"/>
                <a:sym typeface="Courier New"/>
              </a:rPr>
              <a:t> html</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html</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head</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title</a:t>
            </a:r>
            <a:r>
              <a:rPr lang="en-GB" sz="1150">
                <a:solidFill>
                  <a:srgbClr val="0000CD"/>
                </a:solidFill>
                <a:latin typeface="Courier New"/>
                <a:ea typeface="Courier New"/>
                <a:cs typeface="Courier New"/>
                <a:sym typeface="Courier New"/>
              </a:rPr>
              <a:t>&gt;</a:t>
            </a:r>
            <a:r>
              <a:rPr lang="en-GB" sz="1150">
                <a:solidFill>
                  <a:srgbClr val="666666"/>
                </a:solidFill>
                <a:latin typeface="Courier New"/>
                <a:ea typeface="Courier New"/>
                <a:cs typeface="Courier New"/>
                <a:sym typeface="Courier New"/>
              </a:rPr>
              <a:t>Page Title</a:t>
            </a: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/title</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/head</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body</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lnSpc>
                <a:spcPct val="100000"/>
              </a:lnSpc>
              <a:spcBef>
                <a:spcPts val="400"/>
              </a:spcBef>
              <a:spcAft>
                <a:spcPts val="0"/>
              </a:spcAft>
              <a:buNone/>
            </a:pPr>
            <a:r>
              <a:t/>
            </a:r>
            <a:endParaRPr sz="1100">
              <a:solidFill>
                <a:srgbClr val="000000"/>
              </a:solidFill>
              <a:latin typeface="Arial"/>
              <a:ea typeface="Arial"/>
              <a:cs typeface="Arial"/>
              <a:sym typeface="Arial"/>
            </a:endParaRPr>
          </a:p>
          <a:p>
            <a:pPr indent="0" lvl="0" marL="45720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h1</a:t>
            </a:r>
            <a:r>
              <a:rPr lang="en-GB" sz="1150">
                <a:solidFill>
                  <a:srgbClr val="0000CD"/>
                </a:solidFill>
                <a:latin typeface="Courier New"/>
                <a:ea typeface="Courier New"/>
                <a:cs typeface="Courier New"/>
                <a:sym typeface="Courier New"/>
              </a:rPr>
              <a:t>&gt;</a:t>
            </a:r>
            <a:r>
              <a:rPr lang="en-GB" sz="1150">
                <a:solidFill>
                  <a:srgbClr val="666666"/>
                </a:solidFill>
                <a:latin typeface="Courier New"/>
                <a:ea typeface="Courier New"/>
                <a:cs typeface="Courier New"/>
                <a:sym typeface="Courier New"/>
              </a:rPr>
              <a:t>This is a Heading</a:t>
            </a: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/h1</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45720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p</a:t>
            </a:r>
            <a:r>
              <a:rPr lang="en-GB" sz="1150">
                <a:solidFill>
                  <a:srgbClr val="0000CD"/>
                </a:solidFill>
                <a:latin typeface="Courier New"/>
                <a:ea typeface="Courier New"/>
                <a:cs typeface="Courier New"/>
                <a:sym typeface="Courier New"/>
              </a:rPr>
              <a:t>&gt;</a:t>
            </a:r>
            <a:r>
              <a:rPr lang="en-GB" sz="1150">
                <a:solidFill>
                  <a:srgbClr val="666666"/>
                </a:solidFill>
                <a:latin typeface="Courier New"/>
                <a:ea typeface="Courier New"/>
                <a:cs typeface="Courier New"/>
                <a:sym typeface="Courier New"/>
              </a:rPr>
              <a:t>This is a paragraph.</a:t>
            </a: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/p</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lnSpc>
                <a:spcPct val="100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400"/>
              </a:spcBef>
              <a:spcAft>
                <a:spcPts val="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/body</a:t>
            </a:r>
            <a:r>
              <a:rPr lang="en-GB"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lnSpc>
                <a:spcPct val="100000"/>
              </a:lnSpc>
              <a:spcBef>
                <a:spcPts val="400"/>
              </a:spcBef>
              <a:spcAft>
                <a:spcPts val="400"/>
              </a:spcAft>
              <a:buNone/>
            </a:pPr>
            <a:r>
              <a:rPr lang="en-GB" sz="1150">
                <a:solidFill>
                  <a:srgbClr val="0000CD"/>
                </a:solidFill>
                <a:latin typeface="Courier New"/>
                <a:ea typeface="Courier New"/>
                <a:cs typeface="Courier New"/>
                <a:sym typeface="Courier New"/>
              </a:rPr>
              <a:t>&lt;</a:t>
            </a:r>
            <a:r>
              <a:rPr lang="en-GB" sz="1150">
                <a:solidFill>
                  <a:srgbClr val="A52A2A"/>
                </a:solidFill>
                <a:latin typeface="Courier New"/>
                <a:ea typeface="Courier New"/>
                <a:cs typeface="Courier New"/>
                <a:sym typeface="Courier New"/>
              </a:rPr>
              <a:t>/html</a:t>
            </a:r>
            <a:r>
              <a:rPr lang="en-GB" sz="1150">
                <a:solidFill>
                  <a:srgbClr val="0000CD"/>
                </a:solidFill>
                <a:latin typeface="Courier New"/>
                <a:ea typeface="Courier New"/>
                <a:cs typeface="Courier New"/>
                <a:sym typeface="Courier New"/>
              </a:rPr>
              <a:t>&gt;</a:t>
            </a:r>
            <a:endParaRPr/>
          </a:p>
        </p:txBody>
      </p:sp>
      <p:pic>
        <p:nvPicPr>
          <p:cNvPr id="147" name="Google Shape;147;p22"/>
          <p:cNvPicPr preferRelativeResize="0"/>
          <p:nvPr/>
        </p:nvPicPr>
        <p:blipFill>
          <a:blip r:embed="rId3">
            <a:alphaModFix/>
          </a:blip>
          <a:stretch>
            <a:fillRect/>
          </a:stretch>
        </p:blipFill>
        <p:spPr>
          <a:xfrm>
            <a:off x="3841650" y="1178520"/>
            <a:ext cx="5137925" cy="35596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Structure</a:t>
            </a:r>
            <a:endParaRPr/>
          </a:p>
        </p:txBody>
      </p:sp>
      <p:sp>
        <p:nvSpPr>
          <p:cNvPr id="153" name="Google Shape;153;p23"/>
          <p:cNvSpPr txBox="1"/>
          <p:nvPr>
            <p:ph idx="1" type="body"/>
          </p:nvPr>
        </p:nvSpPr>
        <p:spPr>
          <a:xfrm>
            <a:off x="566725" y="1690225"/>
            <a:ext cx="41664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sz="1100"/>
              <a:t>HTML is comprised of “elements” and “tags”</a:t>
            </a:r>
            <a:endParaRPr sz="1100"/>
          </a:p>
          <a:p>
            <a:pPr indent="-298450" lvl="0" marL="457200" rtl="0" algn="l">
              <a:spcBef>
                <a:spcPts val="0"/>
              </a:spcBef>
              <a:spcAft>
                <a:spcPts val="0"/>
              </a:spcAft>
              <a:buSzPts val="1100"/>
              <a:buChar char="●"/>
            </a:pPr>
            <a:r>
              <a:rPr lang="en-GB" sz="1100"/>
              <a:t>Begins with </a:t>
            </a:r>
            <a:r>
              <a:rPr lang="en-GB" sz="1100">
                <a:solidFill>
                  <a:srgbClr val="6AA84F"/>
                </a:solidFill>
              </a:rPr>
              <a:t>&lt;html&gt;</a:t>
            </a:r>
            <a:r>
              <a:rPr lang="en-GB" sz="1100"/>
              <a:t> and ends with </a:t>
            </a:r>
            <a:r>
              <a:rPr lang="en-GB" sz="1100">
                <a:solidFill>
                  <a:srgbClr val="6AA84F"/>
                </a:solidFill>
              </a:rPr>
              <a:t>&lt;/html&gt;</a:t>
            </a:r>
            <a:endParaRPr sz="1100">
              <a:solidFill>
                <a:srgbClr val="6AA84F"/>
              </a:solidFill>
            </a:endParaRPr>
          </a:p>
          <a:p>
            <a:pPr indent="-298450" lvl="0" marL="457200" rtl="0" algn="l">
              <a:spcBef>
                <a:spcPts val="0"/>
              </a:spcBef>
              <a:spcAft>
                <a:spcPts val="0"/>
              </a:spcAft>
              <a:buSzPts val="1100"/>
              <a:buChar char="●"/>
            </a:pPr>
            <a:r>
              <a:rPr lang="en-GB" sz="1100"/>
              <a:t>Elements (tags) are nested one inside another</a:t>
            </a:r>
            <a:br>
              <a:rPr lang="en-GB" sz="1100"/>
            </a:br>
            <a:r>
              <a:rPr lang="en-GB" sz="1100">
                <a:solidFill>
                  <a:srgbClr val="6AA84F"/>
                </a:solidFill>
              </a:rPr>
              <a:t>&lt;html&gt;  &lt;head&gt;&lt;/head&gt;  &lt;body&gt;&lt;/body&gt;  &lt;/html&gt;. </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Tags have attributes:</a:t>
            </a:r>
            <a:br>
              <a:rPr lang="en-GB" sz="1100">
                <a:solidFill>
                  <a:srgbClr val="666666"/>
                </a:solidFill>
              </a:rPr>
            </a:br>
            <a:r>
              <a:rPr lang="en-GB" sz="1100">
                <a:solidFill>
                  <a:srgbClr val="6AA84F"/>
                </a:solidFill>
              </a:rPr>
              <a:t>&lt;img src=”logo.jpg” alt=”logo” /&gt;</a:t>
            </a:r>
            <a:endParaRPr sz="1100">
              <a:solidFill>
                <a:srgbClr val="6AA84F"/>
              </a:solidFill>
            </a:endParaRPr>
          </a:p>
          <a:p>
            <a:pPr indent="-298450" lvl="0" marL="457200" rtl="0" algn="l">
              <a:spcBef>
                <a:spcPts val="0"/>
              </a:spcBef>
              <a:spcAft>
                <a:spcPts val="0"/>
              </a:spcAft>
              <a:buClr>
                <a:srgbClr val="666666"/>
              </a:buClr>
              <a:buSzPts val="1100"/>
              <a:buChar char="●"/>
            </a:pPr>
            <a:r>
              <a:rPr lang="en-GB" sz="1100">
                <a:solidFill>
                  <a:srgbClr val="666666"/>
                </a:solidFill>
              </a:rPr>
              <a:t>HTML describes structure using two mail sections:</a:t>
            </a:r>
            <a:br>
              <a:rPr lang="en-GB" sz="1100">
                <a:solidFill>
                  <a:srgbClr val="666666"/>
                </a:solidFill>
              </a:rPr>
            </a:br>
            <a:r>
              <a:rPr lang="en-GB" sz="1100">
                <a:solidFill>
                  <a:srgbClr val="6AA84F"/>
                </a:solidFill>
              </a:rPr>
              <a:t>&lt;head&gt; and &lt;body&gt;</a:t>
            </a:r>
            <a:endParaRPr sz="1100">
              <a:solidFill>
                <a:srgbClr val="6AA84F"/>
              </a:solidFill>
            </a:endParaRPr>
          </a:p>
        </p:txBody>
      </p:sp>
      <p:pic>
        <p:nvPicPr>
          <p:cNvPr id="154" name="Google Shape;154;p23"/>
          <p:cNvPicPr preferRelativeResize="0"/>
          <p:nvPr/>
        </p:nvPicPr>
        <p:blipFill>
          <a:blip r:embed="rId3">
            <a:alphaModFix/>
          </a:blip>
          <a:stretch>
            <a:fillRect/>
          </a:stretch>
        </p:blipFill>
        <p:spPr>
          <a:xfrm>
            <a:off x="4527975" y="1310900"/>
            <a:ext cx="4451599" cy="3084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HTML Pages</a:t>
            </a:r>
            <a:endParaRPr/>
          </a:p>
        </p:txBody>
      </p:sp>
      <p:sp>
        <p:nvSpPr>
          <p:cNvPr id="160" name="Google Shape;160;p24"/>
          <p:cNvSpPr txBox="1"/>
          <p:nvPr>
            <p:ph idx="1" type="body"/>
          </p:nvPr>
        </p:nvSpPr>
        <p:spPr>
          <a:xfrm>
            <a:off x="587950" y="1251100"/>
            <a:ext cx="4245000" cy="81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666666"/>
              </a:buClr>
              <a:buSzPts val="1100"/>
              <a:buChar char="●"/>
            </a:pPr>
            <a:r>
              <a:rPr lang="en-GB" sz="1100">
                <a:solidFill>
                  <a:srgbClr val="666666"/>
                </a:solidFill>
              </a:rPr>
              <a:t>An HTML File must have an .html file extension</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HTML Files can be created with Text Editors</a:t>
            </a:r>
            <a:br>
              <a:rPr lang="en-GB" sz="1100">
                <a:solidFill>
                  <a:srgbClr val="666666"/>
                </a:solidFill>
              </a:rPr>
            </a:br>
            <a:r>
              <a:rPr lang="en-GB" sz="1100">
                <a:solidFill>
                  <a:srgbClr val="666666"/>
                </a:solidFill>
              </a:rPr>
              <a:t>Eg:  NotePad++, VSCode, Sublime, Atom etc</a:t>
            </a:r>
            <a:endParaRPr sz="1100">
              <a:solidFill>
                <a:srgbClr val="666666"/>
              </a:solidFill>
            </a:endParaRPr>
          </a:p>
        </p:txBody>
      </p:sp>
      <p:pic>
        <p:nvPicPr>
          <p:cNvPr id="161" name="Google Shape;161;p24"/>
          <p:cNvPicPr preferRelativeResize="0"/>
          <p:nvPr/>
        </p:nvPicPr>
        <p:blipFill>
          <a:blip r:embed="rId3">
            <a:alphaModFix/>
          </a:blip>
          <a:stretch>
            <a:fillRect/>
          </a:stretch>
        </p:blipFill>
        <p:spPr>
          <a:xfrm>
            <a:off x="275925" y="2034630"/>
            <a:ext cx="4889624" cy="3055995"/>
          </a:xfrm>
          <a:prstGeom prst="rect">
            <a:avLst/>
          </a:prstGeom>
          <a:noFill/>
          <a:ln>
            <a:noFill/>
          </a:ln>
        </p:spPr>
      </p:pic>
      <p:sp>
        <p:nvSpPr>
          <p:cNvPr id="162" name="Google Shape;162;p24"/>
          <p:cNvSpPr txBox="1"/>
          <p:nvPr>
            <p:ph idx="1" type="body"/>
          </p:nvPr>
        </p:nvSpPr>
        <p:spPr>
          <a:xfrm>
            <a:off x="6188175" y="2140350"/>
            <a:ext cx="2288700" cy="43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Suggested Ide : VSCode</a:t>
            </a:r>
            <a:endParaRPr/>
          </a:p>
        </p:txBody>
      </p:sp>
      <p:pic>
        <p:nvPicPr>
          <p:cNvPr id="163" name="Google Shape;163;p24"/>
          <p:cNvPicPr preferRelativeResize="0"/>
          <p:nvPr/>
        </p:nvPicPr>
        <p:blipFill>
          <a:blip r:embed="rId4">
            <a:alphaModFix/>
          </a:blip>
          <a:stretch>
            <a:fillRect/>
          </a:stretch>
        </p:blipFill>
        <p:spPr>
          <a:xfrm>
            <a:off x="5431650" y="2455400"/>
            <a:ext cx="3618800" cy="203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69" name="Google Shape;169;p25"/>
          <p:cNvSpPr txBox="1"/>
          <p:nvPr>
            <p:ph idx="1" type="body"/>
          </p:nvPr>
        </p:nvSpPr>
        <p:spPr>
          <a:xfrm>
            <a:off x="729450" y="1316875"/>
            <a:ext cx="7688700" cy="3656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Always Declare Document Type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Use Lowercase Element Names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Mixing uppercase and lowercase names looks bad</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Developers normally use lowercase names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Lowercase looks cleaner</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Lowercase is easier to write</a:t>
            </a:r>
            <a:br>
              <a:rPr lang="en-GB" sz="1100">
                <a:solidFill>
                  <a:srgbClr val="666666"/>
                </a:solidFill>
              </a:rPr>
            </a:b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75" name="Google Shape;175;p26"/>
          <p:cNvSpPr txBox="1"/>
          <p:nvPr>
            <p:ph idx="1" type="body"/>
          </p:nvPr>
        </p:nvSpPr>
        <p:spPr>
          <a:xfrm>
            <a:off x="729450" y="1240675"/>
            <a:ext cx="7688700" cy="390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Close All HTML Elements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&lt;section&gt;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&lt;/section&gt;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&lt;section&gt;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 a paragraph.</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&lt;/section&gt;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81" name="Google Shape;181;p27"/>
          <p:cNvSpPr txBox="1"/>
          <p:nvPr>
            <p:ph idx="1" type="body"/>
          </p:nvPr>
        </p:nvSpPr>
        <p:spPr>
          <a:xfrm>
            <a:off x="729450" y="1316875"/>
            <a:ext cx="7688700" cy="390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Use Lowercase Attribute Names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&lt;a href="https://www.w3schools.com/html/"&gt;Visit our HTML tutorial&lt;/a&gt;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&lt;a HREF="https://www.w3schools.com/html/"&gt;Visit our HTML tutorial&lt;/a&gt;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Always Quote Attribute Values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&lt;table class="striped"&gt;&lt;/table&gt;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&lt;table class=striped&gt;&lt;/table&gt;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87" name="Google Shape;187;p28"/>
          <p:cNvSpPr txBox="1"/>
          <p:nvPr>
            <p:ph idx="1" type="body"/>
          </p:nvPr>
        </p:nvSpPr>
        <p:spPr>
          <a:xfrm>
            <a:off x="729450" y="1393075"/>
            <a:ext cx="7688700" cy="360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Always Specify alt, width, and height for Images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src="html5.gif" alt="HTML5" style="width:128px;height:128px"&gt;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src="html5.gif"&gt;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Spaces and Equal Signs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Good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&lt;link rel="stylesheet" href="styles.css"&gt;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Bad Method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&lt;link rel = "stylesheet" href="styles.css"&gt;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93" name="Google Shape;193;p29"/>
          <p:cNvSpPr txBox="1"/>
          <p:nvPr>
            <p:ph idx="1" type="body"/>
          </p:nvPr>
        </p:nvSpPr>
        <p:spPr>
          <a:xfrm>
            <a:off x="729450" y="1545475"/>
            <a:ext cx="7688700" cy="2827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Avoid Long Code Lines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When using an HTML editor, it is NOT convenient to scroll right and left to read the HTML code.</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Try to avoid too long code lines.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Blank Lines and Indentation</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Do not add blank lines, spaces, or indentations without a reason.</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For readability, add blank lines to separate large or logical code blocks.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For readability, add two spaces of indentation. Do not use the tab key.</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Code Formatting</a:t>
            </a:r>
            <a:endParaRPr/>
          </a:p>
        </p:txBody>
      </p:sp>
      <p:sp>
        <p:nvSpPr>
          <p:cNvPr id="199" name="Google Shape;199;p30"/>
          <p:cNvSpPr txBox="1"/>
          <p:nvPr>
            <p:ph idx="1" type="body"/>
          </p:nvPr>
        </p:nvSpPr>
        <p:spPr>
          <a:xfrm>
            <a:off x="729450" y="1545475"/>
            <a:ext cx="7688700" cy="390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Never Skip the </a:t>
            </a:r>
            <a:r>
              <a:rPr lang="en-GB" sz="1000">
                <a:solidFill>
                  <a:srgbClr val="666666"/>
                </a:solidFill>
                <a:latin typeface="Courier New"/>
                <a:ea typeface="Courier New"/>
                <a:cs typeface="Courier New"/>
                <a:sym typeface="Courier New"/>
              </a:rPr>
              <a:t>&lt;title&gt;</a:t>
            </a:r>
            <a:r>
              <a:rPr lang="en-GB" sz="1100">
                <a:solidFill>
                  <a:srgbClr val="666666"/>
                </a:solidFill>
              </a:rPr>
              <a:t> Element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&lt;title&gt;</a:t>
            </a:r>
            <a:r>
              <a:rPr lang="en-GB" sz="1100">
                <a:solidFill>
                  <a:srgbClr val="666666"/>
                </a:solidFill>
              </a:rPr>
              <a:t> element is required in HTML.</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    The contents of a page title is very important for search engine optimization (SEO)! The page title is used by</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    search engine algorithms to decide the order when listing pages in search results.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    The </a:t>
            </a:r>
            <a:r>
              <a:rPr lang="en-GB" sz="1000">
                <a:solidFill>
                  <a:srgbClr val="666666"/>
                </a:solidFill>
                <a:latin typeface="Courier New"/>
                <a:ea typeface="Courier New"/>
                <a:cs typeface="Courier New"/>
                <a:sym typeface="Courier New"/>
              </a:rPr>
              <a:t>&lt;title&gt;</a:t>
            </a:r>
            <a:r>
              <a:rPr lang="en-GB" sz="1100">
                <a:solidFill>
                  <a:srgbClr val="666666"/>
                </a:solidFill>
              </a:rPr>
              <a:t> element: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        Defines a title in the browser toolbar</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        Provides a title for the page when it is added to favorites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        displays a title for the page in search-engine results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        So, try to make the title as accurate and meaningful as possible:</a:t>
            </a:r>
            <a:endParaRPr sz="11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HTML Page</a:t>
            </a:r>
            <a:endParaRPr/>
          </a:p>
        </p:txBody>
      </p:sp>
      <p:pic>
        <p:nvPicPr>
          <p:cNvPr id="205" name="Google Shape;205;p31"/>
          <p:cNvPicPr preferRelativeResize="0"/>
          <p:nvPr/>
        </p:nvPicPr>
        <p:blipFill>
          <a:blip r:embed="rId3">
            <a:alphaModFix/>
          </a:blip>
          <a:stretch>
            <a:fillRect/>
          </a:stretch>
        </p:blipFill>
        <p:spPr>
          <a:xfrm>
            <a:off x="4104300" y="1598950"/>
            <a:ext cx="4936101" cy="2786275"/>
          </a:xfrm>
          <a:prstGeom prst="rect">
            <a:avLst/>
          </a:prstGeom>
          <a:noFill/>
          <a:ln>
            <a:noFill/>
          </a:ln>
        </p:spPr>
      </p:pic>
      <p:pic>
        <p:nvPicPr>
          <p:cNvPr id="206" name="Google Shape;206;p31"/>
          <p:cNvPicPr preferRelativeResize="0"/>
          <p:nvPr/>
        </p:nvPicPr>
        <p:blipFill>
          <a:blip r:embed="rId4">
            <a:alphaModFix/>
          </a:blip>
          <a:stretch>
            <a:fillRect/>
          </a:stretch>
        </p:blipFill>
        <p:spPr>
          <a:xfrm>
            <a:off x="4146749" y="4428224"/>
            <a:ext cx="2976549" cy="670700"/>
          </a:xfrm>
          <a:prstGeom prst="rect">
            <a:avLst/>
          </a:prstGeom>
          <a:noFill/>
          <a:ln>
            <a:noFill/>
          </a:ln>
        </p:spPr>
      </p:pic>
      <p:sp>
        <p:nvSpPr>
          <p:cNvPr id="207" name="Google Shape;207;p31"/>
          <p:cNvSpPr txBox="1"/>
          <p:nvPr/>
        </p:nvSpPr>
        <p:spPr>
          <a:xfrm>
            <a:off x="799475" y="1598950"/>
            <a:ext cx="3190800" cy="3303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First HTML Page Start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&lt;title&gt;Page Title&lt;/title&gt;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&lt;h1&gt;My First Heading&lt;/h1&gt;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&lt;p&gt;My first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 First HTML Page End --&gt;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75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HTML ?</a:t>
            </a:r>
            <a:endParaRPr/>
          </a:p>
        </p:txBody>
      </p:sp>
      <p:sp>
        <p:nvSpPr>
          <p:cNvPr id="94" name="Google Shape;94;p14"/>
          <p:cNvSpPr txBox="1"/>
          <p:nvPr>
            <p:ph idx="1" type="body"/>
          </p:nvPr>
        </p:nvSpPr>
        <p:spPr>
          <a:xfrm>
            <a:off x="729450" y="1697875"/>
            <a:ext cx="4873800" cy="27321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b="1" lang="en-GB" sz="1200">
                <a:solidFill>
                  <a:srgbClr val="666666"/>
                </a:solidFill>
              </a:rPr>
              <a:t>HTML</a:t>
            </a:r>
            <a:r>
              <a:rPr lang="en-GB" sz="1200">
                <a:solidFill>
                  <a:srgbClr val="666666"/>
                </a:solidFill>
              </a:rPr>
              <a:t> is the standard markup language for Web pages.</a:t>
            </a:r>
            <a:endParaRPr sz="1200">
              <a:solidFill>
                <a:srgbClr val="666666"/>
              </a:solidFill>
            </a:endParaRPr>
          </a:p>
          <a:p>
            <a:pPr indent="0" lvl="0" marL="0" rtl="0" algn="l">
              <a:spcBef>
                <a:spcPts val="1600"/>
              </a:spcBef>
              <a:spcAft>
                <a:spcPts val="0"/>
              </a:spcAft>
              <a:buNone/>
            </a:pPr>
            <a:r>
              <a:rPr lang="en-GB" sz="1200">
                <a:solidFill>
                  <a:srgbClr val="666666"/>
                </a:solidFill>
              </a:rPr>
              <a:t>With </a:t>
            </a:r>
            <a:r>
              <a:rPr b="1" lang="en-GB" sz="1200">
                <a:solidFill>
                  <a:srgbClr val="666666"/>
                </a:solidFill>
              </a:rPr>
              <a:t>HTML</a:t>
            </a:r>
            <a:r>
              <a:rPr lang="en-GB" sz="1200">
                <a:solidFill>
                  <a:srgbClr val="666666"/>
                </a:solidFill>
              </a:rPr>
              <a:t> you can create your own</a:t>
            </a:r>
            <a:r>
              <a:rPr lang="en-GB" sz="1200">
                <a:solidFill>
                  <a:srgbClr val="666666"/>
                </a:solidFill>
              </a:rPr>
              <a:t> </a:t>
            </a:r>
            <a:r>
              <a:rPr lang="en-GB" sz="1200">
                <a:solidFill>
                  <a:srgbClr val="666666"/>
                </a:solidFill>
              </a:rPr>
              <a:t>Website.</a:t>
            </a:r>
            <a:endParaRPr sz="1200">
              <a:solidFill>
                <a:srgbClr val="666666"/>
              </a:solidFill>
            </a:endParaRPr>
          </a:p>
          <a:p>
            <a:pPr indent="0" lvl="0" marL="0" rtl="0" algn="l">
              <a:spcBef>
                <a:spcPts val="1600"/>
              </a:spcBef>
              <a:spcAft>
                <a:spcPts val="0"/>
              </a:spcAft>
              <a:buNone/>
            </a:pPr>
            <a:r>
              <a:rPr b="1" lang="en-GB" sz="1200">
                <a:solidFill>
                  <a:srgbClr val="666666"/>
                </a:solidFill>
                <a:highlight>
                  <a:srgbClr val="FFFFFF"/>
                </a:highlight>
              </a:rPr>
              <a:t>HTML</a:t>
            </a:r>
            <a:r>
              <a:rPr lang="en-GB" sz="1200">
                <a:solidFill>
                  <a:srgbClr val="666666"/>
                </a:solidFill>
                <a:highlight>
                  <a:srgbClr val="FFFFFF"/>
                </a:highlight>
              </a:rPr>
              <a:t> is the </a:t>
            </a:r>
            <a:r>
              <a:rPr lang="en-GB" sz="1200">
                <a:solidFill>
                  <a:srgbClr val="666666"/>
                </a:solidFill>
              </a:rPr>
              <a:t>language in which most websites are written</a:t>
            </a:r>
            <a:r>
              <a:rPr lang="en-GB" sz="1200">
                <a:solidFill>
                  <a:srgbClr val="666666"/>
                </a:solidFill>
                <a:highlight>
                  <a:srgbClr val="FFFFFF"/>
                </a:highlight>
              </a:rPr>
              <a:t>. HTML is used to create pages and make them functional.</a:t>
            </a:r>
            <a:endParaRPr sz="1200">
              <a:solidFill>
                <a:srgbClr val="666666"/>
              </a:solidFill>
              <a:highlight>
                <a:srgbClr val="FFFFFF"/>
              </a:highlight>
            </a:endParaRPr>
          </a:p>
          <a:p>
            <a:pPr indent="0" lvl="0" marL="0" rtl="0" algn="l">
              <a:spcBef>
                <a:spcPts val="1600"/>
              </a:spcBef>
              <a:spcAft>
                <a:spcPts val="1600"/>
              </a:spcAft>
              <a:buNone/>
            </a:pPr>
            <a:r>
              <a:rPr lang="en-GB" sz="1200">
                <a:solidFill>
                  <a:srgbClr val="666666"/>
                </a:solidFill>
              </a:rPr>
              <a:t>HTML is easy to learn - You will enjoy it!</a:t>
            </a:r>
            <a:endParaRPr sz="12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HTML Page : Tags</a:t>
            </a:r>
            <a:endParaRPr/>
          </a:p>
        </p:txBody>
      </p:sp>
      <p:sp>
        <p:nvSpPr>
          <p:cNvPr id="213" name="Google Shape;213;p32"/>
          <p:cNvSpPr txBox="1"/>
          <p:nvPr>
            <p:ph idx="1" type="body"/>
          </p:nvPr>
        </p:nvSpPr>
        <p:spPr>
          <a:xfrm>
            <a:off x="745700" y="1345850"/>
            <a:ext cx="7688700" cy="3649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Basic HTML Tags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Tag                                           Description</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&lt;!DOCTYPE&gt;        Defines the document type</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            Defines an HTML document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            Contains metadata/information for the document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&lt;title&gt;           Defines a title for the document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            Defines the document's body</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&lt;h1&gt; to &lt;h6&gt;      Defines HTML headings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&lt;p&gt;               Defines a paragraph</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&lt;br&gt;              Inserts a single line break</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&lt;hr&gt;              Defines a thematic change in the content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&lt;!--...--&gt;        Defines a comment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HTML Page : Tags</a:t>
            </a:r>
            <a:endParaRPr/>
          </a:p>
        </p:txBody>
      </p:sp>
      <p:sp>
        <p:nvSpPr>
          <p:cNvPr id="219" name="Google Shape;219;p33"/>
          <p:cNvSpPr txBox="1"/>
          <p:nvPr>
            <p:ph idx="1" type="body"/>
          </p:nvPr>
        </p:nvSpPr>
        <p:spPr>
          <a:xfrm>
            <a:off x="745700" y="1345850"/>
            <a:ext cx="7688700" cy="3649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Forms and Input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Tag                                           Description</a:t>
            </a:r>
            <a:endParaRPr sz="1100">
              <a:solidFill>
                <a:srgbClr val="666666"/>
              </a:solidFill>
            </a:endParaRPr>
          </a:p>
          <a:p>
            <a:pPr indent="0" lvl="0" marL="0" rtl="0" algn="l">
              <a:lnSpc>
                <a:spcPct val="135714"/>
              </a:lnSpc>
              <a:spcBef>
                <a:spcPts val="0"/>
              </a:spcBef>
              <a:spcAft>
                <a:spcPts val="0"/>
              </a:spcAft>
              <a:buNone/>
            </a:pPr>
            <a:br>
              <a:rPr lang="en-GB" sz="1050">
                <a:solidFill>
                  <a:srgbClr val="666666"/>
                </a:solidFill>
                <a:latin typeface="Courier New"/>
                <a:ea typeface="Courier New"/>
                <a:cs typeface="Courier New"/>
                <a:sym typeface="Courier New"/>
              </a:rPr>
            </a:br>
            <a:r>
              <a:rPr lang="en-GB" sz="1000">
                <a:solidFill>
                  <a:srgbClr val="666666"/>
                </a:solidFill>
                <a:latin typeface="Courier New"/>
                <a:ea typeface="Courier New"/>
                <a:cs typeface="Courier New"/>
                <a:sym typeface="Courier New"/>
              </a:rPr>
              <a:t>&lt;form&gt;            Defines an HTML form for user input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&lt;input&gt;           Defines an input control</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&lt;textarea&gt;        Defines a multiline input control (text area)</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&lt;button&gt;          Defines a clickable button</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&lt;select&gt;          Defines a drop-down list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&lt;optgroup&gt;        Defines a group of related options in a drop-down list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&lt;option&gt;          Defines an option in a drop-down list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&lt;label&gt;           Defines a label for an &lt;input&gt; element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&lt;fieldset&gt;        Groups related elements in a form</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&lt;legend&gt;          Defines a caption for a &lt;fieldset&gt; element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&lt;datalist&gt;        Specifies a list of pre-defined options for input controls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&lt;output&gt;          Defines the result of a calculation</a:t>
            </a:r>
            <a:endParaRPr sz="10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58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HTML Page : Header</a:t>
            </a:r>
            <a:endParaRPr/>
          </a:p>
          <a:p>
            <a:pPr indent="0" lvl="0" marL="0" rtl="0" algn="l">
              <a:spcBef>
                <a:spcPts val="0"/>
              </a:spcBef>
              <a:spcAft>
                <a:spcPts val="0"/>
              </a:spcAft>
              <a:buNone/>
            </a:pPr>
            <a:r>
              <a:t/>
            </a:r>
            <a:endParaRPr/>
          </a:p>
        </p:txBody>
      </p:sp>
      <p:pic>
        <p:nvPicPr>
          <p:cNvPr id="225" name="Google Shape;225;p34"/>
          <p:cNvPicPr preferRelativeResize="0"/>
          <p:nvPr/>
        </p:nvPicPr>
        <p:blipFill>
          <a:blip r:embed="rId3">
            <a:alphaModFix/>
          </a:blip>
          <a:stretch>
            <a:fillRect/>
          </a:stretch>
        </p:blipFill>
        <p:spPr>
          <a:xfrm>
            <a:off x="4775600" y="1267675"/>
            <a:ext cx="4275551" cy="2444200"/>
          </a:xfrm>
          <a:prstGeom prst="rect">
            <a:avLst/>
          </a:prstGeom>
          <a:noFill/>
          <a:ln>
            <a:noFill/>
          </a:ln>
        </p:spPr>
      </p:pic>
      <p:pic>
        <p:nvPicPr>
          <p:cNvPr id="226" name="Google Shape;226;p34"/>
          <p:cNvPicPr preferRelativeResize="0"/>
          <p:nvPr/>
        </p:nvPicPr>
        <p:blipFill>
          <a:blip r:embed="rId4">
            <a:alphaModFix/>
          </a:blip>
          <a:stretch>
            <a:fillRect/>
          </a:stretch>
        </p:blipFill>
        <p:spPr>
          <a:xfrm>
            <a:off x="4775600" y="3711875"/>
            <a:ext cx="2589450" cy="1109775"/>
          </a:xfrm>
          <a:prstGeom prst="rect">
            <a:avLst/>
          </a:prstGeom>
          <a:noFill/>
          <a:ln>
            <a:noFill/>
          </a:ln>
        </p:spPr>
      </p:pic>
      <p:sp>
        <p:nvSpPr>
          <p:cNvPr id="227" name="Google Shape;227;p34"/>
          <p:cNvSpPr txBox="1"/>
          <p:nvPr/>
        </p:nvSpPr>
        <p:spPr>
          <a:xfrm>
            <a:off x="827775" y="1400850"/>
            <a:ext cx="3862800" cy="3594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&lt;article&gt;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&lt;header&gt;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&lt;h1&gt;A heading here&lt;/h1&gt;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&lt;p&gt;Posted by John Doe&lt;/p&gt;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&lt;p&gt;Some additional information here&lt;/p&gt;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&lt;/header&gt;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&lt;p&gt;Lorem Ipsum dolor setamet....&lt;/p&gt;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&lt;/article&gt;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HTML Page : Body</a:t>
            </a:r>
            <a:endParaRPr/>
          </a:p>
          <a:p>
            <a:pPr indent="0" lvl="0" marL="0" rtl="0" algn="l">
              <a:spcBef>
                <a:spcPts val="0"/>
              </a:spcBef>
              <a:spcAft>
                <a:spcPts val="0"/>
              </a:spcAft>
              <a:buNone/>
            </a:pPr>
            <a:r>
              <a:t/>
            </a:r>
            <a:endParaRPr/>
          </a:p>
        </p:txBody>
      </p:sp>
      <p:pic>
        <p:nvPicPr>
          <p:cNvPr id="233" name="Google Shape;233;p35"/>
          <p:cNvPicPr preferRelativeResize="0"/>
          <p:nvPr/>
        </p:nvPicPr>
        <p:blipFill>
          <a:blip r:embed="rId3">
            <a:alphaModFix/>
          </a:blip>
          <a:stretch>
            <a:fillRect/>
          </a:stretch>
        </p:blipFill>
        <p:spPr>
          <a:xfrm>
            <a:off x="4789750" y="1701875"/>
            <a:ext cx="4227375" cy="1937654"/>
          </a:xfrm>
          <a:prstGeom prst="rect">
            <a:avLst/>
          </a:prstGeom>
          <a:noFill/>
          <a:ln>
            <a:noFill/>
          </a:ln>
        </p:spPr>
      </p:pic>
      <p:pic>
        <p:nvPicPr>
          <p:cNvPr id="234" name="Google Shape;234;p35"/>
          <p:cNvPicPr preferRelativeResize="0"/>
          <p:nvPr/>
        </p:nvPicPr>
        <p:blipFill>
          <a:blip r:embed="rId4">
            <a:alphaModFix/>
          </a:blip>
          <a:stretch>
            <a:fillRect/>
          </a:stretch>
        </p:blipFill>
        <p:spPr>
          <a:xfrm>
            <a:off x="4789750" y="3740441"/>
            <a:ext cx="1928276" cy="568184"/>
          </a:xfrm>
          <a:prstGeom prst="rect">
            <a:avLst/>
          </a:prstGeom>
          <a:noFill/>
          <a:ln>
            <a:noFill/>
          </a:ln>
        </p:spPr>
      </p:pic>
      <p:sp>
        <p:nvSpPr>
          <p:cNvPr id="235" name="Google Shape;235;p35"/>
          <p:cNvSpPr txBox="1"/>
          <p:nvPr/>
        </p:nvSpPr>
        <p:spPr>
          <a:xfrm>
            <a:off x="806550" y="1606025"/>
            <a:ext cx="3870000" cy="3396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&lt;!DOCTYPE html&gt;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&lt;html&gt;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&lt;head&gt;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&lt;title&gt;Title of the document&lt;/title&gt;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&lt;/head&gt;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&lt;body&gt;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&lt;h1&gt;This is a heading&lt;/h1&gt;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&lt;p&gt;This is a paragraph.&lt;/p&gt;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&lt;/body&gt;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&lt;/html&gt;</a:t>
            </a:r>
            <a:endParaRPr sz="105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Simple Tags - Example</a:t>
            </a:r>
            <a:endParaRPr/>
          </a:p>
        </p:txBody>
      </p:sp>
      <p:sp>
        <p:nvSpPr>
          <p:cNvPr id="241" name="Google Shape;241;p36"/>
          <p:cNvSpPr txBox="1"/>
          <p:nvPr/>
        </p:nvSpPr>
        <p:spPr>
          <a:xfrm>
            <a:off x="856075" y="1436225"/>
            <a:ext cx="3346500" cy="3657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&lt;title&gt;Heading Example&lt;/title&gt;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&lt;h1&gt;This is heading 1&lt;/h1&gt;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&lt;h2&gt;This is heading 2&lt;/h2&gt;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&lt;h3&gt;This is heading 3&lt;/h3&gt;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&lt;h4&gt;This is heading 4&lt;/h4&gt;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&lt;h5&gt;This is heading 5&lt;/h5&gt;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&lt;h6&gt;This is heading 6&lt;/h6&gt;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p:txBody>
      </p:sp>
      <p:pic>
        <p:nvPicPr>
          <p:cNvPr id="242" name="Google Shape;242;p36"/>
          <p:cNvPicPr preferRelativeResize="0"/>
          <p:nvPr/>
        </p:nvPicPr>
        <p:blipFill>
          <a:blip r:embed="rId3">
            <a:alphaModFix/>
          </a:blip>
          <a:stretch>
            <a:fillRect/>
          </a:stretch>
        </p:blipFill>
        <p:spPr>
          <a:xfrm>
            <a:off x="4305450" y="1436225"/>
            <a:ext cx="3781225" cy="347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Tags Attributes</a:t>
            </a:r>
            <a:endParaRPr/>
          </a:p>
        </p:txBody>
      </p:sp>
      <p:sp>
        <p:nvSpPr>
          <p:cNvPr id="248" name="Google Shape;248;p37"/>
          <p:cNvSpPr txBox="1"/>
          <p:nvPr>
            <p:ph idx="1" type="body"/>
          </p:nvPr>
        </p:nvSpPr>
        <p:spPr>
          <a:xfrm>
            <a:off x="748875" y="1339825"/>
            <a:ext cx="7688700" cy="3648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HTML attributes provide additional information about HTML elements.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All HTML elements can have attributes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Attributes provide additional information about elements</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Attributes are always specified in the start tag</a:t>
            </a:r>
            <a:endParaRPr sz="1100">
              <a:solidFill>
                <a:srgbClr val="666666"/>
              </a:solidFill>
            </a:endParaRPr>
          </a:p>
          <a:p>
            <a:pPr indent="-298450" lvl="0" marL="457200" rtl="0" algn="l">
              <a:lnSpc>
                <a:spcPct val="135714"/>
              </a:lnSpc>
              <a:spcBef>
                <a:spcPts val="0"/>
              </a:spcBef>
              <a:spcAft>
                <a:spcPts val="0"/>
              </a:spcAft>
              <a:buClr>
                <a:srgbClr val="666666"/>
              </a:buClr>
              <a:buSzPts val="1100"/>
              <a:buChar char="●"/>
            </a:pPr>
            <a:r>
              <a:rPr lang="en-GB" sz="1100">
                <a:solidFill>
                  <a:srgbClr val="666666"/>
                </a:solidFill>
              </a:rPr>
              <a:t>Attributes usually come in name/value pairs like: name="value"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href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&lt;a href="https://www.google.com"&gt;Visit Google&lt;/a&gt;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src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src="img_girl.jpg"&gt;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width and height Attributes</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src="img_girl.jpg" width="500" height="600"&gt;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Tags Attributes</a:t>
            </a:r>
            <a:endParaRPr/>
          </a:p>
        </p:txBody>
      </p:sp>
      <p:sp>
        <p:nvSpPr>
          <p:cNvPr id="254" name="Google Shape;254;p38"/>
          <p:cNvSpPr txBox="1"/>
          <p:nvPr>
            <p:ph idx="1" type="body"/>
          </p:nvPr>
        </p:nvSpPr>
        <p:spPr>
          <a:xfrm>
            <a:off x="748875" y="1339825"/>
            <a:ext cx="7688700" cy="3648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The alt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src="img_girl.jpg" alt="Girl with a jacket"&gt;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style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&lt;p style="color:red;"&gt;This is a red paragraph.&lt;/p&gt;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lang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 lang="en"&gt;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title Attribute</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&lt;p title="I'm a tooltip"&gt;This is a paragraph.&lt;/p&gt;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Headings and Paragraphs</a:t>
            </a:r>
            <a:endParaRPr/>
          </a:p>
        </p:txBody>
      </p:sp>
      <p:sp>
        <p:nvSpPr>
          <p:cNvPr id="260" name="Google Shape;260;p39"/>
          <p:cNvSpPr txBox="1"/>
          <p:nvPr>
            <p:ph idx="1" type="body"/>
          </p:nvPr>
        </p:nvSpPr>
        <p:spPr>
          <a:xfrm>
            <a:off x="764825" y="1371375"/>
            <a:ext cx="7688700" cy="3729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 lang="en"&gt;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&lt;meta charset="UTF-8"&gt;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&lt;title&gt;Headings&lt;/title&gt;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&lt;h1&gt; This is sample heading &lt;/h1&gt;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&lt;h2&gt; This is sample heading &lt;/h2&gt;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&lt;h3&gt; This is sample heading &lt;/h3&gt;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&lt;h4&gt; This is sample heading &lt;/h4&gt;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&lt;h5&gt; This is sample heading &lt;/h5&gt;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&lt;h6&gt; This is sample heading &lt;/h6&gt;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 This is an </a:t>
            </a:r>
            <a:r>
              <a:rPr lang="en-GB" sz="1000">
                <a:solidFill>
                  <a:srgbClr val="666666"/>
                </a:solidFill>
                <a:latin typeface="Courier New"/>
                <a:ea typeface="Courier New"/>
                <a:cs typeface="Courier New"/>
                <a:sym typeface="Courier New"/>
              </a:rPr>
              <a:t>example</a:t>
            </a:r>
            <a:r>
              <a:rPr lang="en-GB" sz="1000">
                <a:solidFill>
                  <a:srgbClr val="666666"/>
                </a:solidFill>
                <a:latin typeface="Courier New"/>
                <a:ea typeface="Courier New"/>
                <a:cs typeface="Courier New"/>
                <a:sym typeface="Courier New"/>
              </a:rPr>
              <a:t> for paragraph in HTML. Nice to meet you guys !&lt;/p&gt;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r>
              <a:rPr lang="en-GB" sz="1000">
                <a:solidFill>
                  <a:srgbClr val="666666"/>
                </a:solidFill>
                <a:latin typeface="Courier New"/>
                <a:ea typeface="Courier New"/>
                <a:cs typeface="Courier New"/>
                <a:sym typeface="Courier New"/>
              </a:rPr>
              <a:t> </a:t>
            </a: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Structure of a Web Page</a:t>
            </a:r>
            <a:endParaRPr/>
          </a:p>
        </p:txBody>
      </p:sp>
      <p:sp>
        <p:nvSpPr>
          <p:cNvPr id="266" name="Google Shape;266;p40"/>
          <p:cNvSpPr txBox="1"/>
          <p:nvPr>
            <p:ph idx="1" type="body"/>
          </p:nvPr>
        </p:nvSpPr>
        <p:spPr>
          <a:xfrm>
            <a:off x="771900" y="1385525"/>
            <a:ext cx="7688700" cy="10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rgbClr val="666666"/>
                </a:solidFill>
                <a:highlight>
                  <a:srgbClr val="FFFFFF"/>
                </a:highlight>
                <a:latin typeface="Arial"/>
                <a:ea typeface="Arial"/>
                <a:cs typeface="Arial"/>
                <a:sym typeface="Arial"/>
              </a:rPr>
              <a:t>Add the following HTML markup to our </a:t>
            </a:r>
            <a:r>
              <a:rPr lang="en-GB" sz="1100">
                <a:solidFill>
                  <a:srgbClr val="666666"/>
                </a:solidFill>
                <a:highlight>
                  <a:srgbClr val="FFFFFF"/>
                </a:highlight>
                <a:latin typeface="Times New Roman"/>
                <a:ea typeface="Times New Roman"/>
                <a:cs typeface="Times New Roman"/>
                <a:sym typeface="Times New Roman"/>
              </a:rPr>
              <a:t>basics.html</a:t>
            </a:r>
            <a:r>
              <a:rPr lang="en-GB" sz="1100">
                <a:solidFill>
                  <a:srgbClr val="666666"/>
                </a:solidFill>
                <a:highlight>
                  <a:srgbClr val="FFFFFF"/>
                </a:highlight>
                <a:latin typeface="Arial"/>
                <a:ea typeface="Arial"/>
                <a:cs typeface="Arial"/>
                <a:sym typeface="Arial"/>
              </a:rPr>
              <a:t> file. This is what you’ll start with for every single web page you’ll ever produce. Typically, you would use a templating engine of some sort to avoid </a:t>
            </a:r>
            <a:r>
              <a:rPr lang="en-GB" sz="1100">
                <a:solidFill>
                  <a:srgbClr val="666666"/>
                </a:solidFill>
                <a:highlight>
                  <a:srgbClr val="FFFFFF"/>
                </a:highlight>
                <a:latin typeface="Arial"/>
                <a:ea typeface="Arial"/>
                <a:cs typeface="Arial"/>
                <a:sym typeface="Arial"/>
              </a:rPr>
              <a:t>retyping</a:t>
            </a:r>
            <a:r>
              <a:rPr lang="en-GB" sz="1100">
                <a:solidFill>
                  <a:srgbClr val="666666"/>
                </a:solidFill>
                <a:highlight>
                  <a:srgbClr val="FFFFFF"/>
                </a:highlight>
                <a:latin typeface="Arial"/>
                <a:ea typeface="Arial"/>
                <a:cs typeface="Arial"/>
                <a:sym typeface="Arial"/>
              </a:rPr>
              <a:t> the redundant parts, but for this tutorial, we’ll be focusing on the raw HTML.</a:t>
            </a:r>
            <a:endParaRPr sz="1100">
              <a:solidFill>
                <a:srgbClr val="666666"/>
              </a:solidFill>
            </a:endParaRPr>
          </a:p>
        </p:txBody>
      </p:sp>
      <p:pic>
        <p:nvPicPr>
          <p:cNvPr id="267" name="Google Shape;267;p40"/>
          <p:cNvPicPr preferRelativeResize="0"/>
          <p:nvPr/>
        </p:nvPicPr>
        <p:blipFill>
          <a:blip r:embed="rId3">
            <a:alphaModFix/>
          </a:blip>
          <a:stretch>
            <a:fillRect/>
          </a:stretch>
        </p:blipFill>
        <p:spPr>
          <a:xfrm>
            <a:off x="729450" y="2150800"/>
            <a:ext cx="6656749" cy="265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First, we need to tell browsers that this is an HTML5 web page with the &lt;!DOCTYPE html&gt; line. This is just a special string that browsers look for when they try to display our web page, and it always needs to look exactly like it does above.</a:t>
            </a:r>
            <a:endParaRPr sz="1100">
              <a:solidFill>
                <a:srgbClr val="666666"/>
              </a:solidFill>
              <a:highlight>
                <a:srgbClr val="FFFFFF"/>
              </a:highlight>
            </a:endParaRPr>
          </a:p>
          <a:p>
            <a:pPr indent="0" lvl="0" marL="0" rtl="0" algn="l">
              <a:spcBef>
                <a:spcPts val="2100"/>
              </a:spcBef>
              <a:spcAft>
                <a:spcPts val="2100"/>
              </a:spcAft>
              <a:buNone/>
            </a:pPr>
            <a:r>
              <a:rPr lang="en-GB" sz="1100">
                <a:solidFill>
                  <a:srgbClr val="666666"/>
                </a:solidFill>
                <a:highlight>
                  <a:srgbClr val="FFFFFF"/>
                </a:highlight>
              </a:rPr>
              <a:t>Then, our entire web page needs to be wrapped in &lt;html&gt; tags. The actual &lt;html&gt; text is called an “opening tag”, while &lt;/html&gt; is called a “closing tag”. Everything inside of these tags are considered part of the &lt;html&gt; “element”, which is this ethereal thing that gets created when a web browser parses your HTML tags.</a:t>
            </a:r>
            <a:endParaRPr sz="1100">
              <a:solidFill>
                <a:srgbClr val="666666"/>
              </a:solidFill>
            </a:endParaRPr>
          </a:p>
        </p:txBody>
      </p:sp>
      <p:pic>
        <p:nvPicPr>
          <p:cNvPr id="273" name="Google Shape;273;p41"/>
          <p:cNvPicPr preferRelativeResize="0"/>
          <p:nvPr/>
        </p:nvPicPr>
        <p:blipFill>
          <a:blip r:embed="rId3">
            <a:alphaModFix/>
          </a:blip>
          <a:stretch>
            <a:fillRect/>
          </a:stretch>
        </p:blipFill>
        <p:spPr>
          <a:xfrm>
            <a:off x="1813122" y="2674325"/>
            <a:ext cx="4545950" cy="234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Markup Language</a:t>
            </a:r>
            <a:endParaRPr/>
          </a:p>
        </p:txBody>
      </p:sp>
      <p:sp>
        <p:nvSpPr>
          <p:cNvPr id="100" name="Google Shape;100;p15"/>
          <p:cNvSpPr txBox="1"/>
          <p:nvPr>
            <p:ph idx="1" type="body"/>
          </p:nvPr>
        </p:nvSpPr>
        <p:spPr>
          <a:xfrm>
            <a:off x="729450" y="1469275"/>
            <a:ext cx="7688700" cy="34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A </a:t>
            </a:r>
            <a:r>
              <a:rPr b="1" lang="en-GB" sz="1100">
                <a:solidFill>
                  <a:srgbClr val="666666"/>
                </a:solidFill>
              </a:rPr>
              <a:t>Markup Language</a:t>
            </a:r>
            <a:r>
              <a:rPr lang="en-GB" sz="1100">
                <a:solidFill>
                  <a:srgbClr val="666666"/>
                </a:solidFill>
                <a:highlight>
                  <a:srgbClr val="FFFFFF"/>
                </a:highlight>
              </a:rPr>
              <a:t> is a way that computers speak to each other to control how text is processed and presented. To do this HTML uses two things: tags and </a:t>
            </a:r>
            <a:r>
              <a:rPr lang="en-GB" sz="1100">
                <a:solidFill>
                  <a:srgbClr val="666666"/>
                </a:solidFill>
              </a:rPr>
              <a:t>attributes</a:t>
            </a:r>
            <a:r>
              <a:rPr lang="en-GB" sz="1100">
                <a:solidFill>
                  <a:srgbClr val="666666"/>
                </a:solidFill>
                <a:highlight>
                  <a:srgbClr val="FFFFFF"/>
                </a:highlight>
              </a:rPr>
              <a:t>.</a:t>
            </a:r>
            <a:endParaRPr sz="1100">
              <a:solidFill>
                <a:srgbClr val="666666"/>
              </a:solidFill>
              <a:highlight>
                <a:srgbClr val="FFFFFF"/>
              </a:highlight>
            </a:endParaRPr>
          </a:p>
          <a:p>
            <a:pPr indent="0" lvl="0" marL="0" rtl="0" algn="l">
              <a:spcBef>
                <a:spcPts val="1600"/>
              </a:spcBef>
              <a:spcAft>
                <a:spcPts val="0"/>
              </a:spcAft>
              <a:buNone/>
            </a:pPr>
            <a:r>
              <a:rPr lang="en-GB" sz="1100">
                <a:solidFill>
                  <a:srgbClr val="666666"/>
                </a:solidFill>
                <a:highlight>
                  <a:srgbClr val="FFFFFF"/>
                </a:highlight>
              </a:rPr>
              <a:t>Markup languages are designed for the processing, definition and presentation of </a:t>
            </a:r>
            <a:r>
              <a:rPr lang="en-GB" sz="1100">
                <a:solidFill>
                  <a:srgbClr val="666666"/>
                </a:solidFill>
                <a:highlight>
                  <a:srgbClr val="FFFFFF"/>
                </a:highlight>
                <a:uFill>
                  <a:noFill/>
                </a:uFill>
                <a:hlinkClick r:id="rId3">
                  <a:extLst>
                    <a:ext uri="{A12FA001-AC4F-418D-AE19-62706E023703}">
                      <ahyp:hlinkClr val="tx"/>
                    </a:ext>
                  </a:extLst>
                </a:hlinkClick>
              </a:rPr>
              <a:t>text</a:t>
            </a:r>
            <a:r>
              <a:rPr lang="en-GB" sz="1100">
                <a:solidFill>
                  <a:srgbClr val="666666"/>
                </a:solidFill>
                <a:highlight>
                  <a:srgbClr val="FFFFFF"/>
                </a:highlight>
              </a:rPr>
              <a:t>. The </a:t>
            </a:r>
            <a:r>
              <a:rPr lang="en-GB" sz="1100">
                <a:solidFill>
                  <a:srgbClr val="666666"/>
                </a:solidFill>
                <a:highlight>
                  <a:srgbClr val="FFFFFF"/>
                </a:highlight>
                <a:uFill>
                  <a:noFill/>
                </a:uFill>
                <a:hlinkClick r:id="rId4">
                  <a:extLst>
                    <a:ext uri="{A12FA001-AC4F-418D-AE19-62706E023703}">
                      <ahyp:hlinkClr val="tx"/>
                    </a:ext>
                  </a:extLst>
                </a:hlinkClick>
              </a:rPr>
              <a:t>language</a:t>
            </a:r>
            <a:r>
              <a:rPr lang="en-GB" sz="1100">
                <a:solidFill>
                  <a:srgbClr val="666666"/>
                </a:solidFill>
                <a:highlight>
                  <a:srgbClr val="FFFFFF"/>
                </a:highlight>
              </a:rPr>
              <a:t> specifies </a:t>
            </a:r>
            <a:r>
              <a:rPr lang="en-GB" sz="1100">
                <a:solidFill>
                  <a:srgbClr val="666666"/>
                </a:solidFill>
                <a:highlight>
                  <a:srgbClr val="FFFFFF"/>
                </a:highlight>
                <a:uFill>
                  <a:noFill/>
                </a:uFill>
                <a:hlinkClick r:id="rId5">
                  <a:extLst>
                    <a:ext uri="{A12FA001-AC4F-418D-AE19-62706E023703}">
                      <ahyp:hlinkClr val="tx"/>
                    </a:ext>
                  </a:extLst>
                </a:hlinkClick>
              </a:rPr>
              <a:t>code</a:t>
            </a:r>
            <a:r>
              <a:rPr lang="en-GB" sz="1100">
                <a:solidFill>
                  <a:srgbClr val="666666"/>
                </a:solidFill>
                <a:highlight>
                  <a:srgbClr val="FFFFFF"/>
                </a:highlight>
              </a:rPr>
              <a:t> for formatting, both the layout and style, within a </a:t>
            </a:r>
            <a:r>
              <a:rPr lang="en-GB" sz="1100">
                <a:solidFill>
                  <a:srgbClr val="666666"/>
                </a:solidFill>
                <a:highlight>
                  <a:srgbClr val="FFFFFF"/>
                </a:highlight>
                <a:uFill>
                  <a:noFill/>
                </a:uFill>
                <a:hlinkClick r:id="rId6">
                  <a:extLst>
                    <a:ext uri="{A12FA001-AC4F-418D-AE19-62706E023703}">
                      <ahyp:hlinkClr val="tx"/>
                    </a:ext>
                  </a:extLst>
                </a:hlinkClick>
              </a:rPr>
              <a:t>text file</a:t>
            </a:r>
            <a:r>
              <a:rPr lang="en-GB" sz="1100">
                <a:solidFill>
                  <a:srgbClr val="666666"/>
                </a:solidFill>
                <a:highlight>
                  <a:srgbClr val="FFFFFF"/>
                </a:highlight>
              </a:rPr>
              <a:t>. The code used to specify the formatting are called </a:t>
            </a:r>
            <a:r>
              <a:rPr lang="en-GB" sz="1100">
                <a:solidFill>
                  <a:srgbClr val="666666"/>
                </a:solidFill>
                <a:highlight>
                  <a:srgbClr val="FFFFFF"/>
                </a:highlight>
                <a:uFill>
                  <a:noFill/>
                </a:uFill>
                <a:hlinkClick r:id="rId7">
                  <a:extLst>
                    <a:ext uri="{A12FA001-AC4F-418D-AE19-62706E023703}">
                      <ahyp:hlinkClr val="tx"/>
                    </a:ext>
                  </a:extLst>
                </a:hlinkClick>
              </a:rPr>
              <a:t>tags</a:t>
            </a:r>
            <a:r>
              <a:rPr lang="en-GB" sz="1100">
                <a:solidFill>
                  <a:srgbClr val="666666"/>
                </a:solidFill>
                <a:highlight>
                  <a:srgbClr val="FFFFFF"/>
                </a:highlight>
              </a:rPr>
              <a:t>. </a:t>
            </a:r>
            <a:r>
              <a:rPr lang="en-GB" sz="1100">
                <a:solidFill>
                  <a:srgbClr val="666666"/>
                </a:solidFill>
                <a:highlight>
                  <a:srgbClr val="FFFFFF"/>
                </a:highlight>
                <a:uFill>
                  <a:noFill/>
                </a:uFill>
                <a:hlinkClick r:id="rId8">
                  <a:extLst>
                    <a:ext uri="{A12FA001-AC4F-418D-AE19-62706E023703}">
                      <ahyp:hlinkClr val="tx"/>
                    </a:ext>
                  </a:extLst>
                </a:hlinkClick>
              </a:rPr>
              <a:t>HTML is</a:t>
            </a:r>
            <a:r>
              <a:rPr lang="en-GB" sz="1100">
                <a:solidFill>
                  <a:srgbClr val="666666"/>
                </a:solidFill>
                <a:highlight>
                  <a:srgbClr val="FFFFFF"/>
                </a:highlight>
              </a:rPr>
              <a:t> a an example of a widely known and used markup language.</a:t>
            </a:r>
            <a:endParaRPr sz="1100">
              <a:solidFill>
                <a:srgbClr val="666666"/>
              </a:solidFill>
              <a:highlight>
                <a:srgbClr val="FFFFFF"/>
              </a:highlight>
            </a:endParaRPr>
          </a:p>
          <a:p>
            <a:pPr indent="0" lvl="0" marL="0" rtl="0" algn="l">
              <a:spcBef>
                <a:spcPts val="1600"/>
              </a:spcBef>
              <a:spcAft>
                <a:spcPts val="0"/>
              </a:spcAft>
              <a:buNone/>
            </a:pPr>
            <a:r>
              <a:rPr lang="en-GB" sz="1100">
                <a:solidFill>
                  <a:srgbClr val="666666"/>
                </a:solidFill>
                <a:highlight>
                  <a:srgbClr val="FFFFFF"/>
                </a:highlight>
              </a:rPr>
              <a:t>Below is an example segment of HTML code that creates bold text on a Web Page.</a:t>
            </a:r>
            <a:endParaRPr sz="1100">
              <a:solidFill>
                <a:srgbClr val="666666"/>
              </a:solidFill>
              <a:highlight>
                <a:srgbClr val="FFFFFF"/>
              </a:highlight>
            </a:endParaRPr>
          </a:p>
          <a:p>
            <a:pPr indent="0" lvl="0" marL="0" rtl="0" algn="l">
              <a:spcBef>
                <a:spcPts val="1600"/>
              </a:spcBef>
              <a:spcAft>
                <a:spcPts val="0"/>
              </a:spcAft>
              <a:buNone/>
            </a:pPr>
            <a:r>
              <a:t/>
            </a:r>
            <a:endParaRPr sz="1100">
              <a:solidFill>
                <a:srgbClr val="666666"/>
              </a:solidFill>
              <a:highlight>
                <a:srgbClr val="FFFFFF"/>
              </a:highlight>
            </a:endParaRPr>
          </a:p>
          <a:p>
            <a:pPr indent="0" lvl="0" marL="0" marR="2349500" rtl="0" algn="l">
              <a:lnSpc>
                <a:spcPct val="100000"/>
              </a:lnSpc>
              <a:spcBef>
                <a:spcPts val="1600"/>
              </a:spcBef>
              <a:spcAft>
                <a:spcPts val="0"/>
              </a:spcAft>
              <a:buNone/>
            </a:pPr>
            <a:r>
              <a:rPr lang="en-GB" sz="1100">
                <a:solidFill>
                  <a:srgbClr val="666666"/>
                </a:solidFill>
                <a:highlight>
                  <a:srgbClr val="FFFFFF"/>
                </a:highlight>
              </a:rPr>
              <a:t>The </a:t>
            </a:r>
            <a:r>
              <a:rPr lang="en-GB" sz="1100">
                <a:solidFill>
                  <a:srgbClr val="666666"/>
                </a:solidFill>
                <a:highlight>
                  <a:srgbClr val="FFFFFF"/>
                </a:highlight>
                <a:uFill>
                  <a:noFill/>
                </a:uFill>
                <a:hlinkClick r:id="rId9">
                  <a:extLst>
                    <a:ext uri="{A12FA001-AC4F-418D-AE19-62706E023703}">
                      <ahyp:hlinkClr val="tx"/>
                    </a:ext>
                  </a:extLst>
                </a:hlinkClick>
              </a:rPr>
              <a:t>&lt;b&gt; tag</a:t>
            </a:r>
            <a:r>
              <a:rPr lang="en-GB" sz="1100">
                <a:solidFill>
                  <a:srgbClr val="666666"/>
                </a:solidFill>
                <a:highlight>
                  <a:srgbClr val="FFFFFF"/>
                </a:highlight>
              </a:rPr>
              <a:t> in this code snippet is one of many </a:t>
            </a:r>
            <a:r>
              <a:rPr lang="en-GB" sz="1100">
                <a:solidFill>
                  <a:srgbClr val="666666"/>
                </a:solidFill>
                <a:highlight>
                  <a:srgbClr val="FFFFFF"/>
                </a:highlight>
                <a:uFill>
                  <a:noFill/>
                </a:uFill>
                <a:hlinkClick r:id="rId10">
                  <a:extLst>
                    <a:ext uri="{A12FA001-AC4F-418D-AE19-62706E023703}">
                      <ahyp:hlinkClr val="tx"/>
                    </a:ext>
                  </a:extLst>
                </a:hlinkClick>
              </a:rPr>
              <a:t>HTML tags</a:t>
            </a:r>
            <a:r>
              <a:rPr lang="en-GB" sz="1100">
                <a:solidFill>
                  <a:srgbClr val="666666"/>
                </a:solidFill>
                <a:highlight>
                  <a:srgbClr val="FFFFFF"/>
                </a:highlight>
              </a:rPr>
              <a:t>. These tags change the way elements, such as text, appears in a web browser. Below is an example of the output.</a:t>
            </a:r>
            <a:endParaRPr sz="1100">
              <a:solidFill>
                <a:srgbClr val="666666"/>
              </a:solidFill>
              <a:highlight>
                <a:srgbClr val="FFFFFF"/>
              </a:highlight>
            </a:endParaRPr>
          </a:p>
          <a:p>
            <a:pPr indent="0" lvl="0" marL="0" marR="2349500" rtl="0" algn="l">
              <a:lnSpc>
                <a:spcPct val="100000"/>
              </a:lnSpc>
              <a:spcBef>
                <a:spcPts val="2600"/>
              </a:spcBef>
              <a:spcAft>
                <a:spcPts val="2600"/>
              </a:spcAft>
              <a:buNone/>
            </a:pPr>
            <a:r>
              <a:rPr lang="en-GB" sz="1100">
                <a:solidFill>
                  <a:srgbClr val="666666"/>
                </a:solidFill>
                <a:highlight>
                  <a:srgbClr val="FFFFFF"/>
                </a:highlight>
              </a:rPr>
              <a:t>Example of </a:t>
            </a:r>
            <a:r>
              <a:rPr b="1" lang="en-GB" sz="1100">
                <a:solidFill>
                  <a:srgbClr val="666666"/>
                </a:solidFill>
                <a:highlight>
                  <a:srgbClr val="FFFFFF"/>
                </a:highlight>
              </a:rPr>
              <a:t>bold</a:t>
            </a:r>
            <a:r>
              <a:rPr lang="en-GB" sz="1100">
                <a:solidFill>
                  <a:srgbClr val="666666"/>
                </a:solidFill>
                <a:highlight>
                  <a:srgbClr val="FFFFFF"/>
                </a:highlight>
              </a:rPr>
              <a:t> in HTML.</a:t>
            </a:r>
            <a:endParaRPr sz="1100">
              <a:solidFill>
                <a:srgbClr val="666666"/>
              </a:solidFill>
              <a:highlight>
                <a:srgbClr val="FFFFFF"/>
              </a:highlight>
            </a:endParaRPr>
          </a:p>
        </p:txBody>
      </p:sp>
      <p:pic>
        <p:nvPicPr>
          <p:cNvPr id="101" name="Google Shape;101;p15"/>
          <p:cNvPicPr preferRelativeResize="0"/>
          <p:nvPr/>
        </p:nvPicPr>
        <p:blipFill>
          <a:blip r:embed="rId11">
            <a:alphaModFix/>
          </a:blip>
          <a:stretch>
            <a:fillRect/>
          </a:stretch>
        </p:blipFill>
        <p:spPr>
          <a:xfrm>
            <a:off x="838650" y="3226168"/>
            <a:ext cx="3893050" cy="413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 type="body"/>
          </p:nvPr>
        </p:nvSpPr>
        <p:spPr>
          <a:xfrm>
            <a:off x="729450" y="1309800"/>
            <a:ext cx="7688700" cy="106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rgbClr val="666666"/>
                </a:solidFill>
                <a:highlight>
                  <a:srgbClr val="FFFFFF"/>
                </a:highlight>
              </a:rPr>
              <a:t>Inside of the &lt;html&gt; element, we have two more elements called &lt;head&gt; and &lt;body&gt;. A web page’s head contains all of its metadata, like the page title, any CSS stylesheets, and other things that are required to render the page but you don’t necessarily want the user to see. The bulk of our HTML markup will live in the &lt;body&gt; element, which represents the visible content of the page. Note that opening up our page in a web browser won’t display anything, since it has an empty &lt;body&gt;.</a:t>
            </a:r>
            <a:endParaRPr sz="1100">
              <a:solidFill>
                <a:srgbClr val="666666"/>
              </a:solidFill>
            </a:endParaRPr>
          </a:p>
        </p:txBody>
      </p:sp>
      <p:pic>
        <p:nvPicPr>
          <p:cNvPr id="279" name="Google Shape;279;p42"/>
          <p:cNvPicPr preferRelativeResize="0"/>
          <p:nvPr/>
        </p:nvPicPr>
        <p:blipFill>
          <a:blip r:embed="rId3">
            <a:alphaModFix/>
          </a:blip>
          <a:stretch>
            <a:fillRect/>
          </a:stretch>
        </p:blipFill>
        <p:spPr>
          <a:xfrm>
            <a:off x="2304400" y="2242775"/>
            <a:ext cx="3865600" cy="2734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idx="1" type="body"/>
          </p:nvPr>
        </p:nvSpPr>
        <p:spPr>
          <a:xfrm>
            <a:off x="729450" y="13647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The purpose of this &lt;head&gt;/&lt;body&gt; split will become clearer in a few chapters after we start working with CSS.</a:t>
            </a:r>
            <a:endParaRPr sz="1100">
              <a:solidFill>
                <a:srgbClr val="666666"/>
              </a:solidFill>
              <a:highlight>
                <a:srgbClr val="FFFFFF"/>
              </a:highlight>
            </a:endParaRPr>
          </a:p>
          <a:p>
            <a:pPr indent="0" lvl="0" marL="0" rtl="0" algn="l">
              <a:spcBef>
                <a:spcPts val="2100"/>
              </a:spcBef>
              <a:spcAft>
                <a:spcPts val="0"/>
              </a:spcAft>
              <a:buNone/>
            </a:pPr>
            <a:r>
              <a:rPr lang="en-GB" sz="1100">
                <a:solidFill>
                  <a:srgbClr val="666666"/>
                </a:solidFill>
                <a:highlight>
                  <a:srgbClr val="FFFFFF"/>
                </a:highlight>
              </a:rPr>
              <a:t>Also notice the HTML comment syntax in the above snippet. Anything that starts with &lt;!-- and ends with --&gt; will be completely ignored by the browser. This is useful for documenting your code and making notes to yourself.</a:t>
            </a:r>
            <a:endParaRPr sz="1100">
              <a:solidFill>
                <a:srgbClr val="666666"/>
              </a:solidFill>
              <a:highlight>
                <a:srgbClr val="FFFFFF"/>
              </a:highlight>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idx="1" type="body"/>
          </p:nvPr>
        </p:nvSpPr>
        <p:spPr>
          <a:xfrm>
            <a:off x="729450" y="1336002"/>
            <a:ext cx="7688700" cy="1005900"/>
          </a:xfrm>
          <a:prstGeom prst="rect">
            <a:avLst/>
          </a:prstGeom>
        </p:spPr>
        <p:txBody>
          <a:bodyPr anchorCtr="0" anchor="t" bIns="91425" lIns="91425" spcFirstLastPara="1" rIns="91425" wrap="square" tIns="91425">
            <a:noAutofit/>
          </a:bodyPr>
          <a:lstStyle/>
          <a:p>
            <a:pPr indent="0" lvl="0" marL="0" rtl="0" algn="l">
              <a:lnSpc>
                <a:spcPct val="6818"/>
              </a:lnSpc>
              <a:spcBef>
                <a:spcPts val="0"/>
              </a:spcBef>
              <a:spcAft>
                <a:spcPts val="0"/>
              </a:spcAft>
              <a:buNone/>
            </a:pPr>
            <a:r>
              <a:rPr lang="en-GB" sz="1100">
                <a:solidFill>
                  <a:srgbClr val="666666"/>
                </a:solidFill>
                <a:highlight>
                  <a:srgbClr val="FFFFFF"/>
                </a:highlight>
              </a:rPr>
              <a:t>To build any webpage you will need four primary tags: &lt;html&gt;, &lt;head&gt;, &lt;title&gt; and &lt;body&gt;. These are all container tags and </a:t>
            </a:r>
            <a:r>
              <a:rPr b="1" lang="en-GB" sz="1100">
                <a:solidFill>
                  <a:srgbClr val="666666"/>
                </a:solidFill>
                <a:highlight>
                  <a:srgbClr val="FFFFFF"/>
                </a:highlight>
              </a:rPr>
              <a:t>must appear as pairs with a beginning and an ending.</a:t>
            </a:r>
            <a:endParaRPr b="1" sz="1100">
              <a:solidFill>
                <a:srgbClr val="666666"/>
              </a:solidFill>
              <a:highlight>
                <a:srgbClr val="FFFFFF"/>
              </a:highlight>
            </a:endParaRPr>
          </a:p>
          <a:p>
            <a:pPr indent="0" lvl="0" marL="0" rtl="0" algn="l">
              <a:lnSpc>
                <a:spcPct val="122727"/>
              </a:lnSpc>
              <a:spcBef>
                <a:spcPts val="0"/>
              </a:spcBef>
              <a:spcAft>
                <a:spcPts val="0"/>
              </a:spcAft>
              <a:buNone/>
            </a:pPr>
            <a:r>
              <a:t/>
            </a:r>
            <a:endParaRPr sz="1100">
              <a:solidFill>
                <a:srgbClr val="666666"/>
              </a:solidFill>
              <a:highlight>
                <a:srgbClr val="FFFFFF"/>
              </a:highlight>
            </a:endParaRPr>
          </a:p>
          <a:p>
            <a:pPr indent="0" lvl="0" marL="0" rtl="0" algn="l">
              <a:lnSpc>
                <a:spcPct val="6818"/>
              </a:lnSpc>
              <a:spcBef>
                <a:spcPts val="0"/>
              </a:spcBef>
              <a:spcAft>
                <a:spcPts val="0"/>
              </a:spcAft>
              <a:buNone/>
            </a:pPr>
            <a:r>
              <a:rPr lang="en-GB" sz="1100">
                <a:solidFill>
                  <a:srgbClr val="666666"/>
                </a:solidFill>
                <a:highlight>
                  <a:srgbClr val="FFFFFF"/>
                </a:highlight>
              </a:rPr>
              <a:t>Here is a diagram, showing the two main parts and the primary tags.</a:t>
            </a:r>
            <a:endParaRPr sz="1100">
              <a:solidFill>
                <a:srgbClr val="666666"/>
              </a:solidFill>
              <a:highlight>
                <a:srgbClr val="FFFFFF"/>
              </a:highlight>
            </a:endParaRPr>
          </a:p>
          <a:p>
            <a:pPr indent="0" lvl="0" marL="0" rtl="0" algn="l">
              <a:spcBef>
                <a:spcPts val="0"/>
              </a:spcBef>
              <a:spcAft>
                <a:spcPts val="1600"/>
              </a:spcAft>
              <a:buNone/>
            </a:pPr>
            <a:r>
              <a:t/>
            </a:r>
            <a:endParaRPr sz="1100">
              <a:solidFill>
                <a:srgbClr val="666666"/>
              </a:solidFill>
              <a:highlight>
                <a:srgbClr val="FFFFFF"/>
              </a:highlight>
            </a:endParaRPr>
          </a:p>
        </p:txBody>
      </p:sp>
      <p:pic>
        <p:nvPicPr>
          <p:cNvPr id="290" name="Google Shape;290;p44"/>
          <p:cNvPicPr preferRelativeResize="0"/>
          <p:nvPr/>
        </p:nvPicPr>
        <p:blipFill>
          <a:blip r:embed="rId3">
            <a:alphaModFix/>
          </a:blip>
          <a:stretch>
            <a:fillRect/>
          </a:stretch>
        </p:blipFill>
        <p:spPr>
          <a:xfrm>
            <a:off x="2100587" y="2310725"/>
            <a:ext cx="4942825" cy="2742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Page Title</a:t>
            </a:r>
            <a:endParaRPr/>
          </a:p>
        </p:txBody>
      </p:sp>
      <p:sp>
        <p:nvSpPr>
          <p:cNvPr id="296" name="Google Shape;296;p45"/>
          <p:cNvSpPr txBox="1"/>
          <p:nvPr>
            <p:ph idx="1" type="body"/>
          </p:nvPr>
        </p:nvSpPr>
        <p:spPr>
          <a:xfrm>
            <a:off x="729450" y="1371375"/>
            <a:ext cx="76887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One of the most important pieces of metadata is the title of your web page, defined by the aptly named &lt;title&gt; element. Browsers display this in the tab for your page, and Google displays it in search engine results.</a:t>
            </a:r>
            <a:endParaRPr sz="1100">
              <a:solidFill>
                <a:srgbClr val="666666"/>
              </a:solidFill>
              <a:highlight>
                <a:srgbClr val="FFFFFF"/>
              </a:highlight>
            </a:endParaRPr>
          </a:p>
          <a:p>
            <a:pPr indent="0" lvl="0" marL="0" rtl="0" algn="l">
              <a:spcBef>
                <a:spcPts val="2100"/>
              </a:spcBef>
              <a:spcAft>
                <a:spcPts val="1600"/>
              </a:spcAft>
              <a:buNone/>
            </a:pPr>
            <a:r>
              <a:t/>
            </a:r>
            <a:endParaRPr sz="1100">
              <a:solidFill>
                <a:srgbClr val="666666"/>
              </a:solidFill>
            </a:endParaRPr>
          </a:p>
        </p:txBody>
      </p:sp>
      <p:pic>
        <p:nvPicPr>
          <p:cNvPr id="297" name="Google Shape;297;p45"/>
          <p:cNvPicPr preferRelativeResize="0"/>
          <p:nvPr/>
        </p:nvPicPr>
        <p:blipFill>
          <a:blip r:embed="rId3">
            <a:alphaModFix/>
          </a:blip>
          <a:stretch>
            <a:fillRect/>
          </a:stretch>
        </p:blipFill>
        <p:spPr>
          <a:xfrm>
            <a:off x="3584127" y="2164950"/>
            <a:ext cx="5482699" cy="2784250"/>
          </a:xfrm>
          <a:prstGeom prst="rect">
            <a:avLst/>
          </a:prstGeom>
          <a:noFill/>
          <a:ln>
            <a:noFill/>
          </a:ln>
        </p:spPr>
      </p:pic>
      <p:pic>
        <p:nvPicPr>
          <p:cNvPr id="298" name="Google Shape;298;p45"/>
          <p:cNvPicPr preferRelativeResize="0"/>
          <p:nvPr/>
        </p:nvPicPr>
        <p:blipFill>
          <a:blip r:embed="rId4">
            <a:alphaModFix/>
          </a:blip>
          <a:stretch>
            <a:fillRect/>
          </a:stretch>
        </p:blipFill>
        <p:spPr>
          <a:xfrm>
            <a:off x="77825" y="2549890"/>
            <a:ext cx="4244840" cy="20326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&lt;!Doctype&gt; Declaration</a:t>
            </a:r>
            <a:endParaRPr/>
          </a:p>
        </p:txBody>
      </p:sp>
      <p:sp>
        <p:nvSpPr>
          <p:cNvPr id="304" name="Google Shape;304;p46"/>
          <p:cNvSpPr txBox="1"/>
          <p:nvPr>
            <p:ph idx="1" type="body"/>
          </p:nvPr>
        </p:nvSpPr>
        <p:spPr>
          <a:xfrm>
            <a:off x="729450" y="1240675"/>
            <a:ext cx="7688700" cy="37968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GB" sz="1100">
                <a:solidFill>
                  <a:srgbClr val="666666"/>
                </a:solidFill>
                <a:highlight>
                  <a:srgbClr val="FFFFFF"/>
                </a:highlight>
              </a:rPr>
              <a:t>All HTML documents must start with a </a:t>
            </a:r>
            <a:r>
              <a:rPr lang="en-GB" sz="1000">
                <a:solidFill>
                  <a:srgbClr val="666666"/>
                </a:solidFill>
                <a:highlight>
                  <a:srgbClr val="FFFFFF"/>
                </a:highlight>
                <a:latin typeface="Courier New"/>
                <a:ea typeface="Courier New"/>
                <a:cs typeface="Courier New"/>
                <a:sym typeface="Courier New"/>
              </a:rPr>
              <a:t>&lt;!DOCTYPE&gt; </a:t>
            </a:r>
            <a:r>
              <a:rPr lang="en-GB" sz="1100">
                <a:solidFill>
                  <a:srgbClr val="666666"/>
                </a:solidFill>
                <a:highlight>
                  <a:srgbClr val="FFFFFF"/>
                </a:highlight>
              </a:rPr>
              <a:t>declaration.</a:t>
            </a:r>
            <a:endParaRPr sz="1100">
              <a:solidFill>
                <a:srgbClr val="666666"/>
              </a:solidFill>
              <a:highlight>
                <a:srgbClr val="FFFFFF"/>
              </a:highlight>
            </a:endParaRPr>
          </a:p>
          <a:p>
            <a:pPr indent="0" lvl="0" marL="0" rtl="0" algn="l">
              <a:lnSpc>
                <a:spcPct val="100000"/>
              </a:lnSpc>
              <a:spcBef>
                <a:spcPts val="1400"/>
              </a:spcBef>
              <a:spcAft>
                <a:spcPts val="0"/>
              </a:spcAft>
              <a:buNone/>
            </a:pPr>
            <a:r>
              <a:rPr lang="en-GB" sz="1100">
                <a:solidFill>
                  <a:srgbClr val="666666"/>
                </a:solidFill>
                <a:highlight>
                  <a:srgbClr val="FFFFFF"/>
                </a:highlight>
              </a:rPr>
              <a:t>The declaration is not an HTML tag. It is an "information" to the browser about what document type to expect.</a:t>
            </a:r>
            <a:endParaRPr sz="1100">
              <a:solidFill>
                <a:srgbClr val="666666"/>
              </a:solidFill>
              <a:highlight>
                <a:srgbClr val="FFFFFF"/>
              </a:highlight>
            </a:endParaRPr>
          </a:p>
          <a:p>
            <a:pPr indent="0" lvl="0" marL="0" rtl="0" algn="l">
              <a:lnSpc>
                <a:spcPct val="100000"/>
              </a:lnSpc>
              <a:spcBef>
                <a:spcPts val="1400"/>
              </a:spcBef>
              <a:spcAft>
                <a:spcPts val="0"/>
              </a:spcAft>
              <a:buNone/>
            </a:pPr>
            <a:r>
              <a:rPr lang="en-GB" sz="1100">
                <a:solidFill>
                  <a:srgbClr val="666666"/>
                </a:solidFill>
                <a:highlight>
                  <a:srgbClr val="FFFFFF"/>
                </a:highlight>
              </a:rPr>
              <a:t>In </a:t>
            </a:r>
            <a:r>
              <a:rPr lang="en-GB" sz="1100">
                <a:solidFill>
                  <a:srgbClr val="666666"/>
                </a:solidFill>
                <a:highlight>
                  <a:srgbClr val="FFFFFF"/>
                </a:highlight>
              </a:rPr>
              <a:t>HTML5</a:t>
            </a:r>
            <a:r>
              <a:rPr lang="en-GB" sz="1100">
                <a:solidFill>
                  <a:srgbClr val="666666"/>
                </a:solidFill>
                <a:highlight>
                  <a:srgbClr val="FFFFFF"/>
                </a:highlight>
              </a:rPr>
              <a:t>, the declaration is simple:</a:t>
            </a:r>
            <a:endParaRPr sz="1100">
              <a:solidFill>
                <a:srgbClr val="666666"/>
              </a:solidFill>
              <a:highlight>
                <a:srgbClr val="FFFFFF"/>
              </a:highlight>
            </a:endParaRPr>
          </a:p>
          <a:p>
            <a:pPr indent="0" lvl="0" marL="0" rtl="0" algn="l">
              <a:lnSpc>
                <a:spcPct val="100000"/>
              </a:lnSpc>
              <a:spcBef>
                <a:spcPts val="1400"/>
              </a:spcBef>
              <a:spcAft>
                <a:spcPts val="0"/>
              </a:spcAft>
              <a:buNone/>
            </a:pPr>
            <a:r>
              <a:rPr lang="en-GB" sz="1000">
                <a:solidFill>
                  <a:srgbClr val="0000CD"/>
                </a:solidFill>
                <a:latin typeface="Courier New"/>
                <a:ea typeface="Courier New"/>
                <a:cs typeface="Courier New"/>
                <a:sym typeface="Courier New"/>
              </a:rPr>
              <a:t>&lt;</a:t>
            </a:r>
            <a:r>
              <a:rPr lang="en-GB" sz="1000">
                <a:solidFill>
                  <a:srgbClr val="A52A2A"/>
                </a:solidFill>
                <a:latin typeface="Courier New"/>
                <a:ea typeface="Courier New"/>
                <a:cs typeface="Courier New"/>
                <a:sym typeface="Courier New"/>
              </a:rPr>
              <a:t>!DOCTYPE</a:t>
            </a:r>
            <a:r>
              <a:rPr lang="en-GB" sz="1000">
                <a:solidFill>
                  <a:srgbClr val="FF0000"/>
                </a:solidFill>
                <a:latin typeface="Courier New"/>
                <a:ea typeface="Courier New"/>
                <a:cs typeface="Courier New"/>
                <a:sym typeface="Courier New"/>
              </a:rPr>
              <a:t> html</a:t>
            </a:r>
            <a:r>
              <a:rPr lang="en-GB" sz="1000">
                <a:solidFill>
                  <a:srgbClr val="0000CD"/>
                </a:solidFill>
                <a:latin typeface="Courier New"/>
                <a:ea typeface="Courier New"/>
                <a:cs typeface="Courier New"/>
                <a:sym typeface="Courier New"/>
              </a:rPr>
              <a:t>&gt;</a:t>
            </a:r>
            <a:endParaRPr sz="1000">
              <a:solidFill>
                <a:srgbClr val="0000CD"/>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&lt;</a:t>
            </a:r>
            <a:r>
              <a:rPr lang="en-GB" sz="1000">
                <a:solidFill>
                  <a:srgbClr val="A52A2A"/>
                </a:solidFill>
                <a:latin typeface="Courier New"/>
                <a:ea typeface="Courier New"/>
                <a:cs typeface="Courier New"/>
                <a:sym typeface="Courier New"/>
              </a:rPr>
              <a:t>html</a:t>
            </a:r>
            <a:r>
              <a:rPr lang="en-GB" sz="1000">
                <a:solidFill>
                  <a:srgbClr val="0000CD"/>
                </a:solidFill>
                <a:latin typeface="Courier New"/>
                <a:ea typeface="Courier New"/>
                <a:cs typeface="Courier New"/>
                <a:sym typeface="Courier New"/>
              </a:rPr>
              <a:t>&gt;</a:t>
            </a:r>
            <a:endParaRPr sz="1000">
              <a:solidFill>
                <a:srgbClr val="0000CD"/>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  &lt;</a:t>
            </a:r>
            <a:r>
              <a:rPr lang="en-GB" sz="1000">
                <a:solidFill>
                  <a:srgbClr val="A52A2A"/>
                </a:solidFill>
                <a:latin typeface="Courier New"/>
                <a:ea typeface="Courier New"/>
                <a:cs typeface="Courier New"/>
                <a:sym typeface="Courier New"/>
              </a:rPr>
              <a:t>head</a:t>
            </a:r>
            <a:r>
              <a:rPr lang="en-GB" sz="1000">
                <a:solidFill>
                  <a:srgbClr val="0000CD"/>
                </a:solidFill>
                <a:latin typeface="Courier New"/>
                <a:ea typeface="Courier New"/>
                <a:cs typeface="Courier New"/>
                <a:sym typeface="Courier New"/>
              </a:rPr>
              <a:t>&gt;</a:t>
            </a:r>
            <a:endParaRPr sz="100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&lt;</a:t>
            </a:r>
            <a:r>
              <a:rPr lang="en-GB" sz="1000">
                <a:solidFill>
                  <a:srgbClr val="A52A2A"/>
                </a:solidFill>
                <a:latin typeface="Courier New"/>
                <a:ea typeface="Courier New"/>
                <a:cs typeface="Courier New"/>
                <a:sym typeface="Courier New"/>
              </a:rPr>
              <a:t>title</a:t>
            </a:r>
            <a:r>
              <a:rPr lang="en-GB" sz="1000">
                <a:solidFill>
                  <a:srgbClr val="0000CD"/>
                </a:solidFill>
                <a:latin typeface="Courier New"/>
                <a:ea typeface="Courier New"/>
                <a:cs typeface="Courier New"/>
                <a:sym typeface="Courier New"/>
              </a:rPr>
              <a:t>&gt;</a:t>
            </a:r>
            <a:r>
              <a:rPr lang="en-GB" sz="1000">
                <a:solidFill>
                  <a:srgbClr val="FFFFFF"/>
                </a:solidFill>
                <a:highlight>
                  <a:srgbClr val="282C34"/>
                </a:highlight>
                <a:latin typeface="Courier New"/>
                <a:ea typeface="Courier New"/>
                <a:cs typeface="Courier New"/>
                <a:sym typeface="Courier New"/>
              </a:rPr>
              <a:t>Title of the document</a:t>
            </a:r>
            <a:r>
              <a:rPr lang="en-GB" sz="1000">
                <a:solidFill>
                  <a:srgbClr val="0000CD"/>
                </a:solidFill>
                <a:latin typeface="Courier New"/>
                <a:ea typeface="Courier New"/>
                <a:cs typeface="Courier New"/>
                <a:sym typeface="Courier New"/>
              </a:rPr>
              <a:t>&lt;</a:t>
            </a:r>
            <a:r>
              <a:rPr lang="en-GB" sz="1000">
                <a:solidFill>
                  <a:srgbClr val="A52A2A"/>
                </a:solidFill>
                <a:latin typeface="Courier New"/>
                <a:ea typeface="Courier New"/>
                <a:cs typeface="Courier New"/>
                <a:sym typeface="Courier New"/>
              </a:rPr>
              <a:t>/title</a:t>
            </a:r>
            <a:r>
              <a:rPr lang="en-GB" sz="1000">
                <a:solidFill>
                  <a:srgbClr val="0000CD"/>
                </a:solidFill>
                <a:latin typeface="Courier New"/>
                <a:ea typeface="Courier New"/>
                <a:cs typeface="Courier New"/>
                <a:sym typeface="Courier New"/>
              </a:rPr>
              <a:t>&gt;</a:t>
            </a:r>
            <a:endParaRPr sz="1000">
              <a:solidFill>
                <a:srgbClr val="0000CD"/>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  &lt;</a:t>
            </a:r>
            <a:r>
              <a:rPr lang="en-GB" sz="1000">
                <a:solidFill>
                  <a:srgbClr val="A52A2A"/>
                </a:solidFill>
                <a:latin typeface="Courier New"/>
                <a:ea typeface="Courier New"/>
                <a:cs typeface="Courier New"/>
                <a:sym typeface="Courier New"/>
              </a:rPr>
              <a:t>/head</a:t>
            </a:r>
            <a:r>
              <a:rPr lang="en-GB" sz="1000">
                <a:solidFill>
                  <a:srgbClr val="0000CD"/>
                </a:solidFill>
                <a:latin typeface="Courier New"/>
                <a:ea typeface="Courier New"/>
                <a:cs typeface="Courier New"/>
                <a:sym typeface="Courier New"/>
              </a:rPr>
              <a:t>&gt;</a:t>
            </a:r>
            <a:endParaRPr sz="10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  &lt;</a:t>
            </a:r>
            <a:r>
              <a:rPr lang="en-GB" sz="1000">
                <a:solidFill>
                  <a:srgbClr val="A52A2A"/>
                </a:solidFill>
                <a:latin typeface="Courier New"/>
                <a:ea typeface="Courier New"/>
                <a:cs typeface="Courier New"/>
                <a:sym typeface="Courier New"/>
              </a:rPr>
              <a:t>body</a:t>
            </a:r>
            <a:r>
              <a:rPr lang="en-GB" sz="1000">
                <a:solidFill>
                  <a:srgbClr val="0000CD"/>
                </a:solidFill>
                <a:latin typeface="Courier New"/>
                <a:ea typeface="Courier New"/>
                <a:cs typeface="Courier New"/>
                <a:sym typeface="Courier New"/>
              </a:rPr>
              <a:t>&gt;</a:t>
            </a:r>
            <a:endParaRPr sz="100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lang="en-GB" sz="1000">
                <a:solidFill>
                  <a:srgbClr val="FFFFFF"/>
                </a:solidFill>
                <a:highlight>
                  <a:srgbClr val="282C34"/>
                </a:highlight>
                <a:latin typeface="Courier New"/>
                <a:ea typeface="Courier New"/>
                <a:cs typeface="Courier New"/>
                <a:sym typeface="Courier New"/>
              </a:rPr>
              <a:t>The content of the document......</a:t>
            </a:r>
            <a:endParaRPr sz="100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  &lt;</a:t>
            </a:r>
            <a:r>
              <a:rPr lang="en-GB" sz="1000">
                <a:solidFill>
                  <a:srgbClr val="A52A2A"/>
                </a:solidFill>
                <a:latin typeface="Courier New"/>
                <a:ea typeface="Courier New"/>
                <a:cs typeface="Courier New"/>
                <a:sym typeface="Courier New"/>
              </a:rPr>
              <a:t>/body</a:t>
            </a:r>
            <a:r>
              <a:rPr lang="en-GB" sz="1000">
                <a:solidFill>
                  <a:srgbClr val="0000CD"/>
                </a:solidFill>
                <a:latin typeface="Courier New"/>
                <a:ea typeface="Courier New"/>
                <a:cs typeface="Courier New"/>
                <a:sym typeface="Courier New"/>
              </a:rPr>
              <a:t>&gt;</a:t>
            </a:r>
            <a:endParaRPr sz="100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000">
                <a:solidFill>
                  <a:srgbClr val="0000CD"/>
                </a:solidFill>
                <a:latin typeface="Courier New"/>
                <a:ea typeface="Courier New"/>
                <a:cs typeface="Courier New"/>
                <a:sym typeface="Courier New"/>
              </a:rPr>
              <a:t>&lt;</a:t>
            </a:r>
            <a:r>
              <a:rPr lang="en-GB" sz="1000">
                <a:solidFill>
                  <a:srgbClr val="A52A2A"/>
                </a:solidFill>
                <a:latin typeface="Courier New"/>
                <a:ea typeface="Courier New"/>
                <a:cs typeface="Courier New"/>
                <a:sym typeface="Courier New"/>
              </a:rPr>
              <a:t>/html</a:t>
            </a:r>
            <a:r>
              <a:rPr lang="en-GB" sz="1000">
                <a:solidFill>
                  <a:srgbClr val="0000CD"/>
                </a:solidFill>
                <a:latin typeface="Courier New"/>
                <a:ea typeface="Courier New"/>
                <a:cs typeface="Courier New"/>
                <a:sym typeface="Courier New"/>
              </a:rPr>
              <a:t>&gt;</a:t>
            </a:r>
            <a:endParaRPr sz="1000">
              <a:solidFill>
                <a:srgbClr val="666666"/>
              </a:solidFill>
              <a:highlight>
                <a:srgbClr val="FFFFFF"/>
              </a:highlight>
              <a:latin typeface="Courier New"/>
              <a:ea typeface="Courier New"/>
              <a:cs typeface="Courier New"/>
              <a:sym typeface="Courier New"/>
            </a:endParaRPr>
          </a:p>
          <a:p>
            <a:pPr indent="0" lvl="0" marL="0" rtl="0" algn="l">
              <a:spcBef>
                <a:spcPts val="1000"/>
              </a:spcBef>
              <a:spcAft>
                <a:spcPts val="1600"/>
              </a:spcAft>
              <a:buNone/>
            </a:pPr>
            <a:r>
              <a:t/>
            </a:r>
            <a:endParaRPr sz="11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729450" y="57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Unordered List</a:t>
            </a:r>
            <a:endParaRPr/>
          </a:p>
        </p:txBody>
      </p:sp>
      <p:sp>
        <p:nvSpPr>
          <p:cNvPr id="310" name="Google Shape;310;p47"/>
          <p:cNvSpPr txBox="1"/>
          <p:nvPr>
            <p:ph idx="1" type="body"/>
          </p:nvPr>
        </p:nvSpPr>
        <p:spPr>
          <a:xfrm>
            <a:off x="729450" y="1364300"/>
            <a:ext cx="7688700" cy="26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Whenever you surround a piece of text with HTML tags, you’re adding new meaning to that text. Wrapping content in &lt;ul&gt; tags tells a browser that whatever is inside should be rendered as an “unordered list”. To denote individual items in that list, you wrap them in &lt;li&gt; tags, like so:</a:t>
            </a:r>
            <a:endParaRPr sz="1100">
              <a:solidFill>
                <a:srgbClr val="666666"/>
              </a:solidFill>
              <a:highlight>
                <a:srgbClr val="FFFFFF"/>
              </a:highlight>
            </a:endParaRPr>
          </a:p>
          <a:p>
            <a:pPr indent="0" lvl="0" marL="0" rtl="0" algn="l">
              <a:spcBef>
                <a:spcPts val="1600"/>
              </a:spcBef>
              <a:spcAft>
                <a:spcPts val="0"/>
              </a:spcAft>
              <a:buNone/>
            </a:pPr>
            <a:r>
              <a:rPr lang="en-GB" sz="1100">
                <a:solidFill>
                  <a:srgbClr val="666666"/>
                </a:solidFill>
                <a:highlight>
                  <a:srgbClr val="FFFFFF"/>
                </a:highlight>
              </a:rPr>
              <a:t>An unordered list starts with the &lt;ul&gt; tag. Each list item starts with the &lt;li&gt; tag.</a:t>
            </a:r>
            <a:endParaRPr sz="1100">
              <a:solidFill>
                <a:srgbClr val="666666"/>
              </a:solidFill>
              <a:highlight>
                <a:srgbClr val="FFFFFF"/>
              </a:highlight>
            </a:endParaRPr>
          </a:p>
          <a:p>
            <a:pPr indent="0" lvl="0" marL="0" rtl="0" algn="l">
              <a:spcBef>
                <a:spcPts val="1400"/>
              </a:spcBef>
              <a:spcAft>
                <a:spcPts val="0"/>
              </a:spcAft>
              <a:buNone/>
            </a:pPr>
            <a:r>
              <a:rPr lang="en-GB" sz="1100">
                <a:solidFill>
                  <a:srgbClr val="666666"/>
                </a:solidFill>
                <a:highlight>
                  <a:srgbClr val="FFFFFF"/>
                </a:highlight>
              </a:rPr>
              <a:t>The list items will be marked with bullets (small black circles) by default:</a:t>
            </a:r>
            <a:endParaRPr sz="1100">
              <a:solidFill>
                <a:srgbClr val="666666"/>
              </a:solidFill>
              <a:highlight>
                <a:srgbClr val="FFFFFF"/>
              </a:highlight>
            </a:endParaRPr>
          </a:p>
          <a:p>
            <a:pPr indent="0" lvl="0" marL="0" rtl="0" algn="l">
              <a:lnSpc>
                <a:spcPct val="135714"/>
              </a:lnSpc>
              <a:spcBef>
                <a:spcPts val="1400"/>
              </a:spcBef>
              <a:spcAft>
                <a:spcPts val="0"/>
              </a:spcAft>
              <a:buNone/>
            </a:pPr>
            <a:r>
              <a:rPr lang="en-GB" sz="1000">
                <a:solidFill>
                  <a:srgbClr val="666666"/>
                </a:solidFill>
                <a:latin typeface="Courier New"/>
                <a:ea typeface="Courier New"/>
                <a:cs typeface="Courier New"/>
                <a:sym typeface="Courier New"/>
              </a:rPr>
              <a:t>&lt;ul&gt;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&lt;li&gt;Coffee&lt;/li&gt;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&lt;li&gt;Tea&lt;/li&gt;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&lt;li&gt;Milk&lt;/li&gt;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&lt;/ul&gt;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666666"/>
              </a:solidFill>
              <a:highlight>
                <a:srgbClr val="FFFFFF"/>
              </a:highlight>
            </a:endParaRPr>
          </a:p>
          <a:p>
            <a:pPr indent="0" lvl="0" marL="0" rtl="0" algn="l">
              <a:spcBef>
                <a:spcPts val="1600"/>
              </a:spcBef>
              <a:spcAft>
                <a:spcPts val="1600"/>
              </a:spcAft>
              <a:buNone/>
            </a:pPr>
            <a:r>
              <a:t/>
            </a:r>
            <a:endParaRPr sz="1100">
              <a:solidFill>
                <a:srgbClr val="666666"/>
              </a:solidFill>
              <a:highlight>
                <a:srgbClr val="FFFFFF"/>
              </a:highlight>
            </a:endParaRPr>
          </a:p>
        </p:txBody>
      </p:sp>
      <p:pic>
        <p:nvPicPr>
          <p:cNvPr id="311" name="Google Shape;311;p47"/>
          <p:cNvPicPr preferRelativeResize="0"/>
          <p:nvPr/>
        </p:nvPicPr>
        <p:blipFill>
          <a:blip r:embed="rId3">
            <a:alphaModFix/>
          </a:blip>
          <a:stretch>
            <a:fillRect/>
          </a:stretch>
        </p:blipFill>
        <p:spPr>
          <a:xfrm>
            <a:off x="3632913" y="2962888"/>
            <a:ext cx="3038475" cy="1133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Ordered List</a:t>
            </a:r>
            <a:endParaRPr/>
          </a:p>
        </p:txBody>
      </p:sp>
      <p:sp>
        <p:nvSpPr>
          <p:cNvPr id="317" name="Google Shape;317;p48"/>
          <p:cNvSpPr txBox="1"/>
          <p:nvPr>
            <p:ph idx="1" type="body"/>
          </p:nvPr>
        </p:nvSpPr>
        <p:spPr>
          <a:xfrm>
            <a:off x="729450" y="1316875"/>
            <a:ext cx="7688700" cy="31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5D6063"/>
                </a:solidFill>
                <a:highlight>
                  <a:srgbClr val="FFFFFF"/>
                </a:highlight>
              </a:rPr>
              <a:t>With an unordered list, rearranging the </a:t>
            </a:r>
            <a:r>
              <a:rPr lang="en-GB" sz="1100">
                <a:solidFill>
                  <a:srgbClr val="7E8184"/>
                </a:solidFill>
                <a:highlight>
                  <a:srgbClr val="FFFFFF"/>
                </a:highlight>
              </a:rPr>
              <a:t>&lt;li&gt;</a:t>
            </a:r>
            <a:r>
              <a:rPr lang="en-GB" sz="1100">
                <a:solidFill>
                  <a:srgbClr val="5D6063"/>
                </a:solidFill>
                <a:highlight>
                  <a:srgbClr val="FFFFFF"/>
                </a:highlight>
              </a:rPr>
              <a:t> elements shouldn’t change the meaning of the list. If the sequence of list items does matter, you should use an “ordered list” instead. To create an ordered list, simply change the parent </a:t>
            </a:r>
            <a:r>
              <a:rPr lang="en-GB" sz="1100">
                <a:solidFill>
                  <a:srgbClr val="7E8184"/>
                </a:solidFill>
                <a:highlight>
                  <a:srgbClr val="FFFFFF"/>
                </a:highlight>
              </a:rPr>
              <a:t>&lt;ul&gt;</a:t>
            </a:r>
            <a:r>
              <a:rPr lang="en-GB" sz="1100">
                <a:solidFill>
                  <a:srgbClr val="5D6063"/>
                </a:solidFill>
                <a:highlight>
                  <a:srgbClr val="FFFFFF"/>
                </a:highlight>
              </a:rPr>
              <a:t> element to </a:t>
            </a:r>
            <a:r>
              <a:rPr lang="en-GB" sz="1100">
                <a:solidFill>
                  <a:srgbClr val="7E8184"/>
                </a:solidFill>
                <a:highlight>
                  <a:srgbClr val="FFFFFF"/>
                </a:highlight>
              </a:rPr>
              <a:t>&lt;ol&gt;</a:t>
            </a:r>
            <a:r>
              <a:rPr lang="en-GB" sz="1100">
                <a:solidFill>
                  <a:srgbClr val="5D6063"/>
                </a:solidFill>
                <a:highlight>
                  <a:srgbClr val="FFFFFF"/>
                </a:highlight>
              </a:rPr>
              <a:t>. Append the following content to the </a:t>
            </a:r>
            <a:r>
              <a:rPr b="1" lang="en-GB" sz="1100">
                <a:solidFill>
                  <a:srgbClr val="5D6063"/>
                </a:solidFill>
                <a:highlight>
                  <a:srgbClr val="FFFFFF"/>
                </a:highlight>
              </a:rPr>
              <a:t>Lists</a:t>
            </a:r>
            <a:r>
              <a:rPr lang="en-GB" sz="1100">
                <a:solidFill>
                  <a:srgbClr val="5D6063"/>
                </a:solidFill>
                <a:highlight>
                  <a:srgbClr val="FFFFFF"/>
                </a:highlight>
              </a:rPr>
              <a:t> section of </a:t>
            </a:r>
            <a:r>
              <a:rPr lang="en-GB" sz="1100">
                <a:solidFill>
                  <a:srgbClr val="7E8184"/>
                </a:solidFill>
                <a:highlight>
                  <a:srgbClr val="FFFFFF"/>
                </a:highlight>
              </a:rPr>
              <a:t>basics.html</a:t>
            </a:r>
            <a:r>
              <a:rPr lang="en-GB" sz="1100">
                <a:solidFill>
                  <a:srgbClr val="5D6063"/>
                </a:solidFill>
                <a:highlight>
                  <a:srgbClr val="FFFFFF"/>
                </a:highlight>
              </a:rPr>
              <a:t>:</a:t>
            </a:r>
            <a:endParaRPr sz="1100">
              <a:solidFill>
                <a:srgbClr val="5D6063"/>
              </a:solidFill>
              <a:highlight>
                <a:srgbClr val="FFFFFF"/>
              </a:highlight>
            </a:endParaRPr>
          </a:p>
          <a:p>
            <a:pPr indent="0" lvl="0" marL="0" rtl="0" algn="l">
              <a:lnSpc>
                <a:spcPct val="135714"/>
              </a:lnSpc>
              <a:spcBef>
                <a:spcPts val="1600"/>
              </a:spcBef>
              <a:spcAft>
                <a:spcPts val="0"/>
              </a:spcAft>
              <a:buNone/>
            </a:pPr>
            <a:r>
              <a:rPr lang="en-GB" sz="1100">
                <a:solidFill>
                  <a:srgbClr val="666666"/>
                </a:solidFill>
              </a:rPr>
              <a:t>Ordered HTML List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An ordered list starts with the &lt;ol&gt; tag. Each list item starts with the &lt;li&gt; tag.</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list items will be marked with numbers by default:</a:t>
            </a:r>
            <a:endParaRPr sz="1100">
              <a:solidFill>
                <a:srgbClr val="666666"/>
              </a:solidFill>
            </a:endParaRPr>
          </a:p>
          <a:p>
            <a:pPr indent="0" lvl="0" marL="0" rtl="0" algn="l">
              <a:lnSpc>
                <a:spcPct val="135714"/>
              </a:lnSpc>
              <a:spcBef>
                <a:spcPts val="0"/>
              </a:spcBef>
              <a:spcAft>
                <a:spcPts val="0"/>
              </a:spcAft>
              <a:buNone/>
            </a:pPr>
            <a:r>
              <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&lt;ol&gt;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&lt;li&gt;Coffee&lt;/li&gt;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&lt;li&gt;Tea&lt;/li&gt;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    &lt;li&gt;Milk&lt;/li&gt;</a:t>
            </a:r>
            <a:endParaRPr sz="10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666666"/>
                </a:solidFill>
                <a:latin typeface="Courier New"/>
                <a:ea typeface="Courier New"/>
                <a:cs typeface="Courier New"/>
                <a:sym typeface="Courier New"/>
              </a:rPr>
              <a:t>&lt;/ol&gt;</a:t>
            </a:r>
            <a:endParaRPr sz="105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100">
              <a:solidFill>
                <a:srgbClr val="666666"/>
              </a:solidFill>
              <a:latin typeface="Courier New"/>
              <a:ea typeface="Courier New"/>
              <a:cs typeface="Courier New"/>
              <a:sym typeface="Courier New"/>
            </a:endParaRPr>
          </a:p>
        </p:txBody>
      </p:sp>
      <p:pic>
        <p:nvPicPr>
          <p:cNvPr id="318" name="Google Shape;318;p48"/>
          <p:cNvPicPr preferRelativeResize="0"/>
          <p:nvPr/>
        </p:nvPicPr>
        <p:blipFill>
          <a:blip r:embed="rId3">
            <a:alphaModFix/>
          </a:blip>
          <a:stretch>
            <a:fillRect/>
          </a:stretch>
        </p:blipFill>
        <p:spPr>
          <a:xfrm>
            <a:off x="3628425" y="2974563"/>
            <a:ext cx="2990850" cy="1076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Text Formatting</a:t>
            </a:r>
            <a:endParaRPr/>
          </a:p>
        </p:txBody>
      </p:sp>
      <p:sp>
        <p:nvSpPr>
          <p:cNvPr id="324" name="Google Shape;324;p49"/>
          <p:cNvSpPr txBox="1"/>
          <p:nvPr>
            <p:ph idx="1" type="body"/>
          </p:nvPr>
        </p:nvSpPr>
        <p:spPr>
          <a:xfrm>
            <a:off x="729450" y="1316875"/>
            <a:ext cx="7688700" cy="3359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HTML contains several elements for defining text with a special meaning.</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endParaRPr>
          </a:p>
          <a:p>
            <a:pPr indent="0" lvl="0" marL="0" rtl="0" algn="l">
              <a:lnSpc>
                <a:spcPct val="135714"/>
              </a:lnSpc>
              <a:spcBef>
                <a:spcPts val="0"/>
              </a:spcBef>
              <a:spcAft>
                <a:spcPts val="0"/>
              </a:spcAft>
              <a:buNone/>
            </a:pPr>
            <a:r>
              <a:rPr lang="en-GB" sz="1000">
                <a:solidFill>
                  <a:srgbClr val="666666"/>
                </a:solidFill>
              </a:rPr>
              <a:t>Example</a:t>
            </a:r>
            <a:endParaRPr sz="10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&lt;p&gt;&lt;b&gt;This text is bold&lt;/b&gt;&lt;/p&gt;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&lt;p&gt;&lt;i&gt;This text is italic&lt;/i&gt;&lt;/p&gt;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&lt;p&gt;This is&lt;sub&gt; subscript&lt;/sub&gt; and &lt;sup&gt;superscript&lt;/sup&gt;&lt;/p&gt;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666666"/>
              </a:solidFill>
            </a:endParaRPr>
          </a:p>
        </p:txBody>
      </p:sp>
      <p:pic>
        <p:nvPicPr>
          <p:cNvPr id="325" name="Google Shape;325;p49"/>
          <p:cNvPicPr preferRelativeResize="0"/>
          <p:nvPr/>
        </p:nvPicPr>
        <p:blipFill>
          <a:blip r:embed="rId3">
            <a:alphaModFix/>
          </a:blip>
          <a:stretch>
            <a:fillRect/>
          </a:stretch>
        </p:blipFill>
        <p:spPr>
          <a:xfrm>
            <a:off x="6429188" y="2354550"/>
            <a:ext cx="2200275" cy="102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Text Formatting</a:t>
            </a:r>
            <a:endParaRPr/>
          </a:p>
        </p:txBody>
      </p:sp>
      <p:sp>
        <p:nvSpPr>
          <p:cNvPr id="331" name="Google Shape;331;p50"/>
          <p:cNvSpPr txBox="1"/>
          <p:nvPr>
            <p:ph idx="1" type="body"/>
          </p:nvPr>
        </p:nvSpPr>
        <p:spPr>
          <a:xfrm>
            <a:off x="729450" y="1378925"/>
            <a:ext cx="7688700" cy="3107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HTML Formatting Elements</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Formatting elements were designed to display special types of text:</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&lt;b&gt;             - Bold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&lt;strong&gt;        - Important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&lt;i&gt;             - Italic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&lt;em&gt;            - Emphasized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&lt;mark&gt;          - Marked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&lt;small&gt;         - Smaller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&lt;del&gt;           - Deleted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&lt;ins&gt;           - Inserted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&lt;sub&gt;           - Subscript text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&lt;sup&gt;           - Superscript text</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Hyperlinks</a:t>
            </a:r>
            <a:endParaRPr/>
          </a:p>
        </p:txBody>
      </p:sp>
      <p:sp>
        <p:nvSpPr>
          <p:cNvPr id="337" name="Google Shape;337;p51"/>
          <p:cNvSpPr txBox="1"/>
          <p:nvPr>
            <p:ph idx="1" type="body"/>
          </p:nvPr>
        </p:nvSpPr>
        <p:spPr>
          <a:xfrm>
            <a:off x="729450" y="1309800"/>
            <a:ext cx="7688700" cy="3727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A link is specified using HTML tag &lt;a&gt;. This tag is called anchor tag and anything between the opening &lt;a&gt; tag and the closing &lt;/a&gt; tag becomes part of the link and a user can click that part to reach to the linked document.</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&lt;title&gt;Hyperlink Example&lt;/title&gt;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&lt;p&gt;Click following link&lt;/p&gt;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 href="https://www.google.com" target="_self"&gt;Google&lt;/a&gt;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590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www (world wide web) ?</a:t>
            </a:r>
            <a:endParaRPr/>
          </a:p>
        </p:txBody>
      </p:sp>
      <p:sp>
        <p:nvSpPr>
          <p:cNvPr id="107" name="Google Shape;107;p16"/>
          <p:cNvSpPr txBox="1"/>
          <p:nvPr>
            <p:ph idx="1" type="body"/>
          </p:nvPr>
        </p:nvSpPr>
        <p:spPr>
          <a:xfrm>
            <a:off x="729450" y="1469275"/>
            <a:ext cx="7688700" cy="1380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sz="1100">
                <a:solidFill>
                  <a:srgbClr val="666666"/>
                </a:solidFill>
                <a:highlight>
                  <a:srgbClr val="FFFFFF"/>
                </a:highlight>
              </a:rPr>
              <a:t>World Wide Web, which is also known as a Web, is a collection of websites or web pages stored in web servers and connected to local computers through the internet. These websites contain text pages, digital images, audios, videos, etc. Users can access the content of these sites from any part of the world over the internet using their devices such as computers, laptops, cell phones, etc. The www, along with internet, enables the retrieval and display of text and media to your device.</a:t>
            </a:r>
            <a:endParaRPr sz="1100">
              <a:solidFill>
                <a:srgbClr val="666666"/>
              </a:solidFill>
              <a:highlight>
                <a:srgbClr val="FFFFFF"/>
              </a:highlight>
            </a:endParaRPr>
          </a:p>
        </p:txBody>
      </p:sp>
      <p:pic>
        <p:nvPicPr>
          <p:cNvPr id="108" name="Google Shape;108;p16"/>
          <p:cNvPicPr preferRelativeResize="0"/>
          <p:nvPr/>
        </p:nvPicPr>
        <p:blipFill>
          <a:blip r:embed="rId3">
            <a:alphaModFix/>
          </a:blip>
          <a:stretch>
            <a:fillRect/>
          </a:stretch>
        </p:blipFill>
        <p:spPr>
          <a:xfrm>
            <a:off x="2339280" y="2571750"/>
            <a:ext cx="4465440" cy="2471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729450" y="58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Hyperlinks</a:t>
            </a:r>
            <a:endParaRPr/>
          </a:p>
        </p:txBody>
      </p:sp>
      <p:sp>
        <p:nvSpPr>
          <p:cNvPr id="343" name="Google Shape;343;p52"/>
          <p:cNvSpPr txBox="1"/>
          <p:nvPr>
            <p:ph idx="1" type="body"/>
          </p:nvPr>
        </p:nvSpPr>
        <p:spPr>
          <a:xfrm>
            <a:off x="729450" y="1386000"/>
            <a:ext cx="7688700" cy="364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Try following example to understand basic difference in few options given for target attribute.</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&lt;title&gt;Hyperlink Example&lt;/title&gt;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&lt;base href="https://www.google.com/"&gt;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&lt;p&gt;Click any of the following links&lt;/p&gt;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 href="/html/index.htm" target="_blank"&gt;Opens in New&lt;/a&gt;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 href="/html/index.htm" target="_self"&gt;Opens in Self&lt;/a&gt;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 href="/html/index.htm" target="_parent"&gt;Opens in Parent&lt;/a&gt;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&lt;a href="/html/index.htm" target="_top"&gt;Opens in Body&lt;/a&gt;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Images: &lt;img&gt; tag</a:t>
            </a:r>
            <a:endParaRPr/>
          </a:p>
        </p:txBody>
      </p:sp>
      <p:sp>
        <p:nvSpPr>
          <p:cNvPr id="349" name="Google Shape;349;p53"/>
          <p:cNvSpPr txBox="1"/>
          <p:nvPr>
            <p:ph idx="1" type="body"/>
          </p:nvPr>
        </p:nvSpPr>
        <p:spPr>
          <a:xfrm>
            <a:off x="729450" y="1316875"/>
            <a:ext cx="7688700" cy="3241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The HTML &lt;img&gt; tag is used to embed an image in a web page.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Images are not technically inserted into a web page; images are linked to web pages. The &lt;img&gt; tag creates a holding</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space for the referenced image.</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&lt;img&gt;</a:t>
            </a:r>
            <a:r>
              <a:rPr lang="en-GB" sz="1100">
                <a:solidFill>
                  <a:srgbClr val="666666"/>
                </a:solidFill>
              </a:rPr>
              <a:t> tag is empty, it contains attributes only, and does not have a closing tag.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&lt;img&gt;</a:t>
            </a:r>
            <a:r>
              <a:rPr lang="en-GB" sz="1100">
                <a:solidFill>
                  <a:srgbClr val="666666"/>
                </a:solidFill>
              </a:rPr>
              <a:t> tag has two required attributes:</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src - </a:t>
            </a:r>
            <a:r>
              <a:rPr lang="en-GB" sz="1000">
                <a:solidFill>
                  <a:srgbClr val="666666"/>
                </a:solidFill>
              </a:rPr>
              <a:t>Specifies the path to the image</a:t>
            </a:r>
            <a:endParaRPr sz="10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alt - </a:t>
            </a:r>
            <a:r>
              <a:rPr lang="en-GB" sz="1000">
                <a:solidFill>
                  <a:srgbClr val="666666"/>
                </a:solidFill>
              </a:rPr>
              <a:t>Specifies an alternate text for the image</a:t>
            </a:r>
            <a:endParaRPr sz="10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rPr>
              <a:t>Syntax</a:t>
            </a:r>
            <a:endParaRPr sz="10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&lt;img src="url" alt="</a:t>
            </a:r>
            <a:r>
              <a:rPr lang="en-GB" sz="1000">
                <a:solidFill>
                  <a:srgbClr val="666666"/>
                </a:solidFill>
                <a:latin typeface="Courier New"/>
                <a:ea typeface="Courier New"/>
                <a:cs typeface="Courier New"/>
                <a:sym typeface="Courier New"/>
              </a:rPr>
              <a:t>alternate text</a:t>
            </a:r>
            <a:r>
              <a:rPr lang="en-GB" sz="1000">
                <a:solidFill>
                  <a:srgbClr val="666666"/>
                </a:solidFill>
                <a:latin typeface="Courier New"/>
                <a:ea typeface="Courier New"/>
                <a:cs typeface="Courier New"/>
                <a:sym typeface="Courier New"/>
              </a:rPr>
              <a:t>"&gt;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666666"/>
              </a:solidFill>
              <a:latin typeface="Courier New"/>
              <a:ea typeface="Courier New"/>
              <a:cs typeface="Courier New"/>
              <a:sym typeface="Courier New"/>
            </a:endParaRPr>
          </a:p>
        </p:txBody>
      </p:sp>
      <p:pic>
        <p:nvPicPr>
          <p:cNvPr id="350" name="Google Shape;350;p53"/>
          <p:cNvPicPr preferRelativeResize="0"/>
          <p:nvPr/>
        </p:nvPicPr>
        <p:blipFill>
          <a:blip r:embed="rId3">
            <a:alphaModFix/>
          </a:blip>
          <a:stretch>
            <a:fillRect/>
          </a:stretch>
        </p:blipFill>
        <p:spPr>
          <a:xfrm>
            <a:off x="4083144" y="2801694"/>
            <a:ext cx="4334999" cy="2189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Special Characters</a:t>
            </a:r>
            <a:endParaRPr/>
          </a:p>
        </p:txBody>
      </p:sp>
      <p:sp>
        <p:nvSpPr>
          <p:cNvPr id="356" name="Google Shape;356;p54"/>
          <p:cNvSpPr txBox="1"/>
          <p:nvPr/>
        </p:nvSpPr>
        <p:spPr>
          <a:xfrm>
            <a:off x="849000" y="1330100"/>
            <a:ext cx="7959300" cy="3636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Symbols that are not present on your keyboard can also be added by using entities.</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HTML entities were described in the previous chapter.</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Many mathematical, technical, and currency symbols, are not present on a normal keyboard.</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To add such symbols to an HTML page, you can use the entity name or the entity number (a decimal or a hexadecimal</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reference) for the symbol.</a:t>
            </a:r>
            <a:endParaRPr sz="1100">
              <a:solidFill>
                <a:srgbClr val="666666"/>
              </a:solidFill>
              <a:latin typeface="Lato"/>
              <a:ea typeface="Lato"/>
              <a:cs typeface="Lato"/>
              <a:sym typeface="Lato"/>
            </a:endParaRPr>
          </a:p>
          <a:p>
            <a:pPr indent="0" lvl="0" marL="0" rtl="0" algn="l">
              <a:spcBef>
                <a:spcPts val="0"/>
              </a:spcBef>
              <a:spcAft>
                <a:spcPts val="0"/>
              </a:spcAft>
              <a:buNone/>
            </a:pPr>
            <a:r>
              <a:t/>
            </a:r>
            <a:endParaRPr sz="1100">
              <a:solidFill>
                <a:srgbClr val="666666"/>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Special Characters Example</a:t>
            </a:r>
            <a:endParaRPr/>
          </a:p>
        </p:txBody>
      </p:sp>
      <p:sp>
        <p:nvSpPr>
          <p:cNvPr id="362" name="Google Shape;362;p55"/>
          <p:cNvSpPr txBox="1"/>
          <p:nvPr/>
        </p:nvSpPr>
        <p:spPr>
          <a:xfrm>
            <a:off x="841925" y="1344250"/>
            <a:ext cx="8065500" cy="368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Some Other Entities Supported by HTML</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666666"/>
                </a:solidFill>
                <a:latin typeface="Lato"/>
                <a:ea typeface="Lato"/>
                <a:cs typeface="Lato"/>
                <a:sym typeface="Lato"/>
              </a:rPr>
              <a:t>Char               Number               Entity                    Description</a:t>
            </a:r>
            <a:endParaRPr sz="1100">
              <a:solidFill>
                <a:srgbClr val="666666"/>
              </a:solidFill>
              <a:latin typeface="Lato"/>
              <a:ea typeface="Lato"/>
              <a:cs typeface="Lato"/>
              <a:sym typeface="Lato"/>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&amp;#169;      &amp;copy;      COPYRIGHT SIGN</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&amp;#174;      &amp;reg;       REGISTERED SIGN</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&amp;#8364;     &amp;euro;      EURO SIGN</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&amp;#8482;     &amp;trade;     TRADEMARK</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&amp;#8592;     &amp;larr;      LEFTWARDS ARROW</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&amp;#8593;     &amp;uarr;      UPWARDS ARROW</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&amp;#8594;     &amp;rarr;      RIGHTWARDS ARROW</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&amp;#8595;     &amp;darr;      DOWNWARDS ARROW</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&amp;#9824;     &amp;spades;    BLACK SPADE SUIT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&amp;#9827;     &amp;clubs;     BLACK CLUB SUIT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&amp;#9829;     &amp;hearts;    BLACK HEART SUIT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&amp;#9830;     &amp;diams;     BLACK DIAMOND SUIT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Div Tag</a:t>
            </a:r>
            <a:endParaRPr/>
          </a:p>
        </p:txBody>
      </p:sp>
      <p:sp>
        <p:nvSpPr>
          <p:cNvPr id="368" name="Google Shape;368;p56"/>
          <p:cNvSpPr txBox="1"/>
          <p:nvPr>
            <p:ph idx="1" type="body"/>
          </p:nvPr>
        </p:nvSpPr>
        <p:spPr>
          <a:xfrm>
            <a:off x="800200" y="1364300"/>
            <a:ext cx="8079000" cy="3064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Definition and Usage</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&lt;div&gt; tag defines a division or a section in an HTML document.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&lt;div&gt; tag is used as a container for HTML elements - which is then styled with CSS or manipulated with</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JavaScript.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&lt;div&gt; tag is easily styled by using the class or id attribute.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Any sort of content can be put inside the &lt;div&gt; tag!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Note: By default, browsers always place a line break before and after the &lt;div&gt; element</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Div Tag</a:t>
            </a:r>
            <a:endParaRPr/>
          </a:p>
        </p:txBody>
      </p:sp>
      <p:sp>
        <p:nvSpPr>
          <p:cNvPr id="374" name="Google Shape;374;p57"/>
          <p:cNvSpPr txBox="1"/>
          <p:nvPr>
            <p:ph idx="1" type="body"/>
          </p:nvPr>
        </p:nvSpPr>
        <p:spPr>
          <a:xfrm>
            <a:off x="800200" y="1211900"/>
            <a:ext cx="8079000" cy="3779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&lt;!DOCTYPE html&gt;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&lt;html&gt;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&lt;head&gt;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&lt;style&gt;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.myDiv {</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border: 5px outset red;</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background-color: lightblue;</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text-align: center;</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&lt;/style&gt;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&lt;/head&gt;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&lt;body&gt;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&lt;h1&gt;The div element&lt;/h1&gt;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&lt;div class="myDiv"&gt;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&lt;h2&gt;This is a heading in a div element&lt;/h2&gt;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&lt;p&gt;This is some text in a div element.&lt;/p&gt;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&lt;/div&gt;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&lt;p&gt;This is some text outside the div element.&lt;/p&gt;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    &lt;/body&gt;</a:t>
            </a:r>
            <a:endParaRPr sz="9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00">
                <a:solidFill>
                  <a:srgbClr val="666666"/>
                </a:solidFill>
                <a:latin typeface="Courier New"/>
                <a:ea typeface="Courier New"/>
                <a:cs typeface="Courier New"/>
                <a:sym typeface="Courier New"/>
              </a:rPr>
              <a:t>&lt;/html&gt;</a:t>
            </a:r>
            <a:endParaRPr sz="900">
              <a:solidFill>
                <a:srgbClr val="666666"/>
              </a:solidFill>
              <a:latin typeface="Courier New"/>
              <a:ea typeface="Courier New"/>
              <a:cs typeface="Courier New"/>
              <a:sym typeface="Courier New"/>
            </a:endParaRPr>
          </a:p>
        </p:txBody>
      </p:sp>
      <p:pic>
        <p:nvPicPr>
          <p:cNvPr id="375" name="Google Shape;375;p57"/>
          <p:cNvPicPr preferRelativeResize="0"/>
          <p:nvPr/>
        </p:nvPicPr>
        <p:blipFill>
          <a:blip r:embed="rId3">
            <a:alphaModFix/>
          </a:blip>
          <a:stretch>
            <a:fillRect/>
          </a:stretch>
        </p:blipFill>
        <p:spPr>
          <a:xfrm>
            <a:off x="2854321" y="532196"/>
            <a:ext cx="6289676" cy="1514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Tables</a:t>
            </a:r>
            <a:endParaRPr/>
          </a:p>
        </p:txBody>
      </p:sp>
      <p:sp>
        <p:nvSpPr>
          <p:cNvPr id="381" name="Google Shape;381;p58"/>
          <p:cNvSpPr txBox="1"/>
          <p:nvPr>
            <p:ph idx="1" type="body"/>
          </p:nvPr>
        </p:nvSpPr>
        <p:spPr>
          <a:xfrm>
            <a:off x="729450" y="1336000"/>
            <a:ext cx="7688700" cy="3241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The &lt;table&gt; tag defines an HTML table.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Each table row is defined with a &lt;tr&gt; tag. Each table header is defined with a &lt;th&gt; tag. Each table data/cell is</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defined with a</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&lt;td&gt; tag.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By default, the text in</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&lt;th&gt; elements are bold and centered.</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By default, the text in</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&lt;td&gt; elements are regular and left-aligned.</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729450" y="56870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Tables</a:t>
            </a:r>
            <a:endParaRPr/>
          </a:p>
        </p:txBody>
      </p:sp>
      <p:sp>
        <p:nvSpPr>
          <p:cNvPr id="387" name="Google Shape;387;p59"/>
          <p:cNvSpPr txBox="1"/>
          <p:nvPr>
            <p:ph idx="1" type="body"/>
          </p:nvPr>
        </p:nvSpPr>
        <p:spPr>
          <a:xfrm>
            <a:off x="729450" y="1350623"/>
            <a:ext cx="7688700" cy="3714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&lt;h2&gt;Basic HTML Table&lt;/h2&gt;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&lt;table style="width:100%"&gt;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&lt;th&gt;</a:t>
            </a:r>
            <a:r>
              <a:rPr lang="en-GB" sz="1000">
                <a:solidFill>
                  <a:srgbClr val="666666"/>
                </a:solidFill>
                <a:latin typeface="Courier New"/>
                <a:ea typeface="Courier New"/>
                <a:cs typeface="Courier New"/>
                <a:sym typeface="Courier New"/>
              </a:rPr>
              <a:t>First Name</a:t>
            </a:r>
            <a:r>
              <a:rPr lang="en-GB" sz="1000">
                <a:solidFill>
                  <a:srgbClr val="666666"/>
                </a:solidFill>
                <a:latin typeface="Courier New"/>
                <a:ea typeface="Courier New"/>
                <a:cs typeface="Courier New"/>
                <a:sym typeface="Courier New"/>
              </a:rPr>
              <a:t>&lt;/th&gt;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&lt;th&gt;</a:t>
            </a:r>
            <a:r>
              <a:rPr lang="en-GB" sz="1000">
                <a:solidFill>
                  <a:srgbClr val="666666"/>
                </a:solidFill>
                <a:latin typeface="Courier New"/>
                <a:ea typeface="Courier New"/>
                <a:cs typeface="Courier New"/>
                <a:sym typeface="Courier New"/>
              </a:rPr>
              <a:t>Last Name</a:t>
            </a:r>
            <a:r>
              <a:rPr lang="en-GB" sz="1000">
                <a:solidFill>
                  <a:srgbClr val="666666"/>
                </a:solidFill>
                <a:latin typeface="Courier New"/>
                <a:ea typeface="Courier New"/>
                <a:cs typeface="Courier New"/>
                <a:sym typeface="Courier New"/>
              </a:rPr>
              <a:t>&lt;/th&gt;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&lt;th&gt;Age&lt;/th&gt;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&lt;td&gt;Jill&lt;/td&gt;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&lt;td&gt;Smith&lt;/td&gt;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&lt;td&gt;50&lt;/td&gt;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ph type="title"/>
          </p:nvPr>
        </p:nvSpPr>
        <p:spPr>
          <a:xfrm>
            <a:off x="729450" y="56870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Tables</a:t>
            </a:r>
            <a:endParaRPr/>
          </a:p>
        </p:txBody>
      </p:sp>
      <p:sp>
        <p:nvSpPr>
          <p:cNvPr id="393" name="Google Shape;393;p60"/>
          <p:cNvSpPr txBox="1"/>
          <p:nvPr>
            <p:ph idx="1" type="body"/>
          </p:nvPr>
        </p:nvSpPr>
        <p:spPr>
          <a:xfrm>
            <a:off x="729450" y="1350623"/>
            <a:ext cx="7688700" cy="3714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&lt;td&gt;Eve&lt;/td&gt;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&lt;td&gt;Jackson&lt;/td&gt;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&lt;td&gt;94&lt;/td&gt;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&lt;td&gt;John&lt;/td&gt;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&lt;td&gt;Doe&lt;/td&gt;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&lt;td&gt;80&lt;/td&gt;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1600"/>
              </a:spcBef>
              <a:spcAft>
                <a:spcPts val="0"/>
              </a:spcAft>
              <a:buNone/>
            </a:pPr>
            <a:r>
              <a:t/>
            </a:r>
            <a:endParaRPr sz="1000">
              <a:solidFill>
                <a:srgbClr val="666666"/>
              </a:solidFill>
              <a:latin typeface="Courier New"/>
              <a:ea typeface="Courier New"/>
              <a:cs typeface="Courier New"/>
              <a:sym typeface="Courier New"/>
            </a:endParaRPr>
          </a:p>
        </p:txBody>
      </p:sp>
      <p:pic>
        <p:nvPicPr>
          <p:cNvPr id="394" name="Google Shape;394;p60"/>
          <p:cNvPicPr preferRelativeResize="0"/>
          <p:nvPr/>
        </p:nvPicPr>
        <p:blipFill>
          <a:blip r:embed="rId3">
            <a:alphaModFix/>
          </a:blip>
          <a:stretch>
            <a:fillRect/>
          </a:stretch>
        </p:blipFill>
        <p:spPr>
          <a:xfrm>
            <a:off x="1917325" y="3908675"/>
            <a:ext cx="7093324" cy="1156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729450" y="56870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Cellpadding and Cellspacing</a:t>
            </a:r>
            <a:endParaRPr b="0"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400" name="Google Shape;400;p61"/>
          <p:cNvSpPr txBox="1"/>
          <p:nvPr>
            <p:ph idx="1" type="body"/>
          </p:nvPr>
        </p:nvSpPr>
        <p:spPr>
          <a:xfrm>
            <a:off x="729450" y="1350623"/>
            <a:ext cx="7688700" cy="3714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Cellpadding: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Cellpadding specifies the space between the border of a table cell and its contents (i.e) it defines the whitespace</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between the cell edge and the content of the cell.</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Syntax: </a:t>
            </a:r>
            <a:r>
              <a:rPr lang="en-GB" sz="1000">
                <a:solidFill>
                  <a:srgbClr val="666666"/>
                </a:solidFill>
                <a:latin typeface="Courier New"/>
                <a:ea typeface="Courier New"/>
                <a:cs typeface="Courier New"/>
                <a:sym typeface="Courier New"/>
              </a:rPr>
              <a:t>&lt;table cellpadding="value"&gt;.....&lt;/table&gt;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666666"/>
                </a:solidFill>
              </a:rPr>
              <a:t>where, value determines the padding</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(space between the border of a table and its content)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Cellspacing: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Cellspacing specifies the space between cells (i.e) it defines the whitespace between the edges of the adjacent cells.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Syntax: </a:t>
            </a:r>
            <a:r>
              <a:rPr lang="en-GB" sz="1000">
                <a:solidFill>
                  <a:srgbClr val="666666"/>
                </a:solidFill>
                <a:latin typeface="Courier New"/>
                <a:ea typeface="Courier New"/>
                <a:cs typeface="Courier New"/>
                <a:sym typeface="Courier New"/>
              </a:rPr>
              <a:t>&lt;table cellspacing="value"&gt;.....&lt;/table&gt;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666666"/>
                </a:solidFill>
              </a:rPr>
              <a:t>where, value determines the padding</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(space between adjacent cells)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729450" y="1393075"/>
            <a:ext cx="5843100" cy="2813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GB" sz="2000">
                <a:solidFill>
                  <a:srgbClr val="6AA84F"/>
                </a:solidFill>
                <a:highlight>
                  <a:srgbClr val="FFFFFF"/>
                </a:highlight>
                <a:latin typeface="Arial"/>
                <a:ea typeface="Arial"/>
                <a:cs typeface="Arial"/>
                <a:sym typeface="Arial"/>
              </a:rPr>
              <a:t>What is a Client?</a:t>
            </a:r>
            <a:endParaRPr sz="2000">
              <a:solidFill>
                <a:srgbClr val="6AA84F"/>
              </a:solidFill>
              <a:highlight>
                <a:srgbClr val="FFFFFF"/>
              </a:highlight>
              <a:latin typeface="Arial"/>
              <a:ea typeface="Arial"/>
              <a:cs typeface="Arial"/>
              <a:sym typeface="Arial"/>
            </a:endParaRPr>
          </a:p>
          <a:p>
            <a:pPr indent="0" lvl="0" marL="0" rtl="0" algn="l">
              <a:spcBef>
                <a:spcPts val="800"/>
              </a:spcBef>
              <a:spcAft>
                <a:spcPts val="0"/>
              </a:spcAft>
              <a:buNone/>
            </a:pPr>
            <a:r>
              <a:rPr lang="en-GB" sz="1100">
                <a:solidFill>
                  <a:srgbClr val="666666"/>
                </a:solidFill>
                <a:highlight>
                  <a:srgbClr val="FFFFFF"/>
                </a:highlight>
                <a:latin typeface="Arial"/>
                <a:ea typeface="Arial"/>
                <a:cs typeface="Arial"/>
                <a:sym typeface="Arial"/>
              </a:rPr>
              <a:t>A </a:t>
            </a:r>
            <a:r>
              <a:rPr b="1" lang="en-GB" sz="1100">
                <a:solidFill>
                  <a:srgbClr val="666666"/>
                </a:solidFill>
                <a:highlight>
                  <a:srgbClr val="FFFFFF"/>
                </a:highlight>
                <a:latin typeface="Arial"/>
                <a:ea typeface="Arial"/>
                <a:cs typeface="Arial"/>
                <a:sym typeface="Arial"/>
              </a:rPr>
              <a:t>client</a:t>
            </a:r>
            <a:r>
              <a:rPr lang="en-GB" sz="1100">
                <a:solidFill>
                  <a:srgbClr val="666666"/>
                </a:solidFill>
                <a:highlight>
                  <a:srgbClr val="FFFFFF"/>
                </a:highlight>
                <a:latin typeface="Arial"/>
                <a:ea typeface="Arial"/>
                <a:cs typeface="Arial"/>
                <a:sym typeface="Arial"/>
              </a:rPr>
              <a:t> is a computer hardware device or software that accesses a service made available by a server. The server is often (but not always) located on a separate physical computer.</a:t>
            </a:r>
            <a:endParaRPr sz="1100">
              <a:solidFill>
                <a:srgbClr val="666666"/>
              </a:solidFill>
              <a:highlight>
                <a:srgbClr val="FFFFFF"/>
              </a:highlight>
              <a:latin typeface="Arial"/>
              <a:ea typeface="Arial"/>
              <a:cs typeface="Arial"/>
              <a:sym typeface="Arial"/>
            </a:endParaRPr>
          </a:p>
          <a:p>
            <a:pPr indent="0" lvl="0" marL="0" rtl="0" algn="l">
              <a:lnSpc>
                <a:spcPct val="125000"/>
              </a:lnSpc>
              <a:spcBef>
                <a:spcPts val="1900"/>
              </a:spcBef>
              <a:spcAft>
                <a:spcPts val="0"/>
              </a:spcAft>
              <a:buNone/>
            </a:pPr>
            <a:r>
              <a:rPr lang="en-GB" sz="2000">
                <a:solidFill>
                  <a:srgbClr val="6AA84F"/>
                </a:solidFill>
                <a:highlight>
                  <a:srgbClr val="FFFFFF"/>
                </a:highlight>
                <a:latin typeface="Arial"/>
                <a:ea typeface="Arial"/>
                <a:cs typeface="Arial"/>
                <a:sym typeface="Arial"/>
              </a:rPr>
              <a:t>What is a Server?</a:t>
            </a:r>
            <a:endParaRPr sz="2000">
              <a:solidFill>
                <a:srgbClr val="6AA84F"/>
              </a:solidFill>
              <a:highlight>
                <a:srgbClr val="FFFFFF"/>
              </a:highlight>
              <a:latin typeface="Arial"/>
              <a:ea typeface="Arial"/>
              <a:cs typeface="Arial"/>
              <a:sym typeface="Arial"/>
            </a:endParaRPr>
          </a:p>
          <a:p>
            <a:pPr indent="0" lvl="0" marL="0" rtl="0" algn="l">
              <a:spcBef>
                <a:spcPts val="800"/>
              </a:spcBef>
              <a:spcAft>
                <a:spcPts val="0"/>
              </a:spcAft>
              <a:buNone/>
            </a:pPr>
            <a:r>
              <a:rPr lang="en-GB" sz="1100">
                <a:solidFill>
                  <a:srgbClr val="666666"/>
                </a:solidFill>
                <a:highlight>
                  <a:srgbClr val="FFFFFF"/>
                </a:highlight>
                <a:latin typeface="Arial"/>
                <a:ea typeface="Arial"/>
                <a:cs typeface="Arial"/>
                <a:sym typeface="Arial"/>
              </a:rPr>
              <a:t>A </a:t>
            </a:r>
            <a:r>
              <a:rPr b="1" lang="en-GB" sz="1100">
                <a:solidFill>
                  <a:srgbClr val="666666"/>
                </a:solidFill>
                <a:highlight>
                  <a:srgbClr val="FFFFFF"/>
                </a:highlight>
                <a:latin typeface="Arial"/>
                <a:ea typeface="Arial"/>
                <a:cs typeface="Arial"/>
                <a:sym typeface="Arial"/>
              </a:rPr>
              <a:t>server</a:t>
            </a:r>
            <a:r>
              <a:rPr lang="en-GB" sz="1100">
                <a:solidFill>
                  <a:srgbClr val="666666"/>
                </a:solidFill>
                <a:highlight>
                  <a:srgbClr val="FFFFFF"/>
                </a:highlight>
                <a:latin typeface="Arial"/>
                <a:ea typeface="Arial"/>
                <a:cs typeface="Arial"/>
                <a:sym typeface="Arial"/>
              </a:rPr>
              <a:t> is a physical computer dedicated to run services to serve the needs of other computers. Depending on the service that is running, it could be a file server, database server, home media server, print server, or web server.</a:t>
            </a:r>
            <a:endParaRPr sz="1100">
              <a:solidFill>
                <a:srgbClr val="666666"/>
              </a:solidFill>
              <a:highlight>
                <a:srgbClr val="FFFFFF"/>
              </a:highlight>
              <a:latin typeface="Arial"/>
              <a:ea typeface="Arial"/>
              <a:cs typeface="Arial"/>
              <a:sym typeface="Arial"/>
            </a:endParaRPr>
          </a:p>
          <a:p>
            <a:pPr indent="0" lvl="0" marL="0" rtl="0" algn="l">
              <a:lnSpc>
                <a:spcPct val="150000"/>
              </a:lnSpc>
              <a:spcBef>
                <a:spcPts val="1900"/>
              </a:spcBef>
              <a:spcAft>
                <a:spcPts val="1600"/>
              </a:spcAft>
              <a:buNone/>
            </a:pPr>
            <a:r>
              <a:t/>
            </a:r>
            <a:endParaRPr sz="1100">
              <a:solidFill>
                <a:srgbClr val="666666"/>
              </a:solidFill>
              <a:highlight>
                <a:srgbClr val="FFFFFF"/>
              </a:highlight>
            </a:endParaRPr>
          </a:p>
        </p:txBody>
      </p:sp>
      <p:pic>
        <p:nvPicPr>
          <p:cNvPr id="114" name="Google Shape;114;p17"/>
          <p:cNvPicPr preferRelativeResize="0"/>
          <p:nvPr/>
        </p:nvPicPr>
        <p:blipFill>
          <a:blip r:embed="rId3">
            <a:alphaModFix/>
          </a:blip>
          <a:stretch>
            <a:fillRect/>
          </a:stretch>
        </p:blipFill>
        <p:spPr>
          <a:xfrm>
            <a:off x="6517000" y="1091912"/>
            <a:ext cx="2518675" cy="295967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729450" y="56870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Cellpadding and Cellspacing</a:t>
            </a:r>
            <a:endParaRPr b="0"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406" name="Google Shape;406;p62"/>
          <p:cNvSpPr txBox="1"/>
          <p:nvPr>
            <p:ph idx="1" type="body"/>
          </p:nvPr>
        </p:nvSpPr>
        <p:spPr>
          <a:xfrm>
            <a:off x="729450" y="1350623"/>
            <a:ext cx="7688700" cy="3714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&lt;table border="1" cellpadding="4" cellspacing="5"&gt;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&lt;td&gt;&lt;span&gt;Name&lt;/span&gt;&lt;/td&gt;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&lt;td&gt;&lt;span&gt;Age&lt;/span&gt;&lt;/td&gt;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&lt;td&gt;Rani&lt;/td&gt;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&lt;td&gt;30&lt;/td&gt;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&lt;td&gt;Rajan&lt;/td&gt;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&lt;td&gt;35&lt;/td&gt;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729450" y="56870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Cellpadding and Cellspacing</a:t>
            </a:r>
            <a:endParaRPr b="0"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412" name="Google Shape;412;p63"/>
          <p:cNvSpPr txBox="1"/>
          <p:nvPr>
            <p:ph idx="1" type="body"/>
          </p:nvPr>
        </p:nvSpPr>
        <p:spPr>
          <a:xfrm>
            <a:off x="729450" y="1350623"/>
            <a:ext cx="7688700" cy="3714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&lt;td&gt;Akshaya&lt;/td&gt;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&lt;td&gt;17&lt;/td&gt;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&lt;td&gt;Ashick&lt;/td&gt;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&lt;td&gt;13&lt;/td&gt;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&lt;/table&gt;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p:txBody>
      </p:sp>
      <p:pic>
        <p:nvPicPr>
          <p:cNvPr id="413" name="Google Shape;413;p63"/>
          <p:cNvPicPr preferRelativeResize="0"/>
          <p:nvPr/>
        </p:nvPicPr>
        <p:blipFill>
          <a:blip r:embed="rId3">
            <a:alphaModFix/>
          </a:blip>
          <a:stretch>
            <a:fillRect/>
          </a:stretch>
        </p:blipFill>
        <p:spPr>
          <a:xfrm>
            <a:off x="6426975" y="1744275"/>
            <a:ext cx="2233425" cy="2927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19" name="Google Shape;419;p64"/>
          <p:cNvSpPr txBox="1"/>
          <p:nvPr>
            <p:ph idx="1" type="body"/>
          </p:nvPr>
        </p:nvSpPr>
        <p:spPr>
          <a:xfrm>
            <a:off x="729450" y="1290775"/>
            <a:ext cx="7688700" cy="3711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An HTML form is used to collect user input. The user input is most often sent to a server for processing.</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&lt;form&gt;</a:t>
            </a:r>
            <a:r>
              <a:rPr lang="en-GB" sz="1100">
                <a:solidFill>
                  <a:srgbClr val="666666"/>
                </a:solidFill>
              </a:rPr>
              <a:t> Element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HTML &lt;form&gt; element is used to create an HTML form for user input:</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form elements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&lt;form&gt;</a:t>
            </a:r>
            <a:r>
              <a:rPr lang="en-GB" sz="1100">
                <a:solidFill>
                  <a:srgbClr val="666666"/>
                </a:solidFill>
              </a:rPr>
              <a:t> element is a container for different types of input elements, such as: text fields, checkboxes, radio buttons, submit buttons, etc.</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&lt;input&gt;</a:t>
            </a:r>
            <a:r>
              <a:rPr lang="en-GB" sz="1100">
                <a:solidFill>
                  <a:srgbClr val="666666"/>
                </a:solidFill>
              </a:rPr>
              <a:t> Element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HTML </a:t>
            </a:r>
            <a:r>
              <a:rPr lang="en-GB" sz="1000">
                <a:solidFill>
                  <a:srgbClr val="666666"/>
                </a:solidFill>
                <a:latin typeface="Courier New"/>
                <a:ea typeface="Courier New"/>
                <a:cs typeface="Courier New"/>
                <a:sym typeface="Courier New"/>
              </a:rPr>
              <a:t>&lt;input&gt;</a:t>
            </a:r>
            <a:r>
              <a:rPr lang="en-GB" sz="1100">
                <a:solidFill>
                  <a:srgbClr val="666666"/>
                </a:solidFill>
              </a:rPr>
              <a:t> element is the most used form element.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An </a:t>
            </a:r>
            <a:r>
              <a:rPr lang="en-GB" sz="1000">
                <a:solidFill>
                  <a:srgbClr val="666666"/>
                </a:solidFill>
                <a:latin typeface="Courier New"/>
                <a:ea typeface="Courier New"/>
                <a:cs typeface="Courier New"/>
                <a:sym typeface="Courier New"/>
              </a:rPr>
              <a:t>&lt;input&gt;</a:t>
            </a:r>
            <a:r>
              <a:rPr lang="en-GB" sz="1100">
                <a:solidFill>
                  <a:srgbClr val="666666"/>
                </a:solidFill>
              </a:rPr>
              <a:t> element can be displayed in many ways, depending on the type attribute.</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25" name="Google Shape;425;p65"/>
          <p:cNvSpPr txBox="1"/>
          <p:nvPr>
            <p:ph idx="1" type="body"/>
          </p:nvPr>
        </p:nvSpPr>
        <p:spPr>
          <a:xfrm>
            <a:off x="729450" y="1290775"/>
            <a:ext cx="7688700" cy="3293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Type                                                                 Description</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type="text"&gt;        Displays a single-line text input field</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type="radio"&gt;       Displays a radio button (for selecting one of many choices)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type="checkbox"&gt;    Displays a checkbox (for selecting zero or more of many choices)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type="submit"&gt;      Displays a submit button (for submitting the form)</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type="button"&gt;      Displays a clickable button</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Text Fields</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The &lt;input type="text"&gt; defines a single-line input field for text input.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&lt;label&gt;</a:t>
            </a:r>
            <a:r>
              <a:rPr lang="en-GB" sz="1100">
                <a:solidFill>
                  <a:srgbClr val="666666"/>
                </a:solidFill>
              </a:rPr>
              <a:t> Element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Notice the use of the </a:t>
            </a:r>
            <a:r>
              <a:rPr lang="en-GB" sz="1000">
                <a:solidFill>
                  <a:srgbClr val="666666"/>
                </a:solidFill>
                <a:latin typeface="Courier New"/>
                <a:ea typeface="Courier New"/>
                <a:cs typeface="Courier New"/>
                <a:sym typeface="Courier New"/>
              </a:rPr>
              <a:t>&lt;label&gt;</a:t>
            </a:r>
            <a:r>
              <a:rPr lang="en-GB" sz="1100">
                <a:solidFill>
                  <a:srgbClr val="666666"/>
                </a:solidFill>
              </a:rPr>
              <a:t> element in the example above.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&lt;label&gt;</a:t>
            </a:r>
            <a:r>
              <a:rPr lang="en-GB" sz="1100">
                <a:solidFill>
                  <a:srgbClr val="666666"/>
                </a:solidFill>
              </a:rPr>
              <a:t> tag defines a label for many form elements.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31" name="Google Shape;431;p66"/>
          <p:cNvSpPr txBox="1"/>
          <p:nvPr>
            <p:ph idx="1" type="body"/>
          </p:nvPr>
        </p:nvSpPr>
        <p:spPr>
          <a:xfrm>
            <a:off x="729450" y="1290775"/>
            <a:ext cx="7688700" cy="3293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&lt;label&gt;</a:t>
            </a:r>
            <a:r>
              <a:rPr lang="en-GB" sz="1100">
                <a:solidFill>
                  <a:srgbClr val="666666"/>
                </a:solidFill>
              </a:rPr>
              <a:t> element is useful for screen-reader users, because the screen-reader will read out loud the</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label when the user focus on the input element.</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&lt;label&gt;</a:t>
            </a:r>
            <a:r>
              <a:rPr lang="en-GB" sz="1100">
                <a:solidFill>
                  <a:srgbClr val="666666"/>
                </a:solidFill>
              </a:rPr>
              <a:t> element also help users who have difficulty clicking on very small regions (such as radio</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buttons or checkboxes) - because when the user clicks the text within the &lt;label&gt; element, it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toggles the radio button/checkbox.</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for attribute of the &lt;label&gt; tag should be equal to the id attribute of the &lt;input&gt; element</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to bind them together.</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37" name="Google Shape;437;p67"/>
          <p:cNvSpPr txBox="1"/>
          <p:nvPr>
            <p:ph idx="1" type="body"/>
          </p:nvPr>
        </p:nvSpPr>
        <p:spPr>
          <a:xfrm>
            <a:off x="729450" y="1290775"/>
            <a:ext cx="7688700" cy="2756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Multi-Line Input Fields</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Single-line input fields are used for brief information such as names, addresses and search terms. You can use</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multi-line input fields if you want visitors to be able to write longer messages or comments.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Multi-line input fields are a special case among form fields. They are not created using the input tag, but the</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&lt;textarea&gt; tag instead. Also, this is not a standalone tag, but must be closed separately with &lt;/textarea&gt;.</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Eg:</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&lt;textarea id="level1" name="level2" rows="4" cols="50"&gt;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level 1, you will learn how to make a website</a:t>
            </a:r>
            <a:r>
              <a:rPr lang="en-GB" sz="1000">
                <a:solidFill>
                  <a:srgbClr val="666666"/>
                </a:solidFill>
                <a:latin typeface="Courier New"/>
                <a:ea typeface="Courier New"/>
                <a:cs typeface="Courier New"/>
                <a:sym typeface="Courier New"/>
              </a:rPr>
              <a:t>. They offer free tutorials in all web development technologies.</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&lt;/textarea&gt;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100">
              <a:solidFill>
                <a:srgbClr val="666666"/>
              </a:solidFill>
            </a:endParaRPr>
          </a:p>
        </p:txBody>
      </p:sp>
      <p:pic>
        <p:nvPicPr>
          <p:cNvPr id="438" name="Google Shape;438;p67"/>
          <p:cNvPicPr preferRelativeResize="0"/>
          <p:nvPr/>
        </p:nvPicPr>
        <p:blipFill>
          <a:blip r:embed="rId3">
            <a:alphaModFix/>
          </a:blip>
          <a:stretch>
            <a:fillRect/>
          </a:stretch>
        </p:blipFill>
        <p:spPr>
          <a:xfrm>
            <a:off x="810375" y="4305400"/>
            <a:ext cx="3619500" cy="70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8"/>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44" name="Google Shape;444;p68"/>
          <p:cNvSpPr txBox="1"/>
          <p:nvPr>
            <p:ph idx="1" type="body"/>
          </p:nvPr>
        </p:nvSpPr>
        <p:spPr>
          <a:xfrm>
            <a:off x="729450" y="1290775"/>
            <a:ext cx="7688700" cy="3293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Radio Buttons</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&lt;input type="radio"&gt;</a:t>
            </a:r>
            <a:r>
              <a:rPr lang="en-GB" sz="1100">
                <a:solidFill>
                  <a:srgbClr val="666666"/>
                </a:solidFill>
              </a:rPr>
              <a:t> defines a radio button.</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Radio buttons let a user select ONE of a limited number of choices.</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id="male" name="gender" value="male"&gt;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for="male"&gt;Male&lt;/label&gt;&lt;br&gt;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id="female" name="gender" value="female"&gt;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for="female"&gt;Female&lt;/label&gt;&lt;br&gt;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id="other" name="gender" value="other"&gt;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for="other"&gt;Other&lt;/label&gt;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spcBef>
                <a:spcPts val="0"/>
              </a:spcBef>
              <a:spcAft>
                <a:spcPts val="1600"/>
              </a:spcAft>
              <a:buNone/>
            </a:pPr>
            <a:r>
              <a:t/>
            </a:r>
            <a:endParaRPr sz="1100">
              <a:solidFill>
                <a:srgbClr val="666666"/>
              </a:solidFill>
            </a:endParaRPr>
          </a:p>
        </p:txBody>
      </p:sp>
      <p:pic>
        <p:nvPicPr>
          <p:cNvPr id="445" name="Google Shape;445;p68"/>
          <p:cNvPicPr preferRelativeResize="0"/>
          <p:nvPr/>
        </p:nvPicPr>
        <p:blipFill>
          <a:blip r:embed="rId3">
            <a:alphaModFix/>
          </a:blip>
          <a:stretch>
            <a:fillRect/>
          </a:stretch>
        </p:blipFill>
        <p:spPr>
          <a:xfrm>
            <a:off x="6332313" y="2339963"/>
            <a:ext cx="2238375" cy="11144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9"/>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51" name="Google Shape;451;p69"/>
          <p:cNvSpPr txBox="1"/>
          <p:nvPr>
            <p:ph idx="1" type="body"/>
          </p:nvPr>
        </p:nvSpPr>
        <p:spPr>
          <a:xfrm>
            <a:off x="729450" y="1290775"/>
            <a:ext cx="7688700" cy="3293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Checkboxes</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&lt;input type="checkbox"&gt;</a:t>
            </a:r>
            <a:r>
              <a:rPr lang="en-GB" sz="1100">
                <a:solidFill>
                  <a:srgbClr val="666666"/>
                </a:solidFill>
              </a:rPr>
              <a:t> defines a checkbox.</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Checkboxes let a user select ZERO or MORE options of a limited number of choices.</a:t>
            </a:r>
            <a:endParaRPr sz="1100">
              <a:solidFill>
                <a:srgbClr val="666666"/>
              </a:solidFill>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type="checkbox" id="vehicle1" name="vehicle1" value="Bike"&gt;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a:t>
            </a:r>
            <a:r>
              <a:rPr lang="en-GB" sz="1000">
                <a:solidFill>
                  <a:srgbClr val="666666"/>
                </a:solidFill>
                <a:latin typeface="Courier New"/>
                <a:ea typeface="Courier New"/>
                <a:cs typeface="Courier New"/>
                <a:sym typeface="Courier New"/>
              </a:rPr>
              <a:t>vehicle 1</a:t>
            </a:r>
            <a:r>
              <a:rPr lang="en-GB" sz="1000">
                <a:solidFill>
                  <a:srgbClr val="666666"/>
                </a:solidFill>
                <a:latin typeface="Courier New"/>
                <a:ea typeface="Courier New"/>
                <a:cs typeface="Courier New"/>
                <a:sym typeface="Courier New"/>
              </a:rPr>
              <a:t>"&gt; I have a bike&lt;/label&gt;&lt;br&gt;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type="checkbox" id="vehicle2" name="vehicle2" value="Car"&gt;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for="vehicle 2"&gt; I have a car&lt;/label&gt;&lt;br&gt;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type="checkbox" id="vehicle3" name="vehicle3" value="Boat"&gt;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for="vehicle 3"&gt; I have a boat&lt;/label&gt;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100">
              <a:solidFill>
                <a:srgbClr val="666666"/>
              </a:solidFill>
            </a:endParaRPr>
          </a:p>
        </p:txBody>
      </p:sp>
      <p:pic>
        <p:nvPicPr>
          <p:cNvPr id="452" name="Google Shape;452;p69"/>
          <p:cNvPicPr preferRelativeResize="0"/>
          <p:nvPr/>
        </p:nvPicPr>
        <p:blipFill>
          <a:blip r:embed="rId3">
            <a:alphaModFix/>
          </a:blip>
          <a:stretch>
            <a:fillRect/>
          </a:stretch>
        </p:blipFill>
        <p:spPr>
          <a:xfrm>
            <a:off x="5822700" y="3623298"/>
            <a:ext cx="3260900" cy="1520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0"/>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HTML Forms</a:t>
            </a:r>
            <a:endParaRPr/>
          </a:p>
        </p:txBody>
      </p:sp>
      <p:sp>
        <p:nvSpPr>
          <p:cNvPr id="458" name="Google Shape;458;p70"/>
          <p:cNvSpPr txBox="1"/>
          <p:nvPr>
            <p:ph idx="1" type="body"/>
          </p:nvPr>
        </p:nvSpPr>
        <p:spPr>
          <a:xfrm>
            <a:off x="729450" y="1290775"/>
            <a:ext cx="7688700" cy="3640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666666"/>
                </a:solidFill>
              </a:rPr>
              <a:t>The Submit Button</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a:t>
            </a:r>
            <a:r>
              <a:rPr lang="en-GB" sz="1000">
                <a:solidFill>
                  <a:srgbClr val="666666"/>
                </a:solidFill>
                <a:latin typeface="Courier New"/>
                <a:ea typeface="Courier New"/>
                <a:cs typeface="Courier New"/>
                <a:sym typeface="Courier New"/>
              </a:rPr>
              <a:t>&lt;input type="submit"&gt;</a:t>
            </a:r>
            <a:r>
              <a:rPr lang="en-GB" sz="1100">
                <a:solidFill>
                  <a:srgbClr val="666666"/>
                </a:solidFill>
              </a:rPr>
              <a:t> defines a button for submitting the form data to a form-handler.</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form-handler is typically a file on the server with a script for processing input data.</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rPr lang="en-GB" sz="1100">
                <a:solidFill>
                  <a:srgbClr val="666666"/>
                </a:solidFill>
              </a:rPr>
              <a:t>The form-handler is specified in the form's action attribute.</a:t>
            </a:r>
            <a:endParaRPr sz="1100">
              <a:solidFill>
                <a:srgbClr val="666666"/>
              </a:solidFill>
            </a:endParaRPr>
          </a:p>
          <a:p>
            <a:pPr indent="0" lvl="0" marL="0" rtl="0" algn="l">
              <a:lnSpc>
                <a:spcPct val="135714"/>
              </a:lnSpc>
              <a:spcBef>
                <a:spcPts val="0"/>
              </a:spcBef>
              <a:spcAft>
                <a:spcPts val="0"/>
              </a:spcAft>
              <a:buNone/>
            </a:pPr>
            <a:r>
              <a:t/>
            </a:r>
            <a:endParaRPr sz="1100">
              <a:solidFill>
                <a:srgbClr val="666666"/>
              </a:solidFill>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 action="/action_page.php"&gt;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for="fname"&gt;First name:&lt;/label&gt;&lt;br&gt;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type="text" id="fname" name="fname" value="John"&gt;&lt;br&gt;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 for="lname"&gt;Last name:&lt;/label&gt;&lt;br&gt;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type="text" id="lname" name="lname" value="Doe"&gt;&lt;br&gt;&lt;br&gt;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type="submit" value="Submit"&gt;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&lt;/form&gt;</a:t>
            </a:r>
            <a:endParaRPr sz="1000">
              <a:solidFill>
                <a:srgbClr val="666666"/>
              </a:solidFill>
              <a:latin typeface="Courier New"/>
              <a:ea typeface="Courier New"/>
              <a:cs typeface="Courier New"/>
              <a:sym typeface="Courier New"/>
            </a:endParaRPr>
          </a:p>
          <a:p>
            <a:pPr indent="0" lvl="0" marL="0" rtl="0" algn="l">
              <a:spcBef>
                <a:spcPts val="0"/>
              </a:spcBef>
              <a:spcAft>
                <a:spcPts val="1600"/>
              </a:spcAft>
              <a:buNone/>
            </a:pPr>
            <a:r>
              <a:t/>
            </a:r>
            <a:endParaRPr sz="1100">
              <a:solidFill>
                <a:srgbClr val="666666"/>
              </a:solidFill>
            </a:endParaRPr>
          </a:p>
        </p:txBody>
      </p:sp>
      <p:pic>
        <p:nvPicPr>
          <p:cNvPr id="459" name="Google Shape;459;p70"/>
          <p:cNvPicPr preferRelativeResize="0"/>
          <p:nvPr/>
        </p:nvPicPr>
        <p:blipFill>
          <a:blip r:embed="rId3">
            <a:alphaModFix/>
          </a:blip>
          <a:stretch>
            <a:fillRect/>
          </a:stretch>
        </p:blipFill>
        <p:spPr>
          <a:xfrm>
            <a:off x="5262225" y="2355950"/>
            <a:ext cx="3835375" cy="13046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1"/>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F0rm example</a:t>
            </a:r>
            <a:endParaRPr/>
          </a:p>
        </p:txBody>
      </p:sp>
      <p:sp>
        <p:nvSpPr>
          <p:cNvPr id="465" name="Google Shape;465;p71"/>
          <p:cNvSpPr txBox="1"/>
          <p:nvPr/>
        </p:nvSpPr>
        <p:spPr>
          <a:xfrm>
            <a:off x="849000" y="1344250"/>
            <a:ext cx="8100900" cy="3693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&lt;!DOCTYPE 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&lt;title&gt;Form in HTML&lt;/title&gt;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&lt;/head&gt;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&lt;h2&gt;Registration form&lt;/h2&gt;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&lt;fieldset&gt;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&lt;legend&gt;User personal information&lt;/legend&gt;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&lt;label&gt;Enter your full name&lt;/label&gt;&lt;br&gt;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type="text" name="name"&gt;&lt;br&gt;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&lt;label&gt;Enter your email&lt;/label&gt;&lt;br&gt;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the Web Works?</a:t>
            </a:r>
            <a:endParaRPr/>
          </a:p>
        </p:txBody>
      </p:sp>
      <p:sp>
        <p:nvSpPr>
          <p:cNvPr id="120" name="Google Shape;120;p18"/>
          <p:cNvSpPr txBox="1"/>
          <p:nvPr>
            <p:ph idx="1" type="body"/>
          </p:nvPr>
        </p:nvSpPr>
        <p:spPr>
          <a:xfrm>
            <a:off x="729450" y="1378950"/>
            <a:ext cx="7688700" cy="616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666666"/>
              </a:buClr>
              <a:buSzPts val="1100"/>
              <a:buChar char="●"/>
            </a:pPr>
            <a:r>
              <a:rPr b="1" lang="en-GB" sz="1100">
                <a:solidFill>
                  <a:srgbClr val="666666"/>
                </a:solidFill>
              </a:rPr>
              <a:t>www</a:t>
            </a:r>
            <a:r>
              <a:rPr lang="en-GB" sz="1100">
                <a:solidFill>
                  <a:srgbClr val="666666"/>
                </a:solidFill>
              </a:rPr>
              <a:t> use classical Client/Server Architecture.</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HTTP is text -based request-response protocol.</a:t>
            </a:r>
            <a:endParaRPr sz="1100">
              <a:solidFill>
                <a:srgbClr val="666666"/>
              </a:solidFill>
            </a:endParaRPr>
          </a:p>
        </p:txBody>
      </p:sp>
      <p:pic>
        <p:nvPicPr>
          <p:cNvPr id="121" name="Google Shape;121;p18"/>
          <p:cNvPicPr preferRelativeResize="0"/>
          <p:nvPr/>
        </p:nvPicPr>
        <p:blipFill>
          <a:blip r:embed="rId3">
            <a:alphaModFix/>
          </a:blip>
          <a:stretch>
            <a:fillRect/>
          </a:stretch>
        </p:blipFill>
        <p:spPr>
          <a:xfrm>
            <a:off x="1138637" y="2358700"/>
            <a:ext cx="6866725" cy="2453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2"/>
          <p:cNvSpPr txBox="1"/>
          <p:nvPr>
            <p:ph type="title"/>
          </p:nvPr>
        </p:nvSpPr>
        <p:spPr>
          <a:xfrm>
            <a:off x="729450" y="584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F0rm example</a:t>
            </a:r>
            <a:endParaRPr/>
          </a:p>
        </p:txBody>
      </p:sp>
      <p:sp>
        <p:nvSpPr>
          <p:cNvPr id="471" name="Google Shape;471;p72"/>
          <p:cNvSpPr txBox="1"/>
          <p:nvPr/>
        </p:nvSpPr>
        <p:spPr>
          <a:xfrm>
            <a:off x="849000" y="1344250"/>
            <a:ext cx="8100900" cy="3693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&lt;input type="email" name="email"&gt;&lt;br&gt;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&lt;label&gt;Enter your password&lt;/label&gt;&lt;br&gt;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type="password" name="pass"&gt;&lt;br&gt;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&lt;label&gt;confirm your password&lt;/label&gt;&lt;br&gt;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type="password" name="pass"&gt;&lt;br&gt;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&lt;br&gt;&lt;label&gt;Enter your gender&lt;/label&gt;&lt;br&gt;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id="gender" name="gender" value="male" /&gt;Male &lt;br&gt;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id="gender" name="gender" value="female" /&gt;Female &lt;br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type="radio" id="gender" name="gender" value="others" /&gt;others &lt;br /&gt;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&lt;br&gt;Enter your Address:&lt;br&gt;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&lt;textarea&gt;&lt;/textarea&gt;&lt;br&gt;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&lt;input type="submit" value="sign-up"&gt;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&lt;/fieldset&gt;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    &lt;/form&gt;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&lt;/body&gt;</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666666"/>
                </a:solidFill>
                <a:latin typeface="Courier New"/>
                <a:ea typeface="Courier New"/>
                <a:cs typeface="Courier New"/>
                <a:sym typeface="Courier New"/>
              </a:rPr>
              <a:t>&lt;/html&gt;</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666666"/>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3"/>
          <p:cNvSpPr txBox="1"/>
          <p:nvPr>
            <p:ph type="title"/>
          </p:nvPr>
        </p:nvSpPr>
        <p:spPr>
          <a:xfrm>
            <a:off x="729450" y="60214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Debugging HTML</a:t>
            </a:r>
            <a:endParaRPr/>
          </a:p>
        </p:txBody>
      </p:sp>
      <p:pic>
        <p:nvPicPr>
          <p:cNvPr id="477" name="Google Shape;477;p73"/>
          <p:cNvPicPr preferRelativeResize="0"/>
          <p:nvPr/>
        </p:nvPicPr>
        <p:blipFill>
          <a:blip r:embed="rId3">
            <a:alphaModFix/>
          </a:blip>
          <a:stretch>
            <a:fillRect/>
          </a:stretch>
        </p:blipFill>
        <p:spPr>
          <a:xfrm>
            <a:off x="858650" y="1365925"/>
            <a:ext cx="4868300" cy="3655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4"/>
          <p:cNvSpPr txBox="1"/>
          <p:nvPr>
            <p:ph idx="1" type="body"/>
          </p:nvPr>
        </p:nvSpPr>
        <p:spPr>
          <a:xfrm>
            <a:off x="149300" y="48350"/>
            <a:ext cx="954300" cy="4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Summary</a:t>
            </a:r>
            <a:endParaRPr/>
          </a:p>
        </p:txBody>
      </p:sp>
      <p:sp>
        <p:nvSpPr>
          <p:cNvPr id="483" name="Google Shape;483;p74"/>
          <p:cNvSpPr txBox="1"/>
          <p:nvPr>
            <p:ph idx="1" type="body"/>
          </p:nvPr>
        </p:nvSpPr>
        <p:spPr>
          <a:xfrm>
            <a:off x="853550" y="1481325"/>
            <a:ext cx="7763700" cy="24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5D6063"/>
                </a:solidFill>
                <a:highlight>
                  <a:srgbClr val="FFFFFF"/>
                </a:highlight>
              </a:rPr>
              <a:t>This level may have seemed like an endless list of HTML elements, and, well, it basically was. HTML is pretty simple when it comes right down to it. Web pages are made up of HTML elements, each element adds a different meaning to the text it contains, and elements can be nested inside of each other.</a:t>
            </a:r>
            <a:endParaRPr sz="1100">
              <a:solidFill>
                <a:srgbClr val="5D6063"/>
              </a:solidFill>
              <a:highlight>
                <a:srgbClr val="FFFFFF"/>
              </a:highlight>
            </a:endParaRPr>
          </a:p>
          <a:p>
            <a:pPr indent="0" lvl="0" marL="0" rtl="0" algn="l">
              <a:spcBef>
                <a:spcPts val="2100"/>
              </a:spcBef>
              <a:spcAft>
                <a:spcPts val="0"/>
              </a:spcAft>
              <a:buNone/>
            </a:pPr>
            <a:r>
              <a:rPr lang="en-GB" sz="1100">
                <a:solidFill>
                  <a:srgbClr val="5D6063"/>
                </a:solidFill>
                <a:highlight>
                  <a:srgbClr val="FFFFFF"/>
                </a:highlight>
              </a:rPr>
              <a:t>What we did in this level is always the first step in the web development process—you need to define </a:t>
            </a:r>
            <a:r>
              <a:rPr i="1" lang="en-GB" sz="1100">
                <a:solidFill>
                  <a:srgbClr val="5D6063"/>
                </a:solidFill>
                <a:highlight>
                  <a:srgbClr val="FFFFFF"/>
                </a:highlight>
              </a:rPr>
              <a:t>what</a:t>
            </a:r>
            <a:r>
              <a:rPr lang="en-GB" sz="1100">
                <a:solidFill>
                  <a:srgbClr val="5D6063"/>
                </a:solidFill>
                <a:highlight>
                  <a:srgbClr val="FFFFFF"/>
                </a:highlight>
              </a:rPr>
              <a:t> you want to say (HTML) before defining </a:t>
            </a:r>
            <a:r>
              <a:rPr i="1" lang="en-GB" sz="1100">
                <a:solidFill>
                  <a:srgbClr val="5D6063"/>
                </a:solidFill>
                <a:highlight>
                  <a:srgbClr val="FFFFFF"/>
                </a:highlight>
              </a:rPr>
              <a:t>how</a:t>
            </a:r>
            <a:r>
              <a:rPr lang="en-GB" sz="1100">
                <a:solidFill>
                  <a:srgbClr val="5D6063"/>
                </a:solidFill>
                <a:highlight>
                  <a:srgbClr val="FFFFFF"/>
                </a:highlight>
              </a:rPr>
              <a:t> you want to say it (CSS). Hopefully, what we learned in this level will serve as a useful quick-reference of core HTML elements. If you ever happen to misplace it, here’s what it should look like:</a:t>
            </a:r>
            <a:endParaRPr sz="1100">
              <a:solidFill>
                <a:srgbClr val="5D6063"/>
              </a:solidFill>
              <a:highlight>
                <a:srgbClr val="FFFFFF"/>
              </a:highlight>
            </a:endParaRPr>
          </a:p>
          <a:p>
            <a:pPr indent="0" lvl="0" marL="0" rtl="0" algn="l">
              <a:spcBef>
                <a:spcPts val="2100"/>
              </a:spcBef>
              <a:spcAft>
                <a:spcPts val="1600"/>
              </a:spcAft>
              <a:buNone/>
            </a:pPr>
            <a:r>
              <a:t/>
            </a:r>
            <a:endParaRPr sz="1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75"/>
          <p:cNvPicPr preferRelativeResize="0"/>
          <p:nvPr/>
        </p:nvPicPr>
        <p:blipFill>
          <a:blip r:embed="rId3">
            <a:alphaModFix/>
          </a:blip>
          <a:stretch>
            <a:fillRect/>
          </a:stretch>
        </p:blipFill>
        <p:spPr>
          <a:xfrm>
            <a:off x="3106300" y="573075"/>
            <a:ext cx="2931400" cy="434727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6"/>
          <p:cNvSpPr txBox="1"/>
          <p:nvPr>
            <p:ph type="title"/>
          </p:nvPr>
        </p:nvSpPr>
        <p:spPr>
          <a:xfrm>
            <a:off x="729450" y="572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Assignment</a:t>
            </a:r>
            <a:endParaRPr/>
          </a:p>
        </p:txBody>
      </p:sp>
      <p:sp>
        <p:nvSpPr>
          <p:cNvPr id="494" name="Google Shape;494;p76"/>
          <p:cNvSpPr txBox="1"/>
          <p:nvPr>
            <p:ph idx="1" type="body"/>
          </p:nvPr>
        </p:nvSpPr>
        <p:spPr>
          <a:xfrm>
            <a:off x="729450" y="1538400"/>
            <a:ext cx="7688700" cy="28242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n-GB">
                <a:solidFill>
                  <a:srgbClr val="666666"/>
                </a:solidFill>
                <a:highlight>
                  <a:srgbClr val="FFFFFF"/>
                </a:highlight>
              </a:rPr>
              <a:t>1. How to comment HTML tags?</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2. How to create a hyperlink?</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3. </a:t>
            </a:r>
            <a:r>
              <a:rPr lang="en-GB">
                <a:solidFill>
                  <a:srgbClr val="666666"/>
                </a:solidFill>
                <a:highlight>
                  <a:srgbClr val="FFFFFF"/>
                </a:highlight>
              </a:rPr>
              <a:t>What is the correct way to write address in an HTML document?</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4. </a:t>
            </a:r>
            <a:r>
              <a:rPr lang="en-GB">
                <a:solidFill>
                  <a:srgbClr val="666666"/>
                </a:solidFill>
                <a:highlight>
                  <a:srgbClr val="FFFFFF"/>
                </a:highlight>
              </a:rPr>
              <a:t>How to write bold text using HTML tags?</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5.</a:t>
            </a:r>
            <a:r>
              <a:rPr lang="en-GB">
                <a:solidFill>
                  <a:srgbClr val="666666"/>
                </a:solidFill>
                <a:highlight>
                  <a:srgbClr val="FFFFFF"/>
                </a:highlight>
              </a:rPr>
              <a:t> How to define the title of an HTML document?</a:t>
            </a:r>
            <a:endParaRPr u="sng">
              <a:solidFill>
                <a:srgbClr val="666666"/>
              </a:solidFill>
              <a:highlight>
                <a:srgbClr val="FFFFFF"/>
              </a:highlight>
            </a:endParaRPr>
          </a:p>
          <a:p>
            <a:pPr indent="0" lvl="0" marL="0" rtl="0" algn="l">
              <a:lnSpc>
                <a:spcPct val="163636"/>
              </a:lnSpc>
              <a:spcBef>
                <a:spcPts val="1200"/>
              </a:spcBef>
              <a:spcAft>
                <a:spcPts val="1200"/>
              </a:spcAft>
              <a:buNone/>
            </a:pPr>
            <a:r>
              <a:rPr lang="en-GB">
                <a:solidFill>
                  <a:srgbClr val="666666"/>
                </a:solidFill>
                <a:highlight>
                  <a:srgbClr val="FFFFFF"/>
                </a:highlight>
              </a:rPr>
              <a:t>6. </a:t>
            </a:r>
            <a:r>
              <a:rPr lang="en-GB">
                <a:solidFill>
                  <a:srgbClr val="666666"/>
                </a:solidFill>
                <a:highlight>
                  <a:srgbClr val="FFFFFF"/>
                </a:highlight>
              </a:rPr>
              <a:t>How to groups related elements in a form?</a:t>
            </a:r>
            <a:endParaRPr>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7"/>
          <p:cNvSpPr txBox="1"/>
          <p:nvPr>
            <p:ph idx="1" type="body"/>
          </p:nvPr>
        </p:nvSpPr>
        <p:spPr>
          <a:xfrm>
            <a:off x="727650" y="1399675"/>
            <a:ext cx="7688700" cy="35811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n-GB">
                <a:solidFill>
                  <a:srgbClr val="666666"/>
                </a:solidFill>
                <a:highlight>
                  <a:srgbClr val="FFFFFF"/>
                </a:highlight>
              </a:rPr>
              <a:t>7. How to define a footer for a document or section?</a:t>
            </a:r>
            <a:endParaRPr>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8. How to define an HTML heading?</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9. How to define an image?</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10. How to underline a text in an HTML document?</a:t>
            </a:r>
            <a:endParaRPr u="sng">
              <a:solidFill>
                <a:srgbClr val="666666"/>
              </a:solidFill>
              <a:highlight>
                <a:srgbClr val="FFFFFF"/>
              </a:highlight>
            </a:endParaRPr>
          </a:p>
          <a:p>
            <a:pPr indent="0" lvl="0" marL="0" rtl="0" algn="l">
              <a:lnSpc>
                <a:spcPct val="163636"/>
              </a:lnSpc>
              <a:spcBef>
                <a:spcPts val="1200"/>
              </a:spcBef>
              <a:spcAft>
                <a:spcPts val="0"/>
              </a:spcAft>
              <a:buNone/>
            </a:pPr>
            <a:r>
              <a:rPr lang="en-GB">
                <a:solidFill>
                  <a:srgbClr val="666666"/>
                </a:solidFill>
                <a:highlight>
                  <a:srgbClr val="FFFFFF"/>
                </a:highlight>
              </a:rPr>
              <a:t>11. How to define a cell in a table?</a:t>
            </a:r>
            <a:endParaRPr u="sng">
              <a:solidFill>
                <a:srgbClr val="666666"/>
              </a:solidFill>
              <a:highlight>
                <a:srgbClr val="FFFFFF"/>
              </a:highlight>
            </a:endParaRPr>
          </a:p>
          <a:p>
            <a:pPr indent="0" lvl="0" marL="0" rtl="0" algn="l">
              <a:lnSpc>
                <a:spcPct val="163636"/>
              </a:lnSpc>
              <a:spcBef>
                <a:spcPts val="1200"/>
              </a:spcBef>
              <a:spcAft>
                <a:spcPts val="1200"/>
              </a:spcAft>
              <a:buNone/>
            </a:pPr>
            <a:r>
              <a:rPr lang="en-GB">
                <a:solidFill>
                  <a:srgbClr val="666666"/>
                </a:solidFill>
                <a:highlight>
                  <a:srgbClr val="FFFFFF"/>
                </a:highlight>
              </a:rPr>
              <a:t>12.  How to define a list item?</a:t>
            </a:r>
            <a:endParaRPr>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8"/>
          <p:cNvSpPr txBox="1"/>
          <p:nvPr>
            <p:ph type="title"/>
          </p:nvPr>
        </p:nvSpPr>
        <p:spPr>
          <a:xfrm>
            <a:off x="552875" y="-76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Projects:</a:t>
            </a:r>
            <a:endParaRPr/>
          </a:p>
        </p:txBody>
      </p:sp>
      <p:sp>
        <p:nvSpPr>
          <p:cNvPr id="505" name="Google Shape;505;p78"/>
          <p:cNvSpPr txBox="1"/>
          <p:nvPr>
            <p:ph idx="1" type="body"/>
          </p:nvPr>
        </p:nvSpPr>
        <p:spPr>
          <a:xfrm>
            <a:off x="604825" y="597250"/>
            <a:ext cx="7688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1. Create an HTML page as shown in the picture using inline styling.</a:t>
            </a:r>
            <a:endParaRPr/>
          </a:p>
        </p:txBody>
      </p:sp>
      <p:pic>
        <p:nvPicPr>
          <p:cNvPr id="506" name="Google Shape;506;p78"/>
          <p:cNvPicPr preferRelativeResize="0"/>
          <p:nvPr/>
        </p:nvPicPr>
        <p:blipFill>
          <a:blip r:embed="rId3">
            <a:alphaModFix/>
          </a:blip>
          <a:stretch>
            <a:fillRect/>
          </a:stretch>
        </p:blipFill>
        <p:spPr>
          <a:xfrm>
            <a:off x="727350" y="1044850"/>
            <a:ext cx="5919300" cy="3906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9"/>
          <p:cNvSpPr txBox="1"/>
          <p:nvPr>
            <p:ph type="title"/>
          </p:nvPr>
        </p:nvSpPr>
        <p:spPr>
          <a:xfrm>
            <a:off x="552875" y="-76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Projects:</a:t>
            </a:r>
            <a:endParaRPr/>
          </a:p>
        </p:txBody>
      </p:sp>
      <p:sp>
        <p:nvSpPr>
          <p:cNvPr id="512" name="Google Shape;512;p79"/>
          <p:cNvSpPr txBox="1"/>
          <p:nvPr>
            <p:ph idx="1" type="body"/>
          </p:nvPr>
        </p:nvSpPr>
        <p:spPr>
          <a:xfrm>
            <a:off x="528625" y="597250"/>
            <a:ext cx="7688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2. </a:t>
            </a:r>
            <a:r>
              <a:rPr lang="en-GB"/>
              <a:t>Create an Google Home page as shown in the picture using inline styling.</a:t>
            </a:r>
            <a:endParaRPr/>
          </a:p>
        </p:txBody>
      </p:sp>
      <p:pic>
        <p:nvPicPr>
          <p:cNvPr id="513" name="Google Shape;513;p79"/>
          <p:cNvPicPr preferRelativeResize="0"/>
          <p:nvPr/>
        </p:nvPicPr>
        <p:blipFill>
          <a:blip r:embed="rId3">
            <a:alphaModFix/>
          </a:blip>
          <a:stretch>
            <a:fillRect/>
          </a:stretch>
        </p:blipFill>
        <p:spPr>
          <a:xfrm>
            <a:off x="732700" y="1183100"/>
            <a:ext cx="7451789" cy="37684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519" name="Google Shape;519;p80"/>
          <p:cNvSpPr txBox="1"/>
          <p:nvPr>
            <p:ph idx="1" type="body"/>
          </p:nvPr>
        </p:nvSpPr>
        <p:spPr>
          <a:xfrm>
            <a:off x="729450" y="2078875"/>
            <a:ext cx="17751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See You in Level 2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7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browser rendering works ?</a:t>
            </a:r>
            <a:endParaRPr/>
          </a:p>
        </p:txBody>
      </p:sp>
      <p:pic>
        <p:nvPicPr>
          <p:cNvPr id="127" name="Google Shape;127;p19"/>
          <p:cNvPicPr preferRelativeResize="0"/>
          <p:nvPr/>
        </p:nvPicPr>
        <p:blipFill>
          <a:blip r:embed="rId3">
            <a:alphaModFix/>
          </a:blip>
          <a:stretch>
            <a:fillRect/>
          </a:stretch>
        </p:blipFill>
        <p:spPr>
          <a:xfrm>
            <a:off x="1259662" y="1496500"/>
            <a:ext cx="6624675" cy="340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27650" y="1242100"/>
            <a:ext cx="7688700" cy="10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666666"/>
                </a:solidFill>
                <a:highlight>
                  <a:srgbClr val="FFFFFF"/>
                </a:highlight>
              </a:rPr>
              <a:t>When you write some HTML, CSS, and JS, and attempt to open the HTML file in your browser, the browser reads the raw bytes of HTML from your hard disk (or network).</a:t>
            </a:r>
            <a:endParaRPr sz="1100">
              <a:solidFill>
                <a:srgbClr val="666666"/>
              </a:solidFill>
              <a:highlight>
                <a:srgbClr val="FFFFFF"/>
              </a:highlight>
            </a:endParaRPr>
          </a:p>
          <a:p>
            <a:pPr indent="0" lvl="0" marL="0" rtl="0" algn="l">
              <a:spcBef>
                <a:spcPts val="1600"/>
              </a:spcBef>
              <a:spcAft>
                <a:spcPts val="1600"/>
              </a:spcAft>
              <a:buNone/>
            </a:pPr>
            <a:r>
              <a:rPr b="1" i="1" lang="en-GB" sz="1100">
                <a:solidFill>
                  <a:srgbClr val="222222"/>
                </a:solidFill>
                <a:highlight>
                  <a:srgbClr val="FBFBFB"/>
                </a:highlight>
              </a:rPr>
              <a:t>The computer receives bytes of data.</a:t>
            </a:r>
            <a:endParaRPr sz="1100">
              <a:solidFill>
                <a:srgbClr val="222222"/>
              </a:solidFill>
              <a:highlight>
                <a:srgbClr val="FFFFFF"/>
              </a:highlight>
            </a:endParaRPr>
          </a:p>
        </p:txBody>
      </p:sp>
      <p:pic>
        <p:nvPicPr>
          <p:cNvPr id="133" name="Google Shape;133;p20"/>
          <p:cNvPicPr preferRelativeResize="0"/>
          <p:nvPr/>
        </p:nvPicPr>
        <p:blipFill>
          <a:blip r:embed="rId3">
            <a:alphaModFix/>
          </a:blip>
          <a:stretch>
            <a:fillRect/>
          </a:stretch>
        </p:blipFill>
        <p:spPr>
          <a:xfrm>
            <a:off x="2117313" y="2260025"/>
            <a:ext cx="4909374" cy="280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Web Page ?</a:t>
            </a:r>
            <a:endParaRPr/>
          </a:p>
        </p:txBody>
      </p:sp>
      <p:sp>
        <p:nvSpPr>
          <p:cNvPr id="139" name="Google Shape;139;p21"/>
          <p:cNvSpPr txBox="1"/>
          <p:nvPr>
            <p:ph idx="1" type="body"/>
          </p:nvPr>
        </p:nvSpPr>
        <p:spPr>
          <a:xfrm>
            <a:off x="727650" y="138552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666666"/>
              </a:buClr>
              <a:buSzPts val="1100"/>
              <a:buChar char="●"/>
            </a:pPr>
            <a:r>
              <a:rPr lang="en-GB" sz="1100">
                <a:solidFill>
                  <a:srgbClr val="666666"/>
                </a:solidFill>
              </a:rPr>
              <a:t>Web Pages are text files containing HTML</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HTML - </a:t>
            </a:r>
            <a:r>
              <a:rPr lang="en-GB" sz="1100">
                <a:solidFill>
                  <a:srgbClr val="666666"/>
                </a:solidFill>
              </a:rPr>
              <a:t>Hypertext</a:t>
            </a:r>
            <a:r>
              <a:rPr lang="en-GB" sz="1100">
                <a:solidFill>
                  <a:srgbClr val="666666"/>
                </a:solidFill>
              </a:rPr>
              <a:t> Markup Language.</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A notation for describing </a:t>
            </a:r>
            <a:br>
              <a:rPr lang="en-GB" sz="1100">
                <a:solidFill>
                  <a:srgbClr val="666666"/>
                </a:solidFill>
              </a:rPr>
            </a:br>
            <a:r>
              <a:rPr lang="en-GB" sz="1100">
                <a:solidFill>
                  <a:srgbClr val="666666"/>
                </a:solidFill>
              </a:rPr>
              <a:t>     - Document Structure (Semantic Markup),</a:t>
            </a:r>
            <a:br>
              <a:rPr lang="en-GB" sz="1100">
                <a:solidFill>
                  <a:srgbClr val="666666"/>
                </a:solidFill>
              </a:rPr>
            </a:br>
            <a:r>
              <a:rPr lang="en-GB" sz="1100">
                <a:solidFill>
                  <a:srgbClr val="666666"/>
                </a:solidFill>
              </a:rPr>
              <a:t>     - Formatting (Presentation Markup).</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Looks like a Microsoft Word Document</a:t>
            </a:r>
            <a:endParaRPr sz="1100">
              <a:solidFill>
                <a:srgbClr val="666666"/>
              </a:solidFill>
            </a:endParaRPr>
          </a:p>
          <a:p>
            <a:pPr indent="-298450" lvl="0" marL="457200" rtl="0" algn="l">
              <a:spcBef>
                <a:spcPts val="0"/>
              </a:spcBef>
              <a:spcAft>
                <a:spcPts val="0"/>
              </a:spcAft>
              <a:buClr>
                <a:srgbClr val="666666"/>
              </a:buClr>
              <a:buSzPts val="1100"/>
              <a:buChar char="●"/>
            </a:pPr>
            <a:r>
              <a:rPr lang="en-GB" sz="1100">
                <a:solidFill>
                  <a:srgbClr val="666666"/>
                </a:solidFill>
              </a:rPr>
              <a:t>The Markup tags provide information about the page </a:t>
            </a:r>
            <a:br>
              <a:rPr lang="en-GB" sz="1100">
                <a:solidFill>
                  <a:srgbClr val="666666"/>
                </a:solidFill>
              </a:rPr>
            </a:br>
            <a:r>
              <a:rPr lang="en-GB" sz="1100">
                <a:solidFill>
                  <a:srgbClr val="666666"/>
                </a:solidFill>
              </a:rPr>
              <a:t>content structure.</a:t>
            </a:r>
            <a:endParaRPr sz="1100">
              <a:solidFill>
                <a:srgbClr val="666666"/>
              </a:solidFill>
            </a:endParaRPr>
          </a:p>
        </p:txBody>
      </p:sp>
      <p:pic>
        <p:nvPicPr>
          <p:cNvPr id="140" name="Google Shape;140;p21"/>
          <p:cNvPicPr preferRelativeResize="0"/>
          <p:nvPr/>
        </p:nvPicPr>
        <p:blipFill>
          <a:blip r:embed="rId3">
            <a:alphaModFix/>
          </a:blip>
          <a:stretch>
            <a:fillRect/>
          </a:stretch>
        </p:blipFill>
        <p:spPr>
          <a:xfrm>
            <a:off x="4603699" y="892000"/>
            <a:ext cx="4540300" cy="251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