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Lst>
  <p:sldSz cy="5143500" cx="9144000"/>
  <p:notesSz cx="6858000" cy="9144000"/>
  <p:embeddedFontLst>
    <p:embeddedFont>
      <p:font typeface="Raleway"/>
      <p:regular r:id="rId104"/>
      <p:bold r:id="rId105"/>
      <p:italic r:id="rId106"/>
      <p:boldItalic r:id="rId107"/>
    </p:embeddedFont>
    <p:embeddedFont>
      <p:font typeface="Roboto"/>
      <p:regular r:id="rId108"/>
      <p:bold r:id="rId109"/>
      <p:italic r:id="rId110"/>
      <p:boldItalic r:id="rId111"/>
    </p:embeddedFont>
    <p:embeddedFont>
      <p:font typeface="Lato"/>
      <p:regular r:id="rId112"/>
      <p:bold r:id="rId113"/>
      <p:italic r:id="rId114"/>
      <p:boldItalic r:id="rId1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82A1392-CAC4-466F-84EA-DF4240411F2B}">
  <a:tblStyle styleId="{582A1392-CAC4-466F-84EA-DF4240411F2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font" Target="fonts/Raleway-boldItalic.fntdata"/><Relationship Id="rId106" Type="http://schemas.openxmlformats.org/officeDocument/2006/relationships/font" Target="fonts/Raleway-italic.fntdata"/><Relationship Id="rId105" Type="http://schemas.openxmlformats.org/officeDocument/2006/relationships/font" Target="fonts/Raleway-bold.fntdata"/><Relationship Id="rId104" Type="http://schemas.openxmlformats.org/officeDocument/2006/relationships/font" Target="fonts/Raleway-regular.fntdata"/><Relationship Id="rId109" Type="http://schemas.openxmlformats.org/officeDocument/2006/relationships/font" Target="fonts/Roboto-bold.fntdata"/><Relationship Id="rId108" Type="http://schemas.openxmlformats.org/officeDocument/2006/relationships/font" Target="fonts/Roboto-regular.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5" Type="http://schemas.openxmlformats.org/officeDocument/2006/relationships/font" Target="fonts/Lato-boldItalic.fntdata"/><Relationship Id="rId15" Type="http://schemas.openxmlformats.org/officeDocument/2006/relationships/slide" Target="slides/slide9.xml"/><Relationship Id="rId110" Type="http://schemas.openxmlformats.org/officeDocument/2006/relationships/font" Target="fonts/Roboto-italic.fntdata"/><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font" Target="fonts/Lato-italic.fntdata"/><Relationship Id="rId18" Type="http://schemas.openxmlformats.org/officeDocument/2006/relationships/slide" Target="slides/slide12.xml"/><Relationship Id="rId113" Type="http://schemas.openxmlformats.org/officeDocument/2006/relationships/font" Target="fonts/Lato-bold.fntdata"/><Relationship Id="rId112" Type="http://schemas.openxmlformats.org/officeDocument/2006/relationships/font" Target="fonts/Lato-regular.fntdata"/><Relationship Id="rId111" Type="http://schemas.openxmlformats.org/officeDocument/2006/relationships/font" Target="fonts/Roboto-boldItalic.fntdata"/><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de2fadcf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de2fadcf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de2fadcf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de2fadcf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de2fadcf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de2fadcf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6d0534d14_4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6d0534d14_4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6d0534d14_4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6d0534d14_4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de2fadcf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de2fadcf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de2fadcf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de2fadcf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cde2fadcf6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cde2fadcf6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cde2fadcf6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cde2fadcf6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cde2fadcf6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cde2fadcf6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dbdb00f0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dbdb00f0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6d0534d14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6d0534d14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6d0534d14_4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d6d0534d14_4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d6d0534d14_4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d6d0534d14_4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d6d0534d14_4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d6d0534d14_4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6d0534d14_4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d6d0534d14_4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d6d0534d14_4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d6d0534d14_4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d6d0534d14_4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d6d0534d14_4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d6d0534d14_4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d6d0534d14_4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cde2fadcf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cde2fadcf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cde2fadcf6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cde2fadcf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dbdb00f0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dbdb00f0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de2fadcf6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de2fadcf6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cde2fadcf6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cde2fadcf6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cde2fadcf6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cde2fadcf6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cde2fadcf6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cde2fadcf6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cde2fadcf6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cde2fadcf6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cde2fadcf6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cde2fadcf6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cde2fadcf6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cde2fadcf6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cde2fadcf6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cde2fadcf6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cde2fadcf6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cde2fadcf6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cde2fadcf6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cde2fadcf6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78eb9eec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78eb9eec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cde2fadcf6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cde2fadcf6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cde2fadcf6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cde2fadcf6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cde2fadcf6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cde2fadcf6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cde2fadcf6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cde2fadcf6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cde2fadcf6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cde2fadcf6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cd49c477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cd49c477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cd49c477b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cd49c477b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cd49c477b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cd49c477b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cd49c477b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cd49c477b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d2f13f40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d2f13f40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6d0534d1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6d0534d1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d2f13f405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d2f13f405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d2f13f405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d2f13f405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d2f13f405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d2f13f405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d2f13f405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d2f13f405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d2f13f405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d2f13f405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d2f13f405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d2f13f405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d2f13f405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d2f13f405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d2f13f405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d2f13f405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d2f13f405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d2f13f405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d2f13f405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d2f13f405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de2fadcf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de2fadcf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d2f13f405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d2f13f405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d2f13f405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d2f13f405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d2f13f4052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d2f13f4052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d2f13f4052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d2f13f4052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d2f13f405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d2f13f405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d2f13f4052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d2f13f4052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d2f13f4052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d2f13f4052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d2f13f405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d2f13f405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d6d0534d14_4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d6d0534d14_4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d2f13f4052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d2f13f4052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de2fadcf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de2fadcf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d2f13f4052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d2f13f4052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d2f13f4052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d2f13f4052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d2f13f4052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d2f13f4052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d2f13f4052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d2f13f4052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d2f13f4052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d2f13f4052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d2f13f4052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d2f13f4052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d2f13f4052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d2f13f4052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d6d0534d14_4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d6d0534d14_4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d6d0534d14_4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d6d0534d14_4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d44718a16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d44718a16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de2fadcf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de2fadcf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d44718a160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d44718a160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d44718a160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d44718a160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d6d0534d14_4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d6d0534d14_4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d44718a160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d44718a160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d44718a160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d44718a160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d44718a160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d44718a160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d44718a160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d44718a160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d44718a160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d44718a160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d44718a160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d44718a160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db225232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db225232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de2fadcf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de2fadcf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db225232c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db225232c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db225232c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db225232c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db225232c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db225232c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db225232c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db225232c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db225232c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db225232c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d6d0534d14_4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d6d0534d14_4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adbdb00f0c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adbdb00f0c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adbdb00f0c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adbdb00f0c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7.png"/><Relationship Id="rId5"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monsterhost.com/5-small-business-website-addons-worth-paying-for/"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getfirebug.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developer.mozilla.org/en-US/docs/Glossary/AP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developer.mozilla.org/en-US/docs/Learn/Getting_started_with_the_web/JavaScript_basics#a_hello_world!_example" TargetMode="External"/><Relationship Id="rId4" Type="http://schemas.openxmlformats.org/officeDocument/2006/relationships/hyperlink" Target="https://developer.mozilla.org/en-US/docs/Learn/Getting_started_with_the_web/JavaScript_basics#a_hello_world!_example" TargetMode="External"/><Relationship Id="rId5" Type="http://schemas.openxmlformats.org/officeDocument/2006/relationships/hyperlink" Target="https://developer.mozilla.org/en-US/docs/Learn/Getting_started_with_the_web/JavaScript_basics#a_hello_world!_example" TargetMode="External"/><Relationship Id="rId6" Type="http://schemas.openxmlformats.org/officeDocument/2006/relationships/hyperlink" Target="https://javascript.info/hello-world#the-script-ta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en.wikipedia.org/wiki/Web_cache"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0.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0.png"/><Relationship Id="rId4" Type="http://schemas.openxmlformats.org/officeDocument/2006/relationships/image" Target="../media/image2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6.png"/><Relationship Id="rId4" Type="http://schemas.openxmlformats.org/officeDocument/2006/relationships/image" Target="../media/image1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ata-flair.training/blogs/java-tutorial/"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3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2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32.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3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3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26.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29.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25.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227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800">
                <a:solidFill>
                  <a:srgbClr val="000000"/>
                </a:solidFill>
              </a:rPr>
              <a:t>Introduction to</a:t>
            </a:r>
            <a:endParaRPr sz="4800">
              <a:solidFill>
                <a:srgbClr val="000000"/>
              </a:solidFill>
            </a:endParaRPr>
          </a:p>
          <a:p>
            <a:pPr indent="0" lvl="0" marL="0" rtl="0" algn="l">
              <a:spcBef>
                <a:spcPts val="0"/>
              </a:spcBef>
              <a:spcAft>
                <a:spcPts val="0"/>
              </a:spcAft>
              <a:buNone/>
            </a:pPr>
            <a:r>
              <a:rPr lang="en-GB" sz="4800">
                <a:solidFill>
                  <a:srgbClr val="000000"/>
                </a:solidFill>
              </a:rPr>
              <a:t>JavaScript</a:t>
            </a:r>
            <a:endParaRPr sz="4800">
              <a:solidFill>
                <a:srgbClr val="000000"/>
              </a:solidFill>
            </a:endParaRPr>
          </a:p>
          <a:p>
            <a:pPr indent="0" lvl="0" marL="0" rtl="0" algn="l">
              <a:spcBef>
                <a:spcPts val="0"/>
              </a:spcBef>
              <a:spcAft>
                <a:spcPts val="0"/>
              </a:spcAft>
              <a:buNone/>
            </a:pPr>
            <a:r>
              <a:rPr lang="en-GB" sz="4800">
                <a:solidFill>
                  <a:srgbClr val="000000"/>
                </a:solidFill>
              </a:rPr>
              <a:t>(.js)</a:t>
            </a:r>
            <a:endParaRPr/>
          </a:p>
          <a:p>
            <a:pPr indent="0" lvl="0" marL="0" rtl="0" algn="l">
              <a:spcBef>
                <a:spcPts val="0"/>
              </a:spcBef>
              <a:spcAft>
                <a:spcPts val="0"/>
              </a:spcAft>
              <a:buNone/>
            </a:pPr>
            <a:r>
              <a:t/>
            </a:r>
            <a:endParaRPr/>
          </a:p>
        </p:txBody>
      </p:sp>
      <p:sp>
        <p:nvSpPr>
          <p:cNvPr id="87" name="Google Shape;87;p13"/>
          <p:cNvSpPr txBox="1"/>
          <p:nvPr>
            <p:ph idx="1" type="subTitle"/>
          </p:nvPr>
        </p:nvSpPr>
        <p:spPr>
          <a:xfrm>
            <a:off x="729625" y="3727525"/>
            <a:ext cx="7688100" cy="43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400"/>
              <a:t>Easy Learning with .js “Enjoy The Course”</a:t>
            </a:r>
            <a:endParaRPr/>
          </a:p>
        </p:txBody>
      </p:sp>
      <p:sp>
        <p:nvSpPr>
          <p:cNvPr id="88" name="Google Shape;88;p13"/>
          <p:cNvSpPr txBox="1"/>
          <p:nvPr/>
        </p:nvSpPr>
        <p:spPr>
          <a:xfrm>
            <a:off x="6780900" y="56600"/>
            <a:ext cx="2363100" cy="162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sz="800">
                <a:latin typeface="Lato"/>
                <a:ea typeface="Lato"/>
                <a:cs typeface="Lato"/>
                <a:sym typeface="Lato"/>
              </a:rPr>
              <a:t>JavaScript Tutorial by Manu E S</a:t>
            </a:r>
            <a:endParaRPr sz="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900"/>
              </a:spcAft>
              <a:buNone/>
            </a:pPr>
            <a:r>
              <a:rPr lang="en-GB">
                <a:solidFill>
                  <a:srgbClr val="25265E"/>
                </a:solidFill>
              </a:rPr>
              <a:t>Disadvantages of JavaScript?</a:t>
            </a:r>
            <a:endParaRPr>
              <a:solidFill>
                <a:srgbClr val="25265E"/>
              </a:solidFill>
            </a:endParaRPr>
          </a:p>
        </p:txBody>
      </p:sp>
      <p:sp>
        <p:nvSpPr>
          <p:cNvPr id="142" name="Google Shape;142;p22"/>
          <p:cNvSpPr txBox="1"/>
          <p:nvPr>
            <p:ph idx="1" type="body"/>
          </p:nvPr>
        </p:nvSpPr>
        <p:spPr>
          <a:xfrm>
            <a:off x="729450" y="1469275"/>
            <a:ext cx="7688700" cy="35256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GB" sz="1100">
                <a:solidFill>
                  <a:srgbClr val="666666"/>
                </a:solidFill>
                <a:highlight>
                  <a:srgbClr val="FFFFFF"/>
                </a:highlight>
              </a:rPr>
              <a:t>4. Single Inheritance</a:t>
            </a:r>
            <a:endParaRPr b="1" sz="1100">
              <a:solidFill>
                <a:srgbClr val="666666"/>
              </a:solidFill>
              <a:highlight>
                <a:srgbClr val="FFFFFF"/>
              </a:highlight>
            </a:endParaRPr>
          </a:p>
          <a:p>
            <a:pPr indent="0" lvl="0" marL="0" rtl="0" algn="l">
              <a:spcBef>
                <a:spcPts val="1100"/>
              </a:spcBef>
              <a:spcAft>
                <a:spcPts val="0"/>
              </a:spcAft>
              <a:buNone/>
            </a:pPr>
            <a:r>
              <a:rPr lang="en-GB" sz="1100">
                <a:solidFill>
                  <a:srgbClr val="666666"/>
                </a:solidFill>
                <a:highlight>
                  <a:srgbClr val="FFFFFF"/>
                </a:highlight>
              </a:rPr>
              <a:t>JavaScript only supports single inheritance and not multiple inheritance. Some programs may require this object-oriented language characteristic.</a:t>
            </a:r>
            <a:endParaRPr i="1" sz="1100" u="sng">
              <a:solidFill>
                <a:srgbClr val="666666"/>
              </a:solidFill>
              <a:highlight>
                <a:srgbClr val="FFFFFF"/>
              </a:highlight>
            </a:endParaRPr>
          </a:p>
          <a:p>
            <a:pPr indent="0" lvl="0" marL="0" rtl="0" algn="l">
              <a:lnSpc>
                <a:spcPct val="130000"/>
              </a:lnSpc>
              <a:spcBef>
                <a:spcPts val="1400"/>
              </a:spcBef>
              <a:spcAft>
                <a:spcPts val="0"/>
              </a:spcAft>
              <a:buNone/>
            </a:pPr>
            <a:r>
              <a:rPr b="1" lang="en-GB" sz="1100">
                <a:solidFill>
                  <a:srgbClr val="666666"/>
                </a:solidFill>
                <a:highlight>
                  <a:srgbClr val="FFFFFF"/>
                </a:highlight>
              </a:rPr>
              <a:t>5. Sluggish Bitwise Function</a:t>
            </a:r>
            <a:endParaRPr b="1" sz="1100">
              <a:solidFill>
                <a:srgbClr val="666666"/>
              </a:solidFill>
              <a:highlight>
                <a:srgbClr val="FFFFFF"/>
              </a:highlight>
            </a:endParaRPr>
          </a:p>
          <a:p>
            <a:pPr indent="0" lvl="0" marL="0" rtl="0" algn="l">
              <a:spcBef>
                <a:spcPts val="1100"/>
              </a:spcBef>
              <a:spcAft>
                <a:spcPts val="0"/>
              </a:spcAft>
              <a:buNone/>
            </a:pPr>
            <a:r>
              <a:rPr lang="en-GB" sz="1100">
                <a:solidFill>
                  <a:srgbClr val="666666"/>
                </a:solidFill>
                <a:highlight>
                  <a:srgbClr val="FFFFFF"/>
                </a:highlight>
              </a:rPr>
              <a:t>JavaScript stores a number as a 64-bit floating-point number and operators operate on 32-bit bitwise operands. Thus, JavaScript converts the number to 32-bits signed integers, operates on them and converts them back to 64-bits JavaScript numbers. This continuous conversion takes more time in conversion of number to an integer. This increases the time needed to run the script and reduces its speed.</a:t>
            </a:r>
            <a:endParaRPr sz="1100">
              <a:solidFill>
                <a:srgbClr val="666666"/>
              </a:solidFill>
              <a:highlight>
                <a:srgbClr val="FFFFFF"/>
              </a:highlight>
            </a:endParaRPr>
          </a:p>
          <a:p>
            <a:pPr indent="0" lvl="0" marL="0" rtl="0" algn="l">
              <a:lnSpc>
                <a:spcPct val="130000"/>
              </a:lnSpc>
              <a:spcBef>
                <a:spcPts val="1400"/>
              </a:spcBef>
              <a:spcAft>
                <a:spcPts val="0"/>
              </a:spcAft>
              <a:buNone/>
            </a:pPr>
            <a:r>
              <a:rPr b="1" lang="en-GB" sz="1100">
                <a:solidFill>
                  <a:srgbClr val="666666"/>
                </a:solidFill>
                <a:highlight>
                  <a:srgbClr val="FFFFFF"/>
                </a:highlight>
              </a:rPr>
              <a:t>6. Rendering Stopped</a:t>
            </a:r>
            <a:endParaRPr b="1" sz="1100">
              <a:solidFill>
                <a:srgbClr val="666666"/>
              </a:solidFill>
              <a:highlight>
                <a:srgbClr val="FFFFFF"/>
              </a:highlight>
            </a:endParaRPr>
          </a:p>
          <a:p>
            <a:pPr indent="0" lvl="0" marL="0" rtl="0" algn="l">
              <a:spcBef>
                <a:spcPts val="1100"/>
              </a:spcBef>
              <a:spcAft>
                <a:spcPts val="1400"/>
              </a:spcAft>
              <a:buNone/>
            </a:pPr>
            <a:r>
              <a:rPr lang="en-GB" sz="1100">
                <a:solidFill>
                  <a:srgbClr val="666666"/>
                </a:solidFill>
                <a:highlight>
                  <a:srgbClr val="FFFFFF"/>
                </a:highlight>
              </a:rPr>
              <a:t>A single code error can stop the rendering of the entire JavaScript code on the website. To the user, it looks as if JavaScript was not present. However, the browsers are extremely tolerant of these errors.</a:t>
            </a:r>
            <a:endParaRPr b="1" sz="1100">
              <a:solidFill>
                <a:srgbClr val="666666"/>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1100"/>
              </a:spcAft>
              <a:buNone/>
            </a:pPr>
            <a:r>
              <a:rPr lang="en-GB">
                <a:solidFill>
                  <a:srgbClr val="444444"/>
                </a:solidFill>
                <a:highlight>
                  <a:srgbClr val="FFFFFF"/>
                </a:highlight>
              </a:rPr>
              <a:t>How JavaScript Works?</a:t>
            </a:r>
            <a:endParaRPr>
              <a:solidFill>
                <a:srgbClr val="25265E"/>
              </a:solidFill>
            </a:endParaRPr>
          </a:p>
        </p:txBody>
      </p:sp>
      <p:sp>
        <p:nvSpPr>
          <p:cNvPr id="148" name="Google Shape;148;p23"/>
          <p:cNvSpPr txBox="1"/>
          <p:nvPr>
            <p:ph idx="1" type="body"/>
          </p:nvPr>
        </p:nvSpPr>
        <p:spPr>
          <a:xfrm>
            <a:off x="729450" y="1469275"/>
            <a:ext cx="7688700" cy="35256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GB" sz="1100">
                <a:solidFill>
                  <a:srgbClr val="666666"/>
                </a:solidFill>
                <a:highlight>
                  <a:srgbClr val="FFFFFF"/>
                </a:highlight>
              </a:rPr>
              <a:t>The Runtime</a:t>
            </a:r>
            <a:endParaRPr b="1" sz="1100">
              <a:solidFill>
                <a:srgbClr val="666666"/>
              </a:solidFill>
              <a:highlight>
                <a:srgbClr val="FFFFFF"/>
              </a:highlight>
            </a:endParaRPr>
          </a:p>
          <a:p>
            <a:pPr indent="0" lvl="0" marL="0" rtl="0" algn="l">
              <a:spcBef>
                <a:spcPts val="1100"/>
              </a:spcBef>
              <a:spcAft>
                <a:spcPts val="0"/>
              </a:spcAft>
              <a:buNone/>
            </a:pPr>
            <a:r>
              <a:rPr lang="en-GB" sz="1100">
                <a:solidFill>
                  <a:srgbClr val="666666"/>
                </a:solidFill>
                <a:highlight>
                  <a:srgbClr val="FFFFFF"/>
                </a:highlight>
              </a:rPr>
              <a:t>The JavaScript Engine works inside an environment for additional features used at runtime. Although JavaScript is single-threaded, the runtime environment consists of a thread pool. It allows JavaScript to simultaneously run in the background while the user browses without interrupting the program flow.</a:t>
            </a:r>
            <a:endParaRPr sz="1100">
              <a:solidFill>
                <a:srgbClr val="666666"/>
              </a:solidFill>
              <a:highlight>
                <a:srgbClr val="FFFFFF"/>
              </a:highlight>
            </a:endParaRPr>
          </a:p>
          <a:p>
            <a:pPr indent="0" lvl="0" marL="0" rtl="0" algn="l">
              <a:lnSpc>
                <a:spcPct val="130000"/>
              </a:lnSpc>
              <a:spcBef>
                <a:spcPts val="1400"/>
              </a:spcBef>
              <a:spcAft>
                <a:spcPts val="0"/>
              </a:spcAft>
              <a:buNone/>
            </a:pPr>
            <a:r>
              <a:rPr b="1" lang="en-GB" sz="1100">
                <a:solidFill>
                  <a:srgbClr val="666666"/>
                </a:solidFill>
                <a:highlight>
                  <a:srgbClr val="FFFFFF"/>
                </a:highlight>
              </a:rPr>
              <a:t>Event Loop</a:t>
            </a:r>
            <a:endParaRPr b="1" sz="1100">
              <a:solidFill>
                <a:srgbClr val="666666"/>
              </a:solidFill>
              <a:highlight>
                <a:srgbClr val="FFFFFF"/>
              </a:highlight>
            </a:endParaRPr>
          </a:p>
          <a:p>
            <a:pPr indent="0" lvl="0" marL="0" rtl="0" algn="l">
              <a:spcBef>
                <a:spcPts val="1100"/>
              </a:spcBef>
              <a:spcAft>
                <a:spcPts val="0"/>
              </a:spcAft>
              <a:buNone/>
            </a:pPr>
            <a:r>
              <a:rPr lang="en-GB" sz="1100">
                <a:solidFill>
                  <a:srgbClr val="666666"/>
                </a:solidFill>
                <a:highlight>
                  <a:srgbClr val="FFFFFF"/>
                </a:highlight>
              </a:rPr>
              <a:t>This mechanism manages all the threads from the thread pool in the order of their execution i.e. it handles callbacks. A callback is a piece of code executed when a particular event i.e. mouse click occurs.</a:t>
            </a:r>
            <a:endParaRPr sz="1100">
              <a:solidFill>
                <a:srgbClr val="666666"/>
              </a:solidFill>
              <a:highlight>
                <a:srgbClr val="FFFFFF"/>
              </a:highlight>
            </a:endParaRPr>
          </a:p>
          <a:p>
            <a:pPr indent="0" lvl="0" marL="0" rtl="0" algn="l">
              <a:spcBef>
                <a:spcPts val="1400"/>
              </a:spcBef>
              <a:spcAft>
                <a:spcPts val="1400"/>
              </a:spcAft>
              <a:buNone/>
            </a:pPr>
            <a:r>
              <a:rPr lang="en-GB" sz="1100">
                <a:solidFill>
                  <a:srgbClr val="666666"/>
                </a:solidFill>
                <a:highlight>
                  <a:srgbClr val="FFFFFF"/>
                </a:highlight>
              </a:rPr>
              <a:t>If an event occurs, the environment puts the callback in the Event Handler under the Event Loop. Callbacks are always executed one at a time.</a:t>
            </a:r>
            <a:endParaRPr sz="1100">
              <a:solidFill>
                <a:srgbClr val="666666"/>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1100"/>
              </a:spcAft>
              <a:buNone/>
            </a:pPr>
            <a:r>
              <a:rPr lang="en-GB">
                <a:solidFill>
                  <a:srgbClr val="444444"/>
                </a:solidFill>
                <a:highlight>
                  <a:srgbClr val="FFFFFF"/>
                </a:highlight>
              </a:rPr>
              <a:t>How JavaScript Works?</a:t>
            </a:r>
            <a:endParaRPr>
              <a:solidFill>
                <a:srgbClr val="25265E"/>
              </a:solidFill>
            </a:endParaRPr>
          </a:p>
        </p:txBody>
      </p:sp>
      <p:sp>
        <p:nvSpPr>
          <p:cNvPr id="154" name="Google Shape;154;p24"/>
          <p:cNvSpPr txBox="1"/>
          <p:nvPr>
            <p:ph idx="1" type="body"/>
          </p:nvPr>
        </p:nvSpPr>
        <p:spPr>
          <a:xfrm>
            <a:off x="729450" y="1469275"/>
            <a:ext cx="7688700" cy="35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666666"/>
                </a:solidFill>
                <a:highlight>
                  <a:srgbClr val="FFFFFF"/>
                </a:highlight>
              </a:rPr>
              <a:t>JavaScript is single-threaded. This means that the instructions execute sequentially, one at a time. This is possible with the help of the following components:</a:t>
            </a:r>
            <a:endParaRPr sz="1100">
              <a:solidFill>
                <a:srgbClr val="666666"/>
              </a:solidFill>
              <a:highlight>
                <a:srgbClr val="FFFFFF"/>
              </a:highlight>
            </a:endParaRPr>
          </a:p>
          <a:p>
            <a:pPr indent="0" lvl="0" marL="0" rtl="0" algn="l">
              <a:lnSpc>
                <a:spcPct val="130000"/>
              </a:lnSpc>
              <a:spcBef>
                <a:spcPts val="1400"/>
              </a:spcBef>
              <a:spcAft>
                <a:spcPts val="0"/>
              </a:spcAft>
              <a:buNone/>
            </a:pPr>
            <a:r>
              <a:rPr b="1" lang="en-GB" sz="1100">
                <a:solidFill>
                  <a:srgbClr val="666666"/>
                </a:solidFill>
                <a:highlight>
                  <a:srgbClr val="FFFFFF"/>
                </a:highlight>
              </a:rPr>
              <a:t>The JavaScript Engine</a:t>
            </a:r>
            <a:endParaRPr b="1" sz="1100">
              <a:solidFill>
                <a:srgbClr val="666666"/>
              </a:solidFill>
              <a:highlight>
                <a:srgbClr val="FFFFFF"/>
              </a:highlight>
            </a:endParaRPr>
          </a:p>
          <a:p>
            <a:pPr indent="0" lvl="0" marL="0" rtl="0" algn="l">
              <a:spcBef>
                <a:spcPts val="1100"/>
              </a:spcBef>
              <a:spcAft>
                <a:spcPts val="0"/>
              </a:spcAft>
              <a:buNone/>
            </a:pPr>
            <a:r>
              <a:rPr lang="en-GB" sz="1100">
                <a:solidFill>
                  <a:srgbClr val="666666"/>
                </a:solidFill>
                <a:highlight>
                  <a:srgbClr val="FFFFFF"/>
                </a:highlight>
              </a:rPr>
              <a:t>It is a program responsible for the translation of source code into machine language and its execution on a CPU. Each modern browser comes with a JavaScript engine. Thus there is no need to download any extra software.</a:t>
            </a:r>
            <a:endParaRPr sz="1100">
              <a:solidFill>
                <a:srgbClr val="666666"/>
              </a:solidFill>
              <a:highlight>
                <a:srgbClr val="FFFFFF"/>
              </a:highlight>
            </a:endParaRPr>
          </a:p>
          <a:p>
            <a:pPr indent="0" lvl="0" marL="0" rtl="0" algn="l">
              <a:spcBef>
                <a:spcPts val="1400"/>
              </a:spcBef>
              <a:spcAft>
                <a:spcPts val="0"/>
              </a:spcAft>
              <a:buNone/>
            </a:pPr>
            <a:r>
              <a:rPr lang="en-GB" sz="1100">
                <a:solidFill>
                  <a:srgbClr val="666666"/>
                </a:solidFill>
                <a:highlight>
                  <a:srgbClr val="FFFFFF"/>
                </a:highlight>
              </a:rPr>
              <a:t>The engine consists of 2 components:</a:t>
            </a:r>
            <a:endParaRPr sz="1100">
              <a:solidFill>
                <a:srgbClr val="666666"/>
              </a:solidFill>
              <a:highlight>
                <a:srgbClr val="FFFFFF"/>
              </a:highlight>
            </a:endParaRPr>
          </a:p>
          <a:p>
            <a:pPr indent="-298450" lvl="0" marL="749300" rtl="0" algn="l">
              <a:spcBef>
                <a:spcPts val="1400"/>
              </a:spcBef>
              <a:spcAft>
                <a:spcPts val="0"/>
              </a:spcAft>
              <a:buClr>
                <a:srgbClr val="666666"/>
              </a:buClr>
              <a:buSzPts val="1100"/>
              <a:buFont typeface="Lato"/>
              <a:buChar char="●"/>
            </a:pPr>
            <a:r>
              <a:rPr lang="en-GB" sz="1100">
                <a:solidFill>
                  <a:srgbClr val="666666"/>
                </a:solidFill>
                <a:highlight>
                  <a:srgbClr val="FFFFFF"/>
                </a:highlight>
              </a:rPr>
              <a:t>Memory Heap– Memory allocation takes place here.</a:t>
            </a:r>
            <a:endParaRPr sz="1100">
              <a:solidFill>
                <a:srgbClr val="666666"/>
              </a:solidFill>
              <a:highlight>
                <a:srgbClr val="FFFFFF"/>
              </a:highlight>
            </a:endParaRPr>
          </a:p>
          <a:p>
            <a:pPr indent="-298450" lvl="0" marL="749300" rtl="0" algn="l">
              <a:spcBef>
                <a:spcPts val="0"/>
              </a:spcBef>
              <a:spcAft>
                <a:spcPts val="0"/>
              </a:spcAft>
              <a:buClr>
                <a:srgbClr val="666666"/>
              </a:buClr>
              <a:buSzPts val="1100"/>
              <a:buFont typeface="Lato"/>
              <a:buChar char="●"/>
            </a:pPr>
            <a:r>
              <a:rPr lang="en-GB" sz="1100">
                <a:solidFill>
                  <a:srgbClr val="666666"/>
                </a:solidFill>
                <a:highlight>
                  <a:srgbClr val="FFFFFF"/>
                </a:highlight>
              </a:rPr>
              <a:t>Call Stack– When the script calls a function, the interpreter first adds it to the call stack and then starts processing it.</a:t>
            </a:r>
            <a:endParaRPr sz="1100">
              <a:solidFill>
                <a:srgbClr val="666666"/>
              </a:solidFill>
              <a:highlight>
                <a:srgbClr val="FFFFFF"/>
              </a:highlight>
            </a:endParaRPr>
          </a:p>
          <a:p>
            <a:pPr indent="0" lvl="0" marL="0" rtl="0" algn="l">
              <a:spcBef>
                <a:spcPts val="2200"/>
              </a:spcBef>
              <a:spcAft>
                <a:spcPts val="1400"/>
              </a:spcAft>
              <a:buNone/>
            </a:pPr>
            <a:r>
              <a:rPr lang="en-GB" sz="1100">
                <a:solidFill>
                  <a:srgbClr val="666666"/>
                </a:solidFill>
                <a:highlight>
                  <a:srgbClr val="FFFFFF"/>
                </a:highlight>
              </a:rPr>
              <a:t>The most used JavaScript Engines include Chrome V8, Firefox’s SpiderMonkey, Safari’s Nitro and Edge’s Chakra.</a:t>
            </a:r>
            <a:endParaRPr b="1" sz="1100">
              <a:solidFill>
                <a:srgbClr val="666666"/>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nvSpPr>
        <p:spPr>
          <a:xfrm>
            <a:off x="793550" y="1346525"/>
            <a:ext cx="7688700" cy="360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GB" sz="1100">
                <a:solidFill>
                  <a:srgbClr val="666666"/>
                </a:solidFill>
                <a:latin typeface="Lato"/>
                <a:ea typeface="Lato"/>
                <a:cs typeface="Lato"/>
                <a:sym typeface="Lato"/>
              </a:rPr>
              <a:t>A </a:t>
            </a:r>
            <a:r>
              <a:rPr b="1" lang="en-GB" sz="1100">
                <a:solidFill>
                  <a:srgbClr val="666666"/>
                </a:solidFill>
                <a:latin typeface="Lato"/>
                <a:ea typeface="Lato"/>
                <a:cs typeface="Lato"/>
                <a:sym typeface="Lato"/>
              </a:rPr>
              <a:t>call stack</a:t>
            </a:r>
            <a:r>
              <a:rPr lang="en-GB" sz="1100">
                <a:solidFill>
                  <a:srgbClr val="666666"/>
                </a:solidFill>
                <a:latin typeface="Lato"/>
                <a:ea typeface="Lato"/>
                <a:cs typeface="Lato"/>
                <a:sym typeface="Lato"/>
              </a:rPr>
              <a:t> is a mechanism for an interpreter (like the </a:t>
            </a:r>
            <a:r>
              <a:rPr b="1" lang="en-GB" sz="1100">
                <a:solidFill>
                  <a:srgbClr val="666666"/>
                </a:solidFill>
                <a:latin typeface="Lato"/>
                <a:ea typeface="Lato"/>
                <a:cs typeface="Lato"/>
                <a:sym typeface="Lato"/>
              </a:rPr>
              <a:t>JavaScript</a:t>
            </a:r>
            <a:r>
              <a:rPr lang="en-GB" sz="1100">
                <a:solidFill>
                  <a:srgbClr val="666666"/>
                </a:solidFill>
                <a:latin typeface="Lato"/>
                <a:ea typeface="Lato"/>
                <a:cs typeface="Lato"/>
                <a:sym typeface="Lato"/>
              </a:rPr>
              <a:t> interpreter in a web browser) to keep track of its place in a script that </a:t>
            </a:r>
            <a:r>
              <a:rPr b="1" lang="en-GB" sz="1100">
                <a:solidFill>
                  <a:srgbClr val="666666"/>
                </a:solidFill>
                <a:latin typeface="Lato"/>
                <a:ea typeface="Lato"/>
                <a:cs typeface="Lato"/>
                <a:sym typeface="Lato"/>
              </a:rPr>
              <a:t>calls</a:t>
            </a:r>
            <a:r>
              <a:rPr lang="en-GB" sz="1100">
                <a:solidFill>
                  <a:srgbClr val="666666"/>
                </a:solidFill>
                <a:latin typeface="Lato"/>
                <a:ea typeface="Lato"/>
                <a:cs typeface="Lato"/>
                <a:sym typeface="Lato"/>
              </a:rPr>
              <a:t> multiple functions — what function is currently being run and what functions are </a:t>
            </a:r>
            <a:r>
              <a:rPr b="1" lang="en-GB" sz="1100">
                <a:solidFill>
                  <a:srgbClr val="666666"/>
                </a:solidFill>
                <a:latin typeface="Lato"/>
                <a:ea typeface="Lato"/>
                <a:cs typeface="Lato"/>
                <a:sym typeface="Lato"/>
              </a:rPr>
              <a:t>called</a:t>
            </a:r>
            <a:r>
              <a:rPr lang="en-GB" sz="1100">
                <a:solidFill>
                  <a:srgbClr val="666666"/>
                </a:solidFill>
                <a:latin typeface="Lato"/>
                <a:ea typeface="Lato"/>
                <a:cs typeface="Lato"/>
                <a:sym typeface="Lato"/>
              </a:rPr>
              <a:t> from within that function, etc.</a:t>
            </a:r>
            <a:endParaRPr sz="1100">
              <a:solidFill>
                <a:srgbClr val="666666"/>
              </a:solidFill>
              <a:latin typeface="Lato"/>
              <a:ea typeface="Lato"/>
              <a:cs typeface="Lato"/>
              <a:sym typeface="Lato"/>
            </a:endParaRPr>
          </a:p>
          <a:p>
            <a:pPr indent="0" lvl="0" marL="0" rtl="0" algn="l">
              <a:lnSpc>
                <a:spcPct val="100000"/>
              </a:lnSpc>
              <a:spcBef>
                <a:spcPts val="800"/>
              </a:spcBef>
              <a:spcAft>
                <a:spcPts val="0"/>
              </a:spcAft>
              <a:buNone/>
            </a:pPr>
            <a:r>
              <a:rPr lang="en-GB" sz="1100">
                <a:solidFill>
                  <a:srgbClr val="666666"/>
                </a:solidFill>
                <a:latin typeface="Lato"/>
                <a:ea typeface="Lato"/>
                <a:cs typeface="Lato"/>
                <a:sym typeface="Lato"/>
              </a:rPr>
              <a:t>The call stack is primarily used for function invocation (call). Since the call stack is single, function(s) execution, is done, one at a time, from top to bottom. It means the call stack is synchronous.</a:t>
            </a:r>
            <a:endParaRPr sz="1100">
              <a:solidFill>
                <a:srgbClr val="666666"/>
              </a:solidFill>
              <a:latin typeface="Lato"/>
              <a:ea typeface="Lato"/>
              <a:cs typeface="Lato"/>
              <a:sym typeface="Lato"/>
            </a:endParaRPr>
          </a:p>
          <a:p>
            <a:pPr indent="0" lvl="0" marL="0" rtl="0" algn="l">
              <a:lnSpc>
                <a:spcPct val="115000"/>
              </a:lnSpc>
              <a:spcBef>
                <a:spcPts val="1200"/>
              </a:spcBef>
              <a:spcAft>
                <a:spcPts val="0"/>
              </a:spcAft>
              <a:buNone/>
            </a:pPr>
            <a:r>
              <a:rPr lang="en-GB" sz="1100">
                <a:solidFill>
                  <a:srgbClr val="666666"/>
                </a:solidFill>
                <a:latin typeface="Lato"/>
                <a:ea typeface="Lato"/>
                <a:cs typeface="Lato"/>
                <a:sym typeface="Lato"/>
              </a:rPr>
              <a:t>Whenever a function is called, the JavaScript engine creates a Function Execution Context for the function, pushes it on top of the Call Stack, and starts executing the function.</a:t>
            </a:r>
            <a:endParaRPr sz="1100">
              <a:solidFill>
                <a:srgbClr val="666666"/>
              </a:solidFill>
              <a:latin typeface="Lato"/>
              <a:ea typeface="Lato"/>
              <a:cs typeface="Lato"/>
              <a:sym typeface="Lato"/>
            </a:endParaRPr>
          </a:p>
          <a:p>
            <a:pPr indent="0" lvl="0" marL="0" rtl="0" algn="l">
              <a:lnSpc>
                <a:spcPct val="115000"/>
              </a:lnSpc>
              <a:spcBef>
                <a:spcPts val="1200"/>
              </a:spcBef>
              <a:spcAft>
                <a:spcPts val="0"/>
              </a:spcAft>
              <a:buNone/>
            </a:pPr>
            <a:r>
              <a:rPr lang="en-GB" sz="1100">
                <a:solidFill>
                  <a:srgbClr val="666666"/>
                </a:solidFill>
                <a:latin typeface="Lato"/>
                <a:ea typeface="Lato"/>
                <a:cs typeface="Lato"/>
                <a:sym typeface="Lato"/>
              </a:rPr>
              <a:t>If a function calls another function, the JavaScript engine creates a new Function Execution Context for the function that is being called and pushes it on top of the call stack.</a:t>
            </a:r>
            <a:endParaRPr sz="1100">
              <a:solidFill>
                <a:srgbClr val="666666"/>
              </a:solidFill>
              <a:latin typeface="Lato"/>
              <a:ea typeface="Lato"/>
              <a:cs typeface="Lato"/>
              <a:sym typeface="Lato"/>
            </a:endParaRPr>
          </a:p>
          <a:p>
            <a:pPr indent="0" lvl="0" marL="0" rtl="0" algn="l">
              <a:lnSpc>
                <a:spcPct val="115000"/>
              </a:lnSpc>
              <a:spcBef>
                <a:spcPts val="1200"/>
              </a:spcBef>
              <a:spcAft>
                <a:spcPts val="0"/>
              </a:spcAft>
              <a:buNone/>
            </a:pPr>
            <a:r>
              <a:rPr lang="en-GB" sz="1100">
                <a:solidFill>
                  <a:srgbClr val="666666"/>
                </a:solidFill>
                <a:latin typeface="Lato"/>
                <a:ea typeface="Lato"/>
                <a:cs typeface="Lato"/>
                <a:sym typeface="Lato"/>
              </a:rPr>
              <a:t>When the current function completes, the JavaScript engine pops it off the call stack and resumes the execution where it left off in the last code listing.</a:t>
            </a:r>
            <a:endParaRPr sz="1100">
              <a:solidFill>
                <a:srgbClr val="666666"/>
              </a:solidFill>
              <a:latin typeface="Lato"/>
              <a:ea typeface="Lato"/>
              <a:cs typeface="Lato"/>
              <a:sym typeface="Lato"/>
            </a:endParaRPr>
          </a:p>
          <a:p>
            <a:pPr indent="0" lvl="0" marL="0" rtl="0" algn="l">
              <a:lnSpc>
                <a:spcPct val="115000"/>
              </a:lnSpc>
              <a:spcBef>
                <a:spcPts val="1200"/>
              </a:spcBef>
              <a:spcAft>
                <a:spcPts val="1200"/>
              </a:spcAft>
              <a:buNone/>
            </a:pPr>
            <a:r>
              <a:rPr lang="en-GB" sz="1100">
                <a:solidFill>
                  <a:srgbClr val="666666"/>
                </a:solidFill>
                <a:latin typeface="Lato"/>
                <a:ea typeface="Lato"/>
                <a:cs typeface="Lato"/>
                <a:sym typeface="Lato"/>
              </a:rPr>
              <a:t>The script will stop when the call stack is empty.</a:t>
            </a:r>
            <a:endParaRPr sz="1100">
              <a:solidFill>
                <a:srgbClr val="666666"/>
              </a:solidFill>
              <a:latin typeface="Lato"/>
              <a:ea typeface="Lato"/>
              <a:cs typeface="Lato"/>
              <a:sym typeface="Lato"/>
            </a:endParaRPr>
          </a:p>
        </p:txBody>
      </p:sp>
      <p:sp>
        <p:nvSpPr>
          <p:cNvPr id="160" name="Google Shape;160;p25"/>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spcBef>
                <a:spcPts val="600"/>
              </a:spcBef>
              <a:spcAft>
                <a:spcPts val="800"/>
              </a:spcAft>
              <a:buNone/>
            </a:pPr>
            <a:r>
              <a:rPr lang="en-GB" sz="2400">
                <a:solidFill>
                  <a:srgbClr val="202124"/>
                </a:solidFill>
                <a:highlight>
                  <a:srgbClr val="FFFFFF"/>
                </a:highlight>
              </a:rPr>
              <a:t>C</a:t>
            </a:r>
            <a:r>
              <a:rPr lang="en-GB" sz="2400">
                <a:solidFill>
                  <a:srgbClr val="202124"/>
                </a:solidFill>
                <a:highlight>
                  <a:srgbClr val="FFFFFF"/>
                </a:highlight>
              </a:rPr>
              <a:t>all Stack</a:t>
            </a:r>
            <a:endParaRPr sz="2400">
              <a:solidFill>
                <a:srgbClr val="444444"/>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nvSpPr>
        <p:spPr>
          <a:xfrm>
            <a:off x="793550" y="1346525"/>
            <a:ext cx="7688700" cy="360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GB" sz="1100">
                <a:solidFill>
                  <a:srgbClr val="666666"/>
                </a:solidFill>
                <a:latin typeface="Lato"/>
                <a:ea typeface="Lato"/>
                <a:cs typeface="Lato"/>
                <a:sym typeface="Lato"/>
              </a:rPr>
              <a:t>Memory allocation is a process by which computer programs and services are assigned with physical or virtual memory space.</a:t>
            </a:r>
            <a:endParaRPr sz="1100">
              <a:solidFill>
                <a:srgbClr val="666666"/>
              </a:solidFill>
              <a:latin typeface="Lato"/>
              <a:ea typeface="Lato"/>
              <a:cs typeface="Lato"/>
              <a:sym typeface="Lato"/>
            </a:endParaRPr>
          </a:p>
          <a:p>
            <a:pPr indent="0" lvl="0" marL="0" rtl="0" algn="l">
              <a:lnSpc>
                <a:spcPct val="100000"/>
              </a:lnSpc>
              <a:spcBef>
                <a:spcPts val="800"/>
              </a:spcBef>
              <a:spcAft>
                <a:spcPts val="0"/>
              </a:spcAft>
              <a:buNone/>
            </a:pPr>
            <a:r>
              <a:rPr b="1" lang="en-GB" sz="1100">
                <a:solidFill>
                  <a:srgbClr val="666666"/>
                </a:solidFill>
                <a:latin typeface="Lato"/>
                <a:ea typeface="Lato"/>
                <a:cs typeface="Lato"/>
                <a:sym typeface="Lato"/>
              </a:rPr>
              <a:t>Memory Allocation</a:t>
            </a:r>
            <a:r>
              <a:rPr lang="en-GB" sz="1100">
                <a:solidFill>
                  <a:srgbClr val="666666"/>
                </a:solidFill>
                <a:latin typeface="Lato"/>
                <a:ea typeface="Lato"/>
                <a:cs typeface="Lato"/>
                <a:sym typeface="Lato"/>
              </a:rPr>
              <a:t>: </a:t>
            </a:r>
            <a:r>
              <a:rPr b="1" lang="en-GB" sz="1100">
                <a:solidFill>
                  <a:srgbClr val="666666"/>
                </a:solidFill>
                <a:latin typeface="Lato"/>
                <a:ea typeface="Lato"/>
                <a:cs typeface="Lato"/>
                <a:sym typeface="Lato"/>
              </a:rPr>
              <a:t>Memory allocation</a:t>
            </a:r>
            <a:r>
              <a:rPr lang="en-GB" sz="1100">
                <a:solidFill>
                  <a:srgbClr val="666666"/>
                </a:solidFill>
                <a:latin typeface="Lato"/>
                <a:ea typeface="Lato"/>
                <a:cs typeface="Lato"/>
                <a:sym typeface="Lato"/>
              </a:rPr>
              <a:t> is a process by which computer programs and services </a:t>
            </a:r>
            <a:r>
              <a:rPr b="1" lang="en-GB" sz="1100">
                <a:solidFill>
                  <a:srgbClr val="666666"/>
                </a:solidFill>
                <a:latin typeface="Lato"/>
                <a:ea typeface="Lato"/>
                <a:cs typeface="Lato"/>
                <a:sym typeface="Lato"/>
              </a:rPr>
              <a:t>are</a:t>
            </a:r>
            <a:r>
              <a:rPr lang="en-GB" sz="1100">
                <a:solidFill>
                  <a:srgbClr val="666666"/>
                </a:solidFill>
                <a:latin typeface="Lato"/>
                <a:ea typeface="Lato"/>
                <a:cs typeface="Lato"/>
                <a:sym typeface="Lato"/>
              </a:rPr>
              <a:t> assigned with physical or virtual </a:t>
            </a:r>
            <a:r>
              <a:rPr b="1" lang="en-GB" sz="1100">
                <a:solidFill>
                  <a:srgbClr val="666666"/>
                </a:solidFill>
                <a:latin typeface="Lato"/>
                <a:ea typeface="Lato"/>
                <a:cs typeface="Lato"/>
                <a:sym typeface="Lato"/>
              </a:rPr>
              <a:t>memory</a:t>
            </a:r>
            <a:r>
              <a:rPr lang="en-GB" sz="1100">
                <a:solidFill>
                  <a:srgbClr val="666666"/>
                </a:solidFill>
                <a:latin typeface="Lato"/>
                <a:ea typeface="Lato"/>
                <a:cs typeface="Lato"/>
                <a:sym typeface="Lato"/>
              </a:rPr>
              <a:t> space. The </a:t>
            </a:r>
            <a:r>
              <a:rPr b="1" lang="en-GB" sz="1100">
                <a:solidFill>
                  <a:srgbClr val="666666"/>
                </a:solidFill>
                <a:latin typeface="Lato"/>
                <a:ea typeface="Lato"/>
                <a:cs typeface="Lato"/>
                <a:sym typeface="Lato"/>
              </a:rPr>
              <a:t>memory allocation</a:t>
            </a:r>
            <a:r>
              <a:rPr lang="en-GB" sz="1100">
                <a:solidFill>
                  <a:srgbClr val="666666"/>
                </a:solidFill>
                <a:latin typeface="Lato"/>
                <a:ea typeface="Lato"/>
                <a:cs typeface="Lato"/>
                <a:sym typeface="Lato"/>
              </a:rPr>
              <a:t> is done either before or at the time of program execution.</a:t>
            </a:r>
            <a:endParaRPr sz="1100">
              <a:solidFill>
                <a:srgbClr val="666666"/>
              </a:solidFill>
              <a:latin typeface="Lato"/>
              <a:ea typeface="Lato"/>
              <a:cs typeface="Lato"/>
              <a:sym typeface="Lato"/>
            </a:endParaRPr>
          </a:p>
          <a:p>
            <a:pPr indent="0" lvl="0" marL="0" rtl="0" algn="l">
              <a:lnSpc>
                <a:spcPct val="100000"/>
              </a:lnSpc>
              <a:spcBef>
                <a:spcPts val="800"/>
              </a:spcBef>
              <a:spcAft>
                <a:spcPts val="0"/>
              </a:spcAft>
              <a:buNone/>
            </a:pPr>
            <a:r>
              <a:rPr lang="en-GB" sz="1100">
                <a:solidFill>
                  <a:srgbClr val="666666"/>
                </a:solidFill>
                <a:latin typeface="Lato"/>
                <a:ea typeface="Lato"/>
                <a:cs typeface="Lato"/>
                <a:sym typeface="Lato"/>
              </a:rPr>
              <a:t>Memory allocation is the process of reserving a partial or complete portion of computer memory for the execution of programs and processes. Memory allocation is achieved through a process known as memory management.</a:t>
            </a:r>
            <a:endParaRPr sz="1100">
              <a:solidFill>
                <a:srgbClr val="666666"/>
              </a:solidFill>
              <a:latin typeface="Lato"/>
              <a:ea typeface="Lato"/>
              <a:cs typeface="Lato"/>
              <a:sym typeface="Lato"/>
            </a:endParaRPr>
          </a:p>
          <a:p>
            <a:pPr indent="0" lvl="0" marL="0" rtl="0" algn="l">
              <a:lnSpc>
                <a:spcPct val="100000"/>
              </a:lnSpc>
              <a:spcBef>
                <a:spcPts val="800"/>
              </a:spcBef>
              <a:spcAft>
                <a:spcPts val="0"/>
              </a:spcAft>
              <a:buNone/>
            </a:pPr>
            <a:r>
              <a:rPr lang="en-GB" sz="1100">
                <a:solidFill>
                  <a:srgbClr val="666666"/>
                </a:solidFill>
                <a:latin typeface="Lato"/>
                <a:ea typeface="Lato"/>
                <a:cs typeface="Lato"/>
                <a:sym typeface="Lato"/>
              </a:rPr>
              <a:t>Memory allocation is primarily a computer hardware operation but is managed through operating system and software applications. Memory allocation process is quite similar in physical and virtual memory management. Programs and services are assigned with a specific memory as per their requirements when they are executed. Once the program has finished its operation or is idle, the memory is released and allocated to another program or merged within the primary memory.</a:t>
            </a:r>
            <a:endParaRPr sz="1100">
              <a:solidFill>
                <a:srgbClr val="666666"/>
              </a:solidFill>
              <a:latin typeface="Lato"/>
              <a:ea typeface="Lato"/>
              <a:cs typeface="Lato"/>
              <a:sym typeface="Lato"/>
            </a:endParaRPr>
          </a:p>
          <a:p>
            <a:pPr indent="0" lvl="0" marL="0" rtl="0" algn="l">
              <a:lnSpc>
                <a:spcPct val="100000"/>
              </a:lnSpc>
              <a:spcBef>
                <a:spcPts val="800"/>
              </a:spcBef>
              <a:spcAft>
                <a:spcPts val="0"/>
              </a:spcAft>
              <a:buNone/>
            </a:pPr>
            <a:r>
              <a:rPr b="1" lang="en-GB" sz="1100">
                <a:solidFill>
                  <a:srgbClr val="666666"/>
                </a:solidFill>
                <a:latin typeface="Lato"/>
                <a:ea typeface="Lato"/>
                <a:cs typeface="Lato"/>
                <a:sym typeface="Lato"/>
              </a:rPr>
              <a:t>Memory allocation has two core types;</a:t>
            </a:r>
            <a:endParaRPr b="1" sz="1100">
              <a:solidFill>
                <a:srgbClr val="666666"/>
              </a:solidFill>
              <a:latin typeface="Lato"/>
              <a:ea typeface="Lato"/>
              <a:cs typeface="Lato"/>
              <a:sym typeface="Lato"/>
            </a:endParaRPr>
          </a:p>
          <a:p>
            <a:pPr indent="-298450" lvl="0" marL="457200" rtl="0" algn="l">
              <a:lnSpc>
                <a:spcPct val="115000"/>
              </a:lnSpc>
              <a:spcBef>
                <a:spcPts val="800"/>
              </a:spcBef>
              <a:spcAft>
                <a:spcPts val="0"/>
              </a:spcAft>
              <a:buClr>
                <a:srgbClr val="666666"/>
              </a:buClr>
              <a:buSzPts val="1100"/>
              <a:buFont typeface="Lato"/>
              <a:buChar char="●"/>
            </a:pPr>
            <a:r>
              <a:rPr b="1" lang="en-GB" sz="1100">
                <a:solidFill>
                  <a:srgbClr val="666666"/>
                </a:solidFill>
                <a:latin typeface="Lato"/>
                <a:ea typeface="Lato"/>
                <a:cs typeface="Lato"/>
                <a:sym typeface="Lato"/>
              </a:rPr>
              <a:t>Static Memory Allocation:</a:t>
            </a:r>
            <a:r>
              <a:rPr lang="en-GB" sz="1100">
                <a:solidFill>
                  <a:srgbClr val="666666"/>
                </a:solidFill>
                <a:latin typeface="Lato"/>
                <a:ea typeface="Lato"/>
                <a:cs typeface="Lato"/>
                <a:sym typeface="Lato"/>
              </a:rPr>
              <a:t> The program is allocated memory at compile time.</a:t>
            </a:r>
            <a:endParaRPr sz="1100">
              <a:solidFill>
                <a:srgbClr val="666666"/>
              </a:solidFill>
              <a:latin typeface="Lato"/>
              <a:ea typeface="Lato"/>
              <a:cs typeface="Lato"/>
              <a:sym typeface="Lato"/>
            </a:endParaRPr>
          </a:p>
          <a:p>
            <a:pPr indent="-298450" lvl="0" marL="457200" rtl="0" algn="l">
              <a:lnSpc>
                <a:spcPct val="115000"/>
              </a:lnSpc>
              <a:spcBef>
                <a:spcPts val="0"/>
              </a:spcBef>
              <a:spcAft>
                <a:spcPts val="0"/>
              </a:spcAft>
              <a:buClr>
                <a:srgbClr val="666666"/>
              </a:buClr>
              <a:buSzPts val="1100"/>
              <a:buFont typeface="Lato"/>
              <a:buChar char="●"/>
            </a:pPr>
            <a:r>
              <a:rPr b="1" lang="en-GB" sz="1100">
                <a:solidFill>
                  <a:srgbClr val="666666"/>
                </a:solidFill>
                <a:latin typeface="Lato"/>
                <a:ea typeface="Lato"/>
                <a:cs typeface="Lato"/>
                <a:sym typeface="Lato"/>
              </a:rPr>
              <a:t>Dynamic Memory Allocation:</a:t>
            </a:r>
            <a:r>
              <a:rPr lang="en-GB" sz="1100">
                <a:solidFill>
                  <a:srgbClr val="666666"/>
                </a:solidFill>
                <a:latin typeface="Lato"/>
                <a:ea typeface="Lato"/>
                <a:cs typeface="Lato"/>
                <a:sym typeface="Lato"/>
              </a:rPr>
              <a:t> The programs are allocated with memory at run time.</a:t>
            </a:r>
            <a:endParaRPr sz="1100">
              <a:solidFill>
                <a:srgbClr val="666666"/>
              </a:solidFill>
              <a:latin typeface="Lato"/>
              <a:ea typeface="Lato"/>
              <a:cs typeface="Lato"/>
              <a:sym typeface="Lato"/>
            </a:endParaRPr>
          </a:p>
        </p:txBody>
      </p:sp>
      <p:sp>
        <p:nvSpPr>
          <p:cNvPr id="166" name="Google Shape;166;p26"/>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spcBef>
                <a:spcPts val="600"/>
              </a:spcBef>
              <a:spcAft>
                <a:spcPts val="800"/>
              </a:spcAft>
              <a:buNone/>
            </a:pPr>
            <a:r>
              <a:rPr lang="en-GB" sz="2400">
                <a:solidFill>
                  <a:srgbClr val="424242"/>
                </a:solidFill>
                <a:highlight>
                  <a:srgbClr val="FFFFFF"/>
                </a:highlight>
              </a:rPr>
              <a:t>Memory allocation</a:t>
            </a:r>
            <a:endParaRPr sz="2400">
              <a:solidFill>
                <a:srgbClr val="444444"/>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1100"/>
              </a:spcAft>
              <a:buNone/>
            </a:pPr>
            <a:r>
              <a:rPr lang="en-GB">
                <a:solidFill>
                  <a:srgbClr val="444444"/>
                </a:solidFill>
                <a:highlight>
                  <a:srgbClr val="FFFFFF"/>
                </a:highlight>
              </a:rPr>
              <a:t>JavaScript Features</a:t>
            </a:r>
            <a:endParaRPr>
              <a:solidFill>
                <a:srgbClr val="25265E"/>
              </a:solidFill>
            </a:endParaRPr>
          </a:p>
        </p:txBody>
      </p:sp>
      <p:pic>
        <p:nvPicPr>
          <p:cNvPr id="172" name="Google Shape;172;p27"/>
          <p:cNvPicPr preferRelativeResize="0"/>
          <p:nvPr/>
        </p:nvPicPr>
        <p:blipFill>
          <a:blip r:embed="rId3">
            <a:alphaModFix/>
          </a:blip>
          <a:stretch>
            <a:fillRect/>
          </a:stretch>
        </p:blipFill>
        <p:spPr>
          <a:xfrm>
            <a:off x="222650" y="1703125"/>
            <a:ext cx="8698677" cy="3363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1100"/>
              </a:spcAft>
              <a:buNone/>
            </a:pPr>
            <a:r>
              <a:rPr lang="en-GB">
                <a:solidFill>
                  <a:srgbClr val="444444"/>
                </a:solidFill>
                <a:highlight>
                  <a:srgbClr val="FFFFFF"/>
                </a:highlight>
              </a:rPr>
              <a:t>Applications of JavaScript</a:t>
            </a:r>
            <a:endParaRPr>
              <a:solidFill>
                <a:srgbClr val="25265E"/>
              </a:solidFill>
            </a:endParaRPr>
          </a:p>
        </p:txBody>
      </p:sp>
      <p:pic>
        <p:nvPicPr>
          <p:cNvPr descr="Web_application" id="178" name="Google Shape;178;p28"/>
          <p:cNvPicPr preferRelativeResize="0"/>
          <p:nvPr/>
        </p:nvPicPr>
        <p:blipFill>
          <a:blip r:embed="rId3">
            <a:alphaModFix/>
          </a:blip>
          <a:stretch>
            <a:fillRect/>
          </a:stretch>
        </p:blipFill>
        <p:spPr>
          <a:xfrm>
            <a:off x="8225600" y="3148350"/>
            <a:ext cx="769775" cy="769775"/>
          </a:xfrm>
          <a:prstGeom prst="rect">
            <a:avLst/>
          </a:prstGeom>
          <a:noFill/>
          <a:ln>
            <a:noFill/>
          </a:ln>
        </p:spPr>
      </p:pic>
      <p:sp>
        <p:nvSpPr>
          <p:cNvPr id="179" name="Google Shape;179;p28"/>
          <p:cNvSpPr txBox="1"/>
          <p:nvPr/>
        </p:nvSpPr>
        <p:spPr>
          <a:xfrm>
            <a:off x="727650" y="3518350"/>
            <a:ext cx="7688700" cy="1363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GB" sz="1100">
                <a:solidFill>
                  <a:srgbClr val="666666"/>
                </a:solidFill>
                <a:latin typeface="Lato"/>
                <a:ea typeface="Lato"/>
                <a:cs typeface="Lato"/>
                <a:sym typeface="Lato"/>
              </a:rPr>
              <a:t>2. Web Applications</a:t>
            </a:r>
            <a:endParaRPr b="1" sz="1100">
              <a:solidFill>
                <a:srgbClr val="666666"/>
              </a:solidFill>
              <a:latin typeface="Lato"/>
              <a:ea typeface="Lato"/>
              <a:cs typeface="Lato"/>
              <a:sym typeface="Lato"/>
            </a:endParaRPr>
          </a:p>
          <a:p>
            <a:pPr indent="0" lvl="0" marL="0" rtl="0" algn="l">
              <a:lnSpc>
                <a:spcPct val="115000"/>
              </a:lnSpc>
              <a:spcBef>
                <a:spcPts val="2200"/>
              </a:spcBef>
              <a:spcAft>
                <a:spcPts val="1400"/>
              </a:spcAft>
              <a:buNone/>
            </a:pPr>
            <a:r>
              <a:rPr lang="en-GB" sz="1100">
                <a:solidFill>
                  <a:srgbClr val="666666"/>
                </a:solidFill>
                <a:latin typeface="Lato"/>
                <a:ea typeface="Lato"/>
                <a:cs typeface="Lato"/>
                <a:sym typeface="Lato"/>
              </a:rPr>
              <a:t>A </a:t>
            </a:r>
            <a:r>
              <a:rPr b="1" lang="en-GB" sz="1100">
                <a:solidFill>
                  <a:srgbClr val="666666"/>
                </a:solidFill>
                <a:latin typeface="Lato"/>
                <a:ea typeface="Lato"/>
                <a:cs typeface="Lato"/>
                <a:sym typeface="Lato"/>
              </a:rPr>
              <a:t>web application</a:t>
            </a:r>
            <a:r>
              <a:rPr lang="en-GB" sz="1100">
                <a:solidFill>
                  <a:srgbClr val="666666"/>
                </a:solidFill>
                <a:latin typeface="Lato"/>
                <a:ea typeface="Lato"/>
                <a:cs typeface="Lato"/>
                <a:sym typeface="Lato"/>
              </a:rPr>
              <a:t> is a software or program which is accessible using any </a:t>
            </a:r>
            <a:r>
              <a:rPr b="1" lang="en-GB" sz="1100">
                <a:solidFill>
                  <a:srgbClr val="666666"/>
                </a:solidFill>
                <a:latin typeface="Lato"/>
                <a:ea typeface="Lato"/>
                <a:cs typeface="Lato"/>
                <a:sym typeface="Lato"/>
              </a:rPr>
              <a:t>web</a:t>
            </a:r>
            <a:r>
              <a:rPr lang="en-GB" sz="1100">
                <a:solidFill>
                  <a:srgbClr val="666666"/>
                </a:solidFill>
                <a:latin typeface="Lato"/>
                <a:ea typeface="Lato"/>
                <a:cs typeface="Lato"/>
                <a:sym typeface="Lato"/>
              </a:rPr>
              <a:t> browser. Developing your </a:t>
            </a:r>
            <a:r>
              <a:rPr b="1" lang="en-GB" sz="1100">
                <a:solidFill>
                  <a:srgbClr val="666666"/>
                </a:solidFill>
                <a:latin typeface="Lato"/>
                <a:ea typeface="Lato"/>
                <a:cs typeface="Lato"/>
                <a:sym typeface="Lato"/>
              </a:rPr>
              <a:t>website</a:t>
            </a:r>
            <a:r>
              <a:rPr lang="en-GB" sz="1100">
                <a:solidFill>
                  <a:srgbClr val="666666"/>
                </a:solidFill>
                <a:latin typeface="Lato"/>
                <a:ea typeface="Lato"/>
                <a:cs typeface="Lato"/>
                <a:sym typeface="Lato"/>
              </a:rPr>
              <a:t> helps you in branding your business.</a:t>
            </a:r>
            <a:endParaRPr sz="1000">
              <a:solidFill>
                <a:srgbClr val="666666"/>
              </a:solidFill>
              <a:latin typeface="Lato"/>
              <a:ea typeface="Lato"/>
              <a:cs typeface="Lato"/>
              <a:sym typeface="Lato"/>
            </a:endParaRPr>
          </a:p>
        </p:txBody>
      </p:sp>
      <p:sp>
        <p:nvSpPr>
          <p:cNvPr id="180" name="Google Shape;180;p28"/>
          <p:cNvSpPr txBox="1"/>
          <p:nvPr/>
        </p:nvSpPr>
        <p:spPr>
          <a:xfrm>
            <a:off x="806075" y="1738100"/>
            <a:ext cx="7930200" cy="1115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GB" sz="1100">
                <a:solidFill>
                  <a:srgbClr val="666666"/>
                </a:solidFill>
                <a:latin typeface="Lato"/>
                <a:ea typeface="Lato"/>
                <a:cs typeface="Lato"/>
                <a:sym typeface="Lato"/>
              </a:rPr>
              <a:t>1.  Web Development</a:t>
            </a:r>
            <a:endParaRPr b="1" sz="1100">
              <a:solidFill>
                <a:srgbClr val="666666"/>
              </a:solidFill>
              <a:latin typeface="Lato"/>
              <a:ea typeface="Lato"/>
              <a:cs typeface="Lato"/>
              <a:sym typeface="Lato"/>
            </a:endParaRPr>
          </a:p>
          <a:p>
            <a:pPr indent="0" lvl="0" marL="0" rtl="0" algn="l">
              <a:lnSpc>
                <a:spcPct val="115000"/>
              </a:lnSpc>
              <a:spcBef>
                <a:spcPts val="2200"/>
              </a:spcBef>
              <a:spcAft>
                <a:spcPts val="1400"/>
              </a:spcAft>
              <a:buNone/>
            </a:pPr>
            <a:r>
              <a:rPr lang="en-GB" sz="1100">
                <a:solidFill>
                  <a:srgbClr val="666666"/>
                </a:solidFill>
                <a:latin typeface="Lato"/>
                <a:ea typeface="Lato"/>
                <a:cs typeface="Lato"/>
                <a:sym typeface="Lato"/>
              </a:rPr>
              <a:t>Web Development is a standalone language for creating web pages. It also supports external applications like PDF documents, running widgets, etc. This also adds various special effects to the page like graphics.</a:t>
            </a:r>
            <a:endParaRPr sz="1100">
              <a:solidFill>
                <a:srgbClr val="666666"/>
              </a:solidFill>
              <a:latin typeface="Lato"/>
              <a:ea typeface="Lato"/>
              <a:cs typeface="Lato"/>
              <a:sym typeface="Lato"/>
            </a:endParaRPr>
          </a:p>
        </p:txBody>
      </p:sp>
      <p:pic>
        <p:nvPicPr>
          <p:cNvPr descr="Web_development" id="181" name="Google Shape;181;p28"/>
          <p:cNvPicPr preferRelativeResize="0"/>
          <p:nvPr/>
        </p:nvPicPr>
        <p:blipFill>
          <a:blip r:embed="rId4">
            <a:alphaModFix/>
          </a:blip>
          <a:stretch>
            <a:fillRect/>
          </a:stretch>
        </p:blipFill>
        <p:spPr>
          <a:xfrm>
            <a:off x="7887868" y="838850"/>
            <a:ext cx="1031050" cy="1031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1100"/>
              </a:spcAft>
              <a:buNone/>
            </a:pPr>
            <a:r>
              <a:rPr lang="en-GB">
                <a:solidFill>
                  <a:srgbClr val="444444"/>
                </a:solidFill>
                <a:highlight>
                  <a:srgbClr val="FFFFFF"/>
                </a:highlight>
              </a:rPr>
              <a:t>Applications of JavaScript</a:t>
            </a:r>
            <a:endParaRPr>
              <a:solidFill>
                <a:srgbClr val="25265E"/>
              </a:solidFill>
            </a:endParaRPr>
          </a:p>
        </p:txBody>
      </p:sp>
      <p:pic>
        <p:nvPicPr>
          <p:cNvPr descr="Web_servers" id="187" name="Google Shape;187;p29"/>
          <p:cNvPicPr preferRelativeResize="0"/>
          <p:nvPr/>
        </p:nvPicPr>
        <p:blipFill>
          <a:blip r:embed="rId3">
            <a:alphaModFix/>
          </a:blip>
          <a:stretch>
            <a:fillRect/>
          </a:stretch>
        </p:blipFill>
        <p:spPr>
          <a:xfrm>
            <a:off x="8185732" y="4219425"/>
            <a:ext cx="853425" cy="853425"/>
          </a:xfrm>
          <a:prstGeom prst="rect">
            <a:avLst/>
          </a:prstGeom>
          <a:noFill/>
          <a:ln>
            <a:noFill/>
          </a:ln>
        </p:spPr>
      </p:pic>
      <p:sp>
        <p:nvSpPr>
          <p:cNvPr id="188" name="Google Shape;188;p29"/>
          <p:cNvSpPr txBox="1"/>
          <p:nvPr/>
        </p:nvSpPr>
        <p:spPr>
          <a:xfrm>
            <a:off x="770975" y="4015350"/>
            <a:ext cx="7215600" cy="1057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GB" sz="1100">
                <a:solidFill>
                  <a:srgbClr val="666666"/>
                </a:solidFill>
                <a:latin typeface="Lato"/>
                <a:ea typeface="Lato"/>
                <a:cs typeface="Lato"/>
                <a:sym typeface="Lato"/>
              </a:rPr>
              <a:t>5. Web Servers</a:t>
            </a:r>
            <a:endParaRPr b="1" sz="1100">
              <a:solidFill>
                <a:srgbClr val="666666"/>
              </a:solidFill>
              <a:latin typeface="Lato"/>
              <a:ea typeface="Lato"/>
              <a:cs typeface="Lato"/>
              <a:sym typeface="Lato"/>
            </a:endParaRPr>
          </a:p>
          <a:p>
            <a:pPr indent="0" lvl="0" marL="0" rtl="0" algn="l">
              <a:lnSpc>
                <a:spcPct val="115000"/>
              </a:lnSpc>
              <a:spcBef>
                <a:spcPts val="2200"/>
              </a:spcBef>
              <a:spcAft>
                <a:spcPts val="1400"/>
              </a:spcAft>
              <a:buNone/>
            </a:pPr>
            <a:r>
              <a:rPr lang="en-GB" sz="1100">
                <a:solidFill>
                  <a:srgbClr val="666666"/>
                </a:solidFill>
                <a:latin typeface="Lato"/>
                <a:ea typeface="Lato"/>
                <a:cs typeface="Lato"/>
                <a:sym typeface="Lato"/>
              </a:rPr>
              <a:t>NodeJS has a built-in module (a set of functions) that allows the creation of an HTTP server. Though starting as a client-side script, JavaScript is now fully capable of server-side scripting as well.</a:t>
            </a:r>
            <a:endParaRPr sz="1100">
              <a:solidFill>
                <a:srgbClr val="666666"/>
              </a:solidFill>
              <a:latin typeface="Lato"/>
              <a:ea typeface="Lato"/>
              <a:cs typeface="Lato"/>
              <a:sym typeface="Lato"/>
            </a:endParaRPr>
          </a:p>
        </p:txBody>
      </p:sp>
      <p:sp>
        <p:nvSpPr>
          <p:cNvPr id="189" name="Google Shape;189;p29"/>
          <p:cNvSpPr txBox="1"/>
          <p:nvPr/>
        </p:nvSpPr>
        <p:spPr>
          <a:xfrm>
            <a:off x="729450" y="2831550"/>
            <a:ext cx="7590300" cy="1188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GB" sz="1100">
                <a:solidFill>
                  <a:srgbClr val="666666"/>
                </a:solidFill>
                <a:latin typeface="Lato"/>
                <a:ea typeface="Lato"/>
                <a:cs typeface="Lato"/>
                <a:sym typeface="Lato"/>
              </a:rPr>
              <a:t>4. Server Applications</a:t>
            </a:r>
            <a:endParaRPr b="1" sz="1100">
              <a:solidFill>
                <a:srgbClr val="666666"/>
              </a:solidFill>
              <a:latin typeface="Lato"/>
              <a:ea typeface="Lato"/>
              <a:cs typeface="Lato"/>
              <a:sym typeface="Lato"/>
            </a:endParaRPr>
          </a:p>
          <a:p>
            <a:pPr indent="0" lvl="0" marL="0" rtl="0" algn="l">
              <a:lnSpc>
                <a:spcPct val="115000"/>
              </a:lnSpc>
              <a:spcBef>
                <a:spcPts val="2200"/>
              </a:spcBef>
              <a:spcAft>
                <a:spcPts val="1400"/>
              </a:spcAft>
              <a:buNone/>
            </a:pPr>
            <a:r>
              <a:rPr lang="en-GB" sz="1100">
                <a:solidFill>
                  <a:srgbClr val="666666"/>
                </a:solidFill>
                <a:latin typeface="Lato"/>
                <a:ea typeface="Lato"/>
                <a:cs typeface="Lato"/>
                <a:sym typeface="Lato"/>
              </a:rPr>
              <a:t>Javascript is also very useful for building server applications and is faster than other server-side languages. NodeJS is an open-source and free server environment used to achieve this. It allows the generation of dynamic web content, modify a database, collect form data, etc.</a:t>
            </a:r>
            <a:endParaRPr sz="1100">
              <a:solidFill>
                <a:srgbClr val="666666"/>
              </a:solidFill>
              <a:latin typeface="Lato"/>
              <a:ea typeface="Lato"/>
              <a:cs typeface="Lato"/>
              <a:sym typeface="Lato"/>
            </a:endParaRPr>
          </a:p>
        </p:txBody>
      </p:sp>
      <p:pic>
        <p:nvPicPr>
          <p:cNvPr descr="Server-Applications" id="190" name="Google Shape;190;p29"/>
          <p:cNvPicPr preferRelativeResize="0"/>
          <p:nvPr/>
        </p:nvPicPr>
        <p:blipFill>
          <a:blip r:embed="rId4">
            <a:alphaModFix/>
          </a:blip>
          <a:stretch>
            <a:fillRect/>
          </a:stretch>
        </p:blipFill>
        <p:spPr>
          <a:xfrm>
            <a:off x="8185725" y="2832625"/>
            <a:ext cx="853425" cy="853425"/>
          </a:xfrm>
          <a:prstGeom prst="rect">
            <a:avLst/>
          </a:prstGeom>
          <a:noFill/>
          <a:ln>
            <a:noFill/>
          </a:ln>
        </p:spPr>
      </p:pic>
      <p:sp>
        <p:nvSpPr>
          <p:cNvPr id="191" name="Google Shape;191;p29"/>
          <p:cNvSpPr txBox="1"/>
          <p:nvPr/>
        </p:nvSpPr>
        <p:spPr>
          <a:xfrm>
            <a:off x="729613" y="1400931"/>
            <a:ext cx="7688700" cy="1184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GB" sz="1100">
                <a:solidFill>
                  <a:srgbClr val="666666"/>
                </a:solidFill>
                <a:latin typeface="Lato"/>
                <a:ea typeface="Lato"/>
                <a:cs typeface="Lato"/>
                <a:sym typeface="Lato"/>
              </a:rPr>
              <a:t>3. Presentations</a:t>
            </a:r>
            <a:endParaRPr b="1" sz="1100">
              <a:solidFill>
                <a:srgbClr val="666666"/>
              </a:solidFill>
              <a:latin typeface="Lato"/>
              <a:ea typeface="Lato"/>
              <a:cs typeface="Lato"/>
              <a:sym typeface="Lato"/>
            </a:endParaRPr>
          </a:p>
          <a:p>
            <a:pPr indent="0" lvl="0" marL="0" rtl="0" algn="l">
              <a:lnSpc>
                <a:spcPct val="115000"/>
              </a:lnSpc>
              <a:spcBef>
                <a:spcPts val="2200"/>
              </a:spcBef>
              <a:spcAft>
                <a:spcPts val="1400"/>
              </a:spcAft>
              <a:buNone/>
            </a:pPr>
            <a:r>
              <a:rPr lang="en-GB" sz="1100">
                <a:solidFill>
                  <a:srgbClr val="666666"/>
                </a:solidFill>
                <a:latin typeface="Lato"/>
                <a:ea typeface="Lato"/>
                <a:cs typeface="Lato"/>
                <a:sym typeface="Lato"/>
              </a:rPr>
              <a:t>JavaScript provides user-friendly libraries and frameworks for presentations. It provides polished themes that are not too flashy.</a:t>
            </a:r>
            <a:endParaRPr sz="1100">
              <a:solidFill>
                <a:srgbClr val="666666"/>
              </a:solidFill>
              <a:latin typeface="Lato"/>
              <a:ea typeface="Lato"/>
              <a:cs typeface="Lato"/>
              <a:sym typeface="Lato"/>
            </a:endParaRPr>
          </a:p>
        </p:txBody>
      </p:sp>
      <p:pic>
        <p:nvPicPr>
          <p:cNvPr descr="Presentation" id="192" name="Google Shape;192;p29"/>
          <p:cNvPicPr preferRelativeResize="0"/>
          <p:nvPr/>
        </p:nvPicPr>
        <p:blipFill>
          <a:blip r:embed="rId5">
            <a:alphaModFix/>
          </a:blip>
          <a:stretch>
            <a:fillRect/>
          </a:stretch>
        </p:blipFill>
        <p:spPr>
          <a:xfrm>
            <a:off x="8147142" y="1001225"/>
            <a:ext cx="930575" cy="930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1100"/>
              </a:spcAft>
              <a:buNone/>
            </a:pPr>
            <a:r>
              <a:rPr lang="en-GB">
                <a:solidFill>
                  <a:srgbClr val="444444"/>
                </a:solidFill>
                <a:highlight>
                  <a:srgbClr val="FFFFFF"/>
                </a:highlight>
              </a:rPr>
              <a:t>Applications of JavaScript</a:t>
            </a:r>
            <a:endParaRPr>
              <a:solidFill>
                <a:srgbClr val="25265E"/>
              </a:solidFill>
            </a:endParaRPr>
          </a:p>
        </p:txBody>
      </p:sp>
      <p:pic>
        <p:nvPicPr>
          <p:cNvPr descr="Games" id="198" name="Google Shape;198;p30"/>
          <p:cNvPicPr preferRelativeResize="0"/>
          <p:nvPr/>
        </p:nvPicPr>
        <p:blipFill>
          <a:blip r:embed="rId3">
            <a:alphaModFix/>
          </a:blip>
          <a:stretch>
            <a:fillRect/>
          </a:stretch>
        </p:blipFill>
        <p:spPr>
          <a:xfrm>
            <a:off x="8005200" y="975350"/>
            <a:ext cx="1025525" cy="1025525"/>
          </a:xfrm>
          <a:prstGeom prst="rect">
            <a:avLst/>
          </a:prstGeom>
          <a:noFill/>
          <a:ln>
            <a:noFill/>
          </a:ln>
        </p:spPr>
      </p:pic>
      <p:sp>
        <p:nvSpPr>
          <p:cNvPr id="199" name="Google Shape;199;p30"/>
          <p:cNvSpPr txBox="1"/>
          <p:nvPr/>
        </p:nvSpPr>
        <p:spPr>
          <a:xfrm>
            <a:off x="746700" y="1373125"/>
            <a:ext cx="7654200" cy="1428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GB" sz="1100">
                <a:solidFill>
                  <a:srgbClr val="666666"/>
                </a:solidFill>
                <a:latin typeface="Lato"/>
                <a:ea typeface="Lato"/>
                <a:cs typeface="Lato"/>
                <a:sym typeface="Lato"/>
              </a:rPr>
              <a:t>6. Games</a:t>
            </a:r>
            <a:endParaRPr b="1" sz="1100">
              <a:solidFill>
                <a:srgbClr val="666666"/>
              </a:solidFill>
              <a:latin typeface="Lato"/>
              <a:ea typeface="Lato"/>
              <a:cs typeface="Lato"/>
              <a:sym typeface="Lato"/>
            </a:endParaRPr>
          </a:p>
          <a:p>
            <a:pPr indent="0" lvl="0" marL="0" rtl="0" algn="l">
              <a:lnSpc>
                <a:spcPct val="115000"/>
              </a:lnSpc>
              <a:spcBef>
                <a:spcPts val="2200"/>
              </a:spcBef>
              <a:spcAft>
                <a:spcPts val="1400"/>
              </a:spcAft>
              <a:buNone/>
            </a:pPr>
            <a:r>
              <a:rPr lang="en-GB" sz="1100">
                <a:solidFill>
                  <a:srgbClr val="666666"/>
                </a:solidFill>
                <a:latin typeface="Lato"/>
                <a:ea typeface="Lato"/>
                <a:cs typeface="Lato"/>
                <a:sym typeface="Lato"/>
              </a:rPr>
              <a:t>Along with HTML5, JavaScript helps in game development. EaselJS library provides simple solutions for working with rich graphics. It also has a familiar API many developers prefer.</a:t>
            </a:r>
            <a:endParaRPr sz="1100">
              <a:solidFill>
                <a:srgbClr val="666666"/>
              </a:solidFill>
              <a:latin typeface="Lato"/>
              <a:ea typeface="Lato"/>
              <a:cs typeface="Lato"/>
              <a:sym typeface="Lato"/>
            </a:endParaRPr>
          </a:p>
        </p:txBody>
      </p:sp>
      <p:pic>
        <p:nvPicPr>
          <p:cNvPr descr="Art" id="200" name="Google Shape;200;p30"/>
          <p:cNvPicPr preferRelativeResize="0"/>
          <p:nvPr/>
        </p:nvPicPr>
        <p:blipFill>
          <a:blip r:embed="rId4">
            <a:alphaModFix/>
          </a:blip>
          <a:stretch>
            <a:fillRect/>
          </a:stretch>
        </p:blipFill>
        <p:spPr>
          <a:xfrm>
            <a:off x="8206825" y="2267850"/>
            <a:ext cx="823900" cy="823900"/>
          </a:xfrm>
          <a:prstGeom prst="rect">
            <a:avLst/>
          </a:prstGeom>
          <a:noFill/>
          <a:ln>
            <a:noFill/>
          </a:ln>
        </p:spPr>
      </p:pic>
      <p:sp>
        <p:nvSpPr>
          <p:cNvPr id="201" name="Google Shape;201;p30"/>
          <p:cNvSpPr txBox="1"/>
          <p:nvPr/>
        </p:nvSpPr>
        <p:spPr>
          <a:xfrm>
            <a:off x="813625" y="2577100"/>
            <a:ext cx="7393200" cy="1321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GB" sz="1100">
                <a:solidFill>
                  <a:srgbClr val="666666"/>
                </a:solidFill>
                <a:latin typeface="Lato"/>
                <a:ea typeface="Lato"/>
                <a:cs typeface="Lato"/>
                <a:sym typeface="Lato"/>
              </a:rPr>
              <a:t>7. Art</a:t>
            </a:r>
            <a:endParaRPr b="1" sz="1100">
              <a:solidFill>
                <a:srgbClr val="666666"/>
              </a:solidFill>
              <a:latin typeface="Lato"/>
              <a:ea typeface="Lato"/>
              <a:cs typeface="Lato"/>
              <a:sym typeface="Lato"/>
            </a:endParaRPr>
          </a:p>
          <a:p>
            <a:pPr indent="0" lvl="0" marL="0" rtl="0" algn="l">
              <a:lnSpc>
                <a:spcPct val="115000"/>
              </a:lnSpc>
              <a:spcBef>
                <a:spcPts val="2200"/>
              </a:spcBef>
              <a:spcAft>
                <a:spcPts val="1400"/>
              </a:spcAft>
              <a:buNone/>
            </a:pPr>
            <a:r>
              <a:rPr lang="en-GB" sz="1100">
                <a:solidFill>
                  <a:srgbClr val="666666"/>
                </a:solidFill>
                <a:latin typeface="Lato"/>
                <a:ea typeface="Lato"/>
                <a:cs typeface="Lato"/>
                <a:sym typeface="Lato"/>
              </a:rPr>
              <a:t>Using JavaScript, drawing graphics with HTML has become easier in a web page. A canvas is present without any border or content so that the users can create their own art. It has equipped the user with a medium for different digital art projects.</a:t>
            </a:r>
            <a:endParaRPr sz="1100">
              <a:solidFill>
                <a:srgbClr val="666666"/>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nvSpPr>
        <p:spPr>
          <a:xfrm>
            <a:off x="793550" y="1505625"/>
            <a:ext cx="7972200" cy="3172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GB" sz="1100">
                <a:solidFill>
                  <a:srgbClr val="666666"/>
                </a:solidFill>
                <a:latin typeface="Lato"/>
                <a:ea typeface="Lato"/>
                <a:cs typeface="Lato"/>
                <a:sym typeface="Lato"/>
              </a:rPr>
              <a:t>Smartwatch Applications</a:t>
            </a:r>
            <a:endParaRPr b="1" sz="1100">
              <a:solidFill>
                <a:srgbClr val="666666"/>
              </a:solidFill>
              <a:latin typeface="Lato"/>
              <a:ea typeface="Lato"/>
              <a:cs typeface="Lato"/>
              <a:sym typeface="Lato"/>
            </a:endParaRPr>
          </a:p>
          <a:p>
            <a:pPr indent="0" lvl="0" marL="0" rtl="0" algn="l">
              <a:lnSpc>
                <a:spcPct val="115000"/>
              </a:lnSpc>
              <a:spcBef>
                <a:spcPts val="2200"/>
              </a:spcBef>
              <a:spcAft>
                <a:spcPts val="0"/>
              </a:spcAft>
              <a:buNone/>
            </a:pPr>
            <a:r>
              <a:rPr lang="en-GB" sz="1100">
                <a:solidFill>
                  <a:srgbClr val="666666"/>
                </a:solidFill>
                <a:latin typeface="Lato"/>
                <a:ea typeface="Lato"/>
                <a:cs typeface="Lato"/>
                <a:sym typeface="Lato"/>
              </a:rPr>
              <a:t>JavaScript contains a library PebbleJS which provides simple solutions for working with rich graphics. The developer has access to many features for the application built for smartwatches.</a:t>
            </a:r>
            <a:endParaRPr sz="1100">
              <a:solidFill>
                <a:srgbClr val="666666"/>
              </a:solidFill>
              <a:latin typeface="Lato"/>
              <a:ea typeface="Lato"/>
              <a:cs typeface="Lato"/>
              <a:sym typeface="Lato"/>
            </a:endParaRPr>
          </a:p>
          <a:p>
            <a:pPr indent="0" lvl="0" marL="0" rtl="0" algn="l">
              <a:lnSpc>
                <a:spcPct val="115000"/>
              </a:lnSpc>
              <a:spcBef>
                <a:spcPts val="1400"/>
              </a:spcBef>
              <a:spcAft>
                <a:spcPts val="0"/>
              </a:spcAft>
              <a:buNone/>
            </a:pPr>
            <a:r>
              <a:rPr b="1" lang="en-GB" sz="1100">
                <a:solidFill>
                  <a:srgbClr val="666666"/>
                </a:solidFill>
                <a:latin typeface="Lato"/>
                <a:ea typeface="Lato"/>
                <a:cs typeface="Lato"/>
                <a:sym typeface="Lato"/>
              </a:rPr>
              <a:t>Mobile Applications</a:t>
            </a:r>
            <a:endParaRPr b="1" sz="1100">
              <a:solidFill>
                <a:srgbClr val="666666"/>
              </a:solidFill>
              <a:latin typeface="Lato"/>
              <a:ea typeface="Lato"/>
              <a:cs typeface="Lato"/>
              <a:sym typeface="Lato"/>
            </a:endParaRPr>
          </a:p>
          <a:p>
            <a:pPr indent="0" lvl="0" marL="0" rtl="0" algn="l">
              <a:lnSpc>
                <a:spcPct val="115000"/>
              </a:lnSpc>
              <a:spcBef>
                <a:spcPts val="2200"/>
              </a:spcBef>
              <a:spcAft>
                <a:spcPts val="0"/>
              </a:spcAft>
              <a:buNone/>
            </a:pPr>
            <a:r>
              <a:rPr lang="en-GB" sz="1100">
                <a:solidFill>
                  <a:srgbClr val="666666"/>
                </a:solidFill>
                <a:latin typeface="Lato"/>
                <a:ea typeface="Lato"/>
                <a:cs typeface="Lato"/>
                <a:sym typeface="Lato"/>
              </a:rPr>
              <a:t>JavaScript provides a framework called PhoneGap that supports mobile applications. React Native is also serving the same purpose these days. With a decent knowledge of HTML, CSS, and JavaScript, we can build wonderful applications.</a:t>
            </a:r>
            <a:endParaRPr sz="1100">
              <a:solidFill>
                <a:srgbClr val="666666"/>
              </a:solidFill>
              <a:latin typeface="Lato"/>
              <a:ea typeface="Lato"/>
              <a:cs typeface="Lato"/>
              <a:sym typeface="Lato"/>
            </a:endParaRPr>
          </a:p>
          <a:p>
            <a:pPr indent="0" lvl="0" marL="0" rtl="0" algn="l">
              <a:lnSpc>
                <a:spcPct val="115000"/>
              </a:lnSpc>
              <a:spcBef>
                <a:spcPts val="1400"/>
              </a:spcBef>
              <a:spcAft>
                <a:spcPts val="0"/>
              </a:spcAft>
              <a:buNone/>
            </a:pPr>
            <a:r>
              <a:rPr b="1" lang="en-GB" sz="1100">
                <a:solidFill>
                  <a:srgbClr val="666666"/>
                </a:solidFill>
                <a:latin typeface="Lato"/>
                <a:ea typeface="Lato"/>
                <a:cs typeface="Lato"/>
                <a:sym typeface="Lato"/>
              </a:rPr>
              <a:t>Machine Learning</a:t>
            </a:r>
            <a:endParaRPr b="1" sz="1100">
              <a:solidFill>
                <a:srgbClr val="666666"/>
              </a:solidFill>
              <a:latin typeface="Lato"/>
              <a:ea typeface="Lato"/>
              <a:cs typeface="Lato"/>
              <a:sym typeface="Lato"/>
            </a:endParaRPr>
          </a:p>
          <a:p>
            <a:pPr indent="0" lvl="0" marL="0" rtl="0" algn="l">
              <a:lnSpc>
                <a:spcPct val="115000"/>
              </a:lnSpc>
              <a:spcBef>
                <a:spcPts val="2200"/>
              </a:spcBef>
              <a:spcAft>
                <a:spcPts val="1400"/>
              </a:spcAft>
              <a:buNone/>
            </a:pPr>
            <a:r>
              <a:rPr lang="en-GB" sz="1100">
                <a:solidFill>
                  <a:srgbClr val="666666"/>
                </a:solidFill>
                <a:latin typeface="Lato"/>
                <a:ea typeface="Lato"/>
                <a:cs typeface="Lato"/>
                <a:sym typeface="Lato"/>
              </a:rPr>
              <a:t>Javascript has introduced machine learning along with all the previous features. Various frameworks like Keras.js, BrainJS, Compromise, and WebDNN improve the functionality of JavaScript in the field of AI.</a:t>
            </a:r>
            <a:endParaRPr sz="1100">
              <a:solidFill>
                <a:srgbClr val="666666"/>
              </a:solidFill>
              <a:latin typeface="Lato"/>
              <a:ea typeface="Lato"/>
              <a:cs typeface="Lato"/>
              <a:sym typeface="Lato"/>
            </a:endParaRPr>
          </a:p>
        </p:txBody>
      </p:sp>
      <p:sp>
        <p:nvSpPr>
          <p:cNvPr id="207" name="Google Shape;207;p31"/>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1100"/>
              </a:spcAft>
              <a:buNone/>
            </a:pPr>
            <a:r>
              <a:rPr lang="en-GB">
                <a:solidFill>
                  <a:srgbClr val="444444"/>
                </a:solidFill>
                <a:highlight>
                  <a:srgbClr val="FFFFFF"/>
                </a:highlight>
              </a:rPr>
              <a:t>Applications of JavaScript</a:t>
            </a:r>
            <a:endParaRPr>
              <a:solidFill>
                <a:srgbClr val="25265E"/>
              </a:solidFill>
            </a:endParaRPr>
          </a:p>
        </p:txBody>
      </p:sp>
      <p:pic>
        <p:nvPicPr>
          <p:cNvPr descr="Smartwatch_application" id="208" name="Google Shape;208;p31"/>
          <p:cNvPicPr preferRelativeResize="0"/>
          <p:nvPr/>
        </p:nvPicPr>
        <p:blipFill>
          <a:blip r:embed="rId3">
            <a:alphaModFix/>
          </a:blip>
          <a:stretch>
            <a:fillRect/>
          </a:stretch>
        </p:blipFill>
        <p:spPr>
          <a:xfrm>
            <a:off x="7743450" y="1258225"/>
            <a:ext cx="749725" cy="749725"/>
          </a:xfrm>
          <a:prstGeom prst="rect">
            <a:avLst/>
          </a:prstGeom>
          <a:noFill/>
          <a:ln>
            <a:noFill/>
          </a:ln>
        </p:spPr>
      </p:pic>
      <p:pic>
        <p:nvPicPr>
          <p:cNvPr descr="Mobile_application" id="209" name="Google Shape;209;p31"/>
          <p:cNvPicPr preferRelativeResize="0"/>
          <p:nvPr/>
        </p:nvPicPr>
        <p:blipFill>
          <a:blip r:embed="rId4">
            <a:alphaModFix/>
          </a:blip>
          <a:stretch>
            <a:fillRect/>
          </a:stretch>
        </p:blipFill>
        <p:spPr>
          <a:xfrm>
            <a:off x="7821363" y="2303687"/>
            <a:ext cx="749725" cy="749725"/>
          </a:xfrm>
          <a:prstGeom prst="rect">
            <a:avLst/>
          </a:prstGeom>
          <a:noFill/>
          <a:ln>
            <a:noFill/>
          </a:ln>
        </p:spPr>
      </p:pic>
      <p:pic>
        <p:nvPicPr>
          <p:cNvPr descr="Machine_learning" id="210" name="Google Shape;210;p31"/>
          <p:cNvPicPr preferRelativeResize="0"/>
          <p:nvPr/>
        </p:nvPicPr>
        <p:blipFill>
          <a:blip r:embed="rId5">
            <a:alphaModFix/>
          </a:blip>
          <a:stretch>
            <a:fillRect/>
          </a:stretch>
        </p:blipFill>
        <p:spPr>
          <a:xfrm>
            <a:off x="7915700" y="3427150"/>
            <a:ext cx="814575" cy="814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7650" y="575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JavaScript ?</a:t>
            </a:r>
            <a:endParaRPr/>
          </a:p>
        </p:txBody>
      </p:sp>
      <p:sp>
        <p:nvSpPr>
          <p:cNvPr id="94" name="Google Shape;94;p14"/>
          <p:cNvSpPr txBox="1"/>
          <p:nvPr>
            <p:ph idx="1" type="body"/>
          </p:nvPr>
        </p:nvSpPr>
        <p:spPr>
          <a:xfrm>
            <a:off x="729450" y="1697875"/>
            <a:ext cx="7688700" cy="1245300"/>
          </a:xfrm>
          <a:prstGeom prst="rect">
            <a:avLst/>
          </a:prstGeom>
        </p:spPr>
        <p:txBody>
          <a:bodyPr anchorCtr="0" anchor="t" bIns="91425" lIns="91425" spcFirstLastPara="1" rIns="91425" wrap="square" tIns="90000">
            <a:noAutofit/>
          </a:bodyPr>
          <a:lstStyle/>
          <a:p>
            <a:pPr indent="0" lvl="0" marL="0" rtl="0" algn="l">
              <a:spcBef>
                <a:spcPts val="0"/>
              </a:spcBef>
              <a:spcAft>
                <a:spcPts val="0"/>
              </a:spcAft>
              <a:buNone/>
            </a:pPr>
            <a:r>
              <a:rPr lang="en-GB" sz="1200">
                <a:solidFill>
                  <a:srgbClr val="666666"/>
                </a:solidFill>
                <a:latin typeface="Arial"/>
                <a:ea typeface="Arial"/>
                <a:cs typeface="Arial"/>
                <a:sym typeface="Arial"/>
              </a:rPr>
              <a:t>JavaScript is a powerful and flexible programming language. It can execute on a web browser that allows us to make interactive </a:t>
            </a:r>
            <a:r>
              <a:rPr lang="en-GB" sz="1200">
                <a:solidFill>
                  <a:srgbClr val="666666"/>
                </a:solidFill>
                <a:latin typeface="Arial"/>
                <a:ea typeface="Arial"/>
                <a:cs typeface="Arial"/>
                <a:sym typeface="Arial"/>
              </a:rPr>
              <a:t>web pages</a:t>
            </a:r>
            <a:r>
              <a:rPr lang="en-GB" sz="1200">
                <a:solidFill>
                  <a:srgbClr val="666666"/>
                </a:solidFill>
                <a:latin typeface="Arial"/>
                <a:ea typeface="Arial"/>
                <a:cs typeface="Arial"/>
                <a:sym typeface="Arial"/>
              </a:rPr>
              <a:t> such as popup menus, animations, form validation, etc.</a:t>
            </a:r>
            <a:endParaRPr sz="1200">
              <a:solidFill>
                <a:srgbClr val="666666"/>
              </a:solidFill>
              <a:latin typeface="Arial"/>
              <a:ea typeface="Arial"/>
              <a:cs typeface="Arial"/>
              <a:sym typeface="Arial"/>
            </a:endParaRPr>
          </a:p>
          <a:p>
            <a:pPr indent="0" lvl="0" marL="0" rtl="0" algn="l">
              <a:spcBef>
                <a:spcPts val="1200"/>
              </a:spcBef>
              <a:spcAft>
                <a:spcPts val="0"/>
              </a:spcAft>
              <a:buNone/>
            </a:pPr>
            <a:r>
              <a:rPr lang="en-GB" sz="1200">
                <a:solidFill>
                  <a:srgbClr val="666666"/>
                </a:solidFill>
                <a:latin typeface="Arial"/>
                <a:ea typeface="Arial"/>
                <a:cs typeface="Arial"/>
                <a:sym typeface="Arial"/>
              </a:rPr>
              <a:t>JavaScript has evolved a lot in the past decade. Our JavaScript tutorial will help you understand the core concepts of modern JavaScript, one step at a time.</a:t>
            </a:r>
            <a:endParaRPr sz="1100">
              <a:solidFill>
                <a:srgbClr val="666666"/>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nvSpPr>
        <p:spPr>
          <a:xfrm>
            <a:off x="793550" y="1346525"/>
            <a:ext cx="4941000" cy="360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GB" sz="1100">
                <a:solidFill>
                  <a:srgbClr val="666666"/>
                </a:solidFill>
                <a:latin typeface="Lato"/>
                <a:ea typeface="Lato"/>
                <a:cs typeface="Lato"/>
                <a:sym typeface="Lato"/>
              </a:rPr>
              <a:t>Simply put, event-based programming or event-driven programming is when a program is designed to respond to user engagement in various forms. It is known as a programming paradigm in which the flow of program execution is determined by “events.” Events are any user interaction, such as a click or key press, in response to prompt from the system. To visualize event programming more clearly, imagine the opposite of event-programming is a software that requires zero user interaction.</a:t>
            </a:r>
            <a:endParaRPr sz="1100">
              <a:solidFill>
                <a:srgbClr val="666666"/>
              </a:solidFill>
              <a:latin typeface="Lato"/>
              <a:ea typeface="Lato"/>
              <a:cs typeface="Lato"/>
              <a:sym typeface="Lato"/>
            </a:endParaRPr>
          </a:p>
          <a:p>
            <a:pPr indent="0" lvl="0" marL="0" rtl="0" algn="l">
              <a:lnSpc>
                <a:spcPct val="100000"/>
              </a:lnSpc>
              <a:spcBef>
                <a:spcPts val="800"/>
              </a:spcBef>
              <a:spcAft>
                <a:spcPts val="800"/>
              </a:spcAft>
              <a:buNone/>
            </a:pPr>
            <a:r>
              <a:rPr lang="en-GB" sz="1100">
                <a:solidFill>
                  <a:srgbClr val="666666"/>
                </a:solidFill>
                <a:latin typeface="Lato"/>
                <a:ea typeface="Lato"/>
                <a:cs typeface="Lato"/>
                <a:sym typeface="Lato"/>
              </a:rPr>
              <a:t>Events are monitored by a code (or function) known as an event listener. If the event listener detects that an assigned event has occurred, it will trigger a callback function, known as an event handler, which will perform said event, e.g. clicking (the event) a “print” button (event listener) activates the actual print process (event handler).</a:t>
            </a:r>
            <a:endParaRPr sz="1100">
              <a:solidFill>
                <a:srgbClr val="666666"/>
              </a:solidFill>
              <a:latin typeface="Lato"/>
              <a:ea typeface="Lato"/>
              <a:cs typeface="Lato"/>
              <a:sym typeface="Lato"/>
            </a:endParaRPr>
          </a:p>
        </p:txBody>
      </p:sp>
      <p:sp>
        <p:nvSpPr>
          <p:cNvPr id="216" name="Google Shape;216;p32"/>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1500"/>
              </a:spcAft>
              <a:buNone/>
            </a:pPr>
            <a:r>
              <a:rPr lang="en-GB" sz="2400">
                <a:solidFill>
                  <a:srgbClr val="3A3A3A"/>
                </a:solidFill>
                <a:highlight>
                  <a:srgbClr val="FFFFFF"/>
                </a:highlight>
                <a:latin typeface="Lato"/>
                <a:ea typeface="Lato"/>
                <a:cs typeface="Lato"/>
                <a:sym typeface="Lato"/>
              </a:rPr>
              <a:t>What is Event-Based Programming?</a:t>
            </a:r>
            <a:endParaRPr sz="2400">
              <a:solidFill>
                <a:srgbClr val="444444"/>
              </a:solidFill>
              <a:highlight>
                <a:srgbClr val="FFFFFF"/>
              </a:highlight>
              <a:latin typeface="Lato"/>
              <a:ea typeface="Lato"/>
              <a:cs typeface="Lato"/>
              <a:sym typeface="Lato"/>
            </a:endParaRPr>
          </a:p>
        </p:txBody>
      </p:sp>
      <p:pic>
        <p:nvPicPr>
          <p:cNvPr id="217" name="Google Shape;217;p32"/>
          <p:cNvPicPr preferRelativeResize="0"/>
          <p:nvPr/>
        </p:nvPicPr>
        <p:blipFill>
          <a:blip r:embed="rId3">
            <a:alphaModFix/>
          </a:blip>
          <a:stretch>
            <a:fillRect/>
          </a:stretch>
        </p:blipFill>
        <p:spPr>
          <a:xfrm>
            <a:off x="5823325" y="1346513"/>
            <a:ext cx="3200400" cy="3648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nvSpPr>
        <p:spPr>
          <a:xfrm>
            <a:off x="793550" y="1346525"/>
            <a:ext cx="7688700" cy="360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GB" sz="1100">
                <a:solidFill>
                  <a:srgbClr val="666666"/>
                </a:solidFill>
                <a:latin typeface="Lato"/>
                <a:ea typeface="Lato"/>
                <a:cs typeface="Lato"/>
                <a:sym typeface="Lato"/>
              </a:rPr>
              <a:t>The best way to describe an add-on is an additional service above and beyond the basic offering. This can relate to hosting add-ons or website add-ons which can bring very different services to your website. It is probably best to give you some examples of the more popular types of add-ons to give you an idea.</a:t>
            </a:r>
            <a:endParaRPr sz="1100">
              <a:solidFill>
                <a:srgbClr val="666666"/>
              </a:solidFill>
              <a:latin typeface="Lato"/>
              <a:ea typeface="Lato"/>
              <a:cs typeface="Lato"/>
              <a:sym typeface="Lato"/>
            </a:endParaRPr>
          </a:p>
          <a:p>
            <a:pPr indent="0" lvl="0" marL="0" rtl="0" algn="l">
              <a:lnSpc>
                <a:spcPct val="100000"/>
              </a:lnSpc>
              <a:spcBef>
                <a:spcPts val="800"/>
              </a:spcBef>
              <a:spcAft>
                <a:spcPts val="0"/>
              </a:spcAft>
              <a:buNone/>
            </a:pPr>
            <a:r>
              <a:rPr lang="en-GB" sz="1100">
                <a:solidFill>
                  <a:srgbClr val="666666"/>
                </a:solidFill>
                <a:latin typeface="Lato"/>
                <a:ea typeface="Lato"/>
                <a:cs typeface="Lato"/>
                <a:sym typeface="Lato"/>
              </a:rPr>
              <a:t>There are literally thousands upon thousands of different </a:t>
            </a:r>
            <a:r>
              <a:rPr lang="en-GB" sz="1100">
                <a:solidFill>
                  <a:srgbClr val="666666"/>
                </a:solidFill>
                <a:uFill>
                  <a:noFill/>
                </a:uFill>
                <a:latin typeface="Lato"/>
                <a:ea typeface="Lato"/>
                <a:cs typeface="Lato"/>
                <a:sym typeface="Lato"/>
                <a:hlinkClick r:id="rId3">
                  <a:extLst>
                    <a:ext uri="{A12FA001-AC4F-418D-AE19-62706E023703}">
                      <ahyp:hlinkClr val="tx"/>
                    </a:ext>
                  </a:extLst>
                </a:hlinkClick>
              </a:rPr>
              <a:t>add-ons</a:t>
            </a:r>
            <a:r>
              <a:rPr lang="en-GB" sz="1100">
                <a:solidFill>
                  <a:srgbClr val="666666"/>
                </a:solidFill>
                <a:latin typeface="Lato"/>
                <a:ea typeface="Lato"/>
                <a:cs typeface="Lato"/>
                <a:sym typeface="Lato"/>
              </a:rPr>
              <a:t> available, sometimes referred to as plug-ins, which can do everything from managing videos to online voting, interactive chat to keyword suggestions and everything else in between. Add-on is the Mozilla term for software modules that can be added to the Firefox web browser and related applications. Mozilla hosts them on its official add-on website. Browser extensions are the primary type of add-on</a:t>
            </a:r>
            <a:endParaRPr b="1" sz="1100">
              <a:solidFill>
                <a:srgbClr val="666666"/>
              </a:solidFill>
              <a:latin typeface="Lato"/>
              <a:ea typeface="Lato"/>
              <a:cs typeface="Lato"/>
              <a:sym typeface="Lato"/>
            </a:endParaRPr>
          </a:p>
          <a:p>
            <a:pPr indent="0" lvl="0" marL="0" rtl="0" algn="l">
              <a:lnSpc>
                <a:spcPct val="100000"/>
              </a:lnSpc>
              <a:spcBef>
                <a:spcPts val="800"/>
              </a:spcBef>
              <a:spcAft>
                <a:spcPts val="0"/>
              </a:spcAft>
              <a:buNone/>
            </a:pPr>
            <a:r>
              <a:rPr lang="en-GB" sz="1100">
                <a:solidFill>
                  <a:srgbClr val="666666"/>
                </a:solidFill>
                <a:latin typeface="Lato"/>
                <a:ea typeface="Lato"/>
                <a:cs typeface="Lato"/>
                <a:sym typeface="Lato"/>
              </a:rPr>
              <a:t>Example : </a:t>
            </a:r>
            <a:endParaRPr sz="1100">
              <a:solidFill>
                <a:srgbClr val="666666"/>
              </a:solidFill>
              <a:latin typeface="Lato"/>
              <a:ea typeface="Lato"/>
              <a:cs typeface="Lato"/>
              <a:sym typeface="Lato"/>
            </a:endParaRPr>
          </a:p>
          <a:p>
            <a:pPr indent="0" lvl="0" marL="0" rtl="0" algn="l">
              <a:lnSpc>
                <a:spcPct val="100000"/>
              </a:lnSpc>
              <a:spcBef>
                <a:spcPts val="800"/>
              </a:spcBef>
              <a:spcAft>
                <a:spcPts val="0"/>
              </a:spcAft>
              <a:buNone/>
            </a:pPr>
            <a:r>
              <a:rPr b="1" lang="en-GB" sz="1100">
                <a:solidFill>
                  <a:srgbClr val="666666"/>
                </a:solidFill>
                <a:latin typeface="Lato"/>
                <a:ea typeface="Lato"/>
                <a:cs typeface="Lato"/>
                <a:sym typeface="Lato"/>
              </a:rPr>
              <a:t>Y</a:t>
            </a:r>
            <a:r>
              <a:rPr b="1" lang="en-GB" sz="1100">
                <a:solidFill>
                  <a:srgbClr val="666666"/>
                </a:solidFill>
                <a:latin typeface="Lato"/>
                <a:ea typeface="Lato"/>
                <a:cs typeface="Lato"/>
                <a:sym typeface="Lato"/>
              </a:rPr>
              <a:t>ouTube Download Plus - Mozilla Firefox Addon </a:t>
            </a:r>
            <a:r>
              <a:rPr lang="en-GB" sz="1100">
                <a:solidFill>
                  <a:srgbClr val="666666"/>
                </a:solidFill>
                <a:latin typeface="Lato"/>
                <a:ea typeface="Lato"/>
                <a:cs typeface="Lato"/>
                <a:sym typeface="Lato"/>
              </a:rPr>
              <a:t>- Using youtube downloader addon you can download YouTube video on your local system.</a:t>
            </a:r>
            <a:endParaRPr sz="1100">
              <a:solidFill>
                <a:srgbClr val="666666"/>
              </a:solidFill>
              <a:latin typeface="Lato"/>
              <a:ea typeface="Lato"/>
              <a:cs typeface="Lato"/>
              <a:sym typeface="Lato"/>
            </a:endParaRPr>
          </a:p>
          <a:p>
            <a:pPr indent="0" lvl="0" marL="0" marR="279400" rtl="0" algn="l">
              <a:lnSpc>
                <a:spcPct val="100000"/>
              </a:lnSpc>
              <a:spcBef>
                <a:spcPts val="800"/>
              </a:spcBef>
              <a:spcAft>
                <a:spcPts val="0"/>
              </a:spcAft>
              <a:buNone/>
            </a:pPr>
            <a:r>
              <a:rPr b="1" lang="en-GB" sz="1100">
                <a:solidFill>
                  <a:srgbClr val="666666"/>
                </a:solidFill>
                <a:latin typeface="Lato"/>
                <a:ea typeface="Lato"/>
                <a:cs typeface="Lato"/>
                <a:sym typeface="Lato"/>
              </a:rPr>
              <a:t>Full Page Screen Capture - Google Chrome Addon </a:t>
            </a:r>
            <a:r>
              <a:rPr lang="en-GB" sz="1100">
                <a:solidFill>
                  <a:srgbClr val="666666"/>
                </a:solidFill>
                <a:latin typeface="Lato"/>
                <a:ea typeface="Lato"/>
                <a:cs typeface="Lato"/>
                <a:sym typeface="Lato"/>
              </a:rPr>
              <a:t>- Using screen capture chrome addon, You can take screenshot of of your browser window .</a:t>
            </a:r>
            <a:endParaRPr sz="1100">
              <a:solidFill>
                <a:srgbClr val="666666"/>
              </a:solidFill>
              <a:latin typeface="Lato"/>
              <a:ea typeface="Lato"/>
              <a:cs typeface="Lato"/>
              <a:sym typeface="Lato"/>
            </a:endParaRPr>
          </a:p>
          <a:p>
            <a:pPr indent="0" lvl="0" marL="0" marR="279400" rtl="0" algn="l">
              <a:lnSpc>
                <a:spcPct val="100000"/>
              </a:lnSpc>
              <a:spcBef>
                <a:spcPts val="800"/>
              </a:spcBef>
              <a:spcAft>
                <a:spcPts val="0"/>
              </a:spcAft>
              <a:buNone/>
            </a:pPr>
            <a:r>
              <a:rPr b="1" lang="en-GB" sz="1100">
                <a:solidFill>
                  <a:srgbClr val="666666"/>
                </a:solidFill>
                <a:latin typeface="Lato"/>
                <a:ea typeface="Lato"/>
                <a:cs typeface="Lato"/>
                <a:sym typeface="Lato"/>
              </a:rPr>
              <a:t>Color Fusion - Google Chrome Addon - </a:t>
            </a:r>
            <a:r>
              <a:rPr lang="en-GB" sz="1100">
                <a:solidFill>
                  <a:srgbClr val="666666"/>
                </a:solidFill>
                <a:latin typeface="Lato"/>
                <a:ea typeface="Lato"/>
                <a:cs typeface="Lato"/>
                <a:sym typeface="Lato"/>
              </a:rPr>
              <a:t>Using color fusion addon you can change look and feel of your google chrome browsers.</a:t>
            </a:r>
            <a:endParaRPr sz="1100">
              <a:solidFill>
                <a:srgbClr val="666666"/>
              </a:solidFill>
              <a:latin typeface="Lato"/>
              <a:ea typeface="Lato"/>
              <a:cs typeface="Lato"/>
              <a:sym typeface="Lato"/>
            </a:endParaRPr>
          </a:p>
          <a:p>
            <a:pPr indent="0" lvl="0" marL="0" marR="279400" rtl="0" algn="l">
              <a:lnSpc>
                <a:spcPct val="100000"/>
              </a:lnSpc>
              <a:spcBef>
                <a:spcPts val="800"/>
              </a:spcBef>
              <a:spcAft>
                <a:spcPts val="800"/>
              </a:spcAft>
              <a:buNone/>
            </a:pPr>
            <a:r>
              <a:rPr b="1" lang="en-GB" sz="1100">
                <a:solidFill>
                  <a:srgbClr val="666666"/>
                </a:solidFill>
                <a:latin typeface="Lato"/>
                <a:ea typeface="Lato"/>
                <a:cs typeface="Lato"/>
                <a:sym typeface="Lato"/>
              </a:rPr>
              <a:t>Browsec VPN - </a:t>
            </a:r>
            <a:r>
              <a:rPr lang="en-GB" sz="1100">
                <a:solidFill>
                  <a:srgbClr val="666666"/>
                </a:solidFill>
                <a:latin typeface="Lato"/>
                <a:ea typeface="Lato"/>
                <a:cs typeface="Lato"/>
                <a:sym typeface="Lato"/>
              </a:rPr>
              <a:t>Using</a:t>
            </a:r>
            <a:r>
              <a:rPr b="1" lang="en-GB" sz="1100">
                <a:solidFill>
                  <a:srgbClr val="666666"/>
                </a:solidFill>
                <a:latin typeface="Lato"/>
                <a:ea typeface="Lato"/>
                <a:cs typeface="Lato"/>
                <a:sym typeface="Lato"/>
              </a:rPr>
              <a:t> </a:t>
            </a:r>
            <a:r>
              <a:rPr lang="en-GB" sz="1100">
                <a:solidFill>
                  <a:srgbClr val="666666"/>
                </a:solidFill>
                <a:latin typeface="Lato"/>
                <a:ea typeface="Lato"/>
                <a:cs typeface="Lato"/>
                <a:sym typeface="Lato"/>
              </a:rPr>
              <a:t>this browser VPN addon, You can change your location in browser.</a:t>
            </a:r>
            <a:endParaRPr sz="1100">
              <a:solidFill>
                <a:srgbClr val="666666"/>
              </a:solidFill>
              <a:latin typeface="Lato"/>
              <a:ea typeface="Lato"/>
              <a:cs typeface="Lato"/>
              <a:sym typeface="Lato"/>
            </a:endParaRPr>
          </a:p>
        </p:txBody>
      </p:sp>
      <p:sp>
        <p:nvSpPr>
          <p:cNvPr id="223" name="Google Shape;223;p33"/>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1500"/>
              </a:spcAft>
              <a:buNone/>
            </a:pPr>
            <a:r>
              <a:rPr lang="en-GB" sz="2400">
                <a:solidFill>
                  <a:srgbClr val="3A3A3A"/>
                </a:solidFill>
                <a:highlight>
                  <a:srgbClr val="FFFFFF"/>
                </a:highlight>
                <a:latin typeface="Lato"/>
                <a:ea typeface="Lato"/>
                <a:cs typeface="Lato"/>
                <a:sym typeface="Lato"/>
              </a:rPr>
              <a:t>Add Ons</a:t>
            </a:r>
            <a:endParaRPr sz="2400">
              <a:solidFill>
                <a:srgbClr val="444444"/>
              </a:solidFill>
              <a:highlight>
                <a:srgbClr val="FFFFFF"/>
              </a:highlight>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nvSpPr>
        <p:spPr>
          <a:xfrm>
            <a:off x="793550" y="1346525"/>
            <a:ext cx="7688700" cy="3754500"/>
          </a:xfrm>
          <a:prstGeom prst="rect">
            <a:avLst/>
          </a:prstGeom>
          <a:noFill/>
          <a:ln>
            <a:noFill/>
          </a:ln>
        </p:spPr>
        <p:txBody>
          <a:bodyPr anchorCtr="0" anchor="t" bIns="91425" lIns="91425" spcFirstLastPara="1" rIns="91425" wrap="square" tIns="91425">
            <a:noAutofit/>
          </a:bodyPr>
          <a:lstStyle/>
          <a:p>
            <a:pPr indent="0" lvl="0" marL="0" marR="279400" rtl="0" algn="l">
              <a:spcBef>
                <a:spcPts val="0"/>
              </a:spcBef>
              <a:spcAft>
                <a:spcPts val="0"/>
              </a:spcAft>
              <a:buNone/>
            </a:pPr>
            <a:r>
              <a:rPr b="1" lang="en-GB" sz="1100">
                <a:solidFill>
                  <a:srgbClr val="666666"/>
                </a:solidFill>
                <a:latin typeface="Lato"/>
                <a:ea typeface="Lato"/>
                <a:cs typeface="Lato"/>
                <a:sym typeface="Lato"/>
              </a:rPr>
              <a:t>Mozilla Firefox Extensions</a:t>
            </a:r>
            <a:endParaRPr sz="1100">
              <a:solidFill>
                <a:srgbClr val="666666"/>
              </a:solidFill>
              <a:latin typeface="Lato"/>
              <a:ea typeface="Lato"/>
              <a:cs typeface="Lato"/>
              <a:sym typeface="Lato"/>
            </a:endParaRPr>
          </a:p>
          <a:p>
            <a:pPr indent="0" lvl="0" marL="0" marR="279400" rtl="0" algn="l">
              <a:lnSpc>
                <a:spcPct val="100000"/>
              </a:lnSpc>
              <a:spcBef>
                <a:spcPts val="800"/>
              </a:spcBef>
              <a:spcAft>
                <a:spcPts val="0"/>
              </a:spcAft>
              <a:buNone/>
            </a:pPr>
            <a:r>
              <a:rPr b="1" lang="en-GB" sz="1100">
                <a:solidFill>
                  <a:srgbClr val="666666"/>
                </a:solidFill>
                <a:latin typeface="Lato"/>
                <a:ea typeface="Lato"/>
                <a:cs typeface="Lato"/>
                <a:sym typeface="Lato"/>
              </a:rPr>
              <a:t>Mozilla Firefox addons</a:t>
            </a:r>
            <a:r>
              <a:rPr lang="en-GB" sz="1100">
                <a:solidFill>
                  <a:srgbClr val="666666"/>
                </a:solidFill>
                <a:latin typeface="Lato"/>
                <a:ea typeface="Lato"/>
                <a:cs typeface="Lato"/>
                <a:sym typeface="Lato"/>
              </a:rPr>
              <a:t> or </a:t>
            </a:r>
            <a:r>
              <a:rPr b="1" lang="en-GB" sz="1100">
                <a:solidFill>
                  <a:srgbClr val="666666"/>
                </a:solidFill>
                <a:latin typeface="Lato"/>
                <a:ea typeface="Lato"/>
                <a:cs typeface="Lato"/>
                <a:sym typeface="Lato"/>
              </a:rPr>
              <a:t>extensions</a:t>
            </a:r>
            <a:r>
              <a:rPr lang="en-GB" sz="1100">
                <a:solidFill>
                  <a:srgbClr val="666666"/>
                </a:solidFill>
                <a:latin typeface="Lato"/>
                <a:ea typeface="Lato"/>
                <a:cs typeface="Lato"/>
                <a:sym typeface="Lato"/>
              </a:rPr>
              <a:t> are programs that can be installed into </a:t>
            </a:r>
            <a:r>
              <a:rPr b="1" lang="en-GB" sz="1100">
                <a:solidFill>
                  <a:srgbClr val="666666"/>
                </a:solidFill>
                <a:latin typeface="Lato"/>
                <a:ea typeface="Lato"/>
                <a:cs typeface="Lato"/>
                <a:sym typeface="Lato"/>
              </a:rPr>
              <a:t>Firefox</a:t>
            </a:r>
            <a:r>
              <a:rPr lang="en-GB" sz="1100">
                <a:solidFill>
                  <a:srgbClr val="666666"/>
                </a:solidFill>
                <a:latin typeface="Lato"/>
                <a:ea typeface="Lato"/>
                <a:cs typeface="Lato"/>
                <a:sym typeface="Lato"/>
              </a:rPr>
              <a:t> in order to change the browser's functionality. This includes adding new features or modifying existing behavior in </a:t>
            </a:r>
            <a:r>
              <a:rPr b="1" lang="en-GB" sz="1100">
                <a:solidFill>
                  <a:srgbClr val="666666"/>
                </a:solidFill>
                <a:latin typeface="Lato"/>
                <a:ea typeface="Lato"/>
                <a:cs typeface="Lato"/>
                <a:sym typeface="Lato"/>
              </a:rPr>
              <a:t>Firefox</a:t>
            </a:r>
            <a:r>
              <a:rPr lang="en-GB" sz="1100">
                <a:solidFill>
                  <a:srgbClr val="666666"/>
                </a:solidFill>
                <a:latin typeface="Lato"/>
                <a:ea typeface="Lato"/>
                <a:cs typeface="Lato"/>
                <a:sym typeface="Lato"/>
              </a:rPr>
              <a:t> in order to fix bugs, add extra functionality, or increase the browser's security.</a:t>
            </a:r>
            <a:endParaRPr sz="1100">
              <a:solidFill>
                <a:srgbClr val="666666"/>
              </a:solidFill>
              <a:latin typeface="Lato"/>
              <a:ea typeface="Lato"/>
              <a:cs typeface="Lato"/>
              <a:sym typeface="Lato"/>
            </a:endParaRPr>
          </a:p>
          <a:p>
            <a:pPr indent="0" lvl="0" marL="0" marR="279400" rtl="0" algn="l">
              <a:lnSpc>
                <a:spcPct val="100000"/>
              </a:lnSpc>
              <a:spcBef>
                <a:spcPts val="800"/>
              </a:spcBef>
              <a:spcAft>
                <a:spcPts val="0"/>
              </a:spcAft>
              <a:buNone/>
            </a:pPr>
            <a:r>
              <a:rPr lang="en-GB" sz="1100">
                <a:solidFill>
                  <a:srgbClr val="666666"/>
                </a:solidFill>
                <a:latin typeface="Lato"/>
                <a:ea typeface="Lato"/>
                <a:cs typeface="Lato"/>
                <a:sym typeface="Lato"/>
              </a:rPr>
              <a:t>Mozilla Firefox addons or extensions are programs that can be installed into Firefox in order to change the browser's functionality. This includes adding new features or modifying existing behavior in Firefox in order to fix bugs, add extra functionality, or increase the browser's security. Examples of the type of functionality that an addon or extension can add to Firefox includes:</a:t>
            </a:r>
            <a:endParaRPr sz="1100">
              <a:solidFill>
                <a:srgbClr val="666666"/>
              </a:solidFill>
              <a:latin typeface="Lato"/>
              <a:ea typeface="Lato"/>
              <a:cs typeface="Lato"/>
              <a:sym typeface="Lato"/>
            </a:endParaRPr>
          </a:p>
          <a:p>
            <a:pPr indent="-298450" lvl="0" marL="838200" rtl="0" algn="l">
              <a:lnSpc>
                <a:spcPct val="115000"/>
              </a:lnSpc>
              <a:spcBef>
                <a:spcPts val="800"/>
              </a:spcBef>
              <a:spcAft>
                <a:spcPts val="0"/>
              </a:spcAft>
              <a:buClr>
                <a:srgbClr val="666666"/>
              </a:buClr>
              <a:buSzPts val="1100"/>
              <a:buFont typeface="Lato"/>
              <a:buChar char="■"/>
            </a:pPr>
            <a:r>
              <a:rPr lang="en-GB" sz="1100">
                <a:solidFill>
                  <a:srgbClr val="666666"/>
                </a:solidFill>
                <a:latin typeface="Lato"/>
                <a:ea typeface="Lato"/>
                <a:cs typeface="Lato"/>
                <a:sym typeface="Lato"/>
              </a:rPr>
              <a:t>Blocking ads from being displayed</a:t>
            </a:r>
            <a:endParaRPr sz="1100">
              <a:solidFill>
                <a:srgbClr val="666666"/>
              </a:solidFill>
              <a:latin typeface="Lato"/>
              <a:ea typeface="Lato"/>
              <a:cs typeface="Lato"/>
              <a:sym typeface="Lato"/>
            </a:endParaRPr>
          </a:p>
          <a:p>
            <a:pPr indent="-298450" lvl="0" marL="838200" rtl="0" algn="l">
              <a:lnSpc>
                <a:spcPct val="115000"/>
              </a:lnSpc>
              <a:spcBef>
                <a:spcPts val="0"/>
              </a:spcBef>
              <a:spcAft>
                <a:spcPts val="0"/>
              </a:spcAft>
              <a:buClr>
                <a:srgbClr val="666666"/>
              </a:buClr>
              <a:buSzPts val="1100"/>
              <a:buFont typeface="Lato"/>
              <a:buChar char="■"/>
            </a:pPr>
            <a:r>
              <a:rPr lang="en-GB" sz="1100">
                <a:solidFill>
                  <a:srgbClr val="666666"/>
                </a:solidFill>
                <a:latin typeface="Lato"/>
                <a:ea typeface="Lato"/>
                <a:cs typeface="Lato"/>
                <a:sym typeface="Lato"/>
              </a:rPr>
              <a:t>Integrating password management</a:t>
            </a:r>
            <a:endParaRPr sz="1100">
              <a:solidFill>
                <a:srgbClr val="666666"/>
              </a:solidFill>
              <a:latin typeface="Lato"/>
              <a:ea typeface="Lato"/>
              <a:cs typeface="Lato"/>
              <a:sym typeface="Lato"/>
            </a:endParaRPr>
          </a:p>
          <a:p>
            <a:pPr indent="-298450" lvl="0" marL="838200" rtl="0" algn="l">
              <a:lnSpc>
                <a:spcPct val="115000"/>
              </a:lnSpc>
              <a:spcBef>
                <a:spcPts val="0"/>
              </a:spcBef>
              <a:spcAft>
                <a:spcPts val="0"/>
              </a:spcAft>
              <a:buClr>
                <a:srgbClr val="666666"/>
              </a:buClr>
              <a:buSzPts val="1100"/>
              <a:buFont typeface="Lato"/>
              <a:buChar char="■"/>
            </a:pPr>
            <a:r>
              <a:rPr lang="en-GB" sz="1100">
                <a:solidFill>
                  <a:srgbClr val="666666"/>
                </a:solidFill>
                <a:latin typeface="Lato"/>
                <a:ea typeface="Lato"/>
                <a:cs typeface="Lato"/>
                <a:sym typeface="Lato"/>
              </a:rPr>
              <a:t>Blocking scripts from running on certain sites</a:t>
            </a:r>
            <a:endParaRPr sz="1100">
              <a:solidFill>
                <a:srgbClr val="666666"/>
              </a:solidFill>
              <a:latin typeface="Lato"/>
              <a:ea typeface="Lato"/>
              <a:cs typeface="Lato"/>
              <a:sym typeface="Lato"/>
            </a:endParaRPr>
          </a:p>
          <a:p>
            <a:pPr indent="-298450" lvl="0" marL="838200" rtl="0" algn="l">
              <a:lnSpc>
                <a:spcPct val="115000"/>
              </a:lnSpc>
              <a:spcBef>
                <a:spcPts val="0"/>
              </a:spcBef>
              <a:spcAft>
                <a:spcPts val="0"/>
              </a:spcAft>
              <a:buClr>
                <a:srgbClr val="666666"/>
              </a:buClr>
              <a:buSzPts val="1100"/>
              <a:buFont typeface="Lato"/>
              <a:buChar char="■"/>
            </a:pPr>
            <a:r>
              <a:rPr lang="en-GB" sz="1100">
                <a:solidFill>
                  <a:srgbClr val="666666"/>
                </a:solidFill>
                <a:latin typeface="Lato"/>
                <a:ea typeface="Lato"/>
                <a:cs typeface="Lato"/>
                <a:sym typeface="Lato"/>
              </a:rPr>
              <a:t>Form fillers</a:t>
            </a:r>
            <a:endParaRPr sz="1100">
              <a:solidFill>
                <a:srgbClr val="666666"/>
              </a:solidFill>
              <a:latin typeface="Lato"/>
              <a:ea typeface="Lato"/>
              <a:cs typeface="Lato"/>
              <a:sym typeface="Lato"/>
            </a:endParaRPr>
          </a:p>
          <a:p>
            <a:pPr indent="-298450" lvl="0" marL="838200" rtl="0" algn="l">
              <a:lnSpc>
                <a:spcPct val="115000"/>
              </a:lnSpc>
              <a:spcBef>
                <a:spcPts val="0"/>
              </a:spcBef>
              <a:spcAft>
                <a:spcPts val="0"/>
              </a:spcAft>
              <a:buClr>
                <a:srgbClr val="666666"/>
              </a:buClr>
              <a:buSzPts val="1100"/>
              <a:buFont typeface="Lato"/>
              <a:buChar char="■"/>
            </a:pPr>
            <a:r>
              <a:rPr lang="en-GB" sz="1100">
                <a:solidFill>
                  <a:srgbClr val="666666"/>
                </a:solidFill>
                <a:latin typeface="Lato"/>
                <a:ea typeface="Lato"/>
                <a:cs typeface="Lato"/>
                <a:sym typeface="Lato"/>
              </a:rPr>
              <a:t>Modifying the way HTML is displayed in the browser.</a:t>
            </a:r>
            <a:endParaRPr sz="1100">
              <a:solidFill>
                <a:srgbClr val="666666"/>
              </a:solidFill>
              <a:latin typeface="Lato"/>
              <a:ea typeface="Lato"/>
              <a:cs typeface="Lato"/>
              <a:sym typeface="Lato"/>
            </a:endParaRPr>
          </a:p>
          <a:p>
            <a:pPr indent="-298450" lvl="0" marL="838200" rtl="0" algn="l">
              <a:lnSpc>
                <a:spcPct val="115000"/>
              </a:lnSpc>
              <a:spcBef>
                <a:spcPts val="0"/>
              </a:spcBef>
              <a:spcAft>
                <a:spcPts val="0"/>
              </a:spcAft>
              <a:buClr>
                <a:srgbClr val="666666"/>
              </a:buClr>
              <a:buSzPts val="1100"/>
              <a:buFont typeface="Lato"/>
              <a:buChar char="■"/>
            </a:pPr>
            <a:r>
              <a:rPr lang="en-GB" sz="1100">
                <a:solidFill>
                  <a:srgbClr val="666666"/>
                </a:solidFill>
                <a:latin typeface="Lato"/>
                <a:ea typeface="Lato"/>
                <a:cs typeface="Lato"/>
                <a:sym typeface="Lato"/>
              </a:rPr>
              <a:t>Memory and performance enhancements</a:t>
            </a:r>
            <a:endParaRPr sz="1100">
              <a:solidFill>
                <a:srgbClr val="666666"/>
              </a:solidFill>
              <a:latin typeface="Lato"/>
              <a:ea typeface="Lato"/>
              <a:cs typeface="Lato"/>
              <a:sym typeface="Lato"/>
            </a:endParaRPr>
          </a:p>
          <a:p>
            <a:pPr indent="0" lvl="0" marL="0" marR="279400" rtl="0" algn="l">
              <a:lnSpc>
                <a:spcPct val="100000"/>
              </a:lnSpc>
              <a:spcBef>
                <a:spcPts val="0"/>
              </a:spcBef>
              <a:spcAft>
                <a:spcPts val="800"/>
              </a:spcAft>
              <a:buNone/>
            </a:pPr>
            <a:r>
              <a:t/>
            </a:r>
            <a:endParaRPr sz="1100">
              <a:solidFill>
                <a:srgbClr val="262626"/>
              </a:solidFill>
              <a:highlight>
                <a:srgbClr val="FFFFFF"/>
              </a:highlight>
              <a:latin typeface="Roboto"/>
              <a:ea typeface="Roboto"/>
              <a:cs typeface="Roboto"/>
              <a:sym typeface="Roboto"/>
            </a:endParaRPr>
          </a:p>
        </p:txBody>
      </p:sp>
      <p:sp>
        <p:nvSpPr>
          <p:cNvPr id="229" name="Google Shape;229;p34"/>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1500"/>
              </a:spcAft>
              <a:buNone/>
            </a:pPr>
            <a:r>
              <a:rPr lang="en-GB" sz="2400">
                <a:solidFill>
                  <a:srgbClr val="3A3A3A"/>
                </a:solidFill>
                <a:highlight>
                  <a:schemeClr val="lt1"/>
                </a:highlight>
                <a:latin typeface="Lato"/>
                <a:ea typeface="Lato"/>
                <a:cs typeface="Lato"/>
                <a:sym typeface="Lato"/>
              </a:rPr>
              <a:t>Add Ons</a:t>
            </a:r>
            <a:endParaRPr sz="2400">
              <a:solidFill>
                <a:srgbClr val="666666"/>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nvSpPr>
        <p:spPr>
          <a:xfrm>
            <a:off x="793550" y="1346525"/>
            <a:ext cx="7688700" cy="3549300"/>
          </a:xfrm>
          <a:prstGeom prst="rect">
            <a:avLst/>
          </a:prstGeom>
          <a:noFill/>
          <a:ln>
            <a:noFill/>
          </a:ln>
        </p:spPr>
        <p:txBody>
          <a:bodyPr anchorCtr="0" anchor="t" bIns="91425" lIns="91425" spcFirstLastPara="1" rIns="91425" wrap="square" tIns="91425">
            <a:noAutofit/>
          </a:bodyPr>
          <a:lstStyle/>
          <a:p>
            <a:pPr indent="0" lvl="0" marL="0" marR="279400" rtl="0" algn="l">
              <a:lnSpc>
                <a:spcPct val="100000"/>
              </a:lnSpc>
              <a:spcBef>
                <a:spcPts val="0"/>
              </a:spcBef>
              <a:spcAft>
                <a:spcPts val="0"/>
              </a:spcAft>
              <a:buNone/>
            </a:pPr>
            <a:r>
              <a:rPr lang="en-GB" sz="1100">
                <a:solidFill>
                  <a:srgbClr val="666666"/>
                </a:solidFill>
                <a:latin typeface="Lato"/>
                <a:ea typeface="Lato"/>
                <a:cs typeface="Lato"/>
                <a:sym typeface="Lato"/>
              </a:rPr>
              <a:t>Server-side language can be explained as:</a:t>
            </a:r>
            <a:endParaRPr sz="1100">
              <a:solidFill>
                <a:srgbClr val="666666"/>
              </a:solidFill>
              <a:latin typeface="Lato"/>
              <a:ea typeface="Lato"/>
              <a:cs typeface="Lato"/>
              <a:sym typeface="Lato"/>
            </a:endParaRPr>
          </a:p>
          <a:p>
            <a:pPr indent="0" lvl="0" marL="0" marR="279400" rtl="0" algn="l">
              <a:lnSpc>
                <a:spcPct val="100000"/>
              </a:lnSpc>
              <a:spcBef>
                <a:spcPts val="800"/>
              </a:spcBef>
              <a:spcAft>
                <a:spcPts val="0"/>
              </a:spcAft>
              <a:buNone/>
            </a:pPr>
            <a:r>
              <a:rPr lang="en-GB" sz="1100">
                <a:solidFill>
                  <a:srgbClr val="666666"/>
                </a:solidFill>
                <a:latin typeface="Lato"/>
                <a:ea typeface="Lato"/>
                <a:cs typeface="Lato"/>
                <a:sym typeface="Lato"/>
              </a:rPr>
              <a:t>It is the general name for the kind of program that runs directly on the server.</a:t>
            </a:r>
            <a:endParaRPr sz="1100">
              <a:solidFill>
                <a:srgbClr val="666666"/>
              </a:solidFill>
              <a:latin typeface="Lato"/>
              <a:ea typeface="Lato"/>
              <a:cs typeface="Lato"/>
              <a:sym typeface="Lato"/>
            </a:endParaRPr>
          </a:p>
          <a:p>
            <a:pPr indent="0" lvl="0" marL="0" marR="279400" rtl="0" algn="l">
              <a:lnSpc>
                <a:spcPct val="100000"/>
              </a:lnSpc>
              <a:spcBef>
                <a:spcPts val="800"/>
              </a:spcBef>
              <a:spcAft>
                <a:spcPts val="0"/>
              </a:spcAft>
              <a:buNone/>
            </a:pPr>
            <a:r>
              <a:rPr lang="en-GB" sz="1100">
                <a:solidFill>
                  <a:srgbClr val="666666"/>
                </a:solidFill>
                <a:latin typeface="Lato"/>
                <a:ea typeface="Lato"/>
                <a:cs typeface="Lato"/>
                <a:sym typeface="Lato"/>
              </a:rPr>
              <a:t>Or we can say that server-side programming must deal with dynamic content. It runs on the server. Most web pages are not static since they deal with searching databases.</a:t>
            </a:r>
            <a:endParaRPr sz="1100">
              <a:solidFill>
                <a:srgbClr val="666666"/>
              </a:solidFill>
              <a:latin typeface="Lato"/>
              <a:ea typeface="Lato"/>
              <a:cs typeface="Lato"/>
              <a:sym typeface="Lato"/>
            </a:endParaRPr>
          </a:p>
          <a:p>
            <a:pPr indent="0" lvl="0" marL="0" marR="279400" rtl="0" algn="l">
              <a:lnSpc>
                <a:spcPct val="100000"/>
              </a:lnSpc>
              <a:spcBef>
                <a:spcPts val="800"/>
              </a:spcBef>
              <a:spcAft>
                <a:spcPts val="0"/>
              </a:spcAft>
              <a:buNone/>
            </a:pPr>
            <a:r>
              <a:rPr lang="en-GB" sz="1100">
                <a:solidFill>
                  <a:srgbClr val="666666"/>
                </a:solidFill>
                <a:latin typeface="Lato"/>
                <a:ea typeface="Lato"/>
                <a:cs typeface="Lato"/>
                <a:sym typeface="Lato"/>
              </a:rPr>
              <a:t>What server side language do:</a:t>
            </a:r>
            <a:endParaRPr sz="1100">
              <a:solidFill>
                <a:srgbClr val="666666"/>
              </a:solidFill>
              <a:latin typeface="Lato"/>
              <a:ea typeface="Lato"/>
              <a:cs typeface="Lato"/>
              <a:sym typeface="Lato"/>
            </a:endParaRPr>
          </a:p>
          <a:p>
            <a:pPr indent="-298450" lvl="0" marL="457200" rtl="0" algn="l">
              <a:lnSpc>
                <a:spcPct val="115000"/>
              </a:lnSpc>
              <a:spcBef>
                <a:spcPts val="1200"/>
              </a:spcBef>
              <a:spcAft>
                <a:spcPts val="0"/>
              </a:spcAft>
              <a:buClr>
                <a:srgbClr val="666666"/>
              </a:buClr>
              <a:buSzPts val="1100"/>
              <a:buFont typeface="Lato"/>
              <a:buChar char="●"/>
            </a:pPr>
            <a:r>
              <a:rPr lang="en-GB" sz="1100">
                <a:solidFill>
                  <a:srgbClr val="666666"/>
                </a:solidFill>
                <a:latin typeface="Lato"/>
                <a:ea typeface="Lato"/>
                <a:cs typeface="Lato"/>
                <a:sym typeface="Lato"/>
              </a:rPr>
              <a:t>It processes the user input</a:t>
            </a:r>
            <a:endParaRPr sz="1100">
              <a:solidFill>
                <a:srgbClr val="666666"/>
              </a:solidFill>
              <a:latin typeface="Lato"/>
              <a:ea typeface="Lato"/>
              <a:cs typeface="Lato"/>
              <a:sym typeface="Lato"/>
            </a:endParaRPr>
          </a:p>
          <a:p>
            <a:pPr indent="-298450" lvl="0" marL="457200" rtl="0" algn="l">
              <a:lnSpc>
                <a:spcPct val="115000"/>
              </a:lnSpc>
              <a:spcBef>
                <a:spcPts val="0"/>
              </a:spcBef>
              <a:spcAft>
                <a:spcPts val="0"/>
              </a:spcAft>
              <a:buClr>
                <a:srgbClr val="666666"/>
              </a:buClr>
              <a:buSzPts val="1100"/>
              <a:buFont typeface="Lato"/>
              <a:buChar char="●"/>
            </a:pPr>
            <a:r>
              <a:rPr lang="en-GB" sz="1100">
                <a:solidFill>
                  <a:srgbClr val="666666"/>
                </a:solidFill>
                <a:latin typeface="Lato"/>
                <a:ea typeface="Lato"/>
                <a:cs typeface="Lato"/>
                <a:sym typeface="Lato"/>
              </a:rPr>
              <a:t>Displays the requested pages</a:t>
            </a:r>
            <a:endParaRPr sz="1100">
              <a:solidFill>
                <a:srgbClr val="666666"/>
              </a:solidFill>
              <a:latin typeface="Lato"/>
              <a:ea typeface="Lato"/>
              <a:cs typeface="Lato"/>
              <a:sym typeface="Lato"/>
            </a:endParaRPr>
          </a:p>
          <a:p>
            <a:pPr indent="-298450" lvl="0" marL="457200" rtl="0" algn="l">
              <a:lnSpc>
                <a:spcPct val="115000"/>
              </a:lnSpc>
              <a:spcBef>
                <a:spcPts val="0"/>
              </a:spcBef>
              <a:spcAft>
                <a:spcPts val="0"/>
              </a:spcAft>
              <a:buClr>
                <a:srgbClr val="666666"/>
              </a:buClr>
              <a:buSzPts val="1100"/>
              <a:buFont typeface="Lato"/>
              <a:buChar char="●"/>
            </a:pPr>
            <a:r>
              <a:rPr lang="en-GB" sz="1100">
                <a:solidFill>
                  <a:srgbClr val="666666"/>
                </a:solidFill>
                <a:latin typeface="Lato"/>
                <a:ea typeface="Lato"/>
                <a:cs typeface="Lato"/>
                <a:sym typeface="Lato"/>
              </a:rPr>
              <a:t>Structure of web applications</a:t>
            </a:r>
            <a:endParaRPr sz="1100">
              <a:solidFill>
                <a:srgbClr val="666666"/>
              </a:solidFill>
              <a:latin typeface="Lato"/>
              <a:ea typeface="Lato"/>
              <a:cs typeface="Lato"/>
              <a:sym typeface="Lato"/>
            </a:endParaRPr>
          </a:p>
          <a:p>
            <a:pPr indent="-298450" lvl="0" marL="457200" rtl="0" algn="l">
              <a:lnSpc>
                <a:spcPct val="115000"/>
              </a:lnSpc>
              <a:spcBef>
                <a:spcPts val="0"/>
              </a:spcBef>
              <a:spcAft>
                <a:spcPts val="0"/>
              </a:spcAft>
              <a:buClr>
                <a:srgbClr val="666666"/>
              </a:buClr>
              <a:buSzPts val="1100"/>
              <a:buFont typeface="Lato"/>
              <a:buChar char="●"/>
            </a:pPr>
            <a:r>
              <a:rPr lang="en-GB" sz="1100">
                <a:solidFill>
                  <a:srgbClr val="666666"/>
                </a:solidFill>
                <a:latin typeface="Lato"/>
                <a:ea typeface="Lato"/>
                <a:cs typeface="Lato"/>
                <a:sym typeface="Lato"/>
              </a:rPr>
              <a:t>Interaction with servers/storages</a:t>
            </a:r>
            <a:endParaRPr sz="1100">
              <a:solidFill>
                <a:srgbClr val="666666"/>
              </a:solidFill>
              <a:latin typeface="Lato"/>
              <a:ea typeface="Lato"/>
              <a:cs typeface="Lato"/>
              <a:sym typeface="Lato"/>
            </a:endParaRPr>
          </a:p>
          <a:p>
            <a:pPr indent="-298450" lvl="0" marL="457200" rtl="0" algn="l">
              <a:lnSpc>
                <a:spcPct val="115000"/>
              </a:lnSpc>
              <a:spcBef>
                <a:spcPts val="0"/>
              </a:spcBef>
              <a:spcAft>
                <a:spcPts val="0"/>
              </a:spcAft>
              <a:buClr>
                <a:srgbClr val="666666"/>
              </a:buClr>
              <a:buSzPts val="1100"/>
              <a:buFont typeface="Lato"/>
              <a:buChar char="●"/>
            </a:pPr>
            <a:r>
              <a:rPr lang="en-GB" sz="1100">
                <a:solidFill>
                  <a:srgbClr val="666666"/>
                </a:solidFill>
                <a:latin typeface="Lato"/>
                <a:ea typeface="Lato"/>
                <a:cs typeface="Lato"/>
                <a:sym typeface="Lato"/>
              </a:rPr>
              <a:t>Interaction with databases</a:t>
            </a:r>
            <a:endParaRPr sz="1100">
              <a:solidFill>
                <a:srgbClr val="666666"/>
              </a:solidFill>
              <a:latin typeface="Lato"/>
              <a:ea typeface="Lato"/>
              <a:cs typeface="Lato"/>
              <a:sym typeface="Lato"/>
            </a:endParaRPr>
          </a:p>
          <a:p>
            <a:pPr indent="-298450" lvl="0" marL="457200" rtl="0" algn="l">
              <a:lnSpc>
                <a:spcPct val="115000"/>
              </a:lnSpc>
              <a:spcBef>
                <a:spcPts val="0"/>
              </a:spcBef>
              <a:spcAft>
                <a:spcPts val="0"/>
              </a:spcAft>
              <a:buClr>
                <a:srgbClr val="666666"/>
              </a:buClr>
              <a:buSzPts val="1100"/>
              <a:buFont typeface="Lato"/>
              <a:buChar char="●"/>
            </a:pPr>
            <a:r>
              <a:rPr lang="en-GB" sz="1100">
                <a:solidFill>
                  <a:srgbClr val="666666"/>
                </a:solidFill>
                <a:latin typeface="Lato"/>
                <a:ea typeface="Lato"/>
                <a:cs typeface="Lato"/>
                <a:sym typeface="Lato"/>
              </a:rPr>
              <a:t>Querying the database</a:t>
            </a:r>
            <a:endParaRPr sz="1100">
              <a:solidFill>
                <a:srgbClr val="666666"/>
              </a:solidFill>
              <a:latin typeface="Lato"/>
              <a:ea typeface="Lato"/>
              <a:cs typeface="Lato"/>
              <a:sym typeface="Lato"/>
            </a:endParaRPr>
          </a:p>
          <a:p>
            <a:pPr indent="-298450" lvl="0" marL="457200" rtl="0" algn="l">
              <a:lnSpc>
                <a:spcPct val="115000"/>
              </a:lnSpc>
              <a:spcBef>
                <a:spcPts val="0"/>
              </a:spcBef>
              <a:spcAft>
                <a:spcPts val="0"/>
              </a:spcAft>
              <a:buClr>
                <a:srgbClr val="666666"/>
              </a:buClr>
              <a:buSzPts val="1100"/>
              <a:buFont typeface="Lato"/>
              <a:buChar char="●"/>
            </a:pPr>
            <a:r>
              <a:rPr lang="en-GB" sz="1100">
                <a:solidFill>
                  <a:srgbClr val="666666"/>
                </a:solidFill>
                <a:latin typeface="Lato"/>
                <a:ea typeface="Lato"/>
                <a:cs typeface="Lato"/>
                <a:sym typeface="Lato"/>
              </a:rPr>
              <a:t>Encoding of data into HTML</a:t>
            </a:r>
            <a:endParaRPr sz="1100">
              <a:solidFill>
                <a:srgbClr val="666666"/>
              </a:solidFill>
              <a:latin typeface="Lato"/>
              <a:ea typeface="Lato"/>
              <a:cs typeface="Lato"/>
              <a:sym typeface="Lato"/>
            </a:endParaRPr>
          </a:p>
          <a:p>
            <a:pPr indent="-298450" lvl="0" marL="457200" rtl="0" algn="l">
              <a:lnSpc>
                <a:spcPct val="115000"/>
              </a:lnSpc>
              <a:spcBef>
                <a:spcPts val="0"/>
              </a:spcBef>
              <a:spcAft>
                <a:spcPts val="0"/>
              </a:spcAft>
              <a:buClr>
                <a:srgbClr val="666666"/>
              </a:buClr>
              <a:buSzPts val="1100"/>
              <a:buFont typeface="Lato"/>
              <a:buChar char="●"/>
            </a:pPr>
            <a:r>
              <a:rPr lang="en-GB" sz="1100">
                <a:solidFill>
                  <a:srgbClr val="666666"/>
                </a:solidFill>
                <a:latin typeface="Lato"/>
                <a:ea typeface="Lato"/>
                <a:cs typeface="Lato"/>
                <a:sym typeface="Lato"/>
              </a:rPr>
              <a:t>Operations over databases like delete, update.</a:t>
            </a:r>
            <a:endParaRPr sz="1100">
              <a:solidFill>
                <a:srgbClr val="666666"/>
              </a:solidFill>
              <a:latin typeface="Lato"/>
              <a:ea typeface="Lato"/>
              <a:cs typeface="Lato"/>
              <a:sym typeface="Lato"/>
            </a:endParaRPr>
          </a:p>
        </p:txBody>
      </p:sp>
      <p:sp>
        <p:nvSpPr>
          <p:cNvPr id="235" name="Google Shape;235;p35"/>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GB" sz="2400">
                <a:solidFill>
                  <a:srgbClr val="212121"/>
                </a:solidFill>
                <a:highlight>
                  <a:srgbClr val="FFFFFF"/>
                </a:highlight>
              </a:rPr>
              <a:t>Server-side Language</a:t>
            </a:r>
            <a:endParaRPr sz="2400">
              <a:solidFill>
                <a:srgbClr val="666666"/>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txBox="1"/>
          <p:nvPr/>
        </p:nvSpPr>
        <p:spPr>
          <a:xfrm>
            <a:off x="793550" y="1346525"/>
            <a:ext cx="7688700" cy="35493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b="1" lang="en-GB" sz="1100">
                <a:solidFill>
                  <a:srgbClr val="666666"/>
                </a:solidFill>
                <a:latin typeface="Lato"/>
                <a:ea typeface="Lato"/>
                <a:cs typeface="Lato"/>
                <a:sym typeface="Lato"/>
              </a:rPr>
              <a:t>Server-side Languages Example</a:t>
            </a:r>
            <a:endParaRPr b="1" sz="1100">
              <a:solidFill>
                <a:srgbClr val="666666"/>
              </a:solidFill>
              <a:latin typeface="Lato"/>
              <a:ea typeface="Lato"/>
              <a:cs typeface="Lato"/>
              <a:sym typeface="Lato"/>
            </a:endParaRPr>
          </a:p>
          <a:p>
            <a:pPr indent="0" lvl="0" marL="0" rtl="0" algn="l">
              <a:lnSpc>
                <a:spcPct val="115000"/>
              </a:lnSpc>
              <a:spcBef>
                <a:spcPts val="0"/>
              </a:spcBef>
              <a:spcAft>
                <a:spcPts val="0"/>
              </a:spcAft>
              <a:buNone/>
            </a:pPr>
            <a:r>
              <a:rPr lang="en-GB" sz="1100">
                <a:solidFill>
                  <a:srgbClr val="666666"/>
                </a:solidFill>
                <a:latin typeface="Lato"/>
                <a:ea typeface="Lato"/>
                <a:cs typeface="Lato"/>
                <a:sym typeface="Lato"/>
              </a:rPr>
              <a:t> </a:t>
            </a:r>
            <a:endParaRPr sz="1100">
              <a:solidFill>
                <a:srgbClr val="666666"/>
              </a:solidFill>
              <a:latin typeface="Lato"/>
              <a:ea typeface="Lato"/>
              <a:cs typeface="Lato"/>
              <a:sym typeface="Lato"/>
            </a:endParaRPr>
          </a:p>
          <a:p>
            <a:pPr indent="0" lvl="0" marL="0" rtl="0" algn="l">
              <a:lnSpc>
                <a:spcPct val="115000"/>
              </a:lnSpc>
              <a:spcBef>
                <a:spcPts val="1200"/>
              </a:spcBef>
              <a:spcAft>
                <a:spcPts val="0"/>
              </a:spcAft>
              <a:buNone/>
            </a:pPr>
            <a:r>
              <a:rPr lang="en-GB" sz="1100">
                <a:solidFill>
                  <a:srgbClr val="666666"/>
                </a:solidFill>
                <a:latin typeface="Lato"/>
                <a:ea typeface="Lato"/>
                <a:cs typeface="Lato"/>
                <a:sym typeface="Lato"/>
              </a:rPr>
              <a:t>There are several languages that can be used for server-side programming:</a:t>
            </a:r>
            <a:endParaRPr sz="1100">
              <a:solidFill>
                <a:srgbClr val="666666"/>
              </a:solidFill>
              <a:latin typeface="Lato"/>
              <a:ea typeface="Lato"/>
              <a:cs typeface="Lato"/>
              <a:sym typeface="Lato"/>
            </a:endParaRPr>
          </a:p>
          <a:p>
            <a:pPr indent="-298450" lvl="0" marL="457200" rtl="0" algn="l">
              <a:lnSpc>
                <a:spcPct val="115000"/>
              </a:lnSpc>
              <a:spcBef>
                <a:spcPts val="1200"/>
              </a:spcBef>
              <a:spcAft>
                <a:spcPts val="0"/>
              </a:spcAft>
              <a:buClr>
                <a:srgbClr val="666666"/>
              </a:buClr>
              <a:buSzPts val="1100"/>
              <a:buFont typeface="Lato"/>
              <a:buChar char="●"/>
            </a:pPr>
            <a:r>
              <a:rPr lang="en-GB" sz="1100">
                <a:solidFill>
                  <a:srgbClr val="666666"/>
                </a:solidFill>
                <a:latin typeface="Lato"/>
                <a:ea typeface="Lato"/>
                <a:cs typeface="Lato"/>
                <a:sym typeface="Lato"/>
              </a:rPr>
              <a:t> PHP</a:t>
            </a:r>
            <a:endParaRPr sz="1100">
              <a:solidFill>
                <a:srgbClr val="666666"/>
              </a:solidFill>
              <a:latin typeface="Lato"/>
              <a:ea typeface="Lato"/>
              <a:cs typeface="Lato"/>
              <a:sym typeface="Lato"/>
            </a:endParaRPr>
          </a:p>
          <a:p>
            <a:pPr indent="-298450" lvl="0" marL="457200" rtl="0" algn="l">
              <a:lnSpc>
                <a:spcPct val="115000"/>
              </a:lnSpc>
              <a:spcBef>
                <a:spcPts val="0"/>
              </a:spcBef>
              <a:spcAft>
                <a:spcPts val="0"/>
              </a:spcAft>
              <a:buClr>
                <a:srgbClr val="666666"/>
              </a:buClr>
              <a:buSzPts val="1100"/>
              <a:buFont typeface="Lato"/>
              <a:buChar char="●"/>
            </a:pPr>
            <a:r>
              <a:rPr lang="en-GB" sz="1100">
                <a:solidFill>
                  <a:srgbClr val="666666"/>
                </a:solidFill>
                <a:latin typeface="Lato"/>
                <a:ea typeface="Lato"/>
                <a:cs typeface="Lato"/>
                <a:sym typeface="Lato"/>
              </a:rPr>
              <a:t>ASP.NET (C# OR Visual Basic)</a:t>
            </a:r>
            <a:endParaRPr sz="1100">
              <a:solidFill>
                <a:srgbClr val="666666"/>
              </a:solidFill>
              <a:latin typeface="Lato"/>
              <a:ea typeface="Lato"/>
              <a:cs typeface="Lato"/>
              <a:sym typeface="Lato"/>
            </a:endParaRPr>
          </a:p>
          <a:p>
            <a:pPr indent="-298450" lvl="0" marL="457200" rtl="0" algn="l">
              <a:lnSpc>
                <a:spcPct val="115000"/>
              </a:lnSpc>
              <a:spcBef>
                <a:spcPts val="0"/>
              </a:spcBef>
              <a:spcAft>
                <a:spcPts val="0"/>
              </a:spcAft>
              <a:buClr>
                <a:srgbClr val="666666"/>
              </a:buClr>
              <a:buSzPts val="1100"/>
              <a:buFont typeface="Lato"/>
              <a:buChar char="●"/>
            </a:pPr>
            <a:r>
              <a:rPr lang="en-GB" sz="1100">
                <a:solidFill>
                  <a:srgbClr val="666666"/>
                </a:solidFill>
                <a:latin typeface="Lato"/>
                <a:ea typeface="Lato"/>
                <a:cs typeface="Lato"/>
                <a:sym typeface="Lato"/>
              </a:rPr>
              <a:t>C++</a:t>
            </a:r>
            <a:endParaRPr sz="1100">
              <a:solidFill>
                <a:srgbClr val="666666"/>
              </a:solidFill>
              <a:latin typeface="Lato"/>
              <a:ea typeface="Lato"/>
              <a:cs typeface="Lato"/>
              <a:sym typeface="Lato"/>
            </a:endParaRPr>
          </a:p>
          <a:p>
            <a:pPr indent="-298450" lvl="0" marL="457200" rtl="0" algn="l">
              <a:lnSpc>
                <a:spcPct val="115000"/>
              </a:lnSpc>
              <a:spcBef>
                <a:spcPts val="0"/>
              </a:spcBef>
              <a:spcAft>
                <a:spcPts val="0"/>
              </a:spcAft>
              <a:buClr>
                <a:srgbClr val="666666"/>
              </a:buClr>
              <a:buSzPts val="1100"/>
              <a:buFont typeface="Lato"/>
              <a:buChar char="●"/>
            </a:pPr>
            <a:r>
              <a:rPr lang="en-GB" sz="1100">
                <a:solidFill>
                  <a:srgbClr val="666666"/>
                </a:solidFill>
                <a:latin typeface="Lato"/>
                <a:ea typeface="Lato"/>
                <a:cs typeface="Lato"/>
                <a:sym typeface="Lato"/>
              </a:rPr>
              <a:t>Java and JSP</a:t>
            </a:r>
            <a:endParaRPr sz="1100">
              <a:solidFill>
                <a:srgbClr val="666666"/>
              </a:solidFill>
              <a:latin typeface="Lato"/>
              <a:ea typeface="Lato"/>
              <a:cs typeface="Lato"/>
              <a:sym typeface="Lato"/>
            </a:endParaRPr>
          </a:p>
          <a:p>
            <a:pPr indent="-298450" lvl="0" marL="457200" rtl="0" algn="l">
              <a:lnSpc>
                <a:spcPct val="115000"/>
              </a:lnSpc>
              <a:spcBef>
                <a:spcPts val="0"/>
              </a:spcBef>
              <a:spcAft>
                <a:spcPts val="0"/>
              </a:spcAft>
              <a:buClr>
                <a:srgbClr val="666666"/>
              </a:buClr>
              <a:buSzPts val="1100"/>
              <a:buFont typeface="Lato"/>
              <a:buChar char="●"/>
            </a:pPr>
            <a:r>
              <a:rPr lang="en-GB" sz="1100">
                <a:solidFill>
                  <a:srgbClr val="666666"/>
                </a:solidFill>
                <a:latin typeface="Lato"/>
                <a:ea typeface="Lato"/>
                <a:cs typeface="Lato"/>
                <a:sym typeface="Lato"/>
              </a:rPr>
              <a:t>Python</a:t>
            </a:r>
            <a:endParaRPr sz="1100">
              <a:solidFill>
                <a:srgbClr val="666666"/>
              </a:solidFill>
              <a:latin typeface="Lato"/>
              <a:ea typeface="Lato"/>
              <a:cs typeface="Lato"/>
              <a:sym typeface="Lato"/>
            </a:endParaRPr>
          </a:p>
          <a:p>
            <a:pPr indent="-298450" lvl="0" marL="457200" rtl="0" algn="l">
              <a:lnSpc>
                <a:spcPct val="115000"/>
              </a:lnSpc>
              <a:spcBef>
                <a:spcPts val="0"/>
              </a:spcBef>
              <a:spcAft>
                <a:spcPts val="0"/>
              </a:spcAft>
              <a:buClr>
                <a:srgbClr val="666666"/>
              </a:buClr>
              <a:buSzPts val="1100"/>
              <a:buFont typeface="Lato"/>
              <a:buChar char="●"/>
            </a:pPr>
            <a:r>
              <a:rPr lang="en-GB" sz="1100">
                <a:solidFill>
                  <a:srgbClr val="666666"/>
                </a:solidFill>
                <a:latin typeface="Lato"/>
                <a:ea typeface="Lato"/>
                <a:cs typeface="Lato"/>
                <a:sym typeface="Lato"/>
              </a:rPr>
              <a:t>Ruby on Rails and so on.</a:t>
            </a:r>
            <a:endParaRPr sz="1100">
              <a:solidFill>
                <a:srgbClr val="666666"/>
              </a:solidFill>
              <a:latin typeface="Lato"/>
              <a:ea typeface="Lato"/>
              <a:cs typeface="Lato"/>
              <a:sym typeface="Lato"/>
            </a:endParaRPr>
          </a:p>
        </p:txBody>
      </p:sp>
      <p:sp>
        <p:nvSpPr>
          <p:cNvPr id="241" name="Google Shape;241;p36"/>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GB" sz="2400">
                <a:solidFill>
                  <a:srgbClr val="212121"/>
                </a:solidFill>
                <a:highlight>
                  <a:srgbClr val="FFFFFF"/>
                </a:highlight>
              </a:rPr>
              <a:t>Server-side Language</a:t>
            </a:r>
            <a:endParaRPr sz="2400">
              <a:solidFill>
                <a:srgbClr val="666666"/>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nvSpPr>
        <p:spPr>
          <a:xfrm>
            <a:off x="793550" y="1346525"/>
            <a:ext cx="3778500" cy="3549300"/>
          </a:xfrm>
          <a:prstGeom prst="rect">
            <a:avLst/>
          </a:prstGeom>
          <a:noFill/>
          <a:ln>
            <a:noFill/>
          </a:ln>
        </p:spPr>
        <p:txBody>
          <a:bodyPr anchorCtr="0" anchor="t" bIns="91425" lIns="91425" spcFirstLastPara="1" rIns="91425" wrap="square" tIns="91425">
            <a:noAutofit/>
          </a:bodyPr>
          <a:lstStyle/>
          <a:p>
            <a:pPr indent="0" lvl="0" marL="0" marR="152400" rtl="0" algn="l">
              <a:lnSpc>
                <a:spcPct val="115000"/>
              </a:lnSpc>
              <a:spcBef>
                <a:spcPts val="0"/>
              </a:spcBef>
              <a:spcAft>
                <a:spcPts val="0"/>
              </a:spcAft>
              <a:buNone/>
            </a:pPr>
            <a:r>
              <a:rPr lang="en-GB" sz="1100">
                <a:solidFill>
                  <a:srgbClr val="666666"/>
                </a:solidFill>
                <a:latin typeface="Lato"/>
                <a:ea typeface="Lato"/>
                <a:cs typeface="Lato"/>
                <a:sym typeface="Lato"/>
              </a:rPr>
              <a:t>A "server application" is an application that waits for requests from other applications and responds to them, thus providing a "service" upon their request. A web server is a server application.</a:t>
            </a:r>
            <a:endParaRPr b="1" sz="1100">
              <a:solidFill>
                <a:srgbClr val="666666"/>
              </a:solidFill>
              <a:latin typeface="Lato"/>
              <a:ea typeface="Lato"/>
              <a:cs typeface="Lato"/>
              <a:sym typeface="Lato"/>
            </a:endParaRPr>
          </a:p>
        </p:txBody>
      </p:sp>
      <p:sp>
        <p:nvSpPr>
          <p:cNvPr id="247" name="Google Shape;247;p37"/>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GB" sz="2400">
                <a:solidFill>
                  <a:srgbClr val="212121"/>
                </a:solidFill>
                <a:highlight>
                  <a:srgbClr val="FFFFFF"/>
                </a:highlight>
              </a:rPr>
              <a:t>Server Application</a:t>
            </a:r>
            <a:endParaRPr sz="2400">
              <a:solidFill>
                <a:srgbClr val="666666"/>
              </a:solidFill>
            </a:endParaRPr>
          </a:p>
        </p:txBody>
      </p:sp>
      <p:pic>
        <p:nvPicPr>
          <p:cNvPr id="248" name="Google Shape;248;p37"/>
          <p:cNvPicPr preferRelativeResize="0"/>
          <p:nvPr/>
        </p:nvPicPr>
        <p:blipFill>
          <a:blip r:embed="rId3">
            <a:alphaModFix/>
          </a:blip>
          <a:stretch>
            <a:fillRect/>
          </a:stretch>
        </p:blipFill>
        <p:spPr>
          <a:xfrm>
            <a:off x="5135825" y="1346536"/>
            <a:ext cx="3438550" cy="345241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8"/>
          <p:cNvSpPr txBox="1"/>
          <p:nvPr/>
        </p:nvSpPr>
        <p:spPr>
          <a:xfrm>
            <a:off x="793550" y="1346525"/>
            <a:ext cx="7688700" cy="354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000">
                <a:solidFill>
                  <a:srgbClr val="666666"/>
                </a:solidFill>
                <a:latin typeface="Lato"/>
                <a:ea typeface="Lato"/>
                <a:cs typeface="Lato"/>
                <a:sym typeface="Lato"/>
              </a:rPr>
              <a:t>The Browser Console contains important information on Errors. While most of the errors shown are JavaScript related some server related information can get displayed as well.</a:t>
            </a:r>
            <a:endParaRPr sz="1000">
              <a:solidFill>
                <a:srgbClr val="666666"/>
              </a:solidFill>
              <a:latin typeface="Lato"/>
              <a:ea typeface="Lato"/>
              <a:cs typeface="Lato"/>
              <a:sym typeface="Lato"/>
            </a:endParaRPr>
          </a:p>
          <a:p>
            <a:pPr indent="0" lvl="0" marL="0" rtl="0" algn="l">
              <a:lnSpc>
                <a:spcPct val="100000"/>
              </a:lnSpc>
              <a:spcBef>
                <a:spcPts val="800"/>
              </a:spcBef>
              <a:spcAft>
                <a:spcPts val="0"/>
              </a:spcAft>
              <a:buNone/>
            </a:pPr>
            <a:r>
              <a:rPr b="1" lang="en-GB" sz="1000">
                <a:solidFill>
                  <a:srgbClr val="666666"/>
                </a:solidFill>
                <a:latin typeface="Lato"/>
                <a:ea typeface="Lato"/>
                <a:cs typeface="Lato"/>
                <a:sym typeface="Lato"/>
              </a:rPr>
              <a:t>CHROME:</a:t>
            </a:r>
            <a:endParaRPr b="1" sz="1000">
              <a:solidFill>
                <a:srgbClr val="666666"/>
              </a:solidFill>
              <a:latin typeface="Lato"/>
              <a:ea typeface="Lato"/>
              <a:cs typeface="Lato"/>
              <a:sym typeface="Lato"/>
            </a:endParaRPr>
          </a:p>
          <a:p>
            <a:pPr indent="-292100" lvl="0" marL="914400" rtl="0" algn="l">
              <a:lnSpc>
                <a:spcPct val="100000"/>
              </a:lnSpc>
              <a:spcBef>
                <a:spcPts val="800"/>
              </a:spcBef>
              <a:spcAft>
                <a:spcPts val="0"/>
              </a:spcAft>
              <a:buClr>
                <a:srgbClr val="666666"/>
              </a:buClr>
              <a:buSzPts val="1000"/>
              <a:buAutoNum type="arabicPeriod"/>
            </a:pPr>
            <a:r>
              <a:rPr lang="en-GB" sz="1000">
                <a:solidFill>
                  <a:srgbClr val="666666"/>
                </a:solidFill>
                <a:latin typeface="Lato"/>
                <a:ea typeface="Lato"/>
                <a:cs typeface="Lato"/>
                <a:sym typeface="Lato"/>
              </a:rPr>
              <a:t>Press either CTRL + SHIFT + J to open the “console” tab of the </a:t>
            </a:r>
            <a:r>
              <a:rPr b="1" lang="en-GB" sz="1000">
                <a:solidFill>
                  <a:srgbClr val="666666"/>
                </a:solidFill>
                <a:latin typeface="Lato"/>
                <a:ea typeface="Lato"/>
                <a:cs typeface="Lato"/>
                <a:sym typeface="Lato"/>
              </a:rPr>
              <a:t>Developer Tools</a:t>
            </a:r>
            <a:r>
              <a:rPr lang="en-GB" sz="1000">
                <a:solidFill>
                  <a:srgbClr val="666666"/>
                </a:solidFill>
                <a:latin typeface="Lato"/>
                <a:ea typeface="Lato"/>
                <a:cs typeface="Lato"/>
                <a:sym typeface="Lato"/>
              </a:rPr>
              <a:t>.</a:t>
            </a:r>
            <a:endParaRPr sz="1000">
              <a:solidFill>
                <a:srgbClr val="666666"/>
              </a:solidFill>
              <a:latin typeface="Lato"/>
              <a:ea typeface="Lato"/>
              <a:cs typeface="Lato"/>
              <a:sym typeface="Lato"/>
            </a:endParaRPr>
          </a:p>
          <a:p>
            <a:pPr indent="0" lvl="0" marL="0" rtl="0" algn="l">
              <a:lnSpc>
                <a:spcPct val="100000"/>
              </a:lnSpc>
              <a:spcBef>
                <a:spcPts val="800"/>
              </a:spcBef>
              <a:spcAft>
                <a:spcPts val="0"/>
              </a:spcAft>
              <a:buNone/>
            </a:pPr>
            <a:r>
              <a:rPr lang="en-GB" sz="1000">
                <a:solidFill>
                  <a:srgbClr val="666666"/>
                </a:solidFill>
                <a:latin typeface="Lato"/>
                <a:ea typeface="Lato"/>
                <a:cs typeface="Lato"/>
                <a:sym typeface="Lato"/>
              </a:rPr>
              <a:t>Alternative method:</a:t>
            </a:r>
            <a:endParaRPr sz="1000">
              <a:solidFill>
                <a:srgbClr val="666666"/>
              </a:solidFill>
              <a:latin typeface="Lato"/>
              <a:ea typeface="Lato"/>
              <a:cs typeface="Lato"/>
              <a:sym typeface="Lato"/>
            </a:endParaRPr>
          </a:p>
          <a:p>
            <a:pPr indent="-292100" lvl="0" marL="914400" rtl="0" algn="l">
              <a:lnSpc>
                <a:spcPct val="100000"/>
              </a:lnSpc>
              <a:spcBef>
                <a:spcPts val="800"/>
              </a:spcBef>
              <a:spcAft>
                <a:spcPts val="0"/>
              </a:spcAft>
              <a:buClr>
                <a:srgbClr val="666666"/>
              </a:buClr>
              <a:buSzPts val="1000"/>
              <a:buAutoNum type="arabicPeriod"/>
            </a:pPr>
            <a:r>
              <a:rPr lang="en-GB" sz="1000">
                <a:solidFill>
                  <a:srgbClr val="666666"/>
                </a:solidFill>
                <a:latin typeface="Lato"/>
                <a:ea typeface="Lato"/>
                <a:cs typeface="Lato"/>
                <a:sym typeface="Lato"/>
              </a:rPr>
              <a:t>Press either CTRL + SHIFT + I or F12 to open the </a:t>
            </a:r>
            <a:r>
              <a:rPr b="1" lang="en-GB" sz="1000">
                <a:solidFill>
                  <a:srgbClr val="666666"/>
                </a:solidFill>
                <a:latin typeface="Lato"/>
                <a:ea typeface="Lato"/>
                <a:cs typeface="Lato"/>
                <a:sym typeface="Lato"/>
              </a:rPr>
              <a:t>Developer Tools</a:t>
            </a:r>
            <a:r>
              <a:rPr lang="en-GB" sz="1000">
                <a:solidFill>
                  <a:srgbClr val="666666"/>
                </a:solidFill>
                <a:latin typeface="Lato"/>
                <a:ea typeface="Lato"/>
                <a:cs typeface="Lato"/>
                <a:sym typeface="Lato"/>
              </a:rPr>
              <a:t>.</a:t>
            </a:r>
            <a:endParaRPr sz="1000">
              <a:solidFill>
                <a:srgbClr val="666666"/>
              </a:solidFill>
              <a:latin typeface="Lato"/>
              <a:ea typeface="Lato"/>
              <a:cs typeface="Lato"/>
              <a:sym typeface="Lato"/>
            </a:endParaRPr>
          </a:p>
          <a:p>
            <a:pPr indent="-292100" lvl="0" marL="914400" rtl="0" algn="l">
              <a:lnSpc>
                <a:spcPct val="100000"/>
              </a:lnSpc>
              <a:spcBef>
                <a:spcPts val="800"/>
              </a:spcBef>
              <a:spcAft>
                <a:spcPts val="0"/>
              </a:spcAft>
              <a:buClr>
                <a:srgbClr val="666666"/>
              </a:buClr>
              <a:buSzPts val="1000"/>
              <a:buAutoNum type="arabicPeriod"/>
            </a:pPr>
            <a:r>
              <a:rPr lang="en-GB" sz="1000">
                <a:solidFill>
                  <a:srgbClr val="666666"/>
                </a:solidFill>
                <a:latin typeface="Lato"/>
                <a:ea typeface="Lato"/>
                <a:cs typeface="Lato"/>
                <a:sym typeface="Lato"/>
              </a:rPr>
              <a:t>Press ESC (or click on “Show console” in the bottom right corner) to slide the console up.</a:t>
            </a:r>
            <a:endParaRPr sz="1000">
              <a:solidFill>
                <a:srgbClr val="666666"/>
              </a:solidFill>
              <a:latin typeface="Lato"/>
              <a:ea typeface="Lato"/>
              <a:cs typeface="Lato"/>
              <a:sym typeface="Lato"/>
            </a:endParaRPr>
          </a:p>
          <a:p>
            <a:pPr indent="0" lvl="0" marL="0" rtl="0" algn="l">
              <a:lnSpc>
                <a:spcPct val="100000"/>
              </a:lnSpc>
              <a:spcBef>
                <a:spcPts val="800"/>
              </a:spcBef>
              <a:spcAft>
                <a:spcPts val="0"/>
              </a:spcAft>
              <a:buNone/>
            </a:pPr>
            <a:r>
              <a:rPr i="1" lang="en-GB" sz="1000">
                <a:solidFill>
                  <a:srgbClr val="666666"/>
                </a:solidFill>
                <a:latin typeface="Lato"/>
                <a:ea typeface="Lato"/>
                <a:cs typeface="Lato"/>
                <a:sym typeface="Lato"/>
              </a:rPr>
              <a:t>Note: In Chrome’s dev tools, there is a “console” tab. However, a smaller “slide-up” console can be opened while any of the other tabs is active.</a:t>
            </a:r>
            <a:br>
              <a:rPr i="1" lang="en-GB" sz="1000">
                <a:solidFill>
                  <a:srgbClr val="666666"/>
                </a:solidFill>
                <a:latin typeface="Lato"/>
                <a:ea typeface="Lato"/>
                <a:cs typeface="Lato"/>
                <a:sym typeface="Lato"/>
              </a:rPr>
            </a:br>
            <a:endParaRPr i="1" sz="1000">
              <a:solidFill>
                <a:srgbClr val="666666"/>
              </a:solidFill>
              <a:latin typeface="Lato"/>
              <a:ea typeface="Lato"/>
              <a:cs typeface="Lato"/>
              <a:sym typeface="Lato"/>
            </a:endParaRPr>
          </a:p>
          <a:p>
            <a:pPr indent="0" lvl="0" marL="0" rtl="0" algn="l">
              <a:lnSpc>
                <a:spcPct val="100000"/>
              </a:lnSpc>
              <a:spcBef>
                <a:spcPts val="800"/>
              </a:spcBef>
              <a:spcAft>
                <a:spcPts val="0"/>
              </a:spcAft>
              <a:buNone/>
            </a:pPr>
            <a:r>
              <a:rPr b="1" lang="en-GB" sz="1000">
                <a:solidFill>
                  <a:srgbClr val="666666"/>
                </a:solidFill>
                <a:latin typeface="Lato"/>
                <a:ea typeface="Lato"/>
                <a:cs typeface="Lato"/>
                <a:sym typeface="Lato"/>
              </a:rPr>
              <a:t>SAFARI:</a:t>
            </a:r>
            <a:endParaRPr b="1" sz="1000">
              <a:solidFill>
                <a:srgbClr val="666666"/>
              </a:solidFill>
              <a:latin typeface="Lato"/>
              <a:ea typeface="Lato"/>
              <a:cs typeface="Lato"/>
              <a:sym typeface="Lato"/>
            </a:endParaRPr>
          </a:p>
          <a:p>
            <a:pPr indent="-292100" lvl="0" marL="914400" rtl="0" algn="l">
              <a:lnSpc>
                <a:spcPct val="100000"/>
              </a:lnSpc>
              <a:spcBef>
                <a:spcPts val="800"/>
              </a:spcBef>
              <a:spcAft>
                <a:spcPts val="0"/>
              </a:spcAft>
              <a:buClr>
                <a:srgbClr val="666666"/>
              </a:buClr>
              <a:buSzPts val="1000"/>
              <a:buAutoNum type="arabicPeriod"/>
            </a:pPr>
            <a:r>
              <a:rPr lang="en-GB" sz="1000">
                <a:solidFill>
                  <a:srgbClr val="666666"/>
                </a:solidFill>
                <a:latin typeface="Lato"/>
                <a:ea typeface="Lato"/>
                <a:cs typeface="Lato"/>
                <a:sym typeface="Lato"/>
              </a:rPr>
              <a:t>Press CTRL + ALT + I to open the </a:t>
            </a:r>
            <a:r>
              <a:rPr b="1" lang="en-GB" sz="1000">
                <a:solidFill>
                  <a:srgbClr val="666666"/>
                </a:solidFill>
                <a:latin typeface="Lato"/>
                <a:ea typeface="Lato"/>
                <a:cs typeface="Lato"/>
                <a:sym typeface="Lato"/>
              </a:rPr>
              <a:t>Web Inspector</a:t>
            </a:r>
            <a:r>
              <a:rPr lang="en-GB" sz="1000">
                <a:solidFill>
                  <a:srgbClr val="666666"/>
                </a:solidFill>
                <a:latin typeface="Lato"/>
                <a:ea typeface="Lato"/>
                <a:cs typeface="Lato"/>
                <a:sym typeface="Lato"/>
              </a:rPr>
              <a:t>.</a:t>
            </a:r>
            <a:endParaRPr sz="1000">
              <a:solidFill>
                <a:srgbClr val="666666"/>
              </a:solidFill>
              <a:latin typeface="Lato"/>
              <a:ea typeface="Lato"/>
              <a:cs typeface="Lato"/>
              <a:sym typeface="Lato"/>
            </a:endParaRPr>
          </a:p>
          <a:p>
            <a:pPr indent="-292100" lvl="0" marL="914400" rtl="0" algn="l">
              <a:lnSpc>
                <a:spcPct val="100000"/>
              </a:lnSpc>
              <a:spcBef>
                <a:spcPts val="800"/>
              </a:spcBef>
              <a:spcAft>
                <a:spcPts val="0"/>
              </a:spcAft>
              <a:buClr>
                <a:srgbClr val="666666"/>
              </a:buClr>
              <a:buSzPts val="1000"/>
              <a:buFont typeface="Lato"/>
              <a:buAutoNum type="arabicPeriod"/>
            </a:pPr>
            <a:r>
              <a:rPr lang="en-GB" sz="1000">
                <a:solidFill>
                  <a:srgbClr val="666666"/>
                </a:solidFill>
                <a:latin typeface="Lato"/>
                <a:ea typeface="Lato"/>
                <a:cs typeface="Lato"/>
                <a:sym typeface="Lato"/>
              </a:rPr>
              <a:t>See Chrome’s step 2. (Chrome and Safari have pretty much identical dev tools.)</a:t>
            </a:r>
            <a:endParaRPr sz="1000">
              <a:solidFill>
                <a:srgbClr val="666666"/>
              </a:solidFill>
              <a:latin typeface="Lato"/>
              <a:ea typeface="Lato"/>
              <a:cs typeface="Lato"/>
              <a:sym typeface="Lato"/>
            </a:endParaRPr>
          </a:p>
          <a:p>
            <a:pPr indent="0" lvl="0" marL="0" rtl="0" algn="l">
              <a:lnSpc>
                <a:spcPct val="100000"/>
              </a:lnSpc>
              <a:spcBef>
                <a:spcPts val="800"/>
              </a:spcBef>
              <a:spcAft>
                <a:spcPts val="0"/>
              </a:spcAft>
              <a:buNone/>
            </a:pPr>
            <a:r>
              <a:rPr i="1" lang="en-GB" sz="1000">
                <a:solidFill>
                  <a:srgbClr val="666666"/>
                </a:solidFill>
                <a:latin typeface="Lato"/>
                <a:ea typeface="Lato"/>
                <a:cs typeface="Lato"/>
                <a:sym typeface="Lato"/>
              </a:rPr>
              <a:t>Note: Step 1 only works if the “Show Develop menu in menu bar” check box in the Advanced tab of the Preferences menu is checked!</a:t>
            </a:r>
            <a:endParaRPr i="1" sz="1000">
              <a:solidFill>
                <a:srgbClr val="666666"/>
              </a:solidFill>
              <a:latin typeface="Lato"/>
              <a:ea typeface="Lato"/>
              <a:cs typeface="Lato"/>
              <a:sym typeface="Lato"/>
            </a:endParaRPr>
          </a:p>
          <a:p>
            <a:pPr indent="0" lvl="0" marL="0" rtl="0" algn="l">
              <a:lnSpc>
                <a:spcPct val="100000"/>
              </a:lnSpc>
              <a:spcBef>
                <a:spcPts val="800"/>
              </a:spcBef>
              <a:spcAft>
                <a:spcPts val="800"/>
              </a:spcAft>
              <a:buNone/>
            </a:pPr>
            <a:r>
              <a:t/>
            </a:r>
            <a:endParaRPr sz="1000">
              <a:solidFill>
                <a:srgbClr val="666666"/>
              </a:solidFill>
              <a:latin typeface="Lato"/>
              <a:ea typeface="Lato"/>
              <a:cs typeface="Lato"/>
              <a:sym typeface="Lato"/>
            </a:endParaRPr>
          </a:p>
        </p:txBody>
      </p:sp>
      <p:sp>
        <p:nvSpPr>
          <p:cNvPr id="254" name="Google Shape;254;p38"/>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GB" sz="2400">
                <a:solidFill>
                  <a:srgbClr val="212121"/>
                </a:solidFill>
                <a:highlight>
                  <a:srgbClr val="FFFFFF"/>
                </a:highlight>
              </a:rPr>
              <a:t>Console</a:t>
            </a:r>
            <a:endParaRPr sz="2400">
              <a:solidFill>
                <a:srgbClr val="666666"/>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9"/>
          <p:cNvSpPr txBox="1"/>
          <p:nvPr/>
        </p:nvSpPr>
        <p:spPr>
          <a:xfrm>
            <a:off x="793550" y="1346525"/>
            <a:ext cx="7688700" cy="354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000">
                <a:solidFill>
                  <a:srgbClr val="666666"/>
                </a:solidFill>
                <a:latin typeface="Lato"/>
                <a:ea typeface="Lato"/>
                <a:cs typeface="Lato"/>
                <a:sym typeface="Lato"/>
              </a:rPr>
              <a:t>IE9:</a:t>
            </a:r>
            <a:endParaRPr b="1" sz="1000">
              <a:solidFill>
                <a:srgbClr val="666666"/>
              </a:solidFill>
              <a:latin typeface="Lato"/>
              <a:ea typeface="Lato"/>
              <a:cs typeface="Lato"/>
              <a:sym typeface="Lato"/>
            </a:endParaRPr>
          </a:p>
          <a:p>
            <a:pPr indent="-292100" lvl="0" marL="914400" rtl="0" algn="l">
              <a:spcBef>
                <a:spcPts val="800"/>
              </a:spcBef>
              <a:spcAft>
                <a:spcPts val="0"/>
              </a:spcAft>
              <a:buClr>
                <a:srgbClr val="666666"/>
              </a:buClr>
              <a:buSzPts val="1000"/>
              <a:buAutoNum type="arabicPeriod"/>
            </a:pPr>
            <a:r>
              <a:rPr lang="en-GB" sz="1000">
                <a:solidFill>
                  <a:srgbClr val="666666"/>
                </a:solidFill>
                <a:latin typeface="Lato"/>
                <a:ea typeface="Lato"/>
                <a:cs typeface="Lato"/>
                <a:sym typeface="Lato"/>
              </a:rPr>
              <a:t>Press F12 to open the developer tools.</a:t>
            </a:r>
            <a:endParaRPr sz="1000">
              <a:solidFill>
                <a:srgbClr val="666666"/>
              </a:solidFill>
              <a:latin typeface="Lato"/>
              <a:ea typeface="Lato"/>
              <a:cs typeface="Lato"/>
              <a:sym typeface="Lato"/>
            </a:endParaRPr>
          </a:p>
          <a:p>
            <a:pPr indent="-292100" lvl="0" marL="914400" rtl="0" algn="l">
              <a:spcBef>
                <a:spcPts val="800"/>
              </a:spcBef>
              <a:spcAft>
                <a:spcPts val="0"/>
              </a:spcAft>
              <a:buClr>
                <a:srgbClr val="666666"/>
              </a:buClr>
              <a:buSzPts val="1000"/>
              <a:buFont typeface="Lato"/>
              <a:buAutoNum type="arabicPeriod"/>
            </a:pPr>
            <a:r>
              <a:rPr lang="en-GB" sz="1000">
                <a:solidFill>
                  <a:srgbClr val="666666"/>
                </a:solidFill>
                <a:latin typeface="Lato"/>
                <a:ea typeface="Lato"/>
                <a:cs typeface="Lato"/>
                <a:sym typeface="Lato"/>
              </a:rPr>
              <a:t>Click the “console” tab.</a:t>
            </a:r>
            <a:endParaRPr sz="1000">
              <a:solidFill>
                <a:srgbClr val="666666"/>
              </a:solidFill>
              <a:latin typeface="Lato"/>
              <a:ea typeface="Lato"/>
              <a:cs typeface="Lato"/>
              <a:sym typeface="Lato"/>
            </a:endParaRPr>
          </a:p>
          <a:p>
            <a:pPr indent="0" lvl="0" marL="0" rtl="0" algn="l">
              <a:spcBef>
                <a:spcPts val="800"/>
              </a:spcBef>
              <a:spcAft>
                <a:spcPts val="0"/>
              </a:spcAft>
              <a:buNone/>
            </a:pPr>
            <a:r>
              <a:rPr b="1" lang="en-GB" sz="1000">
                <a:solidFill>
                  <a:srgbClr val="666666"/>
                </a:solidFill>
                <a:latin typeface="Lato"/>
                <a:ea typeface="Lato"/>
                <a:cs typeface="Lato"/>
                <a:sym typeface="Lato"/>
              </a:rPr>
              <a:t>FIREFOX:</a:t>
            </a:r>
            <a:endParaRPr b="1" sz="1000">
              <a:solidFill>
                <a:srgbClr val="666666"/>
              </a:solidFill>
              <a:latin typeface="Lato"/>
              <a:ea typeface="Lato"/>
              <a:cs typeface="Lato"/>
              <a:sym typeface="Lato"/>
            </a:endParaRPr>
          </a:p>
          <a:p>
            <a:pPr indent="-292100" lvl="0" marL="914400" rtl="0" algn="l">
              <a:spcBef>
                <a:spcPts val="800"/>
              </a:spcBef>
              <a:spcAft>
                <a:spcPts val="0"/>
              </a:spcAft>
              <a:buClr>
                <a:srgbClr val="666666"/>
              </a:buClr>
              <a:buSzPts val="1000"/>
              <a:buAutoNum type="arabicPeriod"/>
            </a:pPr>
            <a:r>
              <a:rPr lang="en-GB" sz="1000">
                <a:solidFill>
                  <a:srgbClr val="666666"/>
                </a:solidFill>
                <a:latin typeface="Lato"/>
                <a:ea typeface="Lato"/>
                <a:cs typeface="Lato"/>
                <a:sym typeface="Lato"/>
              </a:rPr>
              <a:t>Press CTRL + SHIFT + K to open the </a:t>
            </a:r>
            <a:r>
              <a:rPr b="1" lang="en-GB" sz="1000">
                <a:solidFill>
                  <a:srgbClr val="666666"/>
                </a:solidFill>
                <a:latin typeface="Lato"/>
                <a:ea typeface="Lato"/>
                <a:cs typeface="Lato"/>
                <a:sym typeface="Lato"/>
              </a:rPr>
              <a:t>Web console</a:t>
            </a:r>
            <a:r>
              <a:rPr lang="en-GB" sz="1000">
                <a:solidFill>
                  <a:srgbClr val="666666"/>
                </a:solidFill>
                <a:latin typeface="Lato"/>
                <a:ea typeface="Lato"/>
                <a:cs typeface="Lato"/>
                <a:sym typeface="Lato"/>
              </a:rPr>
              <a:t> (COMMAND + SHIFT + K on Macs).</a:t>
            </a:r>
            <a:endParaRPr sz="1000">
              <a:solidFill>
                <a:srgbClr val="666666"/>
              </a:solidFill>
              <a:latin typeface="Lato"/>
              <a:ea typeface="Lato"/>
              <a:cs typeface="Lato"/>
              <a:sym typeface="Lato"/>
            </a:endParaRPr>
          </a:p>
          <a:p>
            <a:pPr indent="0" lvl="0" marL="0" rtl="0" algn="l">
              <a:spcBef>
                <a:spcPts val="800"/>
              </a:spcBef>
              <a:spcAft>
                <a:spcPts val="0"/>
              </a:spcAft>
              <a:buNone/>
            </a:pPr>
            <a:r>
              <a:rPr lang="en-GB" sz="1000">
                <a:solidFill>
                  <a:srgbClr val="666666"/>
                </a:solidFill>
                <a:latin typeface="Lato"/>
                <a:ea typeface="Lato"/>
                <a:cs typeface="Lato"/>
                <a:sym typeface="Lato"/>
              </a:rPr>
              <a:t>or, if </a:t>
            </a:r>
            <a:r>
              <a:rPr lang="en-GB" sz="1000">
                <a:solidFill>
                  <a:srgbClr val="666666"/>
                </a:solidFill>
                <a:uFill>
                  <a:noFill/>
                </a:uFill>
                <a:latin typeface="Lato"/>
                <a:ea typeface="Lato"/>
                <a:cs typeface="Lato"/>
                <a:sym typeface="Lato"/>
                <a:hlinkClick r:id="rId3">
                  <a:extLst>
                    <a:ext uri="{A12FA001-AC4F-418D-AE19-62706E023703}">
                      <ahyp:hlinkClr val="tx"/>
                    </a:ext>
                  </a:extLst>
                </a:hlinkClick>
              </a:rPr>
              <a:t>Firebug</a:t>
            </a:r>
            <a:r>
              <a:rPr lang="en-GB" sz="1000">
                <a:solidFill>
                  <a:srgbClr val="666666"/>
                </a:solidFill>
                <a:latin typeface="Lato"/>
                <a:ea typeface="Lato"/>
                <a:cs typeface="Lato"/>
                <a:sym typeface="Lato"/>
              </a:rPr>
              <a:t> is installed (recommended):</a:t>
            </a:r>
            <a:endParaRPr sz="1000">
              <a:solidFill>
                <a:srgbClr val="666666"/>
              </a:solidFill>
              <a:latin typeface="Lato"/>
              <a:ea typeface="Lato"/>
              <a:cs typeface="Lato"/>
              <a:sym typeface="Lato"/>
            </a:endParaRPr>
          </a:p>
          <a:p>
            <a:pPr indent="-292100" lvl="0" marL="914400" rtl="0" algn="l">
              <a:spcBef>
                <a:spcPts val="800"/>
              </a:spcBef>
              <a:spcAft>
                <a:spcPts val="0"/>
              </a:spcAft>
              <a:buClr>
                <a:srgbClr val="666666"/>
              </a:buClr>
              <a:buSzPts val="1000"/>
              <a:buAutoNum type="arabicPeriod"/>
            </a:pPr>
            <a:r>
              <a:rPr lang="en-GB" sz="1000">
                <a:solidFill>
                  <a:srgbClr val="666666"/>
                </a:solidFill>
                <a:latin typeface="Lato"/>
                <a:ea typeface="Lato"/>
                <a:cs typeface="Lato"/>
                <a:sym typeface="Lato"/>
              </a:rPr>
              <a:t>Press F12 to open </a:t>
            </a:r>
            <a:r>
              <a:rPr b="1" lang="en-GB" sz="1000">
                <a:solidFill>
                  <a:srgbClr val="666666"/>
                </a:solidFill>
                <a:latin typeface="Lato"/>
                <a:ea typeface="Lato"/>
                <a:cs typeface="Lato"/>
                <a:sym typeface="Lato"/>
              </a:rPr>
              <a:t>Firebug</a:t>
            </a:r>
            <a:r>
              <a:rPr lang="en-GB" sz="1000">
                <a:solidFill>
                  <a:srgbClr val="666666"/>
                </a:solidFill>
                <a:latin typeface="Lato"/>
                <a:ea typeface="Lato"/>
                <a:cs typeface="Lato"/>
                <a:sym typeface="Lato"/>
              </a:rPr>
              <a:t>.</a:t>
            </a:r>
            <a:endParaRPr sz="1000">
              <a:solidFill>
                <a:srgbClr val="666666"/>
              </a:solidFill>
              <a:latin typeface="Lato"/>
              <a:ea typeface="Lato"/>
              <a:cs typeface="Lato"/>
              <a:sym typeface="Lato"/>
            </a:endParaRPr>
          </a:p>
          <a:p>
            <a:pPr indent="-292100" lvl="0" marL="914400" rtl="0" algn="l">
              <a:spcBef>
                <a:spcPts val="800"/>
              </a:spcBef>
              <a:spcAft>
                <a:spcPts val="0"/>
              </a:spcAft>
              <a:buClr>
                <a:srgbClr val="666666"/>
              </a:buClr>
              <a:buSzPts val="1000"/>
              <a:buFont typeface="Lato"/>
              <a:buAutoNum type="arabicPeriod"/>
            </a:pPr>
            <a:r>
              <a:rPr lang="en-GB" sz="1000">
                <a:solidFill>
                  <a:srgbClr val="666666"/>
                </a:solidFill>
                <a:latin typeface="Lato"/>
                <a:ea typeface="Lato"/>
                <a:cs typeface="Lato"/>
                <a:sym typeface="Lato"/>
              </a:rPr>
              <a:t>Click on the “console” tab.</a:t>
            </a:r>
            <a:endParaRPr sz="1000">
              <a:solidFill>
                <a:srgbClr val="666666"/>
              </a:solidFill>
              <a:latin typeface="Lato"/>
              <a:ea typeface="Lato"/>
              <a:cs typeface="Lato"/>
              <a:sym typeface="Lato"/>
            </a:endParaRPr>
          </a:p>
          <a:p>
            <a:pPr indent="0" lvl="0" marL="0" rtl="0" algn="l">
              <a:spcBef>
                <a:spcPts val="800"/>
              </a:spcBef>
              <a:spcAft>
                <a:spcPts val="0"/>
              </a:spcAft>
              <a:buNone/>
            </a:pPr>
            <a:r>
              <a:rPr b="1" lang="en-GB" sz="1000">
                <a:solidFill>
                  <a:srgbClr val="666666"/>
                </a:solidFill>
                <a:latin typeface="Lato"/>
                <a:ea typeface="Lato"/>
                <a:cs typeface="Lato"/>
                <a:sym typeface="Lato"/>
              </a:rPr>
              <a:t>OPERA:</a:t>
            </a:r>
            <a:endParaRPr b="1" sz="1000">
              <a:solidFill>
                <a:srgbClr val="666666"/>
              </a:solidFill>
              <a:latin typeface="Lato"/>
              <a:ea typeface="Lato"/>
              <a:cs typeface="Lato"/>
              <a:sym typeface="Lato"/>
            </a:endParaRPr>
          </a:p>
          <a:p>
            <a:pPr indent="-292100" lvl="0" marL="914400" rtl="0" algn="l">
              <a:spcBef>
                <a:spcPts val="800"/>
              </a:spcBef>
              <a:spcAft>
                <a:spcPts val="0"/>
              </a:spcAft>
              <a:buClr>
                <a:srgbClr val="666666"/>
              </a:buClr>
              <a:buSzPts val="1000"/>
              <a:buAutoNum type="arabicPeriod"/>
            </a:pPr>
            <a:r>
              <a:rPr lang="en-GB" sz="1000">
                <a:solidFill>
                  <a:srgbClr val="666666"/>
                </a:solidFill>
                <a:latin typeface="Lato"/>
                <a:ea typeface="Lato"/>
                <a:cs typeface="Lato"/>
                <a:sym typeface="Lato"/>
              </a:rPr>
              <a:t>Press CTRL + SHIFT + I to open </a:t>
            </a:r>
            <a:r>
              <a:rPr b="1" lang="en-GB" sz="1000">
                <a:solidFill>
                  <a:srgbClr val="666666"/>
                </a:solidFill>
                <a:latin typeface="Lato"/>
                <a:ea typeface="Lato"/>
                <a:cs typeface="Lato"/>
                <a:sym typeface="Lato"/>
              </a:rPr>
              <a:t>Dragonfly</a:t>
            </a:r>
            <a:r>
              <a:rPr lang="en-GB" sz="1000">
                <a:solidFill>
                  <a:srgbClr val="666666"/>
                </a:solidFill>
                <a:latin typeface="Lato"/>
                <a:ea typeface="Lato"/>
                <a:cs typeface="Lato"/>
                <a:sym typeface="Lato"/>
              </a:rPr>
              <a:t>.</a:t>
            </a:r>
            <a:endParaRPr sz="1000">
              <a:solidFill>
                <a:srgbClr val="666666"/>
              </a:solidFill>
              <a:latin typeface="Lato"/>
              <a:ea typeface="Lato"/>
              <a:cs typeface="Lato"/>
              <a:sym typeface="Lato"/>
            </a:endParaRPr>
          </a:p>
          <a:p>
            <a:pPr indent="-292100" lvl="0" marL="914400" rtl="0" algn="l">
              <a:spcBef>
                <a:spcPts val="800"/>
              </a:spcBef>
              <a:spcAft>
                <a:spcPts val="800"/>
              </a:spcAft>
              <a:buClr>
                <a:srgbClr val="666666"/>
              </a:buClr>
              <a:buSzPts val="1000"/>
              <a:buFont typeface="Lato"/>
              <a:buAutoNum type="arabicPeriod"/>
            </a:pPr>
            <a:r>
              <a:rPr lang="en-GB" sz="1000">
                <a:solidFill>
                  <a:srgbClr val="666666"/>
                </a:solidFill>
                <a:latin typeface="Lato"/>
                <a:ea typeface="Lato"/>
                <a:cs typeface="Lato"/>
                <a:sym typeface="Lato"/>
              </a:rPr>
              <a:t>Click on the “console” tab.</a:t>
            </a:r>
            <a:endParaRPr sz="1000">
              <a:solidFill>
                <a:srgbClr val="666666"/>
              </a:solidFill>
              <a:latin typeface="Lato"/>
              <a:ea typeface="Lato"/>
              <a:cs typeface="Lato"/>
              <a:sym typeface="Lato"/>
            </a:endParaRPr>
          </a:p>
        </p:txBody>
      </p:sp>
      <p:sp>
        <p:nvSpPr>
          <p:cNvPr id="260" name="Google Shape;260;p39"/>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GB" sz="2400">
                <a:solidFill>
                  <a:srgbClr val="212121"/>
                </a:solidFill>
                <a:highlight>
                  <a:srgbClr val="FFFFFF"/>
                </a:highlight>
              </a:rPr>
              <a:t>Console</a:t>
            </a:r>
            <a:endParaRPr sz="2400">
              <a:solidFill>
                <a:srgbClr val="666666"/>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0"/>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500"/>
              </a:spcAft>
              <a:buNone/>
            </a:pPr>
            <a:r>
              <a:rPr lang="en-GB">
                <a:solidFill>
                  <a:srgbClr val="25265E"/>
                </a:solidFill>
                <a:highlight>
                  <a:srgbClr val="F9FAFC"/>
                </a:highlight>
              </a:rPr>
              <a:t>Getting Started With JavaScript</a:t>
            </a:r>
            <a:endParaRPr>
              <a:solidFill>
                <a:srgbClr val="25265E"/>
              </a:solidFill>
            </a:endParaRPr>
          </a:p>
        </p:txBody>
      </p:sp>
      <p:sp>
        <p:nvSpPr>
          <p:cNvPr id="266" name="Google Shape;266;p40"/>
          <p:cNvSpPr txBox="1"/>
          <p:nvPr>
            <p:ph idx="1" type="body"/>
          </p:nvPr>
        </p:nvSpPr>
        <p:spPr>
          <a:xfrm>
            <a:off x="729450" y="1469275"/>
            <a:ext cx="7688700" cy="2471400"/>
          </a:xfrm>
          <a:prstGeom prst="rect">
            <a:avLst/>
          </a:prstGeom>
        </p:spPr>
        <p:txBody>
          <a:bodyPr anchorCtr="0" anchor="t" bIns="91425" lIns="91425" spcFirstLastPara="1" rIns="91425" wrap="square" tIns="91425">
            <a:noAutofit/>
          </a:bodyPr>
          <a:lstStyle/>
          <a:p>
            <a:pPr indent="0" lvl="0" marL="0" rtl="0" algn="l">
              <a:lnSpc>
                <a:spcPct val="166666"/>
              </a:lnSpc>
              <a:spcBef>
                <a:spcPts val="0"/>
              </a:spcBef>
              <a:spcAft>
                <a:spcPts val="0"/>
              </a:spcAft>
              <a:buNone/>
            </a:pPr>
            <a:r>
              <a:rPr lang="en-GB" sz="1100">
                <a:solidFill>
                  <a:srgbClr val="666666"/>
                </a:solidFill>
                <a:highlight>
                  <a:srgbClr val="F9FAFC"/>
                </a:highlight>
              </a:rPr>
              <a:t>JavaScript is a popular programming language that has a wide range of applications.</a:t>
            </a:r>
            <a:endParaRPr sz="1100">
              <a:solidFill>
                <a:srgbClr val="666666"/>
              </a:solidFill>
              <a:highlight>
                <a:srgbClr val="F9FAFC"/>
              </a:highlight>
            </a:endParaRPr>
          </a:p>
          <a:p>
            <a:pPr indent="0" lvl="0" marL="0" rtl="0" algn="l">
              <a:lnSpc>
                <a:spcPct val="166666"/>
              </a:lnSpc>
              <a:spcBef>
                <a:spcPts val="1200"/>
              </a:spcBef>
              <a:spcAft>
                <a:spcPts val="0"/>
              </a:spcAft>
              <a:buNone/>
            </a:pPr>
            <a:r>
              <a:rPr lang="en-GB" sz="1100">
                <a:solidFill>
                  <a:srgbClr val="666666"/>
                </a:solidFill>
                <a:highlight>
                  <a:srgbClr val="F9FAFC"/>
                </a:highlight>
              </a:rPr>
              <a:t>JavaScript was previously used mainly for making webpages interactive such as form validation, animation, etc. Nowadays, JavaScript is also used in many other areas such as server-side development, mobile app development and so on.</a:t>
            </a:r>
            <a:endParaRPr sz="1100">
              <a:solidFill>
                <a:srgbClr val="666666"/>
              </a:solidFill>
              <a:highlight>
                <a:srgbClr val="F9FAFC"/>
              </a:highlight>
            </a:endParaRPr>
          </a:p>
          <a:p>
            <a:pPr indent="0" lvl="0" marL="0" rtl="0" algn="l">
              <a:lnSpc>
                <a:spcPct val="166666"/>
              </a:lnSpc>
              <a:spcBef>
                <a:spcPts val="1200"/>
              </a:spcBef>
              <a:spcAft>
                <a:spcPts val="0"/>
              </a:spcAft>
              <a:buNone/>
            </a:pPr>
            <a:r>
              <a:rPr lang="en-GB" sz="1100">
                <a:solidFill>
                  <a:srgbClr val="666666"/>
                </a:solidFill>
                <a:highlight>
                  <a:srgbClr val="F9FAFC"/>
                </a:highlight>
              </a:rPr>
              <a:t>Because of its wide range of applications, you can run JavaScript in several ways:</a:t>
            </a:r>
            <a:endParaRPr sz="1100">
              <a:solidFill>
                <a:srgbClr val="666666"/>
              </a:solidFill>
              <a:highlight>
                <a:srgbClr val="F9FAFC"/>
              </a:highlight>
            </a:endParaRPr>
          </a:p>
          <a:p>
            <a:pPr indent="-298450" lvl="0" marL="457200" rtl="0" algn="l">
              <a:lnSpc>
                <a:spcPct val="166666"/>
              </a:lnSpc>
              <a:spcBef>
                <a:spcPts val="1200"/>
              </a:spcBef>
              <a:spcAft>
                <a:spcPts val="0"/>
              </a:spcAft>
              <a:buClr>
                <a:srgbClr val="666666"/>
              </a:buClr>
              <a:buSzPts val="1100"/>
              <a:buFont typeface="Lato"/>
              <a:buChar char="●"/>
            </a:pPr>
            <a:r>
              <a:rPr lang="en-GB" sz="1100">
                <a:solidFill>
                  <a:srgbClr val="666666"/>
                </a:solidFill>
                <a:highlight>
                  <a:srgbClr val="F9FAFC"/>
                </a:highlight>
              </a:rPr>
              <a:t>Using console tab of web browsers</a:t>
            </a:r>
            <a:endParaRPr sz="1100">
              <a:solidFill>
                <a:srgbClr val="666666"/>
              </a:solidFill>
              <a:highlight>
                <a:srgbClr val="F9FAFC"/>
              </a:highlight>
            </a:endParaRPr>
          </a:p>
          <a:p>
            <a:pPr indent="-298450" lvl="0" marL="457200" rtl="0" algn="l">
              <a:lnSpc>
                <a:spcPct val="166666"/>
              </a:lnSpc>
              <a:spcBef>
                <a:spcPts val="0"/>
              </a:spcBef>
              <a:spcAft>
                <a:spcPts val="0"/>
              </a:spcAft>
              <a:buClr>
                <a:srgbClr val="666666"/>
              </a:buClr>
              <a:buSzPts val="1100"/>
              <a:buFont typeface="Lato"/>
              <a:buChar char="●"/>
            </a:pPr>
            <a:r>
              <a:rPr lang="en-GB" sz="1100">
                <a:solidFill>
                  <a:srgbClr val="666666"/>
                </a:solidFill>
                <a:highlight>
                  <a:srgbClr val="F9FAFC"/>
                </a:highlight>
              </a:rPr>
              <a:t>Using Node.js</a:t>
            </a:r>
            <a:endParaRPr sz="1100">
              <a:solidFill>
                <a:srgbClr val="666666"/>
              </a:solidFill>
              <a:highlight>
                <a:srgbClr val="F9FAFC"/>
              </a:highlight>
            </a:endParaRPr>
          </a:p>
          <a:p>
            <a:pPr indent="-298450" lvl="0" marL="457200" rtl="0" algn="l">
              <a:lnSpc>
                <a:spcPct val="166666"/>
              </a:lnSpc>
              <a:spcBef>
                <a:spcPts val="0"/>
              </a:spcBef>
              <a:spcAft>
                <a:spcPts val="0"/>
              </a:spcAft>
              <a:buClr>
                <a:srgbClr val="666666"/>
              </a:buClr>
              <a:buSzPts val="1100"/>
              <a:buFont typeface="Lato"/>
              <a:buChar char="●"/>
            </a:pPr>
            <a:r>
              <a:rPr lang="en-GB" sz="1100">
                <a:solidFill>
                  <a:srgbClr val="666666"/>
                </a:solidFill>
                <a:highlight>
                  <a:srgbClr val="F9FAFC"/>
                </a:highlight>
              </a:rPr>
              <a:t>By creating web pages</a:t>
            </a:r>
            <a:endParaRPr sz="1100">
              <a:solidFill>
                <a:srgbClr val="666666"/>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1"/>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500"/>
              </a:spcAft>
              <a:buNone/>
            </a:pPr>
            <a:r>
              <a:rPr lang="en-GB">
                <a:solidFill>
                  <a:srgbClr val="000000"/>
                </a:solidFill>
              </a:rPr>
              <a:t>JavaScript - When Executed ?</a:t>
            </a:r>
            <a:endParaRPr>
              <a:solidFill>
                <a:srgbClr val="000000"/>
              </a:solidFill>
            </a:endParaRPr>
          </a:p>
        </p:txBody>
      </p:sp>
      <p:sp>
        <p:nvSpPr>
          <p:cNvPr id="272" name="Google Shape;272;p41"/>
          <p:cNvSpPr txBox="1"/>
          <p:nvPr>
            <p:ph idx="1" type="body"/>
          </p:nvPr>
        </p:nvSpPr>
        <p:spPr>
          <a:xfrm>
            <a:off x="729450" y="1469275"/>
            <a:ext cx="7688700" cy="338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666666"/>
                </a:solidFill>
              </a:rPr>
              <a:t>JavaScript is versatile and beginner-friendly. With more experience, you'll be able to create games, animated 2D and 3D graphics, comprehensive database-driven apps, and much more!</a:t>
            </a:r>
            <a:endParaRPr sz="1100">
              <a:solidFill>
                <a:srgbClr val="666666"/>
              </a:solidFill>
            </a:endParaRPr>
          </a:p>
          <a:p>
            <a:pPr indent="0" lvl="0" marL="0" rtl="0" algn="l">
              <a:spcBef>
                <a:spcPts val="1800"/>
              </a:spcBef>
              <a:spcAft>
                <a:spcPts val="0"/>
              </a:spcAft>
              <a:buNone/>
            </a:pPr>
            <a:r>
              <a:rPr lang="en-GB" sz="1100">
                <a:solidFill>
                  <a:srgbClr val="666666"/>
                </a:solidFill>
              </a:rPr>
              <a:t>JavaScript itself is relatively compact, yet very flexible. Developers have written a variety of tools on top of the core JavaScript language, unlocking a vast amount of functionality with minimum effort. These include:</a:t>
            </a:r>
            <a:endParaRPr sz="1100">
              <a:solidFill>
                <a:srgbClr val="666666"/>
              </a:solidFill>
            </a:endParaRPr>
          </a:p>
          <a:p>
            <a:pPr indent="-298450" lvl="0" marL="457200" rtl="0" algn="l">
              <a:spcBef>
                <a:spcPts val="1800"/>
              </a:spcBef>
              <a:spcAft>
                <a:spcPts val="0"/>
              </a:spcAft>
              <a:buClr>
                <a:srgbClr val="666666"/>
              </a:buClr>
              <a:buSzPts val="1100"/>
              <a:buFont typeface="Lato"/>
              <a:buChar char="●"/>
            </a:pPr>
            <a:r>
              <a:rPr lang="en-GB" sz="1100">
                <a:solidFill>
                  <a:srgbClr val="666666"/>
                </a:solidFill>
              </a:rPr>
              <a:t>Browser Application Programming Interfaces (</a:t>
            </a:r>
            <a:r>
              <a:rPr lang="en-GB" sz="1100" u="sng">
                <a:solidFill>
                  <a:srgbClr val="666666"/>
                </a:solidFill>
                <a:hlinkClick r:id="rId3">
                  <a:extLst>
                    <a:ext uri="{A12FA001-AC4F-418D-AE19-62706E023703}">
                      <ahyp:hlinkClr val="tx"/>
                    </a:ext>
                  </a:extLst>
                </a:hlinkClick>
              </a:rPr>
              <a:t>APIs</a:t>
            </a:r>
            <a:r>
              <a:rPr lang="en-GB" sz="1100">
                <a:solidFill>
                  <a:srgbClr val="666666"/>
                </a:solidFill>
              </a:rPr>
              <a:t>) built into web browsers, providing functionality such as dynamically creating HTML and setting CSS styles; collecting and manipulating a video stream from a user's webcam, or generating 3D graphics and audio samples.</a:t>
            </a:r>
            <a:endParaRPr sz="1100">
              <a:solidFill>
                <a:srgbClr val="666666"/>
              </a:solidFill>
            </a:endParaRPr>
          </a:p>
          <a:p>
            <a:pPr indent="-298450" lvl="0" marL="457200" rtl="0" algn="l">
              <a:spcBef>
                <a:spcPts val="0"/>
              </a:spcBef>
              <a:spcAft>
                <a:spcPts val="0"/>
              </a:spcAft>
              <a:buClr>
                <a:srgbClr val="666666"/>
              </a:buClr>
              <a:buSzPts val="1100"/>
              <a:buFont typeface="Lato"/>
              <a:buChar char="●"/>
            </a:pPr>
            <a:r>
              <a:rPr lang="en-GB" sz="1100">
                <a:solidFill>
                  <a:srgbClr val="666666"/>
                </a:solidFill>
              </a:rPr>
              <a:t>Third-party APIs that allow developers to incorporate functionality in sites from other content providers, such as Twitter or Facebook.</a:t>
            </a:r>
            <a:endParaRPr sz="1100">
              <a:solidFill>
                <a:srgbClr val="666666"/>
              </a:solidFill>
            </a:endParaRPr>
          </a:p>
          <a:p>
            <a:pPr indent="-298450" lvl="0" marL="457200" rtl="0" algn="l">
              <a:spcBef>
                <a:spcPts val="0"/>
              </a:spcBef>
              <a:spcAft>
                <a:spcPts val="0"/>
              </a:spcAft>
              <a:buClr>
                <a:srgbClr val="666666"/>
              </a:buClr>
              <a:buSzPts val="1100"/>
              <a:buFont typeface="Lato"/>
              <a:buChar char="●"/>
            </a:pPr>
            <a:r>
              <a:rPr lang="en-GB" sz="1100">
                <a:solidFill>
                  <a:srgbClr val="666666"/>
                </a:solidFill>
              </a:rPr>
              <a:t>Third-party frameworks and libraries that you can apply to HTML to accelerate the work of building sites and applications.</a:t>
            </a:r>
            <a:endParaRPr sz="1100">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900"/>
              </a:spcAft>
              <a:buNone/>
            </a:pPr>
            <a:r>
              <a:rPr lang="en-GB">
                <a:solidFill>
                  <a:srgbClr val="25265E"/>
                </a:solidFill>
              </a:rPr>
              <a:t>About JavaScript Programming</a:t>
            </a:r>
            <a:endParaRPr/>
          </a:p>
        </p:txBody>
      </p:sp>
      <p:sp>
        <p:nvSpPr>
          <p:cNvPr id="100" name="Google Shape;100;p15"/>
          <p:cNvSpPr txBox="1"/>
          <p:nvPr>
            <p:ph idx="1" type="body"/>
          </p:nvPr>
        </p:nvSpPr>
        <p:spPr>
          <a:xfrm>
            <a:off x="729450" y="1469275"/>
            <a:ext cx="7688700" cy="2804100"/>
          </a:xfrm>
          <a:prstGeom prst="rect">
            <a:avLst/>
          </a:prstGeom>
        </p:spPr>
        <p:txBody>
          <a:bodyPr anchorCtr="0" anchor="t" bIns="91425" lIns="91425" spcFirstLastPara="1" rIns="91425" wrap="square" tIns="91425">
            <a:noAutofit/>
          </a:bodyPr>
          <a:lstStyle/>
          <a:p>
            <a:pPr indent="0" lvl="0" marL="0" rtl="0" algn="l">
              <a:lnSpc>
                <a:spcPct val="166666"/>
              </a:lnSpc>
              <a:spcBef>
                <a:spcPts val="0"/>
              </a:spcBef>
              <a:spcAft>
                <a:spcPts val="0"/>
              </a:spcAft>
              <a:buNone/>
            </a:pPr>
            <a:r>
              <a:rPr b="1" lang="en-GB" sz="1100">
                <a:solidFill>
                  <a:srgbClr val="666666"/>
                </a:solidFill>
              </a:rPr>
              <a:t>Prototype based Object-oriented</a:t>
            </a:r>
            <a:r>
              <a:rPr lang="en-GB" sz="1100">
                <a:solidFill>
                  <a:srgbClr val="666666"/>
                </a:solidFill>
              </a:rPr>
              <a:t> - JavaScript is an object-oriented programming language. It used prototypes instead of classes. Objects are used to represent the real-world entity in the program.</a:t>
            </a:r>
            <a:endParaRPr sz="1100">
              <a:solidFill>
                <a:srgbClr val="666666"/>
              </a:solidFill>
            </a:endParaRPr>
          </a:p>
          <a:p>
            <a:pPr indent="0" lvl="0" marL="0" rtl="0" algn="l">
              <a:lnSpc>
                <a:spcPct val="166666"/>
              </a:lnSpc>
              <a:spcBef>
                <a:spcPts val="1200"/>
              </a:spcBef>
              <a:spcAft>
                <a:spcPts val="0"/>
              </a:spcAft>
              <a:buNone/>
            </a:pPr>
            <a:r>
              <a:rPr b="1" lang="en-GB" sz="1100">
                <a:solidFill>
                  <a:srgbClr val="666666"/>
                </a:solidFill>
              </a:rPr>
              <a:t>Interpreted Language</a:t>
            </a:r>
            <a:r>
              <a:rPr lang="en-GB" sz="1100">
                <a:solidFill>
                  <a:srgbClr val="666666"/>
                </a:solidFill>
              </a:rPr>
              <a:t> - JavaScript is an interpreted programming language. It uses just-in-time compilation technique at run-time.</a:t>
            </a:r>
            <a:endParaRPr sz="1100">
              <a:solidFill>
                <a:srgbClr val="666666"/>
              </a:solidFill>
            </a:endParaRPr>
          </a:p>
          <a:p>
            <a:pPr indent="0" lvl="0" marL="0" rtl="0" algn="l">
              <a:lnSpc>
                <a:spcPct val="166666"/>
              </a:lnSpc>
              <a:spcBef>
                <a:spcPts val="1200"/>
              </a:spcBef>
              <a:spcAft>
                <a:spcPts val="0"/>
              </a:spcAft>
              <a:buNone/>
            </a:pPr>
            <a:r>
              <a:rPr b="1" lang="en-GB" sz="1100">
                <a:solidFill>
                  <a:srgbClr val="666666"/>
                </a:solidFill>
              </a:rPr>
              <a:t>Event-Based Programming</a:t>
            </a:r>
            <a:r>
              <a:rPr lang="en-GB" sz="1100">
                <a:solidFill>
                  <a:srgbClr val="666666"/>
                </a:solidFill>
              </a:rPr>
              <a:t> - JavaScript allows us to write codes that are executed differently under different events.</a:t>
            </a:r>
            <a:endParaRPr sz="1100">
              <a:solidFill>
                <a:srgbClr val="666666"/>
              </a:solidFill>
            </a:endParaRPr>
          </a:p>
          <a:p>
            <a:pPr indent="0" lvl="0" marL="0" rtl="0" algn="l">
              <a:lnSpc>
                <a:spcPct val="166666"/>
              </a:lnSpc>
              <a:spcBef>
                <a:spcPts val="1200"/>
              </a:spcBef>
              <a:spcAft>
                <a:spcPts val="1200"/>
              </a:spcAft>
              <a:buNone/>
            </a:pPr>
            <a:r>
              <a:rPr b="1" lang="en-GB" sz="1100">
                <a:solidFill>
                  <a:srgbClr val="666666"/>
                </a:solidFill>
              </a:rPr>
              <a:t>Platform Independence</a:t>
            </a:r>
            <a:r>
              <a:rPr lang="en-GB" sz="1100">
                <a:solidFill>
                  <a:srgbClr val="666666"/>
                </a:solidFill>
              </a:rPr>
              <a:t> - JavaScript codes are run on browsers. So irrespective of the machine, if the browser supports JavaScript, codes can run.</a:t>
            </a:r>
            <a:endParaRPr sz="1100">
              <a:solidFill>
                <a:srgbClr val="666666"/>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2"/>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2700"/>
              </a:spcAft>
              <a:buNone/>
            </a:pPr>
            <a:r>
              <a:rPr lang="en-GB">
                <a:solidFill>
                  <a:srgbClr val="212121"/>
                </a:solidFill>
                <a:highlight>
                  <a:srgbClr val="FFFFFF"/>
                </a:highlight>
                <a:uFill>
                  <a:noFill/>
                </a:uFill>
                <a:hlinkClick r:id="rId3">
                  <a:extLst>
                    <a:ext uri="{A12FA001-AC4F-418D-AE19-62706E023703}">
                      <ahyp:hlinkClr val="tx"/>
                    </a:ext>
                  </a:extLst>
                </a:hlinkClick>
              </a:rPr>
              <a:t>A </a:t>
            </a:r>
            <a:r>
              <a:rPr i="1" lang="en-GB">
                <a:solidFill>
                  <a:srgbClr val="212121"/>
                </a:solidFill>
                <a:highlight>
                  <a:srgbClr val="FFFFFF"/>
                </a:highlight>
                <a:uFill>
                  <a:noFill/>
                </a:uFill>
                <a:hlinkClick r:id="rId4">
                  <a:extLst>
                    <a:ext uri="{A12FA001-AC4F-418D-AE19-62706E023703}">
                      <ahyp:hlinkClr val="tx"/>
                    </a:ext>
                  </a:extLst>
                </a:hlinkClick>
              </a:rPr>
              <a:t>Hello world!</a:t>
            </a:r>
            <a:r>
              <a:rPr lang="en-GB">
                <a:solidFill>
                  <a:srgbClr val="212121"/>
                </a:solidFill>
                <a:highlight>
                  <a:srgbClr val="FFFFFF"/>
                </a:highlight>
                <a:uFill>
                  <a:noFill/>
                </a:uFill>
                <a:hlinkClick r:id="rId5">
                  <a:extLst>
                    <a:ext uri="{A12FA001-AC4F-418D-AE19-62706E023703}">
                      <ahyp:hlinkClr val="tx"/>
                    </a:ext>
                  </a:extLst>
                </a:hlinkClick>
              </a:rPr>
              <a:t> example</a:t>
            </a:r>
            <a:endParaRPr>
              <a:solidFill>
                <a:srgbClr val="000000"/>
              </a:solidFill>
            </a:endParaRPr>
          </a:p>
        </p:txBody>
      </p:sp>
      <p:sp>
        <p:nvSpPr>
          <p:cNvPr id="278" name="Google Shape;278;p42"/>
          <p:cNvSpPr txBox="1"/>
          <p:nvPr>
            <p:ph idx="1" type="body"/>
          </p:nvPr>
        </p:nvSpPr>
        <p:spPr>
          <a:xfrm>
            <a:off x="729450" y="1469275"/>
            <a:ext cx="7688700" cy="33843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GB" sz="1200">
                <a:solidFill>
                  <a:srgbClr val="666666"/>
                </a:solidFill>
              </a:rPr>
              <a:t>JavaScript is one of the most popular modern web technologies! As your JavaScript skills grow, your websites will enter a new dimension of power and creativity.</a:t>
            </a:r>
            <a:endParaRPr sz="1200">
              <a:solidFill>
                <a:srgbClr val="666666"/>
              </a:solidFill>
            </a:endParaRPr>
          </a:p>
          <a:p>
            <a:pPr indent="0" lvl="0" marL="0" rtl="0" algn="l">
              <a:spcBef>
                <a:spcPts val="1800"/>
              </a:spcBef>
              <a:spcAft>
                <a:spcPts val="0"/>
              </a:spcAft>
              <a:buNone/>
            </a:pPr>
            <a:r>
              <a:rPr lang="en-GB" sz="1200">
                <a:solidFill>
                  <a:srgbClr val="666666"/>
                </a:solidFill>
              </a:rPr>
              <a:t>However, getting comfortable with JavaScript is more challenging than getting comfortable with HTML and CSS. You may have to start small, and progress gradually. To begin, let's examine how to add JavaScript to your page for creating a </a:t>
            </a:r>
            <a:r>
              <a:rPr i="1" lang="en-GB" sz="1200">
                <a:solidFill>
                  <a:srgbClr val="666666"/>
                </a:solidFill>
              </a:rPr>
              <a:t>Hello world!</a:t>
            </a:r>
            <a:r>
              <a:rPr lang="en-GB" sz="1200">
                <a:solidFill>
                  <a:srgbClr val="666666"/>
                </a:solidFill>
              </a:rPr>
              <a:t> example. (</a:t>
            </a:r>
            <a:r>
              <a:rPr i="1" lang="en-GB" sz="1200">
                <a:solidFill>
                  <a:srgbClr val="666666"/>
                </a:solidFill>
              </a:rPr>
              <a:t>Hello world!</a:t>
            </a:r>
            <a:r>
              <a:rPr lang="en-GB" sz="1200">
                <a:solidFill>
                  <a:srgbClr val="666666"/>
                </a:solidFill>
              </a:rPr>
              <a:t> is the standard for introductory programming examples.)</a:t>
            </a:r>
            <a:endParaRPr sz="1200">
              <a:solidFill>
                <a:srgbClr val="666666"/>
              </a:solidFill>
            </a:endParaRPr>
          </a:p>
          <a:p>
            <a:pPr indent="0" lvl="0" marL="0" rtl="0" algn="l">
              <a:lnSpc>
                <a:spcPct val="133333"/>
              </a:lnSpc>
              <a:spcBef>
                <a:spcPts val="1800"/>
              </a:spcBef>
              <a:spcAft>
                <a:spcPts val="0"/>
              </a:spcAft>
              <a:buNone/>
            </a:pPr>
            <a:r>
              <a:rPr b="1" lang="en-GB" sz="1100" u="sng">
                <a:solidFill>
                  <a:srgbClr val="666666"/>
                </a:solidFill>
                <a:hlinkClick r:id="rId6">
                  <a:extLst>
                    <a:ext uri="{A12FA001-AC4F-418D-AE19-62706E023703}">
                      <ahyp:hlinkClr val="tx"/>
                    </a:ext>
                  </a:extLst>
                </a:hlinkClick>
              </a:rPr>
              <a:t>The “script” tag</a:t>
            </a:r>
            <a:endParaRPr b="1" sz="1100" u="sng">
              <a:solidFill>
                <a:srgbClr val="666666"/>
              </a:solidFill>
            </a:endParaRPr>
          </a:p>
          <a:p>
            <a:pPr indent="0" lvl="0" marL="0" rtl="0" algn="l">
              <a:spcBef>
                <a:spcPts val="900"/>
              </a:spcBef>
              <a:spcAft>
                <a:spcPts val="0"/>
              </a:spcAft>
              <a:buNone/>
            </a:pPr>
            <a:r>
              <a:rPr lang="en-GB" sz="1100">
                <a:solidFill>
                  <a:srgbClr val="666666"/>
                </a:solidFill>
              </a:rPr>
              <a:t>JavaScript programs can be inserted almost anywhere into an HTML document using the &lt;script&gt; tag.</a:t>
            </a:r>
            <a:endParaRPr sz="1100">
              <a:solidFill>
                <a:srgbClr val="666666"/>
              </a:solidFill>
            </a:endParaRPr>
          </a:p>
          <a:p>
            <a:pPr indent="0" lvl="0" marL="0" rtl="0" algn="l">
              <a:spcBef>
                <a:spcPts val="1200"/>
              </a:spcBef>
              <a:spcAft>
                <a:spcPts val="1200"/>
              </a:spcAft>
              <a:buNone/>
            </a:pPr>
            <a:r>
              <a:t/>
            </a:r>
            <a:endParaRPr sz="1100">
              <a:solidFill>
                <a:srgbClr val="666666"/>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3"/>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2700"/>
              </a:spcAft>
              <a:buNone/>
            </a:pPr>
            <a:r>
              <a:rPr lang="en-GB">
                <a:highlight>
                  <a:srgbClr val="FFFFFF"/>
                </a:highlight>
              </a:rPr>
              <a:t>A </a:t>
            </a:r>
            <a:r>
              <a:rPr i="1" lang="en-GB">
                <a:highlight>
                  <a:srgbClr val="FFFFFF"/>
                </a:highlight>
              </a:rPr>
              <a:t>Hello world!</a:t>
            </a:r>
            <a:r>
              <a:rPr lang="en-GB">
                <a:highlight>
                  <a:srgbClr val="FFFFFF"/>
                </a:highlight>
              </a:rPr>
              <a:t> example</a:t>
            </a:r>
            <a:endParaRPr>
              <a:solidFill>
                <a:srgbClr val="000000"/>
              </a:solidFill>
            </a:endParaRPr>
          </a:p>
        </p:txBody>
      </p:sp>
      <p:sp>
        <p:nvSpPr>
          <p:cNvPr id="284" name="Google Shape;284;p43"/>
          <p:cNvSpPr txBox="1"/>
          <p:nvPr>
            <p:ph idx="1" type="body"/>
          </p:nvPr>
        </p:nvSpPr>
        <p:spPr>
          <a:xfrm>
            <a:off x="729450" y="1469275"/>
            <a:ext cx="7688700" cy="3384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GB" sz="1000">
                <a:solidFill>
                  <a:srgbClr val="666666"/>
                </a:solidFill>
                <a:latin typeface="Courier New"/>
                <a:ea typeface="Courier New"/>
                <a:cs typeface="Courier New"/>
                <a:sym typeface="Courier New"/>
              </a:rPr>
              <a:t>&lt;!DOCTYPE HTML&gt;</a:t>
            </a:r>
            <a:endParaRPr sz="1000">
              <a:solidFill>
                <a:srgbClr val="666666"/>
              </a:solidFill>
              <a:latin typeface="Courier New"/>
              <a:ea typeface="Courier New"/>
              <a:cs typeface="Courier New"/>
              <a:sym typeface="Courier New"/>
            </a:endParaRPr>
          </a:p>
          <a:p>
            <a:pPr indent="0" lvl="0" marL="0" rtl="0" algn="l">
              <a:spcBef>
                <a:spcPts val="1200"/>
              </a:spcBef>
              <a:spcAft>
                <a:spcPts val="0"/>
              </a:spcAft>
              <a:buNone/>
            </a:pPr>
            <a:r>
              <a:rPr lang="en-GB" sz="1000">
                <a:solidFill>
                  <a:srgbClr val="666666"/>
                </a:solidFill>
                <a:latin typeface="Courier New"/>
                <a:ea typeface="Courier New"/>
                <a:cs typeface="Courier New"/>
                <a:sym typeface="Courier New"/>
              </a:rPr>
              <a:t>&lt;html&gt;</a:t>
            </a:r>
            <a:endParaRPr sz="1000">
              <a:solidFill>
                <a:srgbClr val="666666"/>
              </a:solidFill>
              <a:latin typeface="Courier New"/>
              <a:ea typeface="Courier New"/>
              <a:cs typeface="Courier New"/>
              <a:sym typeface="Courier New"/>
            </a:endParaRPr>
          </a:p>
          <a:p>
            <a:pPr indent="0" lvl="0" marL="0" rtl="0" algn="l">
              <a:spcBef>
                <a:spcPts val="1200"/>
              </a:spcBef>
              <a:spcAft>
                <a:spcPts val="0"/>
              </a:spcAft>
              <a:buNone/>
            </a:pPr>
            <a:r>
              <a:rPr lang="en-GB" sz="1000">
                <a:solidFill>
                  <a:srgbClr val="666666"/>
                </a:solidFill>
                <a:latin typeface="Courier New"/>
                <a:ea typeface="Courier New"/>
                <a:cs typeface="Courier New"/>
                <a:sym typeface="Courier New"/>
              </a:rPr>
              <a:t>&lt;body&gt;</a:t>
            </a:r>
            <a:endParaRPr sz="1000">
              <a:solidFill>
                <a:srgbClr val="666666"/>
              </a:solidFill>
              <a:latin typeface="Courier New"/>
              <a:ea typeface="Courier New"/>
              <a:cs typeface="Courier New"/>
              <a:sym typeface="Courier New"/>
            </a:endParaRPr>
          </a:p>
          <a:p>
            <a:pPr indent="0" lvl="0" marL="0" rtl="0" algn="l">
              <a:spcBef>
                <a:spcPts val="1200"/>
              </a:spcBef>
              <a:spcAft>
                <a:spcPts val="0"/>
              </a:spcAft>
              <a:buNone/>
            </a:pPr>
            <a:r>
              <a:rPr lang="en-GB" sz="1000">
                <a:solidFill>
                  <a:srgbClr val="666666"/>
                </a:solidFill>
                <a:latin typeface="Courier New"/>
                <a:ea typeface="Courier New"/>
                <a:cs typeface="Courier New"/>
                <a:sym typeface="Courier New"/>
              </a:rPr>
              <a:t>  &lt;p&gt;Before the script...&lt;/p&gt;</a:t>
            </a:r>
            <a:endParaRPr sz="1000">
              <a:solidFill>
                <a:srgbClr val="666666"/>
              </a:solidFill>
              <a:latin typeface="Courier New"/>
              <a:ea typeface="Courier New"/>
              <a:cs typeface="Courier New"/>
              <a:sym typeface="Courier New"/>
            </a:endParaRPr>
          </a:p>
          <a:p>
            <a:pPr indent="0" lvl="0" marL="0" rtl="0" algn="l">
              <a:spcBef>
                <a:spcPts val="1200"/>
              </a:spcBef>
              <a:spcAft>
                <a:spcPts val="0"/>
              </a:spcAft>
              <a:buNone/>
            </a:pPr>
            <a:r>
              <a:rPr lang="en-GB" sz="1000">
                <a:solidFill>
                  <a:srgbClr val="666666"/>
                </a:solidFill>
                <a:latin typeface="Courier New"/>
                <a:ea typeface="Courier New"/>
                <a:cs typeface="Courier New"/>
                <a:sym typeface="Courier New"/>
              </a:rPr>
              <a:t>  &lt;script&gt;</a:t>
            </a:r>
            <a:endParaRPr sz="1000">
              <a:solidFill>
                <a:srgbClr val="666666"/>
              </a:solidFill>
              <a:latin typeface="Courier New"/>
              <a:ea typeface="Courier New"/>
              <a:cs typeface="Courier New"/>
              <a:sym typeface="Courier New"/>
            </a:endParaRPr>
          </a:p>
          <a:p>
            <a:pPr indent="0" lvl="0" marL="0" rtl="0" algn="l">
              <a:spcBef>
                <a:spcPts val="1200"/>
              </a:spcBef>
              <a:spcAft>
                <a:spcPts val="0"/>
              </a:spcAft>
              <a:buNone/>
            </a:pPr>
            <a:r>
              <a:rPr lang="en-GB" sz="1000">
                <a:solidFill>
                  <a:srgbClr val="666666"/>
                </a:solidFill>
                <a:latin typeface="Courier New"/>
                <a:ea typeface="Courier New"/>
                <a:cs typeface="Courier New"/>
                <a:sym typeface="Courier New"/>
              </a:rPr>
              <a:t>    alert( 'Hello, world!' );</a:t>
            </a:r>
            <a:endParaRPr sz="1000">
              <a:solidFill>
                <a:srgbClr val="666666"/>
              </a:solidFill>
              <a:latin typeface="Courier New"/>
              <a:ea typeface="Courier New"/>
              <a:cs typeface="Courier New"/>
              <a:sym typeface="Courier New"/>
            </a:endParaRPr>
          </a:p>
          <a:p>
            <a:pPr indent="0" lvl="0" marL="0" rtl="0" algn="l">
              <a:spcBef>
                <a:spcPts val="1200"/>
              </a:spcBef>
              <a:spcAft>
                <a:spcPts val="0"/>
              </a:spcAft>
              <a:buNone/>
            </a:pPr>
            <a:r>
              <a:rPr lang="en-GB" sz="1000">
                <a:solidFill>
                  <a:srgbClr val="666666"/>
                </a:solidFill>
                <a:latin typeface="Courier New"/>
                <a:ea typeface="Courier New"/>
                <a:cs typeface="Courier New"/>
                <a:sym typeface="Courier New"/>
              </a:rPr>
              <a:t>  &lt;/script&gt;</a:t>
            </a:r>
            <a:endParaRPr sz="1000">
              <a:solidFill>
                <a:srgbClr val="666666"/>
              </a:solidFill>
              <a:latin typeface="Courier New"/>
              <a:ea typeface="Courier New"/>
              <a:cs typeface="Courier New"/>
              <a:sym typeface="Courier New"/>
            </a:endParaRPr>
          </a:p>
          <a:p>
            <a:pPr indent="0" lvl="0" marL="0" rtl="0" algn="l">
              <a:spcBef>
                <a:spcPts val="1200"/>
              </a:spcBef>
              <a:spcAft>
                <a:spcPts val="0"/>
              </a:spcAft>
              <a:buNone/>
            </a:pPr>
            <a:r>
              <a:rPr lang="en-GB" sz="1000">
                <a:solidFill>
                  <a:srgbClr val="666666"/>
                </a:solidFill>
                <a:latin typeface="Courier New"/>
                <a:ea typeface="Courier New"/>
                <a:cs typeface="Courier New"/>
                <a:sym typeface="Courier New"/>
              </a:rPr>
              <a:t>  &lt;p&gt;...After the script.&lt;/p&gt;</a:t>
            </a:r>
            <a:endParaRPr sz="1000">
              <a:solidFill>
                <a:srgbClr val="666666"/>
              </a:solidFill>
              <a:latin typeface="Courier New"/>
              <a:ea typeface="Courier New"/>
              <a:cs typeface="Courier New"/>
              <a:sym typeface="Courier New"/>
            </a:endParaRPr>
          </a:p>
          <a:p>
            <a:pPr indent="0" lvl="0" marL="0" rtl="0" algn="l">
              <a:spcBef>
                <a:spcPts val="1200"/>
              </a:spcBef>
              <a:spcAft>
                <a:spcPts val="0"/>
              </a:spcAft>
              <a:buNone/>
            </a:pPr>
            <a:r>
              <a:rPr lang="en-GB" sz="1000">
                <a:solidFill>
                  <a:srgbClr val="666666"/>
                </a:solidFill>
                <a:latin typeface="Courier New"/>
                <a:ea typeface="Courier New"/>
                <a:cs typeface="Courier New"/>
                <a:sym typeface="Courier New"/>
              </a:rPr>
              <a:t>&lt;/body&gt;</a:t>
            </a:r>
            <a:endParaRPr sz="1000">
              <a:solidFill>
                <a:srgbClr val="666666"/>
              </a:solidFill>
              <a:latin typeface="Courier New"/>
              <a:ea typeface="Courier New"/>
              <a:cs typeface="Courier New"/>
              <a:sym typeface="Courier New"/>
            </a:endParaRPr>
          </a:p>
          <a:p>
            <a:pPr indent="0" lvl="0" marL="0" rtl="0" algn="l">
              <a:spcBef>
                <a:spcPts val="1200"/>
              </a:spcBef>
              <a:spcAft>
                <a:spcPts val="1200"/>
              </a:spcAft>
              <a:buNone/>
            </a:pPr>
            <a:r>
              <a:rPr lang="en-GB" sz="1000">
                <a:solidFill>
                  <a:srgbClr val="666666"/>
                </a:solidFill>
                <a:latin typeface="Courier New"/>
                <a:ea typeface="Courier New"/>
                <a:cs typeface="Courier New"/>
                <a:sym typeface="Courier New"/>
              </a:rPr>
              <a:t>&lt;/html&gt;</a:t>
            </a:r>
            <a:endParaRPr sz="1000">
              <a:solidFill>
                <a:srgbClr val="666666"/>
              </a:solidFill>
              <a:latin typeface="Courier New"/>
              <a:ea typeface="Courier New"/>
              <a:cs typeface="Courier New"/>
              <a:sym typeface="Courier New"/>
            </a:endParaRPr>
          </a:p>
        </p:txBody>
      </p:sp>
      <p:pic>
        <p:nvPicPr>
          <p:cNvPr id="285" name="Google Shape;285;p43"/>
          <p:cNvPicPr preferRelativeResize="0"/>
          <p:nvPr/>
        </p:nvPicPr>
        <p:blipFill>
          <a:blip r:embed="rId3">
            <a:alphaModFix/>
          </a:blip>
          <a:stretch>
            <a:fillRect/>
          </a:stretch>
        </p:blipFill>
        <p:spPr>
          <a:xfrm>
            <a:off x="4458813" y="1947863"/>
            <a:ext cx="4257675" cy="12477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4"/>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2700"/>
              </a:spcAft>
              <a:buNone/>
            </a:pPr>
            <a:r>
              <a:rPr lang="en-GB">
                <a:highlight>
                  <a:srgbClr val="FFFFFF"/>
                </a:highlight>
              </a:rPr>
              <a:t>External Scripts</a:t>
            </a:r>
            <a:endParaRPr/>
          </a:p>
        </p:txBody>
      </p:sp>
      <p:sp>
        <p:nvSpPr>
          <p:cNvPr id="291" name="Google Shape;291;p44"/>
          <p:cNvSpPr txBox="1"/>
          <p:nvPr>
            <p:ph idx="1" type="body"/>
          </p:nvPr>
        </p:nvSpPr>
        <p:spPr>
          <a:xfrm>
            <a:off x="729450" y="1469275"/>
            <a:ext cx="7688700" cy="338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666666"/>
                </a:solidFill>
              </a:rPr>
              <a:t>If we have a lot of JavaScript code, we can put it into a separate file.</a:t>
            </a:r>
            <a:endParaRPr sz="1100">
              <a:solidFill>
                <a:srgbClr val="666666"/>
              </a:solidFill>
            </a:endParaRPr>
          </a:p>
          <a:p>
            <a:pPr indent="0" lvl="0" marL="0" rtl="0" algn="l">
              <a:spcBef>
                <a:spcPts val="900"/>
              </a:spcBef>
              <a:spcAft>
                <a:spcPts val="0"/>
              </a:spcAft>
              <a:buNone/>
            </a:pPr>
            <a:r>
              <a:rPr lang="en-GB" sz="1100">
                <a:solidFill>
                  <a:srgbClr val="666666"/>
                </a:solidFill>
              </a:rPr>
              <a:t>Script files are attached to HTML with the </a:t>
            </a:r>
            <a:r>
              <a:rPr lang="en-GB" sz="1100">
                <a:solidFill>
                  <a:srgbClr val="666666"/>
                </a:solidFill>
                <a:latin typeface="Courier New"/>
                <a:ea typeface="Courier New"/>
                <a:cs typeface="Courier New"/>
                <a:sym typeface="Courier New"/>
              </a:rPr>
              <a:t>src</a:t>
            </a:r>
            <a:r>
              <a:rPr lang="en-GB" sz="1100">
                <a:solidFill>
                  <a:srgbClr val="666666"/>
                </a:solidFill>
              </a:rPr>
              <a:t> attribute:</a:t>
            </a:r>
            <a:endParaRPr sz="1100">
              <a:solidFill>
                <a:srgbClr val="666666"/>
              </a:solidFill>
            </a:endParaRPr>
          </a:p>
          <a:p>
            <a:pPr indent="0" lvl="0" marL="0" rtl="0" algn="l">
              <a:spcBef>
                <a:spcPts val="1200"/>
              </a:spcBef>
              <a:spcAft>
                <a:spcPts val="0"/>
              </a:spcAft>
              <a:buNone/>
            </a:pPr>
            <a:r>
              <a:rPr lang="en-GB" sz="1200">
                <a:solidFill>
                  <a:schemeClr val="lt1"/>
                </a:solidFill>
                <a:highlight>
                  <a:srgbClr val="93C47D"/>
                </a:highlight>
                <a:latin typeface="Courier New"/>
                <a:ea typeface="Courier New"/>
                <a:cs typeface="Courier New"/>
                <a:sym typeface="Courier New"/>
              </a:rPr>
              <a:t>&lt;script src="/path/to/script.js"&gt;&lt;/script&gt;</a:t>
            </a:r>
            <a:endParaRPr sz="1200">
              <a:solidFill>
                <a:schemeClr val="lt1"/>
              </a:solidFill>
              <a:highlight>
                <a:srgbClr val="93C47D"/>
              </a:highlight>
              <a:latin typeface="Courier New"/>
              <a:ea typeface="Courier New"/>
              <a:cs typeface="Courier New"/>
              <a:sym typeface="Courier New"/>
            </a:endParaRPr>
          </a:p>
          <a:p>
            <a:pPr indent="0" lvl="0" marL="0" rtl="0" algn="l">
              <a:spcBef>
                <a:spcPts val="1200"/>
              </a:spcBef>
              <a:spcAft>
                <a:spcPts val="0"/>
              </a:spcAft>
              <a:buNone/>
            </a:pPr>
            <a:r>
              <a:rPr lang="en-GB" sz="1100">
                <a:solidFill>
                  <a:srgbClr val="666666"/>
                </a:solidFill>
              </a:rPr>
              <a:t>Here, /path/to/script.js is an absolute path to the script from the site root. One can also provide a relative path from the current page. For instance, src="script.js" would mean a file "script.js" in the current folder.</a:t>
            </a:r>
            <a:endParaRPr sz="1100">
              <a:solidFill>
                <a:srgbClr val="666666"/>
              </a:solidFill>
            </a:endParaRPr>
          </a:p>
          <a:p>
            <a:pPr indent="0" lvl="0" marL="0" marR="228600" rtl="0" algn="l">
              <a:spcBef>
                <a:spcPts val="1200"/>
              </a:spcBef>
              <a:spcAft>
                <a:spcPts val="0"/>
              </a:spcAft>
              <a:buNone/>
            </a:pPr>
            <a:r>
              <a:rPr b="1" lang="en-GB" sz="1100">
                <a:solidFill>
                  <a:srgbClr val="666666"/>
                </a:solidFill>
              </a:rPr>
              <a:t>Please note:</a:t>
            </a:r>
            <a:endParaRPr b="1" sz="1100">
              <a:solidFill>
                <a:srgbClr val="666666"/>
              </a:solidFill>
            </a:endParaRPr>
          </a:p>
          <a:p>
            <a:pPr indent="0" lvl="0" marL="0" marR="228600" rtl="0" algn="l">
              <a:spcBef>
                <a:spcPts val="900"/>
              </a:spcBef>
              <a:spcAft>
                <a:spcPts val="0"/>
              </a:spcAft>
              <a:buNone/>
            </a:pPr>
            <a:r>
              <a:rPr lang="en-GB" sz="1100">
                <a:solidFill>
                  <a:srgbClr val="666666"/>
                </a:solidFill>
              </a:rPr>
              <a:t>As a rule, only the simplest scripts are put into HTML. More complex ones reside in separate files. The benefit of a separate file is that the browser will download it and store it in its </a:t>
            </a:r>
            <a:r>
              <a:rPr lang="en-GB" sz="1100">
                <a:solidFill>
                  <a:srgbClr val="666666"/>
                </a:solidFill>
                <a:uFill>
                  <a:noFill/>
                </a:uFill>
                <a:hlinkClick r:id="rId3">
                  <a:extLst>
                    <a:ext uri="{A12FA001-AC4F-418D-AE19-62706E023703}">
                      <ahyp:hlinkClr val="tx"/>
                    </a:ext>
                  </a:extLst>
                </a:hlinkClick>
              </a:rPr>
              <a:t>cache</a:t>
            </a:r>
            <a:r>
              <a:rPr lang="en-GB" sz="1100">
                <a:solidFill>
                  <a:srgbClr val="666666"/>
                </a:solidFill>
              </a:rPr>
              <a:t>. Other pages that reference the same script will take it from the cache instead of downloading it, so the file is actually downloaded only once.</a:t>
            </a:r>
            <a:endParaRPr sz="1100">
              <a:solidFill>
                <a:srgbClr val="666666"/>
              </a:solidFill>
            </a:endParaRPr>
          </a:p>
          <a:p>
            <a:pPr indent="0" lvl="0" marL="0" marR="228600" rtl="0" algn="l">
              <a:spcBef>
                <a:spcPts val="2700"/>
              </a:spcBef>
              <a:spcAft>
                <a:spcPts val="0"/>
              </a:spcAft>
              <a:buNone/>
            </a:pPr>
            <a:r>
              <a:rPr lang="en-GB" sz="1100">
                <a:solidFill>
                  <a:srgbClr val="666666"/>
                </a:solidFill>
              </a:rPr>
              <a:t>That reduces traffic and makes pages faster.</a:t>
            </a:r>
            <a:endParaRPr sz="1100">
              <a:solidFill>
                <a:srgbClr val="666666"/>
              </a:solidFill>
            </a:endParaRPr>
          </a:p>
          <a:p>
            <a:pPr indent="0" lvl="0" marL="0" rtl="0" algn="l">
              <a:spcBef>
                <a:spcPts val="2700"/>
              </a:spcBef>
              <a:spcAft>
                <a:spcPts val="1200"/>
              </a:spcAft>
              <a:buNone/>
            </a:pPr>
            <a:r>
              <a:t/>
            </a:r>
            <a:endParaRPr sz="1200">
              <a:solidFill>
                <a:schemeClr val="lt1"/>
              </a:solidFill>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5"/>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2700"/>
              </a:spcAft>
              <a:buNone/>
            </a:pPr>
            <a:r>
              <a:rPr lang="en-GB"/>
              <a:t>JavaScript Syntax</a:t>
            </a:r>
            <a:endParaRPr/>
          </a:p>
        </p:txBody>
      </p:sp>
      <p:sp>
        <p:nvSpPr>
          <p:cNvPr id="297" name="Google Shape;297;p45"/>
          <p:cNvSpPr txBox="1"/>
          <p:nvPr>
            <p:ph idx="1" type="body"/>
          </p:nvPr>
        </p:nvSpPr>
        <p:spPr>
          <a:xfrm>
            <a:off x="727650" y="1106000"/>
            <a:ext cx="7688700" cy="4037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GB" sz="1100">
                <a:solidFill>
                  <a:srgbClr val="666666"/>
                </a:solidFill>
              </a:rPr>
              <a:t>Whitespace and Line Breaks</a:t>
            </a:r>
            <a:endParaRPr b="1" sz="1100">
              <a:solidFill>
                <a:srgbClr val="666666"/>
              </a:solidFill>
            </a:endParaRPr>
          </a:p>
          <a:p>
            <a:pPr indent="0" lvl="0" marL="25400" marR="25400" rtl="0" algn="just">
              <a:spcBef>
                <a:spcPts val="600"/>
              </a:spcBef>
              <a:spcAft>
                <a:spcPts val="0"/>
              </a:spcAft>
              <a:buNone/>
            </a:pPr>
            <a:r>
              <a:rPr lang="en-GB" sz="1100">
                <a:solidFill>
                  <a:srgbClr val="666666"/>
                </a:solidFill>
              </a:rPr>
              <a:t>JavaScript ignores spaces, tabs, and newlines that appear in JavaScript programs. You can use spaces, tabs, and newlines freely in your program and you are free to format and indent your programs in a neat and consistent way that makes the code easy to read and understand.</a:t>
            </a:r>
            <a:endParaRPr sz="1100">
              <a:solidFill>
                <a:srgbClr val="666666"/>
              </a:solidFill>
            </a:endParaRPr>
          </a:p>
          <a:p>
            <a:pPr indent="0" lvl="0" marL="25400" marR="25400" rtl="0" algn="just">
              <a:spcBef>
                <a:spcPts val="700"/>
              </a:spcBef>
              <a:spcAft>
                <a:spcPts val="0"/>
              </a:spcAft>
              <a:buNone/>
            </a:pPr>
            <a:r>
              <a:rPr b="1" lang="en-GB" sz="1100">
                <a:solidFill>
                  <a:srgbClr val="666666"/>
                </a:solidFill>
              </a:rPr>
              <a:t>Semicolons are Optional</a:t>
            </a:r>
            <a:endParaRPr b="1" sz="1100">
              <a:solidFill>
                <a:srgbClr val="666666"/>
              </a:solidFill>
            </a:endParaRPr>
          </a:p>
          <a:p>
            <a:pPr indent="0" lvl="0" marL="25400" marR="25400" rtl="0" algn="just">
              <a:spcBef>
                <a:spcPts val="700"/>
              </a:spcBef>
              <a:spcAft>
                <a:spcPts val="0"/>
              </a:spcAft>
              <a:buNone/>
            </a:pPr>
            <a:r>
              <a:rPr lang="en-GB" sz="1100">
                <a:solidFill>
                  <a:srgbClr val="666666"/>
                </a:solidFill>
              </a:rPr>
              <a:t>Simple statements in JavaScript are generally followed by a semicolon character, just as they are in C, C++, and Java. JavaScript, however, allows you to omit this semicolon if each of your statements are placed on a separate line. For example, the following code could be written without semicolons.</a:t>
            </a:r>
            <a:endParaRPr sz="1100">
              <a:solidFill>
                <a:srgbClr val="666666"/>
              </a:solidFill>
            </a:endParaRPr>
          </a:p>
          <a:p>
            <a:pPr indent="0" lvl="0" marL="0" rtl="0" algn="l">
              <a:lnSpc>
                <a:spcPct val="100000"/>
              </a:lnSpc>
              <a:spcBef>
                <a:spcPts val="1200"/>
              </a:spcBef>
              <a:spcAft>
                <a:spcPts val="0"/>
              </a:spcAft>
              <a:buNone/>
            </a:pPr>
            <a:r>
              <a:rPr lang="en-GB" sz="1100">
                <a:solidFill>
                  <a:srgbClr val="666666"/>
                </a:solidFill>
                <a:highlight>
                  <a:srgbClr val="EEEEEE"/>
                </a:highlight>
                <a:latin typeface="Courier New"/>
                <a:ea typeface="Courier New"/>
                <a:cs typeface="Courier New"/>
                <a:sym typeface="Courier New"/>
              </a:rPr>
              <a:t>&lt;script language = "javascript" type = "text/javascript"&gt;</a:t>
            </a:r>
            <a:endParaRPr sz="1100">
              <a:solidFill>
                <a:srgbClr val="666666"/>
              </a:solidFill>
              <a:highlight>
                <a:srgbClr val="EEEEEE"/>
              </a:highlight>
              <a:latin typeface="Courier New"/>
              <a:ea typeface="Courier New"/>
              <a:cs typeface="Courier New"/>
              <a:sym typeface="Courier New"/>
            </a:endParaRPr>
          </a:p>
          <a:p>
            <a:pPr indent="0" lvl="0" marL="0" rtl="0" algn="l">
              <a:lnSpc>
                <a:spcPct val="100000"/>
              </a:lnSpc>
              <a:spcBef>
                <a:spcPts val="1200"/>
              </a:spcBef>
              <a:spcAft>
                <a:spcPts val="0"/>
              </a:spcAft>
              <a:buNone/>
            </a:pPr>
            <a:r>
              <a:rPr lang="en-GB" sz="1100">
                <a:solidFill>
                  <a:srgbClr val="666666"/>
                </a:solidFill>
                <a:highlight>
                  <a:srgbClr val="EEEEEE"/>
                </a:highlight>
                <a:latin typeface="Courier New"/>
                <a:ea typeface="Courier New"/>
                <a:cs typeface="Courier New"/>
                <a:sym typeface="Courier New"/>
              </a:rPr>
              <a:t>   &lt;!--</a:t>
            </a:r>
            <a:endParaRPr sz="1100">
              <a:solidFill>
                <a:srgbClr val="666666"/>
              </a:solidFill>
              <a:highlight>
                <a:srgbClr val="EEEEEE"/>
              </a:highlight>
              <a:latin typeface="Courier New"/>
              <a:ea typeface="Courier New"/>
              <a:cs typeface="Courier New"/>
              <a:sym typeface="Courier New"/>
            </a:endParaRPr>
          </a:p>
          <a:p>
            <a:pPr indent="0" lvl="0" marL="0" rtl="0" algn="l">
              <a:lnSpc>
                <a:spcPct val="100000"/>
              </a:lnSpc>
              <a:spcBef>
                <a:spcPts val="1200"/>
              </a:spcBef>
              <a:spcAft>
                <a:spcPts val="0"/>
              </a:spcAft>
              <a:buNone/>
            </a:pPr>
            <a:r>
              <a:rPr lang="en-GB" sz="1100">
                <a:solidFill>
                  <a:srgbClr val="666666"/>
                </a:solidFill>
                <a:highlight>
                  <a:srgbClr val="EEEEEE"/>
                </a:highlight>
                <a:latin typeface="Courier New"/>
                <a:ea typeface="Courier New"/>
                <a:cs typeface="Courier New"/>
                <a:sym typeface="Courier New"/>
              </a:rPr>
              <a:t>      var1 = 10</a:t>
            </a:r>
            <a:endParaRPr sz="1100">
              <a:solidFill>
                <a:srgbClr val="666666"/>
              </a:solidFill>
              <a:highlight>
                <a:srgbClr val="EEEEEE"/>
              </a:highlight>
              <a:latin typeface="Courier New"/>
              <a:ea typeface="Courier New"/>
              <a:cs typeface="Courier New"/>
              <a:sym typeface="Courier New"/>
            </a:endParaRPr>
          </a:p>
          <a:p>
            <a:pPr indent="0" lvl="0" marL="0" rtl="0" algn="l">
              <a:lnSpc>
                <a:spcPct val="100000"/>
              </a:lnSpc>
              <a:spcBef>
                <a:spcPts val="1200"/>
              </a:spcBef>
              <a:spcAft>
                <a:spcPts val="0"/>
              </a:spcAft>
              <a:buNone/>
            </a:pPr>
            <a:r>
              <a:rPr lang="en-GB" sz="1100">
                <a:solidFill>
                  <a:srgbClr val="666666"/>
                </a:solidFill>
                <a:highlight>
                  <a:srgbClr val="EEEEEE"/>
                </a:highlight>
                <a:latin typeface="Courier New"/>
                <a:ea typeface="Courier New"/>
                <a:cs typeface="Courier New"/>
                <a:sym typeface="Courier New"/>
              </a:rPr>
              <a:t>      var2 = 20</a:t>
            </a:r>
            <a:endParaRPr sz="1100">
              <a:solidFill>
                <a:srgbClr val="666666"/>
              </a:solidFill>
              <a:highlight>
                <a:srgbClr val="EEEEEE"/>
              </a:highlight>
              <a:latin typeface="Courier New"/>
              <a:ea typeface="Courier New"/>
              <a:cs typeface="Courier New"/>
              <a:sym typeface="Courier New"/>
            </a:endParaRPr>
          </a:p>
          <a:p>
            <a:pPr indent="0" lvl="0" marL="0" rtl="0" algn="l">
              <a:lnSpc>
                <a:spcPct val="100000"/>
              </a:lnSpc>
              <a:spcBef>
                <a:spcPts val="1200"/>
              </a:spcBef>
              <a:spcAft>
                <a:spcPts val="0"/>
              </a:spcAft>
              <a:buNone/>
            </a:pPr>
            <a:r>
              <a:rPr lang="en-GB" sz="1100">
                <a:solidFill>
                  <a:srgbClr val="666666"/>
                </a:solidFill>
                <a:highlight>
                  <a:srgbClr val="EEEEEE"/>
                </a:highlight>
                <a:latin typeface="Courier New"/>
                <a:ea typeface="Courier New"/>
                <a:cs typeface="Courier New"/>
                <a:sym typeface="Courier New"/>
              </a:rPr>
              <a:t>   //--&gt;</a:t>
            </a:r>
            <a:endParaRPr sz="1100">
              <a:solidFill>
                <a:srgbClr val="666666"/>
              </a:solidFill>
              <a:highlight>
                <a:srgbClr val="EEEEEE"/>
              </a:highlight>
              <a:latin typeface="Courier New"/>
              <a:ea typeface="Courier New"/>
              <a:cs typeface="Courier New"/>
              <a:sym typeface="Courier New"/>
            </a:endParaRPr>
          </a:p>
          <a:p>
            <a:pPr indent="0" lvl="0" marL="25400" marR="25400" rtl="0" algn="l">
              <a:lnSpc>
                <a:spcPct val="100000"/>
              </a:lnSpc>
              <a:spcBef>
                <a:spcPts val="1200"/>
              </a:spcBef>
              <a:spcAft>
                <a:spcPts val="0"/>
              </a:spcAft>
              <a:buNone/>
            </a:pPr>
            <a:r>
              <a:rPr lang="en-GB" sz="1100">
                <a:solidFill>
                  <a:srgbClr val="666666"/>
                </a:solidFill>
                <a:highlight>
                  <a:srgbClr val="EEEEEE"/>
                </a:highlight>
                <a:latin typeface="Courier New"/>
                <a:ea typeface="Courier New"/>
                <a:cs typeface="Courier New"/>
                <a:sym typeface="Courier New"/>
              </a:rPr>
              <a:t>&lt;/script&gt;</a:t>
            </a:r>
            <a:endParaRPr sz="1100">
              <a:solidFill>
                <a:srgbClr val="666666"/>
              </a:solidFill>
              <a:highlight>
                <a:srgbClr val="EEEEEE"/>
              </a:highlight>
              <a:latin typeface="Courier New"/>
              <a:ea typeface="Courier New"/>
              <a:cs typeface="Courier New"/>
              <a:sym typeface="Courier New"/>
            </a:endParaRPr>
          </a:p>
          <a:p>
            <a:pPr indent="0" lvl="0" marL="25400" marR="25400" rtl="0" algn="l">
              <a:spcBef>
                <a:spcPts val="0"/>
              </a:spcBef>
              <a:spcAft>
                <a:spcPts val="0"/>
              </a:spcAft>
              <a:buNone/>
            </a:pPr>
            <a:r>
              <a:t/>
            </a:r>
            <a:endParaRPr sz="1100">
              <a:solidFill>
                <a:srgbClr val="666666"/>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6"/>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2700"/>
              </a:spcAft>
              <a:buNone/>
            </a:pPr>
            <a:r>
              <a:rPr lang="en-GB"/>
              <a:t>JavaScript Syntax</a:t>
            </a:r>
            <a:endParaRPr/>
          </a:p>
        </p:txBody>
      </p:sp>
      <p:sp>
        <p:nvSpPr>
          <p:cNvPr id="303" name="Google Shape;303;p46"/>
          <p:cNvSpPr txBox="1"/>
          <p:nvPr>
            <p:ph idx="1" type="body"/>
          </p:nvPr>
        </p:nvSpPr>
        <p:spPr>
          <a:xfrm>
            <a:off x="729450" y="1469275"/>
            <a:ext cx="7688700" cy="3384300"/>
          </a:xfrm>
          <a:prstGeom prst="rect">
            <a:avLst/>
          </a:prstGeom>
        </p:spPr>
        <p:txBody>
          <a:bodyPr anchorCtr="0" anchor="t" bIns="91425" lIns="91425" spcFirstLastPara="1" rIns="91425" wrap="square" tIns="91425">
            <a:noAutofit/>
          </a:bodyPr>
          <a:lstStyle/>
          <a:p>
            <a:pPr indent="0" lvl="0" marL="25400" marR="25400" rtl="0" algn="just">
              <a:spcBef>
                <a:spcPts val="600"/>
              </a:spcBef>
              <a:spcAft>
                <a:spcPts val="0"/>
              </a:spcAft>
              <a:buNone/>
            </a:pPr>
            <a:r>
              <a:rPr lang="en-GB" sz="1100">
                <a:solidFill>
                  <a:srgbClr val="666666"/>
                </a:solidFill>
              </a:rPr>
              <a:t>But when formatted in a single line as follows, you must use semicolons −</a:t>
            </a:r>
            <a:endParaRPr sz="1100">
              <a:solidFill>
                <a:srgbClr val="666666"/>
              </a:solidFill>
            </a:endParaRPr>
          </a:p>
          <a:p>
            <a:pPr indent="0" lvl="0" marL="0" rtl="0" algn="l">
              <a:lnSpc>
                <a:spcPct val="100000"/>
              </a:lnSpc>
              <a:spcBef>
                <a:spcPts val="1200"/>
              </a:spcBef>
              <a:spcAft>
                <a:spcPts val="0"/>
              </a:spcAft>
              <a:buNone/>
            </a:pPr>
            <a:r>
              <a:rPr lang="en-GB" sz="1100">
                <a:solidFill>
                  <a:srgbClr val="666666"/>
                </a:solidFill>
                <a:highlight>
                  <a:srgbClr val="EEEEEE"/>
                </a:highlight>
                <a:latin typeface="Courier New"/>
                <a:ea typeface="Courier New"/>
                <a:cs typeface="Courier New"/>
                <a:sym typeface="Courier New"/>
              </a:rPr>
              <a:t>&lt;script language = "javascript" type = "text/javascript"&gt;</a:t>
            </a:r>
            <a:endParaRPr sz="1100">
              <a:solidFill>
                <a:srgbClr val="666666"/>
              </a:solidFill>
              <a:highlight>
                <a:srgbClr val="EEEEEE"/>
              </a:highlight>
              <a:latin typeface="Courier New"/>
              <a:ea typeface="Courier New"/>
              <a:cs typeface="Courier New"/>
              <a:sym typeface="Courier New"/>
            </a:endParaRPr>
          </a:p>
          <a:p>
            <a:pPr indent="0" lvl="0" marL="0" rtl="0" algn="l">
              <a:lnSpc>
                <a:spcPct val="100000"/>
              </a:lnSpc>
              <a:spcBef>
                <a:spcPts val="1200"/>
              </a:spcBef>
              <a:spcAft>
                <a:spcPts val="0"/>
              </a:spcAft>
              <a:buNone/>
            </a:pPr>
            <a:r>
              <a:rPr lang="en-GB" sz="1100">
                <a:solidFill>
                  <a:srgbClr val="666666"/>
                </a:solidFill>
                <a:highlight>
                  <a:srgbClr val="EEEEEE"/>
                </a:highlight>
                <a:latin typeface="Courier New"/>
                <a:ea typeface="Courier New"/>
                <a:cs typeface="Courier New"/>
                <a:sym typeface="Courier New"/>
              </a:rPr>
              <a:t>   &lt;!--</a:t>
            </a:r>
            <a:endParaRPr sz="1100">
              <a:solidFill>
                <a:srgbClr val="666666"/>
              </a:solidFill>
              <a:highlight>
                <a:srgbClr val="EEEEEE"/>
              </a:highlight>
              <a:latin typeface="Courier New"/>
              <a:ea typeface="Courier New"/>
              <a:cs typeface="Courier New"/>
              <a:sym typeface="Courier New"/>
            </a:endParaRPr>
          </a:p>
          <a:p>
            <a:pPr indent="0" lvl="0" marL="0" rtl="0" algn="l">
              <a:lnSpc>
                <a:spcPct val="100000"/>
              </a:lnSpc>
              <a:spcBef>
                <a:spcPts val="1200"/>
              </a:spcBef>
              <a:spcAft>
                <a:spcPts val="0"/>
              </a:spcAft>
              <a:buNone/>
            </a:pPr>
            <a:r>
              <a:rPr lang="en-GB" sz="1100">
                <a:solidFill>
                  <a:srgbClr val="666666"/>
                </a:solidFill>
                <a:highlight>
                  <a:srgbClr val="EEEEEE"/>
                </a:highlight>
                <a:latin typeface="Courier New"/>
                <a:ea typeface="Courier New"/>
                <a:cs typeface="Courier New"/>
                <a:sym typeface="Courier New"/>
              </a:rPr>
              <a:t>      var1 = 10; var2 = 20;</a:t>
            </a:r>
            <a:endParaRPr sz="1100">
              <a:solidFill>
                <a:srgbClr val="666666"/>
              </a:solidFill>
              <a:highlight>
                <a:srgbClr val="EEEEEE"/>
              </a:highlight>
              <a:latin typeface="Courier New"/>
              <a:ea typeface="Courier New"/>
              <a:cs typeface="Courier New"/>
              <a:sym typeface="Courier New"/>
            </a:endParaRPr>
          </a:p>
          <a:p>
            <a:pPr indent="0" lvl="0" marL="0" rtl="0" algn="l">
              <a:lnSpc>
                <a:spcPct val="100000"/>
              </a:lnSpc>
              <a:spcBef>
                <a:spcPts val="1200"/>
              </a:spcBef>
              <a:spcAft>
                <a:spcPts val="0"/>
              </a:spcAft>
              <a:buNone/>
            </a:pPr>
            <a:r>
              <a:rPr lang="en-GB" sz="1100">
                <a:solidFill>
                  <a:srgbClr val="666666"/>
                </a:solidFill>
                <a:highlight>
                  <a:srgbClr val="EEEEEE"/>
                </a:highlight>
                <a:latin typeface="Courier New"/>
                <a:ea typeface="Courier New"/>
                <a:cs typeface="Courier New"/>
                <a:sym typeface="Courier New"/>
              </a:rPr>
              <a:t>   //--&gt;</a:t>
            </a:r>
            <a:endParaRPr sz="1100">
              <a:solidFill>
                <a:srgbClr val="666666"/>
              </a:solidFill>
              <a:highlight>
                <a:srgbClr val="EEEEEE"/>
              </a:highlight>
              <a:latin typeface="Courier New"/>
              <a:ea typeface="Courier New"/>
              <a:cs typeface="Courier New"/>
              <a:sym typeface="Courier New"/>
            </a:endParaRPr>
          </a:p>
          <a:p>
            <a:pPr indent="0" lvl="0" marL="25400" marR="25400" rtl="0" algn="l">
              <a:lnSpc>
                <a:spcPct val="100000"/>
              </a:lnSpc>
              <a:spcBef>
                <a:spcPts val="1200"/>
              </a:spcBef>
              <a:spcAft>
                <a:spcPts val="0"/>
              </a:spcAft>
              <a:buNone/>
            </a:pPr>
            <a:r>
              <a:rPr lang="en-GB" sz="1100">
                <a:solidFill>
                  <a:srgbClr val="666666"/>
                </a:solidFill>
                <a:highlight>
                  <a:srgbClr val="EEEEEE"/>
                </a:highlight>
                <a:latin typeface="Courier New"/>
                <a:ea typeface="Courier New"/>
                <a:cs typeface="Courier New"/>
                <a:sym typeface="Courier New"/>
              </a:rPr>
              <a:t>&lt;/script&gt;</a:t>
            </a:r>
            <a:endParaRPr sz="1100">
              <a:solidFill>
                <a:srgbClr val="666666"/>
              </a:solidFill>
              <a:highlight>
                <a:srgbClr val="EEEEEE"/>
              </a:highlight>
              <a:latin typeface="Courier New"/>
              <a:ea typeface="Courier New"/>
              <a:cs typeface="Courier New"/>
              <a:sym typeface="Courier New"/>
            </a:endParaRPr>
          </a:p>
          <a:p>
            <a:pPr indent="0" lvl="0" marL="25400" marR="25400" rtl="0" algn="just">
              <a:spcBef>
                <a:spcPts val="600"/>
              </a:spcBef>
              <a:spcAft>
                <a:spcPts val="0"/>
              </a:spcAft>
              <a:buNone/>
            </a:pPr>
            <a:r>
              <a:rPr lang="en-GB" sz="1100">
                <a:solidFill>
                  <a:srgbClr val="666666"/>
                </a:solidFill>
              </a:rPr>
              <a:t>Note − It is a good programming practice to use semicolons.</a:t>
            </a:r>
            <a:endParaRPr sz="1100">
              <a:solidFill>
                <a:srgbClr val="666666"/>
              </a:solidFill>
            </a:endParaRPr>
          </a:p>
          <a:p>
            <a:pPr indent="0" lvl="0" marL="0" rtl="0" algn="l">
              <a:spcBef>
                <a:spcPts val="1800"/>
              </a:spcBef>
              <a:spcAft>
                <a:spcPts val="0"/>
              </a:spcAft>
              <a:buNone/>
            </a:pPr>
            <a:r>
              <a:rPr lang="en-GB" sz="1100">
                <a:solidFill>
                  <a:srgbClr val="666666"/>
                </a:solidFill>
              </a:rPr>
              <a:t>Case Sensitivity</a:t>
            </a:r>
            <a:endParaRPr sz="1100">
              <a:solidFill>
                <a:srgbClr val="666666"/>
              </a:solidFill>
            </a:endParaRPr>
          </a:p>
          <a:p>
            <a:pPr indent="0" lvl="0" marL="25400" marR="25400" rtl="0" algn="just">
              <a:spcBef>
                <a:spcPts val="600"/>
              </a:spcBef>
              <a:spcAft>
                <a:spcPts val="0"/>
              </a:spcAft>
              <a:buNone/>
            </a:pPr>
            <a:r>
              <a:rPr lang="en-GB" sz="1100">
                <a:solidFill>
                  <a:srgbClr val="666666"/>
                </a:solidFill>
              </a:rPr>
              <a:t>JavaScript is a case-sensitive language. This means that the language keywords, variables, function names, and any other identifiers must always be typed with a consistent capitalization of letters.</a:t>
            </a:r>
            <a:endParaRPr sz="1100">
              <a:solidFill>
                <a:srgbClr val="666666"/>
              </a:solidFill>
            </a:endParaRPr>
          </a:p>
          <a:p>
            <a:pPr indent="0" lvl="0" marL="25400" marR="25400" rtl="0" algn="just">
              <a:spcBef>
                <a:spcPts val="700"/>
              </a:spcBef>
              <a:spcAft>
                <a:spcPts val="0"/>
              </a:spcAft>
              <a:buNone/>
            </a:pPr>
            <a:r>
              <a:rPr lang="en-GB" sz="1100">
                <a:solidFill>
                  <a:srgbClr val="666666"/>
                </a:solidFill>
              </a:rPr>
              <a:t>So the identifiers Time and TIME will convey different meanings in JavaScript.</a:t>
            </a:r>
            <a:endParaRPr sz="1100">
              <a:solidFill>
                <a:srgbClr val="666666"/>
              </a:solidFill>
            </a:endParaRPr>
          </a:p>
          <a:p>
            <a:pPr indent="0" lvl="0" marL="25400" marR="25400" rtl="0" algn="l">
              <a:spcBef>
                <a:spcPts val="700"/>
              </a:spcBef>
              <a:spcAft>
                <a:spcPts val="0"/>
              </a:spcAft>
              <a:buNone/>
            </a:pPr>
            <a:r>
              <a:t/>
            </a:r>
            <a:endParaRPr sz="1100">
              <a:solidFill>
                <a:srgbClr val="666666"/>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7"/>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2700"/>
              </a:spcAft>
              <a:buNone/>
            </a:pPr>
            <a:r>
              <a:rPr lang="en-GB"/>
              <a:t>JavaScript Syntax</a:t>
            </a:r>
            <a:endParaRPr/>
          </a:p>
        </p:txBody>
      </p:sp>
      <p:sp>
        <p:nvSpPr>
          <p:cNvPr id="309" name="Google Shape;309;p47"/>
          <p:cNvSpPr txBox="1"/>
          <p:nvPr>
            <p:ph idx="1" type="body"/>
          </p:nvPr>
        </p:nvSpPr>
        <p:spPr>
          <a:xfrm>
            <a:off x="729450" y="1469275"/>
            <a:ext cx="7688700" cy="3384300"/>
          </a:xfrm>
          <a:prstGeom prst="rect">
            <a:avLst/>
          </a:prstGeom>
        </p:spPr>
        <p:txBody>
          <a:bodyPr anchorCtr="0" anchor="t" bIns="91425" lIns="91425" spcFirstLastPara="1" rIns="91425" wrap="square" tIns="91425">
            <a:noAutofit/>
          </a:bodyPr>
          <a:lstStyle/>
          <a:p>
            <a:pPr indent="0" lvl="0" marL="25400" marR="25400" rtl="0" algn="just">
              <a:spcBef>
                <a:spcPts val="600"/>
              </a:spcBef>
              <a:spcAft>
                <a:spcPts val="0"/>
              </a:spcAft>
              <a:buNone/>
            </a:pPr>
            <a:r>
              <a:rPr lang="en-GB" sz="1100">
                <a:solidFill>
                  <a:srgbClr val="666666"/>
                </a:solidFill>
              </a:rPr>
              <a:t>NOTE − Care should be taken while writing variable and function names in JavaScript.</a:t>
            </a:r>
            <a:endParaRPr sz="1100">
              <a:solidFill>
                <a:srgbClr val="666666"/>
              </a:solidFill>
            </a:endParaRPr>
          </a:p>
          <a:p>
            <a:pPr indent="0" lvl="0" marL="0" rtl="0" algn="l">
              <a:spcBef>
                <a:spcPts val="1800"/>
              </a:spcBef>
              <a:spcAft>
                <a:spcPts val="0"/>
              </a:spcAft>
              <a:buNone/>
            </a:pPr>
            <a:r>
              <a:rPr lang="en-GB" sz="1100">
                <a:solidFill>
                  <a:srgbClr val="666666"/>
                </a:solidFill>
              </a:rPr>
              <a:t>Comments in JavaScript</a:t>
            </a:r>
            <a:endParaRPr sz="1100">
              <a:solidFill>
                <a:srgbClr val="666666"/>
              </a:solidFill>
            </a:endParaRPr>
          </a:p>
          <a:p>
            <a:pPr indent="0" lvl="0" marL="25400" marR="25400" rtl="0" algn="just">
              <a:spcBef>
                <a:spcPts val="600"/>
              </a:spcBef>
              <a:spcAft>
                <a:spcPts val="0"/>
              </a:spcAft>
              <a:buNone/>
            </a:pPr>
            <a:r>
              <a:rPr lang="en-GB" sz="1100">
                <a:solidFill>
                  <a:srgbClr val="666666"/>
                </a:solidFill>
              </a:rPr>
              <a:t>JavaScript supports both C-style and C++-style comments, Thus −</a:t>
            </a:r>
            <a:endParaRPr sz="1100">
              <a:solidFill>
                <a:srgbClr val="666666"/>
              </a:solidFill>
            </a:endParaRPr>
          </a:p>
          <a:p>
            <a:pPr indent="-298450" lvl="0" marL="457200" rtl="0" algn="l">
              <a:spcBef>
                <a:spcPts val="700"/>
              </a:spcBef>
              <a:spcAft>
                <a:spcPts val="0"/>
              </a:spcAft>
              <a:buClr>
                <a:srgbClr val="666666"/>
              </a:buClr>
              <a:buSzPts val="1100"/>
              <a:buFont typeface="Lato"/>
              <a:buChar char="●"/>
            </a:pPr>
            <a:r>
              <a:rPr lang="en-GB" sz="1100">
                <a:solidFill>
                  <a:srgbClr val="666666"/>
                </a:solidFill>
              </a:rPr>
              <a:t>Any text between a // and the end of a line is treated as a comment and is ignored by JavaScript.</a:t>
            </a:r>
            <a:endParaRPr sz="1100">
              <a:solidFill>
                <a:srgbClr val="666666"/>
              </a:solidFill>
            </a:endParaRPr>
          </a:p>
          <a:p>
            <a:pPr indent="-298450" lvl="0" marL="457200" rtl="0" algn="l">
              <a:spcBef>
                <a:spcPts val="0"/>
              </a:spcBef>
              <a:spcAft>
                <a:spcPts val="0"/>
              </a:spcAft>
              <a:buClr>
                <a:srgbClr val="666666"/>
              </a:buClr>
              <a:buSzPts val="1100"/>
              <a:buFont typeface="Lato"/>
              <a:buChar char="●"/>
            </a:pPr>
            <a:r>
              <a:rPr lang="en-GB" sz="1100">
                <a:solidFill>
                  <a:srgbClr val="666666"/>
                </a:solidFill>
              </a:rPr>
              <a:t>Any text between the characters /* and */ is treated as a comment. This may span multiple lines.</a:t>
            </a:r>
            <a:endParaRPr sz="1100">
              <a:solidFill>
                <a:srgbClr val="666666"/>
              </a:solidFill>
            </a:endParaRPr>
          </a:p>
          <a:p>
            <a:pPr indent="-298450" lvl="0" marL="457200" rtl="0" algn="l">
              <a:spcBef>
                <a:spcPts val="0"/>
              </a:spcBef>
              <a:spcAft>
                <a:spcPts val="0"/>
              </a:spcAft>
              <a:buClr>
                <a:srgbClr val="666666"/>
              </a:buClr>
              <a:buSzPts val="1100"/>
              <a:buFont typeface="Lato"/>
              <a:buChar char="●"/>
            </a:pPr>
            <a:r>
              <a:rPr lang="en-GB" sz="1100">
                <a:solidFill>
                  <a:srgbClr val="666666"/>
                </a:solidFill>
              </a:rPr>
              <a:t>JavaScript also recognizes the HTML comment opening sequence &lt;!--. JavaScript treats this as a single-line comment, just as it does the // comment.</a:t>
            </a:r>
            <a:endParaRPr sz="1100">
              <a:solidFill>
                <a:srgbClr val="666666"/>
              </a:solidFill>
            </a:endParaRPr>
          </a:p>
          <a:p>
            <a:pPr indent="-298450" lvl="0" marL="457200" rtl="0" algn="l">
              <a:spcBef>
                <a:spcPts val="0"/>
              </a:spcBef>
              <a:spcAft>
                <a:spcPts val="0"/>
              </a:spcAft>
              <a:buClr>
                <a:srgbClr val="666666"/>
              </a:buClr>
              <a:buSzPts val="1100"/>
              <a:buFont typeface="Lato"/>
              <a:buChar char="●"/>
            </a:pPr>
            <a:r>
              <a:rPr lang="en-GB" sz="1100">
                <a:solidFill>
                  <a:srgbClr val="666666"/>
                </a:solidFill>
              </a:rPr>
              <a:t>The HTML comment closing sequence --&gt; is not recognized by JavaScript so it should be written as //--&gt;.</a:t>
            </a:r>
            <a:endParaRPr sz="1100">
              <a:solidFill>
                <a:srgbClr val="666666"/>
              </a:solidFill>
            </a:endParaRPr>
          </a:p>
          <a:p>
            <a:pPr indent="0" lvl="0" marL="25400" marR="25400" rtl="0" algn="l">
              <a:spcBef>
                <a:spcPts val="400"/>
              </a:spcBef>
              <a:spcAft>
                <a:spcPts val="0"/>
              </a:spcAft>
              <a:buNone/>
            </a:pPr>
            <a:r>
              <a:t/>
            </a:r>
            <a:endParaRPr sz="1100">
              <a:solidFill>
                <a:srgbClr val="666666"/>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8"/>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2700"/>
              </a:spcAft>
              <a:buNone/>
            </a:pPr>
            <a:r>
              <a:rPr lang="en-GB"/>
              <a:t>JavaScript Syntax</a:t>
            </a:r>
            <a:endParaRPr/>
          </a:p>
        </p:txBody>
      </p:sp>
      <p:sp>
        <p:nvSpPr>
          <p:cNvPr id="315" name="Google Shape;315;p48"/>
          <p:cNvSpPr txBox="1"/>
          <p:nvPr>
            <p:ph idx="1" type="body"/>
          </p:nvPr>
        </p:nvSpPr>
        <p:spPr>
          <a:xfrm>
            <a:off x="729450" y="1469275"/>
            <a:ext cx="7688700" cy="3384300"/>
          </a:xfrm>
          <a:prstGeom prst="rect">
            <a:avLst/>
          </a:prstGeom>
        </p:spPr>
        <p:txBody>
          <a:bodyPr anchorCtr="0" anchor="t" bIns="91425" lIns="91425" spcFirstLastPara="1" rIns="91425" wrap="square" tIns="91425">
            <a:noAutofit/>
          </a:bodyPr>
          <a:lstStyle/>
          <a:p>
            <a:pPr indent="0" lvl="0" marL="0" rtl="0" algn="l">
              <a:lnSpc>
                <a:spcPct val="100000"/>
              </a:lnSpc>
              <a:spcBef>
                <a:spcPts val="800"/>
              </a:spcBef>
              <a:spcAft>
                <a:spcPts val="0"/>
              </a:spcAft>
              <a:buNone/>
            </a:pPr>
            <a:r>
              <a:rPr lang="en-GB" sz="1100">
                <a:solidFill>
                  <a:srgbClr val="666666"/>
                </a:solidFill>
              </a:rPr>
              <a:t>Example</a:t>
            </a:r>
            <a:endParaRPr sz="1100">
              <a:solidFill>
                <a:srgbClr val="666666"/>
              </a:solidFill>
            </a:endParaRPr>
          </a:p>
          <a:p>
            <a:pPr indent="0" lvl="0" marL="25400" marR="25400" rtl="0" algn="just">
              <a:lnSpc>
                <a:spcPct val="100000"/>
              </a:lnSpc>
              <a:spcBef>
                <a:spcPts val="800"/>
              </a:spcBef>
              <a:spcAft>
                <a:spcPts val="0"/>
              </a:spcAft>
              <a:buNone/>
            </a:pPr>
            <a:r>
              <a:rPr lang="en-GB" sz="1100">
                <a:solidFill>
                  <a:srgbClr val="666666"/>
                </a:solidFill>
              </a:rPr>
              <a:t>The following example shows how to use comments in JavaScript.</a:t>
            </a:r>
            <a:endParaRPr sz="1100">
              <a:solidFill>
                <a:srgbClr val="666666"/>
              </a:solidFill>
            </a:endParaRPr>
          </a:p>
          <a:p>
            <a:pPr indent="0" lvl="0" marL="0" rtl="0" algn="l">
              <a:lnSpc>
                <a:spcPct val="100000"/>
              </a:lnSpc>
              <a:spcBef>
                <a:spcPts val="800"/>
              </a:spcBef>
              <a:spcAft>
                <a:spcPts val="0"/>
              </a:spcAft>
              <a:buNone/>
            </a:pPr>
            <a:r>
              <a:rPr lang="en-GB" sz="1100">
                <a:solidFill>
                  <a:srgbClr val="666666"/>
                </a:solidFill>
                <a:highlight>
                  <a:srgbClr val="EEEEEE"/>
                </a:highlight>
                <a:latin typeface="Courier New"/>
                <a:ea typeface="Courier New"/>
                <a:cs typeface="Courier New"/>
                <a:sym typeface="Courier New"/>
              </a:rPr>
              <a:t>&lt;script language = "javascript" type = "text/javascript"&gt;</a:t>
            </a:r>
            <a:endParaRPr sz="1100">
              <a:solidFill>
                <a:srgbClr val="666666"/>
              </a:solidFill>
              <a:highlight>
                <a:srgbClr val="EEEEEE"/>
              </a:highlight>
              <a:latin typeface="Courier New"/>
              <a:ea typeface="Courier New"/>
              <a:cs typeface="Courier New"/>
              <a:sym typeface="Courier New"/>
            </a:endParaRPr>
          </a:p>
          <a:p>
            <a:pPr indent="0" lvl="0" marL="0" rtl="0" algn="l">
              <a:lnSpc>
                <a:spcPct val="100000"/>
              </a:lnSpc>
              <a:spcBef>
                <a:spcPts val="800"/>
              </a:spcBef>
              <a:spcAft>
                <a:spcPts val="0"/>
              </a:spcAft>
              <a:buNone/>
            </a:pPr>
            <a:r>
              <a:rPr lang="en-GB" sz="1100">
                <a:solidFill>
                  <a:srgbClr val="666666"/>
                </a:solidFill>
                <a:highlight>
                  <a:srgbClr val="EEEEEE"/>
                </a:highlight>
                <a:latin typeface="Courier New"/>
                <a:ea typeface="Courier New"/>
                <a:cs typeface="Courier New"/>
                <a:sym typeface="Courier New"/>
              </a:rPr>
              <a:t>   &lt;!--</a:t>
            </a:r>
            <a:endParaRPr sz="1100">
              <a:solidFill>
                <a:srgbClr val="666666"/>
              </a:solidFill>
              <a:highlight>
                <a:srgbClr val="EEEEEE"/>
              </a:highlight>
              <a:latin typeface="Courier New"/>
              <a:ea typeface="Courier New"/>
              <a:cs typeface="Courier New"/>
              <a:sym typeface="Courier New"/>
            </a:endParaRPr>
          </a:p>
          <a:p>
            <a:pPr indent="0" lvl="0" marL="0" rtl="0" algn="l">
              <a:lnSpc>
                <a:spcPct val="100000"/>
              </a:lnSpc>
              <a:spcBef>
                <a:spcPts val="800"/>
              </a:spcBef>
              <a:spcAft>
                <a:spcPts val="0"/>
              </a:spcAft>
              <a:buNone/>
            </a:pPr>
            <a:r>
              <a:rPr lang="en-GB" sz="1100">
                <a:solidFill>
                  <a:srgbClr val="666666"/>
                </a:solidFill>
                <a:highlight>
                  <a:srgbClr val="EEEEEE"/>
                </a:highlight>
                <a:latin typeface="Courier New"/>
                <a:ea typeface="Courier New"/>
                <a:cs typeface="Courier New"/>
                <a:sym typeface="Courier New"/>
              </a:rPr>
              <a:t>      // This is a comment. It is similar to comments in C++</a:t>
            </a:r>
            <a:endParaRPr sz="1100">
              <a:solidFill>
                <a:srgbClr val="666666"/>
              </a:solidFill>
              <a:highlight>
                <a:srgbClr val="EEEEEE"/>
              </a:highlight>
              <a:latin typeface="Courier New"/>
              <a:ea typeface="Courier New"/>
              <a:cs typeface="Courier New"/>
              <a:sym typeface="Courier New"/>
            </a:endParaRPr>
          </a:p>
          <a:p>
            <a:pPr indent="0" lvl="0" marL="0" rtl="0" algn="l">
              <a:lnSpc>
                <a:spcPct val="100000"/>
              </a:lnSpc>
              <a:spcBef>
                <a:spcPts val="800"/>
              </a:spcBef>
              <a:spcAft>
                <a:spcPts val="0"/>
              </a:spcAft>
              <a:buNone/>
            </a:pPr>
            <a:r>
              <a:rPr lang="en-GB" sz="1100">
                <a:solidFill>
                  <a:srgbClr val="666666"/>
                </a:solidFill>
                <a:highlight>
                  <a:srgbClr val="EEEEEE"/>
                </a:highlight>
                <a:latin typeface="Courier New"/>
                <a:ea typeface="Courier New"/>
                <a:cs typeface="Courier New"/>
                <a:sym typeface="Courier New"/>
              </a:rPr>
              <a:t>      /*</a:t>
            </a:r>
            <a:endParaRPr sz="1100">
              <a:solidFill>
                <a:srgbClr val="666666"/>
              </a:solidFill>
              <a:highlight>
                <a:srgbClr val="EEEEEE"/>
              </a:highlight>
              <a:latin typeface="Courier New"/>
              <a:ea typeface="Courier New"/>
              <a:cs typeface="Courier New"/>
              <a:sym typeface="Courier New"/>
            </a:endParaRPr>
          </a:p>
          <a:p>
            <a:pPr indent="0" lvl="0" marL="0" rtl="0" algn="l">
              <a:lnSpc>
                <a:spcPct val="100000"/>
              </a:lnSpc>
              <a:spcBef>
                <a:spcPts val="800"/>
              </a:spcBef>
              <a:spcAft>
                <a:spcPts val="0"/>
              </a:spcAft>
              <a:buNone/>
            </a:pPr>
            <a:r>
              <a:rPr lang="en-GB" sz="1100">
                <a:solidFill>
                  <a:srgbClr val="666666"/>
                </a:solidFill>
                <a:highlight>
                  <a:srgbClr val="EEEEEE"/>
                </a:highlight>
                <a:latin typeface="Courier New"/>
                <a:ea typeface="Courier New"/>
                <a:cs typeface="Courier New"/>
                <a:sym typeface="Courier New"/>
              </a:rPr>
              <a:t>      * This is a multi-line comment in JavaScript</a:t>
            </a:r>
            <a:endParaRPr sz="1100">
              <a:solidFill>
                <a:srgbClr val="666666"/>
              </a:solidFill>
              <a:highlight>
                <a:srgbClr val="EEEEEE"/>
              </a:highlight>
              <a:latin typeface="Courier New"/>
              <a:ea typeface="Courier New"/>
              <a:cs typeface="Courier New"/>
              <a:sym typeface="Courier New"/>
            </a:endParaRPr>
          </a:p>
          <a:p>
            <a:pPr indent="0" lvl="0" marL="0" rtl="0" algn="l">
              <a:lnSpc>
                <a:spcPct val="100000"/>
              </a:lnSpc>
              <a:spcBef>
                <a:spcPts val="800"/>
              </a:spcBef>
              <a:spcAft>
                <a:spcPts val="0"/>
              </a:spcAft>
              <a:buNone/>
            </a:pPr>
            <a:r>
              <a:rPr lang="en-GB" sz="1100">
                <a:solidFill>
                  <a:srgbClr val="666666"/>
                </a:solidFill>
                <a:highlight>
                  <a:srgbClr val="EEEEEE"/>
                </a:highlight>
                <a:latin typeface="Courier New"/>
                <a:ea typeface="Courier New"/>
                <a:cs typeface="Courier New"/>
                <a:sym typeface="Courier New"/>
              </a:rPr>
              <a:t>      * It is very similar to comments in C Programming</a:t>
            </a:r>
            <a:endParaRPr sz="1100">
              <a:solidFill>
                <a:srgbClr val="666666"/>
              </a:solidFill>
              <a:highlight>
                <a:srgbClr val="EEEEEE"/>
              </a:highlight>
              <a:latin typeface="Courier New"/>
              <a:ea typeface="Courier New"/>
              <a:cs typeface="Courier New"/>
              <a:sym typeface="Courier New"/>
            </a:endParaRPr>
          </a:p>
          <a:p>
            <a:pPr indent="0" lvl="0" marL="0" rtl="0" algn="l">
              <a:lnSpc>
                <a:spcPct val="100000"/>
              </a:lnSpc>
              <a:spcBef>
                <a:spcPts val="800"/>
              </a:spcBef>
              <a:spcAft>
                <a:spcPts val="0"/>
              </a:spcAft>
              <a:buNone/>
            </a:pPr>
            <a:r>
              <a:rPr lang="en-GB" sz="1100">
                <a:solidFill>
                  <a:srgbClr val="666666"/>
                </a:solidFill>
                <a:highlight>
                  <a:srgbClr val="EEEEEE"/>
                </a:highlight>
                <a:latin typeface="Courier New"/>
                <a:ea typeface="Courier New"/>
                <a:cs typeface="Courier New"/>
                <a:sym typeface="Courier New"/>
              </a:rPr>
              <a:t>      */</a:t>
            </a:r>
            <a:endParaRPr sz="1100">
              <a:solidFill>
                <a:srgbClr val="666666"/>
              </a:solidFill>
              <a:highlight>
                <a:srgbClr val="EEEEEE"/>
              </a:highlight>
              <a:latin typeface="Courier New"/>
              <a:ea typeface="Courier New"/>
              <a:cs typeface="Courier New"/>
              <a:sym typeface="Courier New"/>
            </a:endParaRPr>
          </a:p>
          <a:p>
            <a:pPr indent="0" lvl="0" marL="0" rtl="0" algn="l">
              <a:lnSpc>
                <a:spcPct val="100000"/>
              </a:lnSpc>
              <a:spcBef>
                <a:spcPts val="800"/>
              </a:spcBef>
              <a:spcAft>
                <a:spcPts val="0"/>
              </a:spcAft>
              <a:buNone/>
            </a:pPr>
            <a:r>
              <a:rPr lang="en-GB" sz="1100">
                <a:solidFill>
                  <a:srgbClr val="666666"/>
                </a:solidFill>
                <a:highlight>
                  <a:srgbClr val="EEEEEE"/>
                </a:highlight>
                <a:latin typeface="Courier New"/>
                <a:ea typeface="Courier New"/>
                <a:cs typeface="Courier New"/>
                <a:sym typeface="Courier New"/>
              </a:rPr>
              <a:t>   //--&gt;</a:t>
            </a:r>
            <a:endParaRPr sz="1100">
              <a:solidFill>
                <a:srgbClr val="666666"/>
              </a:solidFill>
              <a:highlight>
                <a:srgbClr val="EEEEEE"/>
              </a:highlight>
              <a:latin typeface="Courier New"/>
              <a:ea typeface="Courier New"/>
              <a:cs typeface="Courier New"/>
              <a:sym typeface="Courier New"/>
            </a:endParaRPr>
          </a:p>
          <a:p>
            <a:pPr indent="0" lvl="0" marL="25400" marR="25400" rtl="0" algn="l">
              <a:lnSpc>
                <a:spcPct val="100000"/>
              </a:lnSpc>
              <a:spcBef>
                <a:spcPts val="800"/>
              </a:spcBef>
              <a:spcAft>
                <a:spcPts val="0"/>
              </a:spcAft>
              <a:buNone/>
            </a:pPr>
            <a:r>
              <a:rPr lang="en-GB" sz="1100">
                <a:solidFill>
                  <a:srgbClr val="666666"/>
                </a:solidFill>
                <a:highlight>
                  <a:srgbClr val="EEEEEE"/>
                </a:highlight>
                <a:latin typeface="Courier New"/>
                <a:ea typeface="Courier New"/>
                <a:cs typeface="Courier New"/>
                <a:sym typeface="Courier New"/>
              </a:rPr>
              <a:t>&lt;/script&gt;</a:t>
            </a:r>
            <a:endParaRPr sz="1100">
              <a:solidFill>
                <a:srgbClr val="666666"/>
              </a:solidFill>
              <a:latin typeface="Courier New"/>
              <a:ea typeface="Courier New"/>
              <a:cs typeface="Courier New"/>
              <a:sym typeface="Courier New"/>
            </a:endParaRPr>
          </a:p>
          <a:p>
            <a:pPr indent="0" lvl="0" marL="25400" marR="25400" rtl="0" algn="l">
              <a:lnSpc>
                <a:spcPct val="100000"/>
              </a:lnSpc>
              <a:spcBef>
                <a:spcPts val="800"/>
              </a:spcBef>
              <a:spcAft>
                <a:spcPts val="800"/>
              </a:spcAft>
              <a:buNone/>
            </a:pPr>
            <a:r>
              <a:t/>
            </a:r>
            <a:endParaRPr sz="1100">
              <a:solidFill>
                <a:srgbClr val="666666"/>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9"/>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500"/>
              </a:spcAft>
              <a:buNone/>
            </a:pPr>
            <a:r>
              <a:rPr lang="en-GB">
                <a:solidFill>
                  <a:srgbClr val="25265E"/>
                </a:solidFill>
                <a:highlight>
                  <a:srgbClr val="F9FAFC"/>
                </a:highlight>
              </a:rPr>
              <a:t>JavaScript Operators</a:t>
            </a:r>
            <a:endParaRPr/>
          </a:p>
        </p:txBody>
      </p:sp>
      <p:sp>
        <p:nvSpPr>
          <p:cNvPr id="321" name="Google Shape;321;p49"/>
          <p:cNvSpPr txBox="1"/>
          <p:nvPr>
            <p:ph idx="1" type="body"/>
          </p:nvPr>
        </p:nvSpPr>
        <p:spPr>
          <a:xfrm>
            <a:off x="729450" y="1469275"/>
            <a:ext cx="7688700" cy="3384300"/>
          </a:xfrm>
          <a:prstGeom prst="rect">
            <a:avLst/>
          </a:prstGeom>
        </p:spPr>
        <p:txBody>
          <a:bodyPr anchorCtr="0" anchor="t" bIns="91425" lIns="91425" spcFirstLastPara="1" rIns="91425" wrap="square" tIns="91425">
            <a:noAutofit/>
          </a:bodyPr>
          <a:lstStyle/>
          <a:p>
            <a:pPr indent="0" lvl="0" marL="0" rtl="0" algn="l">
              <a:lnSpc>
                <a:spcPct val="166666"/>
              </a:lnSpc>
              <a:spcBef>
                <a:spcPts val="0"/>
              </a:spcBef>
              <a:spcAft>
                <a:spcPts val="0"/>
              </a:spcAft>
              <a:buNone/>
            </a:pPr>
            <a:r>
              <a:rPr lang="en-GB" sz="1100">
                <a:solidFill>
                  <a:srgbClr val="666666"/>
                </a:solidFill>
              </a:rPr>
              <a:t>In this tutorial, you will learn about different operators available in JavaScript and how to use them with the help of examples.</a:t>
            </a:r>
            <a:endParaRPr sz="1100">
              <a:solidFill>
                <a:srgbClr val="666666"/>
              </a:solidFill>
            </a:endParaRPr>
          </a:p>
          <a:p>
            <a:pPr indent="0" lvl="0" marL="0" rtl="0" algn="l">
              <a:lnSpc>
                <a:spcPct val="150000"/>
              </a:lnSpc>
              <a:spcBef>
                <a:spcPts val="1200"/>
              </a:spcBef>
              <a:spcAft>
                <a:spcPts val="0"/>
              </a:spcAft>
              <a:buNone/>
            </a:pPr>
            <a:r>
              <a:rPr b="1" lang="en-GB" sz="1100">
                <a:solidFill>
                  <a:srgbClr val="666666"/>
                </a:solidFill>
              </a:rPr>
              <a:t>What is an Operator?</a:t>
            </a:r>
            <a:endParaRPr b="1" sz="1100">
              <a:solidFill>
                <a:srgbClr val="666666"/>
              </a:solidFill>
            </a:endParaRPr>
          </a:p>
          <a:p>
            <a:pPr indent="0" lvl="0" marL="0" rtl="0" algn="l">
              <a:lnSpc>
                <a:spcPct val="166666"/>
              </a:lnSpc>
              <a:spcBef>
                <a:spcPts val="900"/>
              </a:spcBef>
              <a:spcAft>
                <a:spcPts val="0"/>
              </a:spcAft>
              <a:buNone/>
            </a:pPr>
            <a:r>
              <a:rPr lang="en-GB" sz="1100">
                <a:solidFill>
                  <a:srgbClr val="666666"/>
                </a:solidFill>
              </a:rPr>
              <a:t>In JavaScript, an operator is a special symbol used to perform operations on operands (values and variables). For example,</a:t>
            </a:r>
            <a:endParaRPr sz="1100">
              <a:solidFill>
                <a:srgbClr val="666666"/>
              </a:solidFill>
            </a:endParaRPr>
          </a:p>
          <a:p>
            <a:pPr indent="0" lvl="0" marL="152400" marR="152400" rtl="0" algn="l">
              <a:lnSpc>
                <a:spcPct val="142857"/>
              </a:lnSpc>
              <a:spcBef>
                <a:spcPts val="1200"/>
              </a:spcBef>
              <a:spcAft>
                <a:spcPts val="0"/>
              </a:spcAft>
              <a:buNone/>
            </a:pPr>
            <a:r>
              <a:rPr lang="en-GB" sz="1100">
                <a:solidFill>
                  <a:srgbClr val="666666"/>
                </a:solidFill>
              </a:rPr>
              <a:t>2 + 3; // 5</a:t>
            </a:r>
            <a:endParaRPr sz="1100">
              <a:solidFill>
                <a:srgbClr val="666666"/>
              </a:solidFill>
            </a:endParaRPr>
          </a:p>
          <a:p>
            <a:pPr indent="0" lvl="0" marL="0" rtl="0" algn="l">
              <a:lnSpc>
                <a:spcPct val="166666"/>
              </a:lnSpc>
              <a:spcBef>
                <a:spcPts val="1200"/>
              </a:spcBef>
              <a:spcAft>
                <a:spcPts val="0"/>
              </a:spcAft>
              <a:buNone/>
            </a:pPr>
            <a:r>
              <a:rPr lang="en-GB" sz="1100">
                <a:solidFill>
                  <a:srgbClr val="666666"/>
                </a:solidFill>
              </a:rPr>
              <a:t>Here + is an operator that performs addition, and 2 and 3 are operands.</a:t>
            </a:r>
            <a:endParaRPr sz="1100">
              <a:solidFill>
                <a:srgbClr val="666666"/>
              </a:solidFill>
            </a:endParaRPr>
          </a:p>
          <a:p>
            <a:pPr indent="0" lvl="0" marL="25400" marR="25400" rtl="0" algn="l">
              <a:lnSpc>
                <a:spcPct val="100000"/>
              </a:lnSpc>
              <a:spcBef>
                <a:spcPts val="1200"/>
              </a:spcBef>
              <a:spcAft>
                <a:spcPts val="800"/>
              </a:spcAft>
              <a:buNone/>
            </a:pPr>
            <a:r>
              <a:t/>
            </a:r>
            <a:endParaRPr sz="1100">
              <a:solidFill>
                <a:srgbClr val="666666"/>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0"/>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500"/>
              </a:spcAft>
              <a:buNone/>
            </a:pPr>
            <a:r>
              <a:rPr lang="en-GB">
                <a:solidFill>
                  <a:srgbClr val="25265E"/>
                </a:solidFill>
                <a:highlight>
                  <a:srgbClr val="F9FAFC"/>
                </a:highlight>
              </a:rPr>
              <a:t>JavaScript Operators</a:t>
            </a:r>
            <a:endParaRPr/>
          </a:p>
        </p:txBody>
      </p:sp>
      <p:sp>
        <p:nvSpPr>
          <p:cNvPr id="327" name="Google Shape;327;p50"/>
          <p:cNvSpPr txBox="1"/>
          <p:nvPr>
            <p:ph idx="1" type="body"/>
          </p:nvPr>
        </p:nvSpPr>
        <p:spPr>
          <a:xfrm>
            <a:off x="729450" y="1469275"/>
            <a:ext cx="7688700" cy="3384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sz="1100">
                <a:solidFill>
                  <a:srgbClr val="666666"/>
                </a:solidFill>
                <a:highlight>
                  <a:srgbClr val="F9FAFC"/>
                </a:highlight>
              </a:rPr>
              <a:t>JavaScript Operator Types</a:t>
            </a:r>
            <a:endParaRPr b="1" sz="1100">
              <a:solidFill>
                <a:srgbClr val="666666"/>
              </a:solidFill>
              <a:highlight>
                <a:srgbClr val="F9FAFC"/>
              </a:highlight>
            </a:endParaRPr>
          </a:p>
          <a:p>
            <a:pPr indent="0" lvl="0" marL="0" rtl="0" algn="l">
              <a:lnSpc>
                <a:spcPct val="166666"/>
              </a:lnSpc>
              <a:spcBef>
                <a:spcPts val="900"/>
              </a:spcBef>
              <a:spcAft>
                <a:spcPts val="0"/>
              </a:spcAft>
              <a:buNone/>
            </a:pPr>
            <a:r>
              <a:rPr lang="en-GB" sz="1100">
                <a:solidFill>
                  <a:srgbClr val="666666"/>
                </a:solidFill>
                <a:highlight>
                  <a:srgbClr val="F9FAFC"/>
                </a:highlight>
              </a:rPr>
              <a:t>Here is a list of different operators you will learn in this tutorial.</a:t>
            </a:r>
            <a:endParaRPr sz="1100">
              <a:solidFill>
                <a:srgbClr val="666666"/>
              </a:solidFill>
              <a:highlight>
                <a:srgbClr val="F9FAFC"/>
              </a:highlight>
            </a:endParaRPr>
          </a:p>
          <a:p>
            <a:pPr indent="-298450" lvl="0" marL="457200" rtl="0" algn="l">
              <a:lnSpc>
                <a:spcPct val="166666"/>
              </a:lnSpc>
              <a:spcBef>
                <a:spcPts val="1200"/>
              </a:spcBef>
              <a:spcAft>
                <a:spcPts val="0"/>
              </a:spcAft>
              <a:buClr>
                <a:srgbClr val="666666"/>
              </a:buClr>
              <a:buSzPts val="1100"/>
              <a:buFont typeface="Lato"/>
              <a:buChar char="●"/>
            </a:pPr>
            <a:r>
              <a:rPr lang="en-GB" sz="1100">
                <a:solidFill>
                  <a:srgbClr val="666666"/>
                </a:solidFill>
                <a:highlight>
                  <a:srgbClr val="F9FAFC"/>
                </a:highlight>
              </a:rPr>
              <a:t>Assignment Operators</a:t>
            </a:r>
            <a:endParaRPr sz="1100">
              <a:solidFill>
                <a:srgbClr val="666666"/>
              </a:solidFill>
              <a:highlight>
                <a:srgbClr val="F9FAFC"/>
              </a:highlight>
            </a:endParaRPr>
          </a:p>
          <a:p>
            <a:pPr indent="-298450" lvl="0" marL="457200" rtl="0" algn="l">
              <a:lnSpc>
                <a:spcPct val="166666"/>
              </a:lnSpc>
              <a:spcBef>
                <a:spcPts val="0"/>
              </a:spcBef>
              <a:spcAft>
                <a:spcPts val="0"/>
              </a:spcAft>
              <a:buClr>
                <a:srgbClr val="666666"/>
              </a:buClr>
              <a:buSzPts val="1100"/>
              <a:buFont typeface="Lato"/>
              <a:buChar char="●"/>
            </a:pPr>
            <a:r>
              <a:rPr lang="en-GB" sz="1100">
                <a:solidFill>
                  <a:srgbClr val="666666"/>
                </a:solidFill>
                <a:highlight>
                  <a:srgbClr val="F9FAFC"/>
                </a:highlight>
              </a:rPr>
              <a:t>Arithmetic Operators</a:t>
            </a:r>
            <a:endParaRPr sz="1100">
              <a:solidFill>
                <a:srgbClr val="666666"/>
              </a:solidFill>
              <a:highlight>
                <a:srgbClr val="F9FAFC"/>
              </a:highlight>
            </a:endParaRPr>
          </a:p>
          <a:p>
            <a:pPr indent="-298450" lvl="0" marL="457200" rtl="0" algn="l">
              <a:lnSpc>
                <a:spcPct val="166666"/>
              </a:lnSpc>
              <a:spcBef>
                <a:spcPts val="0"/>
              </a:spcBef>
              <a:spcAft>
                <a:spcPts val="0"/>
              </a:spcAft>
              <a:buClr>
                <a:srgbClr val="666666"/>
              </a:buClr>
              <a:buSzPts val="1100"/>
              <a:buFont typeface="Lato"/>
              <a:buChar char="●"/>
            </a:pPr>
            <a:r>
              <a:rPr lang="en-GB" sz="1100">
                <a:solidFill>
                  <a:srgbClr val="666666"/>
                </a:solidFill>
                <a:highlight>
                  <a:srgbClr val="F9FAFC"/>
                </a:highlight>
              </a:rPr>
              <a:t>Comparison Operators</a:t>
            </a:r>
            <a:endParaRPr sz="1100">
              <a:solidFill>
                <a:srgbClr val="666666"/>
              </a:solidFill>
              <a:highlight>
                <a:srgbClr val="F9FAFC"/>
              </a:highlight>
            </a:endParaRPr>
          </a:p>
          <a:p>
            <a:pPr indent="-298450" lvl="0" marL="457200" rtl="0" algn="l">
              <a:lnSpc>
                <a:spcPct val="166666"/>
              </a:lnSpc>
              <a:spcBef>
                <a:spcPts val="0"/>
              </a:spcBef>
              <a:spcAft>
                <a:spcPts val="0"/>
              </a:spcAft>
              <a:buClr>
                <a:srgbClr val="666666"/>
              </a:buClr>
              <a:buSzPts val="1100"/>
              <a:buFont typeface="Lato"/>
              <a:buChar char="●"/>
            </a:pPr>
            <a:r>
              <a:rPr lang="en-GB" sz="1100">
                <a:solidFill>
                  <a:srgbClr val="666666"/>
                </a:solidFill>
                <a:highlight>
                  <a:srgbClr val="F9FAFC"/>
                </a:highlight>
              </a:rPr>
              <a:t>Logical Operators</a:t>
            </a:r>
            <a:endParaRPr sz="1100">
              <a:solidFill>
                <a:srgbClr val="666666"/>
              </a:solidFill>
              <a:highlight>
                <a:srgbClr val="F9FAFC"/>
              </a:highlight>
            </a:endParaRPr>
          </a:p>
          <a:p>
            <a:pPr indent="-298450" lvl="0" marL="457200" rtl="0" algn="l">
              <a:lnSpc>
                <a:spcPct val="166666"/>
              </a:lnSpc>
              <a:spcBef>
                <a:spcPts val="0"/>
              </a:spcBef>
              <a:spcAft>
                <a:spcPts val="0"/>
              </a:spcAft>
              <a:buClr>
                <a:srgbClr val="666666"/>
              </a:buClr>
              <a:buSzPts val="1100"/>
              <a:buFont typeface="Lato"/>
              <a:buChar char="●"/>
            </a:pPr>
            <a:r>
              <a:rPr lang="en-GB" sz="1100">
                <a:solidFill>
                  <a:srgbClr val="666666"/>
                </a:solidFill>
                <a:highlight>
                  <a:srgbClr val="F9FAFC"/>
                </a:highlight>
              </a:rPr>
              <a:t>Bitwise Operators</a:t>
            </a:r>
            <a:endParaRPr sz="1100">
              <a:solidFill>
                <a:srgbClr val="666666"/>
              </a:solidFill>
              <a:highlight>
                <a:srgbClr val="F9FAFC"/>
              </a:highlight>
            </a:endParaRPr>
          </a:p>
          <a:p>
            <a:pPr indent="-298450" lvl="0" marL="457200" rtl="0" algn="l">
              <a:lnSpc>
                <a:spcPct val="166666"/>
              </a:lnSpc>
              <a:spcBef>
                <a:spcPts val="0"/>
              </a:spcBef>
              <a:spcAft>
                <a:spcPts val="0"/>
              </a:spcAft>
              <a:buClr>
                <a:srgbClr val="666666"/>
              </a:buClr>
              <a:buSzPts val="1100"/>
              <a:buFont typeface="Lato"/>
              <a:buChar char="●"/>
            </a:pPr>
            <a:r>
              <a:rPr lang="en-GB" sz="1100">
                <a:solidFill>
                  <a:srgbClr val="666666"/>
                </a:solidFill>
                <a:highlight>
                  <a:srgbClr val="F9FAFC"/>
                </a:highlight>
              </a:rPr>
              <a:t>String Operators</a:t>
            </a:r>
            <a:endParaRPr sz="1100">
              <a:solidFill>
                <a:srgbClr val="666666"/>
              </a:solidFill>
              <a:highlight>
                <a:srgbClr val="F9FAFC"/>
              </a:highlight>
            </a:endParaRPr>
          </a:p>
          <a:p>
            <a:pPr indent="-298450" lvl="0" marL="457200" rtl="0" algn="l">
              <a:lnSpc>
                <a:spcPct val="166666"/>
              </a:lnSpc>
              <a:spcBef>
                <a:spcPts val="0"/>
              </a:spcBef>
              <a:spcAft>
                <a:spcPts val="0"/>
              </a:spcAft>
              <a:buClr>
                <a:srgbClr val="666666"/>
              </a:buClr>
              <a:buSzPts val="1100"/>
              <a:buFont typeface="Lato"/>
              <a:buChar char="●"/>
            </a:pPr>
            <a:r>
              <a:rPr lang="en-GB" sz="1100">
                <a:solidFill>
                  <a:srgbClr val="666666"/>
                </a:solidFill>
                <a:highlight>
                  <a:srgbClr val="F9FAFC"/>
                </a:highlight>
              </a:rPr>
              <a:t>Other Operators</a:t>
            </a:r>
            <a:endParaRPr sz="1100">
              <a:solidFill>
                <a:srgbClr val="666666"/>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1"/>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500"/>
              </a:spcAft>
              <a:buNone/>
            </a:pPr>
            <a:r>
              <a:rPr lang="en-GB">
                <a:solidFill>
                  <a:srgbClr val="25265E"/>
                </a:solidFill>
                <a:highlight>
                  <a:srgbClr val="F9FAFC"/>
                </a:highlight>
              </a:rPr>
              <a:t>JavaScript Operators</a:t>
            </a:r>
            <a:endParaRPr/>
          </a:p>
        </p:txBody>
      </p:sp>
      <p:sp>
        <p:nvSpPr>
          <p:cNvPr id="333" name="Google Shape;333;p51"/>
          <p:cNvSpPr txBox="1"/>
          <p:nvPr>
            <p:ph idx="1" type="body"/>
          </p:nvPr>
        </p:nvSpPr>
        <p:spPr>
          <a:xfrm>
            <a:off x="729450" y="1469275"/>
            <a:ext cx="7688700" cy="3384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sz="1100">
                <a:solidFill>
                  <a:srgbClr val="666666"/>
                </a:solidFill>
              </a:rPr>
              <a:t>JavaScript Assignment Operators</a:t>
            </a:r>
            <a:endParaRPr b="1" sz="1100">
              <a:solidFill>
                <a:srgbClr val="666666"/>
              </a:solidFill>
            </a:endParaRPr>
          </a:p>
          <a:p>
            <a:pPr indent="0" lvl="0" marL="0" rtl="0" algn="l">
              <a:lnSpc>
                <a:spcPct val="166666"/>
              </a:lnSpc>
              <a:spcBef>
                <a:spcPts val="900"/>
              </a:spcBef>
              <a:spcAft>
                <a:spcPts val="0"/>
              </a:spcAft>
              <a:buNone/>
            </a:pPr>
            <a:r>
              <a:rPr lang="en-GB" sz="1100">
                <a:solidFill>
                  <a:srgbClr val="666666"/>
                </a:solidFill>
              </a:rPr>
              <a:t>Assignment operators are used to assign values to variables. For example,</a:t>
            </a:r>
            <a:endParaRPr sz="1100">
              <a:solidFill>
                <a:srgbClr val="666666"/>
              </a:solidFill>
            </a:endParaRPr>
          </a:p>
          <a:p>
            <a:pPr indent="0" lvl="0" marL="152400" marR="152400" rtl="0" algn="l">
              <a:lnSpc>
                <a:spcPct val="142857"/>
              </a:lnSpc>
              <a:spcBef>
                <a:spcPts val="1200"/>
              </a:spcBef>
              <a:spcAft>
                <a:spcPts val="0"/>
              </a:spcAft>
              <a:buNone/>
            </a:pPr>
            <a:r>
              <a:rPr lang="en-GB" sz="1100">
                <a:solidFill>
                  <a:srgbClr val="666666"/>
                </a:solidFill>
              </a:rPr>
              <a:t>const x = 5;</a:t>
            </a:r>
            <a:endParaRPr sz="1100">
              <a:solidFill>
                <a:srgbClr val="666666"/>
              </a:solidFill>
            </a:endParaRPr>
          </a:p>
          <a:p>
            <a:pPr indent="0" lvl="0" marL="0" rtl="0" algn="l">
              <a:lnSpc>
                <a:spcPct val="166666"/>
              </a:lnSpc>
              <a:spcBef>
                <a:spcPts val="1200"/>
              </a:spcBef>
              <a:spcAft>
                <a:spcPts val="0"/>
              </a:spcAft>
              <a:buNone/>
            </a:pPr>
            <a:r>
              <a:rPr lang="en-GB" sz="1100">
                <a:solidFill>
                  <a:srgbClr val="666666"/>
                </a:solidFill>
              </a:rPr>
              <a:t>Here, the = operator is used to assign value 5 to variable x.</a:t>
            </a:r>
            <a:endParaRPr sz="1100">
              <a:solidFill>
                <a:srgbClr val="666666"/>
              </a:solidFill>
            </a:endParaRPr>
          </a:p>
          <a:p>
            <a:pPr indent="0" lvl="0" marL="0" rtl="0" algn="l">
              <a:lnSpc>
                <a:spcPct val="150000"/>
              </a:lnSpc>
              <a:spcBef>
                <a:spcPts val="1200"/>
              </a:spcBef>
              <a:spcAft>
                <a:spcPts val="0"/>
              </a:spcAft>
              <a:buNone/>
            </a:pPr>
            <a:r>
              <a:rPr b="1" lang="en-GB" sz="1100">
                <a:solidFill>
                  <a:srgbClr val="666666"/>
                </a:solidFill>
                <a:highlight>
                  <a:srgbClr val="F9FAFC"/>
                </a:highlight>
              </a:rPr>
              <a:t>JavaScript Arithmetic Operators</a:t>
            </a:r>
            <a:endParaRPr b="1" sz="1100">
              <a:solidFill>
                <a:srgbClr val="666666"/>
              </a:solidFill>
              <a:highlight>
                <a:srgbClr val="F9FAFC"/>
              </a:highlight>
            </a:endParaRPr>
          </a:p>
          <a:p>
            <a:pPr indent="0" lvl="0" marL="0" rtl="0" algn="l">
              <a:lnSpc>
                <a:spcPct val="166666"/>
              </a:lnSpc>
              <a:spcBef>
                <a:spcPts val="900"/>
              </a:spcBef>
              <a:spcAft>
                <a:spcPts val="0"/>
              </a:spcAft>
              <a:buNone/>
            </a:pPr>
            <a:r>
              <a:rPr lang="en-GB" sz="1100">
                <a:solidFill>
                  <a:srgbClr val="666666"/>
                </a:solidFill>
                <a:highlight>
                  <a:srgbClr val="F9FAFC"/>
                </a:highlight>
              </a:rPr>
              <a:t>Arithmetic operators are used to perform arithmetic calculations. For example,</a:t>
            </a:r>
            <a:endParaRPr sz="1100">
              <a:solidFill>
                <a:srgbClr val="666666"/>
              </a:solidFill>
              <a:highlight>
                <a:srgbClr val="F9FAFC"/>
              </a:highlight>
            </a:endParaRPr>
          </a:p>
          <a:p>
            <a:pPr indent="0" lvl="0" marL="152400" marR="152400" rtl="0" algn="l">
              <a:lnSpc>
                <a:spcPct val="142857"/>
              </a:lnSpc>
              <a:spcBef>
                <a:spcPts val="1200"/>
              </a:spcBef>
              <a:spcAft>
                <a:spcPts val="0"/>
              </a:spcAft>
              <a:buNone/>
            </a:pPr>
            <a:r>
              <a:rPr lang="en-GB" sz="1100">
                <a:solidFill>
                  <a:srgbClr val="666666"/>
                </a:solidFill>
                <a:highlight>
                  <a:srgbClr val="F5F5F5"/>
                </a:highlight>
              </a:rPr>
              <a:t>const number = 3 + 5; // 8</a:t>
            </a:r>
            <a:endParaRPr sz="1100">
              <a:solidFill>
                <a:srgbClr val="666666"/>
              </a:solidFill>
              <a:highlight>
                <a:srgbClr val="F5F5F5"/>
              </a:highlight>
            </a:endParaRPr>
          </a:p>
          <a:p>
            <a:pPr indent="0" lvl="0" marL="152400" marR="152400" rtl="0" algn="l">
              <a:lnSpc>
                <a:spcPct val="142857"/>
              </a:lnSpc>
              <a:spcBef>
                <a:spcPts val="1200"/>
              </a:spcBef>
              <a:spcAft>
                <a:spcPts val="0"/>
              </a:spcAft>
              <a:buNone/>
            </a:pPr>
            <a:r>
              <a:t/>
            </a:r>
            <a:endParaRPr sz="1100">
              <a:solidFill>
                <a:srgbClr val="666666"/>
              </a:solidFill>
              <a:highlight>
                <a:srgbClr val="F5F5F5"/>
              </a:highlight>
            </a:endParaRPr>
          </a:p>
          <a:p>
            <a:pPr indent="0" lvl="0" marL="0" rtl="0" algn="l">
              <a:lnSpc>
                <a:spcPct val="166666"/>
              </a:lnSpc>
              <a:spcBef>
                <a:spcPts val="1200"/>
              </a:spcBef>
              <a:spcAft>
                <a:spcPts val="1200"/>
              </a:spcAft>
              <a:buNone/>
            </a:pPr>
            <a:r>
              <a:t/>
            </a:r>
            <a:endParaRPr sz="1100">
              <a:solidFill>
                <a:srgbClr val="6666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900"/>
              </a:spcAft>
              <a:buNone/>
            </a:pPr>
            <a:r>
              <a:rPr lang="en-GB">
                <a:solidFill>
                  <a:srgbClr val="25265E"/>
                </a:solidFill>
              </a:rPr>
              <a:t>Why Learn JavaScript?</a:t>
            </a:r>
            <a:endParaRPr/>
          </a:p>
        </p:txBody>
      </p:sp>
      <p:sp>
        <p:nvSpPr>
          <p:cNvPr id="106" name="Google Shape;106;p16"/>
          <p:cNvSpPr txBox="1"/>
          <p:nvPr>
            <p:ph idx="1" type="body"/>
          </p:nvPr>
        </p:nvSpPr>
        <p:spPr>
          <a:xfrm>
            <a:off x="729450" y="1469275"/>
            <a:ext cx="7688700" cy="2471400"/>
          </a:xfrm>
          <a:prstGeom prst="rect">
            <a:avLst/>
          </a:prstGeom>
        </p:spPr>
        <p:txBody>
          <a:bodyPr anchorCtr="0" anchor="t" bIns="91425" lIns="91425" spcFirstLastPara="1" rIns="91425" wrap="square" tIns="91425">
            <a:noAutofit/>
          </a:bodyPr>
          <a:lstStyle/>
          <a:p>
            <a:pPr indent="-298450" lvl="0" marL="457200" rtl="0" algn="l">
              <a:lnSpc>
                <a:spcPct val="166666"/>
              </a:lnSpc>
              <a:spcBef>
                <a:spcPts val="0"/>
              </a:spcBef>
              <a:spcAft>
                <a:spcPts val="0"/>
              </a:spcAft>
              <a:buClr>
                <a:srgbClr val="666666"/>
              </a:buClr>
              <a:buSzPts val="1100"/>
              <a:buFont typeface="Lato"/>
              <a:buChar char="●"/>
            </a:pPr>
            <a:r>
              <a:rPr lang="en-GB" sz="1100">
                <a:solidFill>
                  <a:srgbClr val="666666"/>
                </a:solidFill>
              </a:rPr>
              <a:t>JavaScript is both client-side and server-side programming language. In the client-side, the code is run and displayed by the browser. On the server-side, Node.js is used.</a:t>
            </a:r>
            <a:endParaRPr sz="1100">
              <a:solidFill>
                <a:srgbClr val="666666"/>
              </a:solidFill>
            </a:endParaRPr>
          </a:p>
          <a:p>
            <a:pPr indent="-298450" lvl="0" marL="457200" rtl="0" algn="l">
              <a:lnSpc>
                <a:spcPct val="166666"/>
              </a:lnSpc>
              <a:spcBef>
                <a:spcPts val="0"/>
              </a:spcBef>
              <a:spcAft>
                <a:spcPts val="0"/>
              </a:spcAft>
              <a:buClr>
                <a:srgbClr val="666666"/>
              </a:buClr>
              <a:buSzPts val="1100"/>
              <a:buFont typeface="Lato"/>
              <a:buChar char="●"/>
            </a:pPr>
            <a:r>
              <a:rPr lang="en-GB" sz="1100">
                <a:solidFill>
                  <a:srgbClr val="666666"/>
                </a:solidFill>
              </a:rPr>
              <a:t>JavaScript is a platform-independent language. Any browser supporting JavaScript can run the code irrespective of the operating system</a:t>
            </a:r>
            <a:endParaRPr sz="1100">
              <a:solidFill>
                <a:srgbClr val="666666"/>
              </a:solidFill>
            </a:endParaRPr>
          </a:p>
          <a:p>
            <a:pPr indent="-298450" lvl="0" marL="457200" rtl="0" algn="l">
              <a:lnSpc>
                <a:spcPct val="166666"/>
              </a:lnSpc>
              <a:spcBef>
                <a:spcPts val="0"/>
              </a:spcBef>
              <a:spcAft>
                <a:spcPts val="0"/>
              </a:spcAft>
              <a:buClr>
                <a:srgbClr val="666666"/>
              </a:buClr>
              <a:buSzPts val="1100"/>
              <a:buFont typeface="Lato"/>
              <a:buChar char="●"/>
            </a:pPr>
            <a:r>
              <a:rPr lang="en-GB" sz="1100">
                <a:solidFill>
                  <a:srgbClr val="666666"/>
                </a:solidFill>
              </a:rPr>
              <a:t>JavaScript uses the just-in-time compilation technique. Since the compilation is handled at run time, JavaScript is considered an interpreted language.</a:t>
            </a:r>
            <a:endParaRPr sz="1100">
              <a:solidFill>
                <a:srgbClr val="666666"/>
              </a:solidFill>
            </a:endParaRPr>
          </a:p>
          <a:p>
            <a:pPr indent="-298450" lvl="0" marL="457200" rtl="0" algn="l">
              <a:lnSpc>
                <a:spcPct val="166666"/>
              </a:lnSpc>
              <a:spcBef>
                <a:spcPts val="0"/>
              </a:spcBef>
              <a:spcAft>
                <a:spcPts val="0"/>
              </a:spcAft>
              <a:buClr>
                <a:srgbClr val="666666"/>
              </a:buClr>
              <a:buSzPts val="1100"/>
              <a:buFont typeface="Lato"/>
              <a:buChar char="●"/>
            </a:pPr>
            <a:r>
              <a:rPr lang="en-GB" sz="1100">
                <a:solidFill>
                  <a:srgbClr val="666666"/>
                </a:solidFill>
              </a:rPr>
              <a:t>JavaScript is a dynamically typed language. That is, a variable containing number may be reassigned to a string.</a:t>
            </a:r>
            <a:endParaRPr sz="1100">
              <a:solidFill>
                <a:srgbClr val="666666"/>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2"/>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500"/>
              </a:spcAft>
              <a:buNone/>
            </a:pPr>
            <a:r>
              <a:rPr lang="en-GB">
                <a:solidFill>
                  <a:srgbClr val="25265E"/>
                </a:solidFill>
                <a:highlight>
                  <a:srgbClr val="F9FAFC"/>
                </a:highlight>
              </a:rPr>
              <a:t>JavaScript Operators</a:t>
            </a:r>
            <a:endParaRPr/>
          </a:p>
        </p:txBody>
      </p:sp>
      <p:sp>
        <p:nvSpPr>
          <p:cNvPr id="339" name="Google Shape;339;p52"/>
          <p:cNvSpPr txBox="1"/>
          <p:nvPr>
            <p:ph idx="1" type="body"/>
          </p:nvPr>
        </p:nvSpPr>
        <p:spPr>
          <a:xfrm>
            <a:off x="729450" y="1469275"/>
            <a:ext cx="7688700" cy="3384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sz="1100">
                <a:solidFill>
                  <a:srgbClr val="666666"/>
                </a:solidFill>
              </a:rPr>
              <a:t>JavaScript Comparison Operators</a:t>
            </a:r>
            <a:endParaRPr b="1" sz="1100">
              <a:solidFill>
                <a:srgbClr val="666666"/>
              </a:solidFill>
            </a:endParaRPr>
          </a:p>
          <a:p>
            <a:pPr indent="0" lvl="0" marL="0" rtl="0" algn="l">
              <a:lnSpc>
                <a:spcPct val="166666"/>
              </a:lnSpc>
              <a:spcBef>
                <a:spcPts val="900"/>
              </a:spcBef>
              <a:spcAft>
                <a:spcPts val="0"/>
              </a:spcAft>
              <a:buNone/>
            </a:pPr>
            <a:r>
              <a:rPr lang="en-GB" sz="1100">
                <a:solidFill>
                  <a:srgbClr val="666666"/>
                </a:solidFill>
              </a:rPr>
              <a:t>Comparison operators compare two values and return a boolean value, either true or false. For example,</a:t>
            </a:r>
            <a:endParaRPr sz="1100">
              <a:solidFill>
                <a:srgbClr val="666666"/>
              </a:solidFill>
            </a:endParaRPr>
          </a:p>
          <a:p>
            <a:pPr indent="0" lvl="0" marL="0" rtl="0" algn="l">
              <a:lnSpc>
                <a:spcPct val="166666"/>
              </a:lnSpc>
              <a:spcBef>
                <a:spcPts val="1200"/>
              </a:spcBef>
              <a:spcAft>
                <a:spcPts val="0"/>
              </a:spcAft>
              <a:buNone/>
            </a:pPr>
            <a:r>
              <a:rPr lang="en-GB" sz="1100">
                <a:solidFill>
                  <a:srgbClr val="666666"/>
                </a:solidFill>
              </a:rPr>
              <a:t>const a = 3, b = 2;</a:t>
            </a:r>
            <a:endParaRPr sz="1100">
              <a:solidFill>
                <a:srgbClr val="666666"/>
              </a:solidFill>
            </a:endParaRPr>
          </a:p>
          <a:p>
            <a:pPr indent="0" lvl="0" marL="152400" marR="152400" rtl="0" algn="l">
              <a:lnSpc>
                <a:spcPct val="142857"/>
              </a:lnSpc>
              <a:spcBef>
                <a:spcPts val="1200"/>
              </a:spcBef>
              <a:spcAft>
                <a:spcPts val="0"/>
              </a:spcAft>
              <a:buNone/>
            </a:pPr>
            <a:r>
              <a:rPr lang="en-GB" sz="1100">
                <a:solidFill>
                  <a:srgbClr val="666666"/>
                </a:solidFill>
              </a:rPr>
              <a:t>console.log(a &gt; b); // true</a:t>
            </a:r>
            <a:endParaRPr sz="1100">
              <a:solidFill>
                <a:srgbClr val="666666"/>
              </a:solidFill>
            </a:endParaRPr>
          </a:p>
          <a:p>
            <a:pPr indent="0" lvl="0" marL="0" rtl="0" algn="l">
              <a:lnSpc>
                <a:spcPct val="150000"/>
              </a:lnSpc>
              <a:spcBef>
                <a:spcPts val="1200"/>
              </a:spcBef>
              <a:spcAft>
                <a:spcPts val="0"/>
              </a:spcAft>
              <a:buNone/>
            </a:pPr>
            <a:r>
              <a:rPr b="1" lang="en-GB" sz="1100">
                <a:solidFill>
                  <a:srgbClr val="666666"/>
                </a:solidFill>
              </a:rPr>
              <a:t>JavaScript Logical Operators</a:t>
            </a:r>
            <a:endParaRPr b="1" sz="1100">
              <a:solidFill>
                <a:srgbClr val="666666"/>
              </a:solidFill>
            </a:endParaRPr>
          </a:p>
          <a:p>
            <a:pPr indent="0" lvl="0" marL="0" rtl="0" algn="l">
              <a:lnSpc>
                <a:spcPct val="166666"/>
              </a:lnSpc>
              <a:spcBef>
                <a:spcPts val="900"/>
              </a:spcBef>
              <a:spcAft>
                <a:spcPts val="0"/>
              </a:spcAft>
              <a:buNone/>
            </a:pPr>
            <a:r>
              <a:rPr lang="en-GB" sz="1100">
                <a:solidFill>
                  <a:srgbClr val="666666"/>
                </a:solidFill>
              </a:rPr>
              <a:t>Logical operators perform logical operations and return a boolean value, either true or false. For example,</a:t>
            </a:r>
            <a:endParaRPr sz="1100">
              <a:solidFill>
                <a:srgbClr val="666666"/>
              </a:solidFill>
            </a:endParaRPr>
          </a:p>
          <a:p>
            <a:pPr indent="0" lvl="0" marL="152400" marR="152400" rtl="0" algn="l">
              <a:lnSpc>
                <a:spcPct val="142857"/>
              </a:lnSpc>
              <a:spcBef>
                <a:spcPts val="1200"/>
              </a:spcBef>
              <a:spcAft>
                <a:spcPts val="0"/>
              </a:spcAft>
              <a:buNone/>
            </a:pPr>
            <a:r>
              <a:rPr lang="en-GB" sz="1100">
                <a:solidFill>
                  <a:srgbClr val="666666"/>
                </a:solidFill>
              </a:rPr>
              <a:t>const x = 5, y = 3;</a:t>
            </a:r>
            <a:endParaRPr sz="1100">
              <a:solidFill>
                <a:srgbClr val="666666"/>
              </a:solidFill>
            </a:endParaRPr>
          </a:p>
          <a:p>
            <a:pPr indent="0" lvl="0" marL="152400" marR="152400" rtl="0" algn="l">
              <a:lnSpc>
                <a:spcPct val="142857"/>
              </a:lnSpc>
              <a:spcBef>
                <a:spcPts val="1200"/>
              </a:spcBef>
              <a:spcAft>
                <a:spcPts val="0"/>
              </a:spcAft>
              <a:buNone/>
            </a:pPr>
            <a:r>
              <a:rPr lang="en-GB" sz="1100">
                <a:solidFill>
                  <a:srgbClr val="666666"/>
                </a:solidFill>
              </a:rPr>
              <a:t>(x &lt; 6) &amp;&amp; (y &lt; 5); // true</a:t>
            </a:r>
            <a:endParaRPr sz="1100">
              <a:solidFill>
                <a:srgbClr val="666666"/>
              </a:solidFill>
            </a:endParaRPr>
          </a:p>
          <a:p>
            <a:pPr indent="0" lvl="0" marL="152400" marR="152400" rtl="0" algn="l">
              <a:lnSpc>
                <a:spcPct val="142857"/>
              </a:lnSpc>
              <a:spcBef>
                <a:spcPts val="1200"/>
              </a:spcBef>
              <a:spcAft>
                <a:spcPts val="1200"/>
              </a:spcAft>
              <a:buNone/>
            </a:pPr>
            <a:r>
              <a:t/>
            </a:r>
            <a:endParaRPr sz="1100">
              <a:solidFill>
                <a:srgbClr val="666666"/>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3"/>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500"/>
              </a:spcAft>
              <a:buNone/>
            </a:pPr>
            <a:r>
              <a:rPr lang="en-GB">
                <a:solidFill>
                  <a:srgbClr val="25265E"/>
                </a:solidFill>
                <a:highlight>
                  <a:srgbClr val="F9FAFC"/>
                </a:highlight>
              </a:rPr>
              <a:t>JavaScript Operators</a:t>
            </a:r>
            <a:endParaRPr/>
          </a:p>
        </p:txBody>
      </p:sp>
      <p:sp>
        <p:nvSpPr>
          <p:cNvPr id="345" name="Google Shape;345;p53"/>
          <p:cNvSpPr txBox="1"/>
          <p:nvPr>
            <p:ph idx="1" type="body"/>
          </p:nvPr>
        </p:nvSpPr>
        <p:spPr>
          <a:xfrm>
            <a:off x="729450" y="1469275"/>
            <a:ext cx="7688700" cy="3384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sz="1100">
                <a:solidFill>
                  <a:srgbClr val="666666"/>
                </a:solidFill>
              </a:rPr>
              <a:t>JavaScript Comparison Operators</a:t>
            </a:r>
            <a:endParaRPr b="1" sz="1100">
              <a:solidFill>
                <a:srgbClr val="666666"/>
              </a:solidFill>
            </a:endParaRPr>
          </a:p>
          <a:p>
            <a:pPr indent="0" lvl="0" marL="0" rtl="0" algn="l">
              <a:lnSpc>
                <a:spcPct val="166666"/>
              </a:lnSpc>
              <a:spcBef>
                <a:spcPts val="900"/>
              </a:spcBef>
              <a:spcAft>
                <a:spcPts val="0"/>
              </a:spcAft>
              <a:buNone/>
            </a:pPr>
            <a:r>
              <a:rPr lang="en-GB" sz="1100">
                <a:solidFill>
                  <a:srgbClr val="666666"/>
                </a:solidFill>
              </a:rPr>
              <a:t>Comparison operators compare two values and return a boolean value, either true or false. For example,</a:t>
            </a:r>
            <a:endParaRPr sz="1100">
              <a:solidFill>
                <a:srgbClr val="666666"/>
              </a:solidFill>
            </a:endParaRPr>
          </a:p>
          <a:p>
            <a:pPr indent="0" lvl="0" marL="0" rtl="0" algn="l">
              <a:lnSpc>
                <a:spcPct val="166666"/>
              </a:lnSpc>
              <a:spcBef>
                <a:spcPts val="1200"/>
              </a:spcBef>
              <a:spcAft>
                <a:spcPts val="0"/>
              </a:spcAft>
              <a:buNone/>
            </a:pPr>
            <a:r>
              <a:rPr lang="en-GB" sz="1100">
                <a:solidFill>
                  <a:srgbClr val="666666"/>
                </a:solidFill>
              </a:rPr>
              <a:t>const a = 3, b = 2;</a:t>
            </a:r>
            <a:endParaRPr sz="1100">
              <a:solidFill>
                <a:srgbClr val="666666"/>
              </a:solidFill>
            </a:endParaRPr>
          </a:p>
          <a:p>
            <a:pPr indent="0" lvl="0" marL="152400" marR="152400" rtl="0" algn="l">
              <a:lnSpc>
                <a:spcPct val="142857"/>
              </a:lnSpc>
              <a:spcBef>
                <a:spcPts val="1200"/>
              </a:spcBef>
              <a:spcAft>
                <a:spcPts val="0"/>
              </a:spcAft>
              <a:buNone/>
            </a:pPr>
            <a:r>
              <a:rPr lang="en-GB" sz="1100">
                <a:solidFill>
                  <a:srgbClr val="666666"/>
                </a:solidFill>
              </a:rPr>
              <a:t>console.log(a &gt; b); // true</a:t>
            </a:r>
            <a:endParaRPr sz="1100">
              <a:solidFill>
                <a:srgbClr val="666666"/>
              </a:solidFill>
            </a:endParaRPr>
          </a:p>
          <a:p>
            <a:pPr indent="0" lvl="0" marL="0" rtl="0" algn="l">
              <a:lnSpc>
                <a:spcPct val="150000"/>
              </a:lnSpc>
              <a:spcBef>
                <a:spcPts val="1200"/>
              </a:spcBef>
              <a:spcAft>
                <a:spcPts val="0"/>
              </a:spcAft>
              <a:buNone/>
            </a:pPr>
            <a:r>
              <a:rPr b="1" lang="en-GB" sz="1100">
                <a:solidFill>
                  <a:srgbClr val="666666"/>
                </a:solidFill>
              </a:rPr>
              <a:t>JavaScript Logical Operators</a:t>
            </a:r>
            <a:endParaRPr b="1" sz="1100">
              <a:solidFill>
                <a:srgbClr val="666666"/>
              </a:solidFill>
            </a:endParaRPr>
          </a:p>
          <a:p>
            <a:pPr indent="0" lvl="0" marL="0" rtl="0" algn="l">
              <a:lnSpc>
                <a:spcPct val="166666"/>
              </a:lnSpc>
              <a:spcBef>
                <a:spcPts val="900"/>
              </a:spcBef>
              <a:spcAft>
                <a:spcPts val="0"/>
              </a:spcAft>
              <a:buNone/>
            </a:pPr>
            <a:r>
              <a:rPr lang="en-GB" sz="1100">
                <a:solidFill>
                  <a:srgbClr val="666666"/>
                </a:solidFill>
              </a:rPr>
              <a:t>Logical operators perform logical operations and return a boolean value, either true or false. For example,</a:t>
            </a:r>
            <a:endParaRPr sz="1100">
              <a:solidFill>
                <a:srgbClr val="666666"/>
              </a:solidFill>
            </a:endParaRPr>
          </a:p>
          <a:p>
            <a:pPr indent="0" lvl="0" marL="152400" marR="152400" rtl="0" algn="l">
              <a:lnSpc>
                <a:spcPct val="142857"/>
              </a:lnSpc>
              <a:spcBef>
                <a:spcPts val="1200"/>
              </a:spcBef>
              <a:spcAft>
                <a:spcPts val="0"/>
              </a:spcAft>
              <a:buNone/>
            </a:pPr>
            <a:r>
              <a:rPr lang="en-GB" sz="1100">
                <a:solidFill>
                  <a:srgbClr val="666666"/>
                </a:solidFill>
              </a:rPr>
              <a:t>const x = 5, y = 3;</a:t>
            </a:r>
            <a:endParaRPr sz="1100">
              <a:solidFill>
                <a:srgbClr val="666666"/>
              </a:solidFill>
            </a:endParaRPr>
          </a:p>
          <a:p>
            <a:pPr indent="0" lvl="0" marL="152400" marR="152400" rtl="0" algn="l">
              <a:lnSpc>
                <a:spcPct val="142857"/>
              </a:lnSpc>
              <a:spcBef>
                <a:spcPts val="1200"/>
              </a:spcBef>
              <a:spcAft>
                <a:spcPts val="0"/>
              </a:spcAft>
              <a:buNone/>
            </a:pPr>
            <a:r>
              <a:rPr lang="en-GB" sz="1100">
                <a:solidFill>
                  <a:srgbClr val="666666"/>
                </a:solidFill>
              </a:rPr>
              <a:t>(x &lt; 6) &amp;&amp; (y &lt; 5); // true</a:t>
            </a:r>
            <a:endParaRPr sz="1100">
              <a:solidFill>
                <a:srgbClr val="666666"/>
              </a:solidFill>
            </a:endParaRPr>
          </a:p>
          <a:p>
            <a:pPr indent="0" lvl="0" marL="152400" marR="152400" rtl="0" algn="l">
              <a:lnSpc>
                <a:spcPct val="142857"/>
              </a:lnSpc>
              <a:spcBef>
                <a:spcPts val="1200"/>
              </a:spcBef>
              <a:spcAft>
                <a:spcPts val="1200"/>
              </a:spcAft>
              <a:buNone/>
            </a:pPr>
            <a:r>
              <a:t/>
            </a:r>
            <a:endParaRPr sz="1100">
              <a:solidFill>
                <a:srgbClr val="666666"/>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4"/>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500"/>
              </a:spcAft>
              <a:buNone/>
            </a:pPr>
            <a:r>
              <a:rPr lang="en-GB">
                <a:solidFill>
                  <a:srgbClr val="25265E"/>
                </a:solidFill>
                <a:highlight>
                  <a:srgbClr val="F9FAFC"/>
                </a:highlight>
              </a:rPr>
              <a:t>JavaScript Operators</a:t>
            </a:r>
            <a:endParaRPr/>
          </a:p>
        </p:txBody>
      </p:sp>
      <p:graphicFrame>
        <p:nvGraphicFramePr>
          <p:cNvPr id="351" name="Google Shape;351;p54"/>
          <p:cNvGraphicFramePr/>
          <p:nvPr/>
        </p:nvGraphicFramePr>
        <p:xfrm>
          <a:off x="831600" y="2005800"/>
          <a:ext cx="3000000" cy="3000000"/>
        </p:xfrm>
        <a:graphic>
          <a:graphicData uri="http://schemas.openxmlformats.org/drawingml/2006/table">
            <a:tbl>
              <a:tblPr>
                <a:noFill/>
                <a:tableStyleId>{582A1392-CAC4-466F-84EA-DF4240411F2B}</a:tableStyleId>
              </a:tblPr>
              <a:tblGrid>
                <a:gridCol w="1757250"/>
                <a:gridCol w="3781625"/>
              </a:tblGrid>
              <a:tr h="287700">
                <a:tc>
                  <a:txBody>
                    <a:bodyPr/>
                    <a:lstStyle/>
                    <a:p>
                      <a:pPr indent="0" lvl="0" marL="0" rtl="0" algn="l">
                        <a:lnSpc>
                          <a:spcPct val="100000"/>
                        </a:lnSpc>
                        <a:spcBef>
                          <a:spcPts val="0"/>
                        </a:spcBef>
                        <a:spcAft>
                          <a:spcPts val="0"/>
                        </a:spcAft>
                        <a:buNone/>
                      </a:pPr>
                      <a:r>
                        <a:rPr lang="en-GB" sz="1000">
                          <a:solidFill>
                            <a:srgbClr val="25265E"/>
                          </a:solidFill>
                          <a:highlight>
                            <a:srgbClr val="F8FAFF"/>
                          </a:highlight>
                          <a:latin typeface="Courier New"/>
                          <a:ea typeface="Courier New"/>
                          <a:cs typeface="Courier New"/>
                          <a:sym typeface="Courier New"/>
                        </a:rPr>
                        <a:t>Operator</a:t>
                      </a:r>
                      <a:endParaRPr sz="1000">
                        <a:solidFill>
                          <a:srgbClr val="25265E"/>
                        </a:solidFill>
                        <a:highlight>
                          <a:srgbClr val="F8FAFF"/>
                        </a:highlight>
                        <a:latin typeface="Courier New"/>
                        <a:ea typeface="Courier New"/>
                        <a:cs typeface="Courier New"/>
                        <a:sym typeface="Courier New"/>
                      </a:endParaRPr>
                    </a:p>
                  </a:txBody>
                  <a:tcPr marT="114300" marB="114300" marR="228600" marL="228600">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GB" sz="1000">
                          <a:solidFill>
                            <a:srgbClr val="25265E"/>
                          </a:solidFill>
                          <a:highlight>
                            <a:srgbClr val="F8FAFF"/>
                          </a:highlight>
                          <a:latin typeface="Courier New"/>
                          <a:ea typeface="Courier New"/>
                          <a:cs typeface="Courier New"/>
                          <a:sym typeface="Courier New"/>
                        </a:rPr>
                        <a:t>Description</a:t>
                      </a:r>
                      <a:endParaRPr sz="1000">
                        <a:solidFill>
                          <a:srgbClr val="25265E"/>
                        </a:solidFill>
                        <a:highlight>
                          <a:srgbClr val="F8FAFF"/>
                        </a:highlight>
                        <a:latin typeface="Courier New"/>
                        <a:ea typeface="Courier New"/>
                        <a:cs typeface="Courier New"/>
                        <a:sym typeface="Courier New"/>
                      </a:endParaRPr>
                    </a:p>
                  </a:txBody>
                  <a:tcPr marT="114300" marB="114300" marR="228600" marL="228600">
                    <a:lnB cap="flat" cmpd="sng" w="9525">
                      <a:solidFill>
                        <a:srgbClr val="000000"/>
                      </a:solidFill>
                      <a:prstDash val="solid"/>
                      <a:round/>
                      <a:headEnd len="sm" w="sm" type="none"/>
                      <a:tailEnd len="sm" w="sm" type="none"/>
                    </a:lnB>
                  </a:tcPr>
                </a:tc>
              </a:tr>
              <a:tr h="287700">
                <a:tc>
                  <a:txBody>
                    <a:bodyPr/>
                    <a:lstStyle/>
                    <a:p>
                      <a:pPr indent="0" lvl="0" marL="0" rtl="0" algn="l">
                        <a:lnSpc>
                          <a:spcPct val="100000"/>
                        </a:lnSpc>
                        <a:spcBef>
                          <a:spcPts val="0"/>
                        </a:spcBef>
                        <a:spcAft>
                          <a:spcPts val="0"/>
                        </a:spcAft>
                        <a:buNone/>
                      </a:pPr>
                      <a:r>
                        <a:rPr lang="en-GB" sz="1000">
                          <a:solidFill>
                            <a:srgbClr val="25265E"/>
                          </a:solidFill>
                          <a:highlight>
                            <a:srgbClr val="F5F5F5"/>
                          </a:highlight>
                          <a:latin typeface="Courier New"/>
                          <a:ea typeface="Courier New"/>
                          <a:cs typeface="Courier New"/>
                          <a:sym typeface="Courier New"/>
                        </a:rPr>
                        <a:t>&amp;</a:t>
                      </a:r>
                      <a:endParaRPr sz="1000">
                        <a:solidFill>
                          <a:srgbClr val="25265E"/>
                        </a:solidFill>
                        <a:highlight>
                          <a:srgbClr val="F5F5F5"/>
                        </a:highlight>
                        <a:latin typeface="Courier New"/>
                        <a:ea typeface="Courier New"/>
                        <a:cs typeface="Courier New"/>
                        <a:sym typeface="Courier New"/>
                      </a:endParaRPr>
                    </a:p>
                  </a:txBody>
                  <a:tcPr marT="114300" marB="114300" marR="228600" marL="2286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GB" sz="1000">
                          <a:solidFill>
                            <a:srgbClr val="25265E"/>
                          </a:solidFill>
                          <a:highlight>
                            <a:srgbClr val="F8FAFF"/>
                          </a:highlight>
                          <a:latin typeface="Courier New"/>
                          <a:ea typeface="Courier New"/>
                          <a:cs typeface="Courier New"/>
                          <a:sym typeface="Courier New"/>
                        </a:rPr>
                        <a:t>Bitwise AND</a:t>
                      </a:r>
                      <a:endParaRPr sz="1000">
                        <a:solidFill>
                          <a:srgbClr val="25265E"/>
                        </a:solidFill>
                        <a:highlight>
                          <a:srgbClr val="F8FAFF"/>
                        </a:highlight>
                        <a:latin typeface="Courier New"/>
                        <a:ea typeface="Courier New"/>
                        <a:cs typeface="Courier New"/>
                        <a:sym typeface="Courier New"/>
                      </a:endParaRPr>
                    </a:p>
                  </a:txBody>
                  <a:tcPr marT="114300" marB="114300" marR="228600" marL="2286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7700">
                <a:tc>
                  <a:txBody>
                    <a:bodyPr/>
                    <a:lstStyle/>
                    <a:p>
                      <a:pPr indent="0" lvl="0" marL="0" rtl="0" algn="l">
                        <a:lnSpc>
                          <a:spcPct val="100000"/>
                        </a:lnSpc>
                        <a:spcBef>
                          <a:spcPts val="0"/>
                        </a:spcBef>
                        <a:spcAft>
                          <a:spcPts val="0"/>
                        </a:spcAft>
                        <a:buNone/>
                      </a:pPr>
                      <a:r>
                        <a:rPr lang="en-GB" sz="1000">
                          <a:solidFill>
                            <a:srgbClr val="25265E"/>
                          </a:solidFill>
                          <a:highlight>
                            <a:srgbClr val="F5F5F5"/>
                          </a:highlight>
                          <a:latin typeface="Courier New"/>
                          <a:ea typeface="Courier New"/>
                          <a:cs typeface="Courier New"/>
                          <a:sym typeface="Courier New"/>
                        </a:rPr>
                        <a:t>|</a:t>
                      </a:r>
                      <a:endParaRPr sz="1000">
                        <a:solidFill>
                          <a:srgbClr val="25265E"/>
                        </a:solidFill>
                        <a:highlight>
                          <a:srgbClr val="F5F5F5"/>
                        </a:highlight>
                        <a:latin typeface="Courier New"/>
                        <a:ea typeface="Courier New"/>
                        <a:cs typeface="Courier New"/>
                        <a:sym typeface="Courier New"/>
                      </a:endParaRPr>
                    </a:p>
                  </a:txBody>
                  <a:tcPr marT="114300" marB="114300" marR="228600" marL="2286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GB" sz="1000">
                          <a:solidFill>
                            <a:srgbClr val="25265E"/>
                          </a:solidFill>
                          <a:highlight>
                            <a:srgbClr val="F8FAFF"/>
                          </a:highlight>
                          <a:latin typeface="Courier New"/>
                          <a:ea typeface="Courier New"/>
                          <a:cs typeface="Courier New"/>
                          <a:sym typeface="Courier New"/>
                        </a:rPr>
                        <a:t>Bitwise OR</a:t>
                      </a:r>
                      <a:endParaRPr sz="1000">
                        <a:solidFill>
                          <a:srgbClr val="25265E"/>
                        </a:solidFill>
                        <a:highlight>
                          <a:srgbClr val="F8FAFF"/>
                        </a:highlight>
                        <a:latin typeface="Courier New"/>
                        <a:ea typeface="Courier New"/>
                        <a:cs typeface="Courier New"/>
                        <a:sym typeface="Courier New"/>
                      </a:endParaRPr>
                    </a:p>
                  </a:txBody>
                  <a:tcPr marT="114300" marB="114300" marR="228600" marL="2286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7700">
                <a:tc>
                  <a:txBody>
                    <a:bodyPr/>
                    <a:lstStyle/>
                    <a:p>
                      <a:pPr indent="0" lvl="0" marL="0" rtl="0" algn="l">
                        <a:lnSpc>
                          <a:spcPct val="100000"/>
                        </a:lnSpc>
                        <a:spcBef>
                          <a:spcPts val="0"/>
                        </a:spcBef>
                        <a:spcAft>
                          <a:spcPts val="0"/>
                        </a:spcAft>
                        <a:buNone/>
                      </a:pPr>
                      <a:r>
                        <a:rPr lang="en-GB" sz="1000">
                          <a:solidFill>
                            <a:srgbClr val="25265E"/>
                          </a:solidFill>
                          <a:highlight>
                            <a:srgbClr val="F5F5F5"/>
                          </a:highlight>
                          <a:latin typeface="Courier New"/>
                          <a:ea typeface="Courier New"/>
                          <a:cs typeface="Courier New"/>
                          <a:sym typeface="Courier New"/>
                        </a:rPr>
                        <a:t>^</a:t>
                      </a:r>
                      <a:endParaRPr sz="1000">
                        <a:solidFill>
                          <a:srgbClr val="25265E"/>
                        </a:solidFill>
                        <a:highlight>
                          <a:srgbClr val="F5F5F5"/>
                        </a:highlight>
                        <a:latin typeface="Courier New"/>
                        <a:ea typeface="Courier New"/>
                        <a:cs typeface="Courier New"/>
                        <a:sym typeface="Courier New"/>
                      </a:endParaRPr>
                    </a:p>
                  </a:txBody>
                  <a:tcPr marT="114300" marB="114300" marR="228600" marL="2286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GB" sz="1000">
                          <a:solidFill>
                            <a:srgbClr val="25265E"/>
                          </a:solidFill>
                          <a:highlight>
                            <a:srgbClr val="F8FAFF"/>
                          </a:highlight>
                          <a:latin typeface="Courier New"/>
                          <a:ea typeface="Courier New"/>
                          <a:cs typeface="Courier New"/>
                          <a:sym typeface="Courier New"/>
                        </a:rPr>
                        <a:t>Bitwise XOR</a:t>
                      </a:r>
                      <a:endParaRPr sz="1000">
                        <a:solidFill>
                          <a:srgbClr val="25265E"/>
                        </a:solidFill>
                        <a:highlight>
                          <a:srgbClr val="F8FAFF"/>
                        </a:highlight>
                        <a:latin typeface="Courier New"/>
                        <a:ea typeface="Courier New"/>
                        <a:cs typeface="Courier New"/>
                        <a:sym typeface="Courier New"/>
                      </a:endParaRPr>
                    </a:p>
                  </a:txBody>
                  <a:tcPr marT="114300" marB="114300" marR="228600" marL="2286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7700">
                <a:tc>
                  <a:txBody>
                    <a:bodyPr/>
                    <a:lstStyle/>
                    <a:p>
                      <a:pPr indent="0" lvl="0" marL="0" rtl="0" algn="l">
                        <a:lnSpc>
                          <a:spcPct val="100000"/>
                        </a:lnSpc>
                        <a:spcBef>
                          <a:spcPts val="0"/>
                        </a:spcBef>
                        <a:spcAft>
                          <a:spcPts val="0"/>
                        </a:spcAft>
                        <a:buNone/>
                      </a:pPr>
                      <a:r>
                        <a:rPr lang="en-GB" sz="1000">
                          <a:solidFill>
                            <a:srgbClr val="25265E"/>
                          </a:solidFill>
                          <a:highlight>
                            <a:srgbClr val="F5F5F5"/>
                          </a:highlight>
                          <a:latin typeface="Courier New"/>
                          <a:ea typeface="Courier New"/>
                          <a:cs typeface="Courier New"/>
                          <a:sym typeface="Courier New"/>
                        </a:rPr>
                        <a:t>~</a:t>
                      </a:r>
                      <a:endParaRPr sz="1000">
                        <a:solidFill>
                          <a:srgbClr val="25265E"/>
                        </a:solidFill>
                        <a:highlight>
                          <a:srgbClr val="F5F5F5"/>
                        </a:highlight>
                        <a:latin typeface="Courier New"/>
                        <a:ea typeface="Courier New"/>
                        <a:cs typeface="Courier New"/>
                        <a:sym typeface="Courier New"/>
                      </a:endParaRPr>
                    </a:p>
                  </a:txBody>
                  <a:tcPr marT="114300" marB="114300" marR="228600" marL="2286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GB" sz="1000">
                          <a:solidFill>
                            <a:srgbClr val="25265E"/>
                          </a:solidFill>
                          <a:highlight>
                            <a:srgbClr val="F8FAFF"/>
                          </a:highlight>
                          <a:latin typeface="Courier New"/>
                          <a:ea typeface="Courier New"/>
                          <a:cs typeface="Courier New"/>
                          <a:sym typeface="Courier New"/>
                        </a:rPr>
                        <a:t>Bitwise NOT</a:t>
                      </a:r>
                      <a:endParaRPr sz="1000">
                        <a:solidFill>
                          <a:srgbClr val="25265E"/>
                        </a:solidFill>
                        <a:highlight>
                          <a:srgbClr val="F8FAFF"/>
                        </a:highlight>
                        <a:latin typeface="Courier New"/>
                        <a:ea typeface="Courier New"/>
                        <a:cs typeface="Courier New"/>
                        <a:sym typeface="Courier New"/>
                      </a:endParaRPr>
                    </a:p>
                  </a:txBody>
                  <a:tcPr marT="114300" marB="114300" marR="228600" marL="2286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7700">
                <a:tc>
                  <a:txBody>
                    <a:bodyPr/>
                    <a:lstStyle/>
                    <a:p>
                      <a:pPr indent="0" lvl="0" marL="0" rtl="0" algn="l">
                        <a:lnSpc>
                          <a:spcPct val="100000"/>
                        </a:lnSpc>
                        <a:spcBef>
                          <a:spcPts val="0"/>
                        </a:spcBef>
                        <a:spcAft>
                          <a:spcPts val="0"/>
                        </a:spcAft>
                        <a:buNone/>
                      </a:pPr>
                      <a:r>
                        <a:rPr lang="en-GB" sz="1000">
                          <a:solidFill>
                            <a:srgbClr val="25265E"/>
                          </a:solidFill>
                          <a:highlight>
                            <a:srgbClr val="F5F5F5"/>
                          </a:highlight>
                          <a:latin typeface="Courier New"/>
                          <a:ea typeface="Courier New"/>
                          <a:cs typeface="Courier New"/>
                          <a:sym typeface="Courier New"/>
                        </a:rPr>
                        <a:t>&lt;&lt;</a:t>
                      </a:r>
                      <a:endParaRPr sz="1000">
                        <a:solidFill>
                          <a:srgbClr val="25265E"/>
                        </a:solidFill>
                        <a:highlight>
                          <a:srgbClr val="F5F5F5"/>
                        </a:highlight>
                        <a:latin typeface="Courier New"/>
                        <a:ea typeface="Courier New"/>
                        <a:cs typeface="Courier New"/>
                        <a:sym typeface="Courier New"/>
                      </a:endParaRPr>
                    </a:p>
                  </a:txBody>
                  <a:tcPr marT="114300" marB="114300" marR="228600" marL="2286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GB" sz="1000">
                          <a:solidFill>
                            <a:srgbClr val="25265E"/>
                          </a:solidFill>
                          <a:highlight>
                            <a:srgbClr val="F8FAFF"/>
                          </a:highlight>
                          <a:latin typeface="Courier New"/>
                          <a:ea typeface="Courier New"/>
                          <a:cs typeface="Courier New"/>
                          <a:sym typeface="Courier New"/>
                        </a:rPr>
                        <a:t>Left shift</a:t>
                      </a:r>
                      <a:endParaRPr sz="1000">
                        <a:solidFill>
                          <a:srgbClr val="25265E"/>
                        </a:solidFill>
                        <a:highlight>
                          <a:srgbClr val="F8FAFF"/>
                        </a:highlight>
                        <a:latin typeface="Courier New"/>
                        <a:ea typeface="Courier New"/>
                        <a:cs typeface="Courier New"/>
                        <a:sym typeface="Courier New"/>
                      </a:endParaRPr>
                    </a:p>
                  </a:txBody>
                  <a:tcPr marT="114300" marB="114300" marR="228600" marL="2286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7700">
                <a:tc>
                  <a:txBody>
                    <a:bodyPr/>
                    <a:lstStyle/>
                    <a:p>
                      <a:pPr indent="0" lvl="0" marL="0" rtl="0" algn="l">
                        <a:lnSpc>
                          <a:spcPct val="100000"/>
                        </a:lnSpc>
                        <a:spcBef>
                          <a:spcPts val="0"/>
                        </a:spcBef>
                        <a:spcAft>
                          <a:spcPts val="0"/>
                        </a:spcAft>
                        <a:buNone/>
                      </a:pPr>
                      <a:r>
                        <a:rPr lang="en-GB" sz="1000">
                          <a:solidFill>
                            <a:srgbClr val="25265E"/>
                          </a:solidFill>
                          <a:highlight>
                            <a:srgbClr val="F5F5F5"/>
                          </a:highlight>
                          <a:latin typeface="Courier New"/>
                          <a:ea typeface="Courier New"/>
                          <a:cs typeface="Courier New"/>
                          <a:sym typeface="Courier New"/>
                        </a:rPr>
                        <a:t>&gt;&gt;</a:t>
                      </a:r>
                      <a:endParaRPr sz="1000">
                        <a:solidFill>
                          <a:srgbClr val="25265E"/>
                        </a:solidFill>
                        <a:highlight>
                          <a:srgbClr val="F5F5F5"/>
                        </a:highlight>
                        <a:latin typeface="Courier New"/>
                        <a:ea typeface="Courier New"/>
                        <a:cs typeface="Courier New"/>
                        <a:sym typeface="Courier New"/>
                      </a:endParaRPr>
                    </a:p>
                  </a:txBody>
                  <a:tcPr marT="114300" marB="114300" marR="228600" marL="2286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GB" sz="1000">
                          <a:solidFill>
                            <a:srgbClr val="25265E"/>
                          </a:solidFill>
                          <a:highlight>
                            <a:srgbClr val="F8FAFF"/>
                          </a:highlight>
                          <a:latin typeface="Courier New"/>
                          <a:ea typeface="Courier New"/>
                          <a:cs typeface="Courier New"/>
                          <a:sym typeface="Courier New"/>
                        </a:rPr>
                        <a:t>Sign-propagating right shift</a:t>
                      </a:r>
                      <a:endParaRPr sz="1000">
                        <a:solidFill>
                          <a:srgbClr val="25265E"/>
                        </a:solidFill>
                        <a:highlight>
                          <a:srgbClr val="F8FAFF"/>
                        </a:highlight>
                        <a:latin typeface="Courier New"/>
                        <a:ea typeface="Courier New"/>
                        <a:cs typeface="Courier New"/>
                        <a:sym typeface="Courier New"/>
                      </a:endParaRPr>
                    </a:p>
                  </a:txBody>
                  <a:tcPr marT="114300" marB="114300" marR="228600" marL="2286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7700">
                <a:tc>
                  <a:txBody>
                    <a:bodyPr/>
                    <a:lstStyle/>
                    <a:p>
                      <a:pPr indent="0" lvl="0" marL="0" rtl="0" algn="l">
                        <a:lnSpc>
                          <a:spcPct val="100000"/>
                        </a:lnSpc>
                        <a:spcBef>
                          <a:spcPts val="0"/>
                        </a:spcBef>
                        <a:spcAft>
                          <a:spcPts val="0"/>
                        </a:spcAft>
                        <a:buNone/>
                      </a:pPr>
                      <a:r>
                        <a:rPr lang="en-GB" sz="1000">
                          <a:solidFill>
                            <a:srgbClr val="25265E"/>
                          </a:solidFill>
                          <a:highlight>
                            <a:srgbClr val="F5F5F5"/>
                          </a:highlight>
                          <a:latin typeface="Courier New"/>
                          <a:ea typeface="Courier New"/>
                          <a:cs typeface="Courier New"/>
                          <a:sym typeface="Courier New"/>
                        </a:rPr>
                        <a:t>&gt;&gt;&gt;</a:t>
                      </a:r>
                      <a:endParaRPr sz="1000">
                        <a:solidFill>
                          <a:srgbClr val="25265E"/>
                        </a:solidFill>
                        <a:highlight>
                          <a:srgbClr val="F5F5F5"/>
                        </a:highlight>
                        <a:latin typeface="Courier New"/>
                        <a:ea typeface="Courier New"/>
                        <a:cs typeface="Courier New"/>
                        <a:sym typeface="Courier New"/>
                      </a:endParaRPr>
                    </a:p>
                  </a:txBody>
                  <a:tcPr marT="114300" marB="114300" marR="228600" marL="228600">
                    <a:lnT cap="flat" cmpd="sng" w="9525">
                      <a:solidFill>
                        <a:srgbClr val="000000"/>
                      </a:solidFill>
                      <a:prstDash val="solid"/>
                      <a:round/>
                      <a:headEnd len="sm" w="sm" type="none"/>
                      <a:tailEnd len="sm" w="sm" type="none"/>
                    </a:lnT>
                  </a:tcPr>
                </a:tc>
                <a:tc>
                  <a:txBody>
                    <a:bodyPr/>
                    <a:lstStyle/>
                    <a:p>
                      <a:pPr indent="0" lvl="0" marL="0" rtl="0" algn="l">
                        <a:lnSpc>
                          <a:spcPct val="100000"/>
                        </a:lnSpc>
                        <a:spcBef>
                          <a:spcPts val="0"/>
                        </a:spcBef>
                        <a:spcAft>
                          <a:spcPts val="0"/>
                        </a:spcAft>
                        <a:buNone/>
                      </a:pPr>
                      <a:r>
                        <a:rPr lang="en-GB" sz="1000">
                          <a:solidFill>
                            <a:srgbClr val="25265E"/>
                          </a:solidFill>
                          <a:highlight>
                            <a:srgbClr val="F8FAFF"/>
                          </a:highlight>
                          <a:latin typeface="Courier New"/>
                          <a:ea typeface="Courier New"/>
                          <a:cs typeface="Courier New"/>
                          <a:sym typeface="Courier New"/>
                        </a:rPr>
                        <a:t>Zero-fill right shift</a:t>
                      </a:r>
                      <a:endParaRPr sz="1000">
                        <a:solidFill>
                          <a:srgbClr val="25265E"/>
                        </a:solidFill>
                        <a:highlight>
                          <a:srgbClr val="F8FAFF"/>
                        </a:highlight>
                        <a:latin typeface="Courier New"/>
                        <a:ea typeface="Courier New"/>
                        <a:cs typeface="Courier New"/>
                        <a:sym typeface="Courier New"/>
                      </a:endParaRPr>
                    </a:p>
                  </a:txBody>
                  <a:tcPr marT="114300" marB="114300" marR="228600" marL="228600">
                    <a:lnT cap="flat" cmpd="sng" w="9525">
                      <a:solidFill>
                        <a:srgbClr val="000000"/>
                      </a:solidFill>
                      <a:prstDash val="solid"/>
                      <a:round/>
                      <a:headEnd len="sm" w="sm" type="none"/>
                      <a:tailEnd len="sm" w="sm" type="none"/>
                    </a:lnT>
                  </a:tcPr>
                </a:tc>
              </a:tr>
            </a:tbl>
          </a:graphicData>
        </a:graphic>
      </p:graphicFrame>
      <p:sp>
        <p:nvSpPr>
          <p:cNvPr id="352" name="Google Shape;352;p54"/>
          <p:cNvSpPr txBox="1"/>
          <p:nvPr/>
        </p:nvSpPr>
        <p:spPr>
          <a:xfrm>
            <a:off x="727650" y="1284725"/>
            <a:ext cx="7688700" cy="9105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GB" sz="1100">
                <a:solidFill>
                  <a:srgbClr val="666666"/>
                </a:solidFill>
                <a:latin typeface="Lato"/>
                <a:ea typeface="Lato"/>
                <a:cs typeface="Lato"/>
                <a:sym typeface="Lato"/>
              </a:rPr>
              <a:t>JavaScript Bitwise Operators</a:t>
            </a:r>
            <a:endParaRPr b="1" sz="1100">
              <a:solidFill>
                <a:srgbClr val="666666"/>
              </a:solidFill>
              <a:latin typeface="Lato"/>
              <a:ea typeface="Lato"/>
              <a:cs typeface="Lato"/>
              <a:sym typeface="Lato"/>
            </a:endParaRPr>
          </a:p>
          <a:p>
            <a:pPr indent="0" lvl="0" marL="0" rtl="0" algn="l">
              <a:lnSpc>
                <a:spcPct val="166666"/>
              </a:lnSpc>
              <a:spcBef>
                <a:spcPts val="900"/>
              </a:spcBef>
              <a:spcAft>
                <a:spcPts val="1200"/>
              </a:spcAft>
              <a:buNone/>
            </a:pPr>
            <a:r>
              <a:rPr lang="en-GB" sz="1100">
                <a:solidFill>
                  <a:srgbClr val="666666"/>
                </a:solidFill>
                <a:latin typeface="Lato"/>
                <a:ea typeface="Lato"/>
                <a:cs typeface="Lato"/>
                <a:sym typeface="Lato"/>
              </a:rPr>
              <a:t>Bitwise operators perform operations on binary representations of numbers.</a:t>
            </a:r>
            <a:endParaRPr sz="1100">
              <a:solidFill>
                <a:srgbClr val="666666"/>
              </a:solidFill>
              <a:latin typeface="Lato"/>
              <a:ea typeface="Lato"/>
              <a:cs typeface="Lato"/>
              <a:sym typeface="La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5"/>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500"/>
              </a:spcAft>
              <a:buNone/>
            </a:pPr>
            <a:r>
              <a:rPr lang="en-GB">
                <a:solidFill>
                  <a:srgbClr val="25265E"/>
                </a:solidFill>
                <a:highlight>
                  <a:srgbClr val="F9FAFC"/>
                </a:highlight>
              </a:rPr>
              <a:t>JavaScript Operators</a:t>
            </a:r>
            <a:endParaRPr/>
          </a:p>
        </p:txBody>
      </p:sp>
      <p:graphicFrame>
        <p:nvGraphicFramePr>
          <p:cNvPr id="358" name="Google Shape;358;p55"/>
          <p:cNvGraphicFramePr/>
          <p:nvPr/>
        </p:nvGraphicFramePr>
        <p:xfrm>
          <a:off x="831600" y="2005800"/>
          <a:ext cx="3000000" cy="3000000"/>
        </p:xfrm>
        <a:graphic>
          <a:graphicData uri="http://schemas.openxmlformats.org/drawingml/2006/table">
            <a:tbl>
              <a:tblPr>
                <a:noFill/>
                <a:tableStyleId>{582A1392-CAC4-466F-84EA-DF4240411F2B}</a:tableStyleId>
              </a:tblPr>
              <a:tblGrid>
                <a:gridCol w="1757250"/>
                <a:gridCol w="3781625"/>
              </a:tblGrid>
              <a:tr h="287700">
                <a:tc>
                  <a:txBody>
                    <a:bodyPr/>
                    <a:lstStyle/>
                    <a:p>
                      <a:pPr indent="0" lvl="0" marL="0" rtl="0" algn="l">
                        <a:lnSpc>
                          <a:spcPct val="100000"/>
                        </a:lnSpc>
                        <a:spcBef>
                          <a:spcPts val="0"/>
                        </a:spcBef>
                        <a:spcAft>
                          <a:spcPts val="0"/>
                        </a:spcAft>
                        <a:buNone/>
                      </a:pPr>
                      <a:r>
                        <a:rPr lang="en-GB" sz="1000">
                          <a:solidFill>
                            <a:srgbClr val="25265E"/>
                          </a:solidFill>
                          <a:highlight>
                            <a:srgbClr val="F8FAFF"/>
                          </a:highlight>
                          <a:latin typeface="Courier New"/>
                          <a:ea typeface="Courier New"/>
                          <a:cs typeface="Courier New"/>
                          <a:sym typeface="Courier New"/>
                        </a:rPr>
                        <a:t>Operator</a:t>
                      </a:r>
                      <a:endParaRPr sz="1000">
                        <a:solidFill>
                          <a:srgbClr val="25265E"/>
                        </a:solidFill>
                        <a:highlight>
                          <a:srgbClr val="F8FAFF"/>
                        </a:highlight>
                        <a:latin typeface="Courier New"/>
                        <a:ea typeface="Courier New"/>
                        <a:cs typeface="Courier New"/>
                        <a:sym typeface="Courier New"/>
                      </a:endParaRPr>
                    </a:p>
                  </a:txBody>
                  <a:tcPr marT="114300" marB="114300" marR="228600" marL="228600">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GB" sz="1000">
                          <a:solidFill>
                            <a:srgbClr val="25265E"/>
                          </a:solidFill>
                          <a:highlight>
                            <a:srgbClr val="F8FAFF"/>
                          </a:highlight>
                          <a:latin typeface="Courier New"/>
                          <a:ea typeface="Courier New"/>
                          <a:cs typeface="Courier New"/>
                          <a:sym typeface="Courier New"/>
                        </a:rPr>
                        <a:t>Description</a:t>
                      </a:r>
                      <a:endParaRPr sz="1000">
                        <a:solidFill>
                          <a:srgbClr val="25265E"/>
                        </a:solidFill>
                        <a:highlight>
                          <a:srgbClr val="F8FAFF"/>
                        </a:highlight>
                        <a:latin typeface="Courier New"/>
                        <a:ea typeface="Courier New"/>
                        <a:cs typeface="Courier New"/>
                        <a:sym typeface="Courier New"/>
                      </a:endParaRPr>
                    </a:p>
                  </a:txBody>
                  <a:tcPr marT="114300" marB="114300" marR="228600" marL="228600">
                    <a:lnB cap="flat" cmpd="sng" w="9525">
                      <a:solidFill>
                        <a:srgbClr val="000000"/>
                      </a:solidFill>
                      <a:prstDash val="solid"/>
                      <a:round/>
                      <a:headEnd len="sm" w="sm" type="none"/>
                      <a:tailEnd len="sm" w="sm" type="none"/>
                    </a:lnB>
                  </a:tcPr>
                </a:tc>
              </a:tr>
              <a:tr h="287700">
                <a:tc>
                  <a:txBody>
                    <a:bodyPr/>
                    <a:lstStyle/>
                    <a:p>
                      <a:pPr indent="0" lvl="0" marL="0" rtl="0" algn="l">
                        <a:lnSpc>
                          <a:spcPct val="100000"/>
                        </a:lnSpc>
                        <a:spcBef>
                          <a:spcPts val="0"/>
                        </a:spcBef>
                        <a:spcAft>
                          <a:spcPts val="0"/>
                        </a:spcAft>
                        <a:buNone/>
                      </a:pPr>
                      <a:r>
                        <a:rPr lang="en-GB" sz="1000">
                          <a:solidFill>
                            <a:srgbClr val="25265E"/>
                          </a:solidFill>
                          <a:highlight>
                            <a:srgbClr val="F5F5F5"/>
                          </a:highlight>
                          <a:latin typeface="Courier New"/>
                          <a:ea typeface="Courier New"/>
                          <a:cs typeface="Courier New"/>
                          <a:sym typeface="Courier New"/>
                        </a:rPr>
                        <a:t>&amp;</a:t>
                      </a:r>
                      <a:endParaRPr sz="1000">
                        <a:solidFill>
                          <a:srgbClr val="25265E"/>
                        </a:solidFill>
                        <a:highlight>
                          <a:srgbClr val="F5F5F5"/>
                        </a:highlight>
                        <a:latin typeface="Courier New"/>
                        <a:ea typeface="Courier New"/>
                        <a:cs typeface="Courier New"/>
                        <a:sym typeface="Courier New"/>
                      </a:endParaRPr>
                    </a:p>
                  </a:txBody>
                  <a:tcPr marT="114300" marB="114300" marR="228600" marL="2286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GB" sz="1000">
                          <a:solidFill>
                            <a:srgbClr val="25265E"/>
                          </a:solidFill>
                          <a:highlight>
                            <a:srgbClr val="F8FAFF"/>
                          </a:highlight>
                          <a:latin typeface="Courier New"/>
                          <a:ea typeface="Courier New"/>
                          <a:cs typeface="Courier New"/>
                          <a:sym typeface="Courier New"/>
                        </a:rPr>
                        <a:t>Bitwise AND</a:t>
                      </a:r>
                      <a:endParaRPr sz="1000">
                        <a:solidFill>
                          <a:srgbClr val="25265E"/>
                        </a:solidFill>
                        <a:highlight>
                          <a:srgbClr val="F8FAFF"/>
                        </a:highlight>
                        <a:latin typeface="Courier New"/>
                        <a:ea typeface="Courier New"/>
                        <a:cs typeface="Courier New"/>
                        <a:sym typeface="Courier New"/>
                      </a:endParaRPr>
                    </a:p>
                  </a:txBody>
                  <a:tcPr marT="114300" marB="114300" marR="228600" marL="2286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7700">
                <a:tc>
                  <a:txBody>
                    <a:bodyPr/>
                    <a:lstStyle/>
                    <a:p>
                      <a:pPr indent="0" lvl="0" marL="0" rtl="0" algn="l">
                        <a:lnSpc>
                          <a:spcPct val="100000"/>
                        </a:lnSpc>
                        <a:spcBef>
                          <a:spcPts val="0"/>
                        </a:spcBef>
                        <a:spcAft>
                          <a:spcPts val="0"/>
                        </a:spcAft>
                        <a:buNone/>
                      </a:pPr>
                      <a:r>
                        <a:rPr lang="en-GB" sz="1000">
                          <a:solidFill>
                            <a:srgbClr val="25265E"/>
                          </a:solidFill>
                          <a:highlight>
                            <a:srgbClr val="F5F5F5"/>
                          </a:highlight>
                          <a:latin typeface="Courier New"/>
                          <a:ea typeface="Courier New"/>
                          <a:cs typeface="Courier New"/>
                          <a:sym typeface="Courier New"/>
                        </a:rPr>
                        <a:t>|</a:t>
                      </a:r>
                      <a:endParaRPr sz="1000">
                        <a:solidFill>
                          <a:srgbClr val="25265E"/>
                        </a:solidFill>
                        <a:highlight>
                          <a:srgbClr val="F5F5F5"/>
                        </a:highlight>
                        <a:latin typeface="Courier New"/>
                        <a:ea typeface="Courier New"/>
                        <a:cs typeface="Courier New"/>
                        <a:sym typeface="Courier New"/>
                      </a:endParaRPr>
                    </a:p>
                  </a:txBody>
                  <a:tcPr marT="114300" marB="114300" marR="228600" marL="2286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GB" sz="1000">
                          <a:solidFill>
                            <a:srgbClr val="25265E"/>
                          </a:solidFill>
                          <a:highlight>
                            <a:srgbClr val="F8FAFF"/>
                          </a:highlight>
                          <a:latin typeface="Courier New"/>
                          <a:ea typeface="Courier New"/>
                          <a:cs typeface="Courier New"/>
                          <a:sym typeface="Courier New"/>
                        </a:rPr>
                        <a:t>Bitwise OR</a:t>
                      </a:r>
                      <a:endParaRPr sz="1000">
                        <a:solidFill>
                          <a:srgbClr val="25265E"/>
                        </a:solidFill>
                        <a:highlight>
                          <a:srgbClr val="F8FAFF"/>
                        </a:highlight>
                        <a:latin typeface="Courier New"/>
                        <a:ea typeface="Courier New"/>
                        <a:cs typeface="Courier New"/>
                        <a:sym typeface="Courier New"/>
                      </a:endParaRPr>
                    </a:p>
                  </a:txBody>
                  <a:tcPr marT="114300" marB="114300" marR="228600" marL="2286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7700">
                <a:tc>
                  <a:txBody>
                    <a:bodyPr/>
                    <a:lstStyle/>
                    <a:p>
                      <a:pPr indent="0" lvl="0" marL="0" rtl="0" algn="l">
                        <a:lnSpc>
                          <a:spcPct val="100000"/>
                        </a:lnSpc>
                        <a:spcBef>
                          <a:spcPts val="0"/>
                        </a:spcBef>
                        <a:spcAft>
                          <a:spcPts val="0"/>
                        </a:spcAft>
                        <a:buNone/>
                      </a:pPr>
                      <a:r>
                        <a:rPr lang="en-GB" sz="1000">
                          <a:solidFill>
                            <a:srgbClr val="25265E"/>
                          </a:solidFill>
                          <a:highlight>
                            <a:srgbClr val="F5F5F5"/>
                          </a:highlight>
                          <a:latin typeface="Courier New"/>
                          <a:ea typeface="Courier New"/>
                          <a:cs typeface="Courier New"/>
                          <a:sym typeface="Courier New"/>
                        </a:rPr>
                        <a:t>^</a:t>
                      </a:r>
                      <a:endParaRPr sz="1000">
                        <a:solidFill>
                          <a:srgbClr val="25265E"/>
                        </a:solidFill>
                        <a:highlight>
                          <a:srgbClr val="F5F5F5"/>
                        </a:highlight>
                        <a:latin typeface="Courier New"/>
                        <a:ea typeface="Courier New"/>
                        <a:cs typeface="Courier New"/>
                        <a:sym typeface="Courier New"/>
                      </a:endParaRPr>
                    </a:p>
                  </a:txBody>
                  <a:tcPr marT="114300" marB="114300" marR="228600" marL="2286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GB" sz="1000">
                          <a:solidFill>
                            <a:srgbClr val="25265E"/>
                          </a:solidFill>
                          <a:highlight>
                            <a:srgbClr val="F8FAFF"/>
                          </a:highlight>
                          <a:latin typeface="Courier New"/>
                          <a:ea typeface="Courier New"/>
                          <a:cs typeface="Courier New"/>
                          <a:sym typeface="Courier New"/>
                        </a:rPr>
                        <a:t>Bitwise XOR</a:t>
                      </a:r>
                      <a:endParaRPr sz="1000">
                        <a:solidFill>
                          <a:srgbClr val="25265E"/>
                        </a:solidFill>
                        <a:highlight>
                          <a:srgbClr val="F8FAFF"/>
                        </a:highlight>
                        <a:latin typeface="Courier New"/>
                        <a:ea typeface="Courier New"/>
                        <a:cs typeface="Courier New"/>
                        <a:sym typeface="Courier New"/>
                      </a:endParaRPr>
                    </a:p>
                  </a:txBody>
                  <a:tcPr marT="114300" marB="114300" marR="228600" marL="2286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7700">
                <a:tc>
                  <a:txBody>
                    <a:bodyPr/>
                    <a:lstStyle/>
                    <a:p>
                      <a:pPr indent="0" lvl="0" marL="0" rtl="0" algn="l">
                        <a:lnSpc>
                          <a:spcPct val="100000"/>
                        </a:lnSpc>
                        <a:spcBef>
                          <a:spcPts val="0"/>
                        </a:spcBef>
                        <a:spcAft>
                          <a:spcPts val="0"/>
                        </a:spcAft>
                        <a:buNone/>
                      </a:pPr>
                      <a:r>
                        <a:rPr lang="en-GB" sz="1000">
                          <a:solidFill>
                            <a:srgbClr val="25265E"/>
                          </a:solidFill>
                          <a:highlight>
                            <a:srgbClr val="F5F5F5"/>
                          </a:highlight>
                          <a:latin typeface="Courier New"/>
                          <a:ea typeface="Courier New"/>
                          <a:cs typeface="Courier New"/>
                          <a:sym typeface="Courier New"/>
                        </a:rPr>
                        <a:t>~</a:t>
                      </a:r>
                      <a:endParaRPr sz="1000">
                        <a:solidFill>
                          <a:srgbClr val="25265E"/>
                        </a:solidFill>
                        <a:highlight>
                          <a:srgbClr val="F5F5F5"/>
                        </a:highlight>
                        <a:latin typeface="Courier New"/>
                        <a:ea typeface="Courier New"/>
                        <a:cs typeface="Courier New"/>
                        <a:sym typeface="Courier New"/>
                      </a:endParaRPr>
                    </a:p>
                  </a:txBody>
                  <a:tcPr marT="114300" marB="114300" marR="228600" marL="2286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GB" sz="1000">
                          <a:solidFill>
                            <a:srgbClr val="25265E"/>
                          </a:solidFill>
                          <a:highlight>
                            <a:srgbClr val="F8FAFF"/>
                          </a:highlight>
                          <a:latin typeface="Courier New"/>
                          <a:ea typeface="Courier New"/>
                          <a:cs typeface="Courier New"/>
                          <a:sym typeface="Courier New"/>
                        </a:rPr>
                        <a:t>Bitwise NOT</a:t>
                      </a:r>
                      <a:endParaRPr sz="1000">
                        <a:solidFill>
                          <a:srgbClr val="25265E"/>
                        </a:solidFill>
                        <a:highlight>
                          <a:srgbClr val="F8FAFF"/>
                        </a:highlight>
                        <a:latin typeface="Courier New"/>
                        <a:ea typeface="Courier New"/>
                        <a:cs typeface="Courier New"/>
                        <a:sym typeface="Courier New"/>
                      </a:endParaRPr>
                    </a:p>
                  </a:txBody>
                  <a:tcPr marT="114300" marB="114300" marR="228600" marL="2286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7700">
                <a:tc>
                  <a:txBody>
                    <a:bodyPr/>
                    <a:lstStyle/>
                    <a:p>
                      <a:pPr indent="0" lvl="0" marL="0" rtl="0" algn="l">
                        <a:lnSpc>
                          <a:spcPct val="100000"/>
                        </a:lnSpc>
                        <a:spcBef>
                          <a:spcPts val="0"/>
                        </a:spcBef>
                        <a:spcAft>
                          <a:spcPts val="0"/>
                        </a:spcAft>
                        <a:buNone/>
                      </a:pPr>
                      <a:r>
                        <a:rPr lang="en-GB" sz="1000">
                          <a:solidFill>
                            <a:srgbClr val="25265E"/>
                          </a:solidFill>
                          <a:highlight>
                            <a:srgbClr val="F5F5F5"/>
                          </a:highlight>
                          <a:latin typeface="Courier New"/>
                          <a:ea typeface="Courier New"/>
                          <a:cs typeface="Courier New"/>
                          <a:sym typeface="Courier New"/>
                        </a:rPr>
                        <a:t>&lt;&lt;</a:t>
                      </a:r>
                      <a:endParaRPr sz="1000">
                        <a:solidFill>
                          <a:srgbClr val="25265E"/>
                        </a:solidFill>
                        <a:highlight>
                          <a:srgbClr val="F5F5F5"/>
                        </a:highlight>
                        <a:latin typeface="Courier New"/>
                        <a:ea typeface="Courier New"/>
                        <a:cs typeface="Courier New"/>
                        <a:sym typeface="Courier New"/>
                      </a:endParaRPr>
                    </a:p>
                  </a:txBody>
                  <a:tcPr marT="114300" marB="114300" marR="228600" marL="2286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GB" sz="1000">
                          <a:solidFill>
                            <a:srgbClr val="25265E"/>
                          </a:solidFill>
                          <a:highlight>
                            <a:srgbClr val="F8FAFF"/>
                          </a:highlight>
                          <a:latin typeface="Courier New"/>
                          <a:ea typeface="Courier New"/>
                          <a:cs typeface="Courier New"/>
                          <a:sym typeface="Courier New"/>
                        </a:rPr>
                        <a:t>Left shift</a:t>
                      </a:r>
                      <a:endParaRPr sz="1000">
                        <a:solidFill>
                          <a:srgbClr val="25265E"/>
                        </a:solidFill>
                        <a:highlight>
                          <a:srgbClr val="F8FAFF"/>
                        </a:highlight>
                        <a:latin typeface="Courier New"/>
                        <a:ea typeface="Courier New"/>
                        <a:cs typeface="Courier New"/>
                        <a:sym typeface="Courier New"/>
                      </a:endParaRPr>
                    </a:p>
                  </a:txBody>
                  <a:tcPr marT="114300" marB="114300" marR="228600" marL="2286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7700">
                <a:tc>
                  <a:txBody>
                    <a:bodyPr/>
                    <a:lstStyle/>
                    <a:p>
                      <a:pPr indent="0" lvl="0" marL="0" rtl="0" algn="l">
                        <a:lnSpc>
                          <a:spcPct val="100000"/>
                        </a:lnSpc>
                        <a:spcBef>
                          <a:spcPts val="0"/>
                        </a:spcBef>
                        <a:spcAft>
                          <a:spcPts val="0"/>
                        </a:spcAft>
                        <a:buNone/>
                      </a:pPr>
                      <a:r>
                        <a:rPr lang="en-GB" sz="1000">
                          <a:solidFill>
                            <a:srgbClr val="25265E"/>
                          </a:solidFill>
                          <a:highlight>
                            <a:srgbClr val="F5F5F5"/>
                          </a:highlight>
                          <a:latin typeface="Courier New"/>
                          <a:ea typeface="Courier New"/>
                          <a:cs typeface="Courier New"/>
                          <a:sym typeface="Courier New"/>
                        </a:rPr>
                        <a:t>&gt;&gt;</a:t>
                      </a:r>
                      <a:endParaRPr sz="1000">
                        <a:solidFill>
                          <a:srgbClr val="25265E"/>
                        </a:solidFill>
                        <a:highlight>
                          <a:srgbClr val="F5F5F5"/>
                        </a:highlight>
                        <a:latin typeface="Courier New"/>
                        <a:ea typeface="Courier New"/>
                        <a:cs typeface="Courier New"/>
                        <a:sym typeface="Courier New"/>
                      </a:endParaRPr>
                    </a:p>
                  </a:txBody>
                  <a:tcPr marT="114300" marB="114300" marR="228600" marL="2286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GB" sz="1000">
                          <a:solidFill>
                            <a:srgbClr val="25265E"/>
                          </a:solidFill>
                          <a:highlight>
                            <a:srgbClr val="F8FAFF"/>
                          </a:highlight>
                          <a:latin typeface="Courier New"/>
                          <a:ea typeface="Courier New"/>
                          <a:cs typeface="Courier New"/>
                          <a:sym typeface="Courier New"/>
                        </a:rPr>
                        <a:t>Sign-propagating right shift</a:t>
                      </a:r>
                      <a:endParaRPr sz="1000">
                        <a:solidFill>
                          <a:srgbClr val="25265E"/>
                        </a:solidFill>
                        <a:highlight>
                          <a:srgbClr val="F8FAFF"/>
                        </a:highlight>
                        <a:latin typeface="Courier New"/>
                        <a:ea typeface="Courier New"/>
                        <a:cs typeface="Courier New"/>
                        <a:sym typeface="Courier New"/>
                      </a:endParaRPr>
                    </a:p>
                  </a:txBody>
                  <a:tcPr marT="114300" marB="114300" marR="228600" marL="2286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7700">
                <a:tc>
                  <a:txBody>
                    <a:bodyPr/>
                    <a:lstStyle/>
                    <a:p>
                      <a:pPr indent="0" lvl="0" marL="0" rtl="0" algn="l">
                        <a:lnSpc>
                          <a:spcPct val="100000"/>
                        </a:lnSpc>
                        <a:spcBef>
                          <a:spcPts val="0"/>
                        </a:spcBef>
                        <a:spcAft>
                          <a:spcPts val="0"/>
                        </a:spcAft>
                        <a:buNone/>
                      </a:pPr>
                      <a:r>
                        <a:rPr lang="en-GB" sz="1000">
                          <a:solidFill>
                            <a:srgbClr val="25265E"/>
                          </a:solidFill>
                          <a:highlight>
                            <a:srgbClr val="F5F5F5"/>
                          </a:highlight>
                          <a:latin typeface="Courier New"/>
                          <a:ea typeface="Courier New"/>
                          <a:cs typeface="Courier New"/>
                          <a:sym typeface="Courier New"/>
                        </a:rPr>
                        <a:t>&gt;&gt;&gt;</a:t>
                      </a:r>
                      <a:endParaRPr sz="1000">
                        <a:solidFill>
                          <a:srgbClr val="25265E"/>
                        </a:solidFill>
                        <a:highlight>
                          <a:srgbClr val="F5F5F5"/>
                        </a:highlight>
                        <a:latin typeface="Courier New"/>
                        <a:ea typeface="Courier New"/>
                        <a:cs typeface="Courier New"/>
                        <a:sym typeface="Courier New"/>
                      </a:endParaRPr>
                    </a:p>
                  </a:txBody>
                  <a:tcPr marT="114300" marB="114300" marR="228600" marL="228600">
                    <a:lnT cap="flat" cmpd="sng" w="9525">
                      <a:solidFill>
                        <a:srgbClr val="000000"/>
                      </a:solidFill>
                      <a:prstDash val="solid"/>
                      <a:round/>
                      <a:headEnd len="sm" w="sm" type="none"/>
                      <a:tailEnd len="sm" w="sm" type="none"/>
                    </a:lnT>
                  </a:tcPr>
                </a:tc>
                <a:tc>
                  <a:txBody>
                    <a:bodyPr/>
                    <a:lstStyle/>
                    <a:p>
                      <a:pPr indent="0" lvl="0" marL="0" rtl="0" algn="l">
                        <a:lnSpc>
                          <a:spcPct val="100000"/>
                        </a:lnSpc>
                        <a:spcBef>
                          <a:spcPts val="0"/>
                        </a:spcBef>
                        <a:spcAft>
                          <a:spcPts val="0"/>
                        </a:spcAft>
                        <a:buNone/>
                      </a:pPr>
                      <a:r>
                        <a:rPr lang="en-GB" sz="1000">
                          <a:solidFill>
                            <a:srgbClr val="25265E"/>
                          </a:solidFill>
                          <a:highlight>
                            <a:srgbClr val="F8FAFF"/>
                          </a:highlight>
                          <a:latin typeface="Courier New"/>
                          <a:ea typeface="Courier New"/>
                          <a:cs typeface="Courier New"/>
                          <a:sym typeface="Courier New"/>
                        </a:rPr>
                        <a:t>Zero-fill right shift</a:t>
                      </a:r>
                      <a:endParaRPr sz="1000">
                        <a:solidFill>
                          <a:srgbClr val="25265E"/>
                        </a:solidFill>
                        <a:highlight>
                          <a:srgbClr val="F8FAFF"/>
                        </a:highlight>
                        <a:latin typeface="Courier New"/>
                        <a:ea typeface="Courier New"/>
                        <a:cs typeface="Courier New"/>
                        <a:sym typeface="Courier New"/>
                      </a:endParaRPr>
                    </a:p>
                  </a:txBody>
                  <a:tcPr marT="114300" marB="114300" marR="228600" marL="228600">
                    <a:lnT cap="flat" cmpd="sng" w="9525">
                      <a:solidFill>
                        <a:srgbClr val="000000"/>
                      </a:solidFill>
                      <a:prstDash val="solid"/>
                      <a:round/>
                      <a:headEnd len="sm" w="sm" type="none"/>
                      <a:tailEnd len="sm" w="sm" type="none"/>
                    </a:lnT>
                  </a:tcPr>
                </a:tc>
              </a:tr>
            </a:tbl>
          </a:graphicData>
        </a:graphic>
      </p:graphicFrame>
      <p:sp>
        <p:nvSpPr>
          <p:cNvPr id="359" name="Google Shape;359;p55"/>
          <p:cNvSpPr txBox="1"/>
          <p:nvPr/>
        </p:nvSpPr>
        <p:spPr>
          <a:xfrm>
            <a:off x="727650" y="1284725"/>
            <a:ext cx="7688700" cy="9105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GB" sz="1100">
                <a:solidFill>
                  <a:srgbClr val="666666"/>
                </a:solidFill>
                <a:latin typeface="Lato"/>
                <a:ea typeface="Lato"/>
                <a:cs typeface="Lato"/>
                <a:sym typeface="Lato"/>
              </a:rPr>
              <a:t>JavaScript Bitwise Operators</a:t>
            </a:r>
            <a:endParaRPr b="1" sz="1100">
              <a:solidFill>
                <a:srgbClr val="666666"/>
              </a:solidFill>
              <a:latin typeface="Lato"/>
              <a:ea typeface="Lato"/>
              <a:cs typeface="Lato"/>
              <a:sym typeface="Lato"/>
            </a:endParaRPr>
          </a:p>
          <a:p>
            <a:pPr indent="0" lvl="0" marL="0" rtl="0" algn="l">
              <a:lnSpc>
                <a:spcPct val="166666"/>
              </a:lnSpc>
              <a:spcBef>
                <a:spcPts val="900"/>
              </a:spcBef>
              <a:spcAft>
                <a:spcPts val="1200"/>
              </a:spcAft>
              <a:buNone/>
            </a:pPr>
            <a:r>
              <a:rPr lang="en-GB" sz="1100">
                <a:solidFill>
                  <a:srgbClr val="666666"/>
                </a:solidFill>
                <a:latin typeface="Lato"/>
                <a:ea typeface="Lato"/>
                <a:cs typeface="Lato"/>
                <a:sym typeface="Lato"/>
              </a:rPr>
              <a:t>Bitwise operators perform operations on binary representations of numbers.</a:t>
            </a:r>
            <a:endParaRPr sz="1100">
              <a:solidFill>
                <a:srgbClr val="666666"/>
              </a:solidFill>
              <a:latin typeface="Lato"/>
              <a:ea typeface="Lato"/>
              <a:cs typeface="Lato"/>
              <a:sym typeface="La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6"/>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500"/>
              </a:spcAft>
              <a:buNone/>
            </a:pPr>
            <a:r>
              <a:rPr lang="en-GB">
                <a:solidFill>
                  <a:srgbClr val="25265E"/>
                </a:solidFill>
                <a:highlight>
                  <a:srgbClr val="F9FAFC"/>
                </a:highlight>
              </a:rPr>
              <a:t>JavaScript Operators</a:t>
            </a:r>
            <a:endParaRPr/>
          </a:p>
        </p:txBody>
      </p:sp>
      <p:sp>
        <p:nvSpPr>
          <p:cNvPr id="365" name="Google Shape;365;p56"/>
          <p:cNvSpPr txBox="1"/>
          <p:nvPr/>
        </p:nvSpPr>
        <p:spPr>
          <a:xfrm>
            <a:off x="727650" y="1603100"/>
            <a:ext cx="7688700" cy="9105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GB" sz="1100">
                <a:solidFill>
                  <a:srgbClr val="666666"/>
                </a:solidFill>
                <a:latin typeface="Lato"/>
                <a:ea typeface="Lato"/>
                <a:cs typeface="Lato"/>
                <a:sym typeface="Lato"/>
              </a:rPr>
              <a:t>JavaScript String Operators</a:t>
            </a:r>
            <a:endParaRPr b="1" sz="1100">
              <a:solidFill>
                <a:srgbClr val="666666"/>
              </a:solidFill>
              <a:latin typeface="Lato"/>
              <a:ea typeface="Lato"/>
              <a:cs typeface="Lato"/>
              <a:sym typeface="Lato"/>
            </a:endParaRPr>
          </a:p>
          <a:p>
            <a:pPr indent="0" lvl="0" marL="0" rtl="0" algn="l">
              <a:lnSpc>
                <a:spcPct val="166666"/>
              </a:lnSpc>
              <a:spcBef>
                <a:spcPts val="900"/>
              </a:spcBef>
              <a:spcAft>
                <a:spcPts val="1200"/>
              </a:spcAft>
              <a:buNone/>
            </a:pPr>
            <a:r>
              <a:rPr lang="en-GB" sz="1100">
                <a:solidFill>
                  <a:srgbClr val="666666"/>
                </a:solidFill>
                <a:latin typeface="Lato"/>
                <a:ea typeface="Lato"/>
                <a:cs typeface="Lato"/>
                <a:sym typeface="Lato"/>
              </a:rPr>
              <a:t>In JavaScript, you can also use the + operator to concatenate (join) two or more strings.</a:t>
            </a:r>
            <a:endParaRPr b="1" sz="1100">
              <a:solidFill>
                <a:srgbClr val="666666"/>
              </a:solidFill>
              <a:latin typeface="Lato"/>
              <a:ea typeface="Lato"/>
              <a:cs typeface="Lato"/>
              <a:sym typeface="La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7"/>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marR="241300" rtl="0" algn="l">
              <a:lnSpc>
                <a:spcPct val="150000"/>
              </a:lnSpc>
              <a:spcBef>
                <a:spcPts val="0"/>
              </a:spcBef>
              <a:spcAft>
                <a:spcPts val="0"/>
              </a:spcAft>
              <a:buNone/>
            </a:pPr>
            <a:r>
              <a:rPr lang="en-GB">
                <a:solidFill>
                  <a:srgbClr val="610B38"/>
                </a:solidFill>
                <a:highlight>
                  <a:srgbClr val="FFFFFF"/>
                </a:highlight>
              </a:rPr>
              <a:t>Javascript Data Types</a:t>
            </a:r>
            <a:endParaRPr>
              <a:solidFill>
                <a:srgbClr val="25265E"/>
              </a:solidFill>
              <a:highlight>
                <a:srgbClr val="F9FAFC"/>
              </a:highlight>
            </a:endParaRPr>
          </a:p>
        </p:txBody>
      </p:sp>
      <p:sp>
        <p:nvSpPr>
          <p:cNvPr id="371" name="Google Shape;371;p57"/>
          <p:cNvSpPr txBox="1"/>
          <p:nvPr/>
        </p:nvSpPr>
        <p:spPr>
          <a:xfrm>
            <a:off x="727650" y="1603100"/>
            <a:ext cx="7688700" cy="2274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100"/>
              </a:spcBef>
              <a:spcAft>
                <a:spcPts val="0"/>
              </a:spcAft>
              <a:buNone/>
            </a:pPr>
            <a:r>
              <a:rPr lang="en-GB" sz="1100">
                <a:solidFill>
                  <a:srgbClr val="666666"/>
                </a:solidFill>
                <a:latin typeface="Lato"/>
                <a:ea typeface="Lato"/>
                <a:cs typeface="Lato"/>
                <a:sym typeface="Lato"/>
              </a:rPr>
              <a:t>JavaScript provides different </a:t>
            </a:r>
            <a:r>
              <a:rPr b="1" lang="en-GB" sz="1100">
                <a:solidFill>
                  <a:srgbClr val="666666"/>
                </a:solidFill>
                <a:latin typeface="Lato"/>
                <a:ea typeface="Lato"/>
                <a:cs typeface="Lato"/>
                <a:sym typeface="Lato"/>
              </a:rPr>
              <a:t>data types</a:t>
            </a:r>
            <a:r>
              <a:rPr lang="en-GB" sz="1100">
                <a:solidFill>
                  <a:srgbClr val="666666"/>
                </a:solidFill>
                <a:latin typeface="Lato"/>
                <a:ea typeface="Lato"/>
                <a:cs typeface="Lato"/>
                <a:sym typeface="Lato"/>
              </a:rPr>
              <a:t> to hold different types of values. There are two types of data types in JavaScript.</a:t>
            </a:r>
            <a:endParaRPr sz="1100">
              <a:solidFill>
                <a:srgbClr val="666666"/>
              </a:solidFill>
              <a:latin typeface="Lato"/>
              <a:ea typeface="Lato"/>
              <a:cs typeface="Lato"/>
              <a:sym typeface="Lato"/>
            </a:endParaRPr>
          </a:p>
          <a:p>
            <a:pPr indent="-298450" lvl="0" marL="457200" rtl="0" algn="l">
              <a:lnSpc>
                <a:spcPct val="178571"/>
              </a:lnSpc>
              <a:spcBef>
                <a:spcPts val="1400"/>
              </a:spcBef>
              <a:spcAft>
                <a:spcPts val="0"/>
              </a:spcAft>
              <a:buClr>
                <a:srgbClr val="666666"/>
              </a:buClr>
              <a:buSzPts val="1100"/>
              <a:buFont typeface="Lato"/>
              <a:buAutoNum type="arabicPeriod"/>
            </a:pPr>
            <a:r>
              <a:rPr lang="en-GB" sz="1100">
                <a:solidFill>
                  <a:srgbClr val="666666"/>
                </a:solidFill>
                <a:latin typeface="Lato"/>
                <a:ea typeface="Lato"/>
                <a:cs typeface="Lato"/>
                <a:sym typeface="Lato"/>
              </a:rPr>
              <a:t>Primitive data type</a:t>
            </a:r>
            <a:endParaRPr sz="1100">
              <a:solidFill>
                <a:srgbClr val="666666"/>
              </a:solidFill>
              <a:latin typeface="Lato"/>
              <a:ea typeface="Lato"/>
              <a:cs typeface="Lato"/>
              <a:sym typeface="Lato"/>
            </a:endParaRPr>
          </a:p>
          <a:p>
            <a:pPr indent="-298450" lvl="0" marL="457200" rtl="0" algn="l">
              <a:lnSpc>
                <a:spcPct val="178571"/>
              </a:lnSpc>
              <a:spcBef>
                <a:spcPts val="0"/>
              </a:spcBef>
              <a:spcAft>
                <a:spcPts val="0"/>
              </a:spcAft>
              <a:buClr>
                <a:srgbClr val="666666"/>
              </a:buClr>
              <a:buSzPts val="1100"/>
              <a:buFont typeface="Lato"/>
              <a:buAutoNum type="arabicPeriod"/>
            </a:pPr>
            <a:r>
              <a:rPr lang="en-GB" sz="1100">
                <a:solidFill>
                  <a:srgbClr val="666666"/>
                </a:solidFill>
                <a:latin typeface="Lato"/>
                <a:ea typeface="Lato"/>
                <a:cs typeface="Lato"/>
                <a:sym typeface="Lato"/>
              </a:rPr>
              <a:t>Non-primitive (reference) data type</a:t>
            </a:r>
            <a:endParaRPr sz="1100">
              <a:solidFill>
                <a:srgbClr val="666666"/>
              </a:solidFill>
              <a:latin typeface="Lato"/>
              <a:ea typeface="Lato"/>
              <a:cs typeface="Lato"/>
              <a:sym typeface="Lato"/>
            </a:endParaRPr>
          </a:p>
          <a:p>
            <a:pPr indent="0" lvl="0" marL="0" rtl="0" algn="l">
              <a:lnSpc>
                <a:spcPct val="115000"/>
              </a:lnSpc>
              <a:spcBef>
                <a:spcPts val="1100"/>
              </a:spcBef>
              <a:spcAft>
                <a:spcPts val="0"/>
              </a:spcAft>
              <a:buNone/>
            </a:pPr>
            <a:r>
              <a:rPr lang="en-GB" sz="1100">
                <a:solidFill>
                  <a:srgbClr val="666666"/>
                </a:solidFill>
                <a:latin typeface="Lato"/>
                <a:ea typeface="Lato"/>
                <a:cs typeface="Lato"/>
                <a:sym typeface="Lato"/>
              </a:rPr>
              <a:t>JavaScript is a </a:t>
            </a:r>
            <a:r>
              <a:rPr b="1" lang="en-GB" sz="1100">
                <a:solidFill>
                  <a:srgbClr val="666666"/>
                </a:solidFill>
                <a:latin typeface="Lato"/>
                <a:ea typeface="Lato"/>
                <a:cs typeface="Lato"/>
                <a:sym typeface="Lato"/>
              </a:rPr>
              <a:t>dynamic type language</a:t>
            </a:r>
            <a:r>
              <a:rPr lang="en-GB" sz="1100">
                <a:solidFill>
                  <a:srgbClr val="666666"/>
                </a:solidFill>
                <a:latin typeface="Lato"/>
                <a:ea typeface="Lato"/>
                <a:cs typeface="Lato"/>
                <a:sym typeface="Lato"/>
              </a:rPr>
              <a:t>, means you don't need to specify type of the variable because it is dynamically used by JavaScript engine. You need to use </a:t>
            </a:r>
            <a:r>
              <a:rPr b="1" lang="en-GB" sz="1100">
                <a:solidFill>
                  <a:srgbClr val="666666"/>
                </a:solidFill>
                <a:latin typeface="Lato"/>
                <a:ea typeface="Lato"/>
                <a:cs typeface="Lato"/>
                <a:sym typeface="Lato"/>
              </a:rPr>
              <a:t>var</a:t>
            </a:r>
            <a:r>
              <a:rPr lang="en-GB" sz="1100">
                <a:solidFill>
                  <a:srgbClr val="666666"/>
                </a:solidFill>
                <a:latin typeface="Lato"/>
                <a:ea typeface="Lato"/>
                <a:cs typeface="Lato"/>
                <a:sym typeface="Lato"/>
              </a:rPr>
              <a:t> here to specify the data type. It can hold any type of values such as numbers, strings etc. For example:</a:t>
            </a:r>
            <a:endParaRPr sz="1100">
              <a:solidFill>
                <a:srgbClr val="666666"/>
              </a:solidFill>
              <a:latin typeface="Lato"/>
              <a:ea typeface="Lato"/>
              <a:cs typeface="Lato"/>
              <a:sym typeface="Lato"/>
            </a:endParaRPr>
          </a:p>
          <a:p>
            <a:pPr indent="0" lvl="0" marL="0" rtl="0" algn="l">
              <a:lnSpc>
                <a:spcPct val="178571"/>
              </a:lnSpc>
              <a:spcBef>
                <a:spcPts val="1100"/>
              </a:spcBef>
              <a:spcAft>
                <a:spcPts val="0"/>
              </a:spcAft>
              <a:buNone/>
            </a:pPr>
            <a:r>
              <a:rPr lang="en-GB" sz="1000">
                <a:latin typeface="Courier New"/>
                <a:ea typeface="Courier New"/>
                <a:cs typeface="Courier New"/>
                <a:sym typeface="Courier New"/>
              </a:rPr>
              <a:t>var </a:t>
            </a:r>
            <a:r>
              <a:rPr lang="en-GB" sz="1000">
                <a:solidFill>
                  <a:srgbClr val="FF0000"/>
                </a:solidFill>
                <a:latin typeface="Courier New"/>
                <a:ea typeface="Courier New"/>
                <a:cs typeface="Courier New"/>
                <a:sym typeface="Courier New"/>
              </a:rPr>
              <a:t>a</a:t>
            </a:r>
            <a:r>
              <a:rPr lang="en-GB" sz="1000">
                <a:latin typeface="Courier New"/>
                <a:ea typeface="Courier New"/>
                <a:cs typeface="Courier New"/>
                <a:sym typeface="Courier New"/>
              </a:rPr>
              <a:t>=</a:t>
            </a:r>
            <a:r>
              <a:rPr lang="en-GB" sz="1000">
                <a:solidFill>
                  <a:srgbClr val="0000FF"/>
                </a:solidFill>
                <a:latin typeface="Courier New"/>
                <a:ea typeface="Courier New"/>
                <a:cs typeface="Courier New"/>
                <a:sym typeface="Courier New"/>
              </a:rPr>
              <a:t>40</a:t>
            </a:r>
            <a:r>
              <a:rPr lang="en-GB" sz="1000">
                <a:latin typeface="Courier New"/>
                <a:ea typeface="Courier New"/>
                <a:cs typeface="Courier New"/>
                <a:sym typeface="Courier New"/>
              </a:rPr>
              <a:t>;//holding number  </a:t>
            </a:r>
            <a:endParaRPr sz="1000">
              <a:latin typeface="Courier New"/>
              <a:ea typeface="Courier New"/>
              <a:cs typeface="Courier New"/>
              <a:sym typeface="Courier New"/>
            </a:endParaRPr>
          </a:p>
          <a:p>
            <a:pPr indent="0" lvl="0" marL="0" rtl="0" algn="l">
              <a:lnSpc>
                <a:spcPct val="178571"/>
              </a:lnSpc>
              <a:spcBef>
                <a:spcPts val="300"/>
              </a:spcBef>
              <a:spcAft>
                <a:spcPts val="0"/>
              </a:spcAft>
              <a:buNone/>
            </a:pPr>
            <a:r>
              <a:rPr lang="en-GB" sz="1000">
                <a:latin typeface="Courier New"/>
                <a:ea typeface="Courier New"/>
                <a:cs typeface="Courier New"/>
                <a:sym typeface="Courier New"/>
              </a:rPr>
              <a:t>var </a:t>
            </a:r>
            <a:r>
              <a:rPr lang="en-GB" sz="1000">
                <a:solidFill>
                  <a:srgbClr val="FF0000"/>
                </a:solidFill>
                <a:latin typeface="Courier New"/>
                <a:ea typeface="Courier New"/>
                <a:cs typeface="Courier New"/>
                <a:sym typeface="Courier New"/>
              </a:rPr>
              <a:t>b</a:t>
            </a:r>
            <a:r>
              <a:rPr lang="en-GB" sz="1000">
                <a:latin typeface="Courier New"/>
                <a:ea typeface="Courier New"/>
                <a:cs typeface="Courier New"/>
                <a:sym typeface="Courier New"/>
              </a:rPr>
              <a:t>=</a:t>
            </a:r>
            <a:r>
              <a:rPr lang="en-GB" sz="1000">
                <a:solidFill>
                  <a:srgbClr val="0000FF"/>
                </a:solidFill>
                <a:latin typeface="Courier New"/>
                <a:ea typeface="Courier New"/>
                <a:cs typeface="Courier New"/>
                <a:sym typeface="Courier New"/>
              </a:rPr>
              <a:t>"Rahul"</a:t>
            </a:r>
            <a:r>
              <a:rPr lang="en-GB" sz="1000">
                <a:latin typeface="Courier New"/>
                <a:ea typeface="Courier New"/>
                <a:cs typeface="Courier New"/>
                <a:sym typeface="Courier New"/>
              </a:rPr>
              <a:t>;//holding string </a:t>
            </a:r>
            <a:endParaRPr sz="1000">
              <a:latin typeface="Courier New"/>
              <a:ea typeface="Courier New"/>
              <a:cs typeface="Courier New"/>
              <a:sym typeface="Courier New"/>
            </a:endParaRPr>
          </a:p>
          <a:p>
            <a:pPr indent="0" lvl="0" marL="0" rtl="0" algn="l">
              <a:lnSpc>
                <a:spcPct val="115000"/>
              </a:lnSpc>
              <a:spcBef>
                <a:spcPts val="1100"/>
              </a:spcBef>
              <a:spcAft>
                <a:spcPts val="1100"/>
              </a:spcAft>
              <a:buNone/>
            </a:pPr>
            <a:r>
              <a:t/>
            </a:r>
            <a:endParaRPr sz="1100">
              <a:solidFill>
                <a:srgbClr val="666666"/>
              </a:solidFill>
              <a:latin typeface="Lato"/>
              <a:ea typeface="Lato"/>
              <a:cs typeface="Lato"/>
              <a:sym typeface="La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8"/>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marR="241300" rtl="0" algn="l">
              <a:lnSpc>
                <a:spcPct val="150000"/>
              </a:lnSpc>
              <a:spcBef>
                <a:spcPts val="0"/>
              </a:spcBef>
              <a:spcAft>
                <a:spcPts val="0"/>
              </a:spcAft>
              <a:buNone/>
            </a:pPr>
            <a:r>
              <a:rPr lang="en-GB">
                <a:solidFill>
                  <a:srgbClr val="610B38"/>
                </a:solidFill>
                <a:highlight>
                  <a:srgbClr val="FFFFFF"/>
                </a:highlight>
              </a:rPr>
              <a:t>Javascript Data Types</a:t>
            </a:r>
            <a:endParaRPr>
              <a:solidFill>
                <a:srgbClr val="25265E"/>
              </a:solidFill>
              <a:highlight>
                <a:srgbClr val="F9FAFC"/>
              </a:highlight>
            </a:endParaRPr>
          </a:p>
        </p:txBody>
      </p:sp>
      <p:graphicFrame>
        <p:nvGraphicFramePr>
          <p:cNvPr id="377" name="Google Shape;377;p58"/>
          <p:cNvGraphicFramePr/>
          <p:nvPr/>
        </p:nvGraphicFramePr>
        <p:xfrm>
          <a:off x="803300" y="2263150"/>
          <a:ext cx="3000000" cy="3000000"/>
        </p:xfrm>
        <a:graphic>
          <a:graphicData uri="http://schemas.openxmlformats.org/drawingml/2006/table">
            <a:tbl>
              <a:tblPr>
                <a:solidFill>
                  <a:srgbClr val="FFFFFF"/>
                </a:solidFill>
                <a:tableStyleId>{582A1392-CAC4-466F-84EA-DF4240411F2B}</a:tableStyleId>
              </a:tblPr>
              <a:tblGrid>
                <a:gridCol w="1334675"/>
                <a:gridCol w="4597275"/>
              </a:tblGrid>
              <a:tr h="367400">
                <a:tc>
                  <a:txBody>
                    <a:bodyPr/>
                    <a:lstStyle/>
                    <a:p>
                      <a:pPr indent="0" lvl="0" marL="0" rtl="0" algn="l">
                        <a:lnSpc>
                          <a:spcPct val="115000"/>
                        </a:lnSpc>
                        <a:spcBef>
                          <a:spcPts val="0"/>
                        </a:spcBef>
                        <a:spcAft>
                          <a:spcPts val="0"/>
                        </a:spcAft>
                        <a:buNone/>
                      </a:pPr>
                      <a:r>
                        <a:rPr b="1" lang="en-GB" sz="1000">
                          <a:solidFill>
                            <a:srgbClr val="666666"/>
                          </a:solidFill>
                          <a:latin typeface="Courier New"/>
                          <a:ea typeface="Courier New"/>
                          <a:cs typeface="Courier New"/>
                          <a:sym typeface="Courier New"/>
                        </a:rPr>
                        <a:t>Data Type</a:t>
                      </a:r>
                      <a:endParaRPr b="1" sz="1000">
                        <a:solidFill>
                          <a:srgbClr val="666666"/>
                        </a:solidFill>
                        <a:latin typeface="Courier New"/>
                        <a:ea typeface="Courier New"/>
                        <a:cs typeface="Courier New"/>
                        <a:sym typeface="Courier New"/>
                      </a:endParaRPr>
                    </a:p>
                  </a:txBody>
                  <a:tcPr marT="114300" marB="114300" marR="114300" marL="114300">
                    <a:lnB cap="flat" cmpd="sng" w="9525">
                      <a:solidFill>
                        <a:srgbClr val="C7CCBE"/>
                      </a:solidFill>
                      <a:prstDash val="solid"/>
                      <a:round/>
                      <a:headEnd len="sm" w="sm" type="none"/>
                      <a:tailEnd len="sm" w="sm" type="none"/>
                    </a:lnB>
                    <a:solidFill>
                      <a:srgbClr val="C7CCBE"/>
                    </a:solidFill>
                  </a:tcPr>
                </a:tc>
                <a:tc>
                  <a:txBody>
                    <a:bodyPr/>
                    <a:lstStyle/>
                    <a:p>
                      <a:pPr indent="0" lvl="0" marL="0" rtl="0" algn="l">
                        <a:lnSpc>
                          <a:spcPct val="115000"/>
                        </a:lnSpc>
                        <a:spcBef>
                          <a:spcPts val="0"/>
                        </a:spcBef>
                        <a:spcAft>
                          <a:spcPts val="0"/>
                        </a:spcAft>
                        <a:buNone/>
                      </a:pPr>
                      <a:r>
                        <a:rPr b="1" lang="en-GB" sz="1000">
                          <a:solidFill>
                            <a:srgbClr val="666666"/>
                          </a:solidFill>
                          <a:latin typeface="Courier New"/>
                          <a:ea typeface="Courier New"/>
                          <a:cs typeface="Courier New"/>
                          <a:sym typeface="Courier New"/>
                        </a:rPr>
                        <a:t>Description</a:t>
                      </a:r>
                      <a:endParaRPr b="1" sz="1000">
                        <a:solidFill>
                          <a:srgbClr val="666666"/>
                        </a:solidFill>
                        <a:latin typeface="Courier New"/>
                        <a:ea typeface="Courier New"/>
                        <a:cs typeface="Courier New"/>
                        <a:sym typeface="Courier New"/>
                      </a:endParaRPr>
                    </a:p>
                  </a:txBody>
                  <a:tcPr marT="114300" marB="114300" marR="114300" marL="114300">
                    <a:lnB cap="flat" cmpd="sng" w="9525">
                      <a:solidFill>
                        <a:srgbClr val="C7CCBE"/>
                      </a:solidFill>
                      <a:prstDash val="solid"/>
                      <a:round/>
                      <a:headEnd len="sm" w="sm" type="none"/>
                      <a:tailEnd len="sm" w="sm" type="none"/>
                    </a:lnB>
                    <a:solidFill>
                      <a:srgbClr val="C7CCBE"/>
                    </a:solidFill>
                  </a:tcPr>
                </a:tc>
              </a:tr>
              <a:tr h="352100">
                <a:tc>
                  <a:txBody>
                    <a:bodyPr/>
                    <a:lstStyle/>
                    <a:p>
                      <a:pPr indent="0" lvl="0" marL="190500" rtl="0" algn="l">
                        <a:lnSpc>
                          <a:spcPct val="178571"/>
                        </a:lnSpc>
                        <a:spcBef>
                          <a:spcPts val="0"/>
                        </a:spcBef>
                        <a:spcAft>
                          <a:spcPts val="0"/>
                        </a:spcAft>
                        <a:buNone/>
                      </a:pPr>
                      <a:r>
                        <a:rPr lang="en-GB" sz="1000">
                          <a:solidFill>
                            <a:srgbClr val="666666"/>
                          </a:solidFill>
                          <a:latin typeface="Courier New"/>
                          <a:ea typeface="Courier New"/>
                          <a:cs typeface="Courier New"/>
                          <a:sym typeface="Courier New"/>
                        </a:rPr>
                        <a:t>String</a:t>
                      </a:r>
                      <a:endParaRPr sz="1000">
                        <a:solidFill>
                          <a:srgbClr val="666666"/>
                        </a:solidFill>
                        <a:latin typeface="Courier New"/>
                        <a:ea typeface="Courier New"/>
                        <a:cs typeface="Courier New"/>
                        <a:sym typeface="Courier New"/>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190500" rtl="0" algn="l">
                        <a:lnSpc>
                          <a:spcPct val="178571"/>
                        </a:lnSpc>
                        <a:spcBef>
                          <a:spcPts val="0"/>
                        </a:spcBef>
                        <a:spcAft>
                          <a:spcPts val="0"/>
                        </a:spcAft>
                        <a:buNone/>
                      </a:pPr>
                      <a:r>
                        <a:rPr lang="en-GB" sz="1000">
                          <a:solidFill>
                            <a:srgbClr val="666666"/>
                          </a:solidFill>
                          <a:latin typeface="Courier New"/>
                          <a:ea typeface="Courier New"/>
                          <a:cs typeface="Courier New"/>
                          <a:sym typeface="Courier New"/>
                        </a:rPr>
                        <a:t>represents sequence of characters e.g. "hello"</a:t>
                      </a:r>
                      <a:endParaRPr sz="1000">
                        <a:solidFill>
                          <a:srgbClr val="666666"/>
                        </a:solidFill>
                        <a:latin typeface="Courier New"/>
                        <a:ea typeface="Courier New"/>
                        <a:cs typeface="Courier New"/>
                        <a:sym typeface="Courier New"/>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352100">
                <a:tc>
                  <a:txBody>
                    <a:bodyPr/>
                    <a:lstStyle/>
                    <a:p>
                      <a:pPr indent="0" lvl="0" marL="190500" rtl="0" algn="l">
                        <a:lnSpc>
                          <a:spcPct val="178571"/>
                        </a:lnSpc>
                        <a:spcBef>
                          <a:spcPts val="0"/>
                        </a:spcBef>
                        <a:spcAft>
                          <a:spcPts val="0"/>
                        </a:spcAft>
                        <a:buNone/>
                      </a:pPr>
                      <a:r>
                        <a:rPr lang="en-GB" sz="1000">
                          <a:solidFill>
                            <a:srgbClr val="666666"/>
                          </a:solidFill>
                          <a:latin typeface="Courier New"/>
                          <a:ea typeface="Courier New"/>
                          <a:cs typeface="Courier New"/>
                          <a:sym typeface="Courier New"/>
                        </a:rPr>
                        <a:t>Number</a:t>
                      </a:r>
                      <a:endParaRPr sz="1000">
                        <a:solidFill>
                          <a:srgbClr val="666666"/>
                        </a:solidFill>
                        <a:latin typeface="Courier New"/>
                        <a:ea typeface="Courier New"/>
                        <a:cs typeface="Courier New"/>
                        <a:sym typeface="Courier New"/>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190500" rtl="0" algn="l">
                        <a:lnSpc>
                          <a:spcPct val="178571"/>
                        </a:lnSpc>
                        <a:spcBef>
                          <a:spcPts val="0"/>
                        </a:spcBef>
                        <a:spcAft>
                          <a:spcPts val="0"/>
                        </a:spcAft>
                        <a:buNone/>
                      </a:pPr>
                      <a:r>
                        <a:rPr lang="en-GB" sz="1000">
                          <a:solidFill>
                            <a:srgbClr val="666666"/>
                          </a:solidFill>
                          <a:latin typeface="Courier New"/>
                          <a:ea typeface="Courier New"/>
                          <a:cs typeface="Courier New"/>
                          <a:sym typeface="Courier New"/>
                        </a:rPr>
                        <a:t>represents numeric values e.g. 100</a:t>
                      </a:r>
                      <a:endParaRPr sz="1000">
                        <a:solidFill>
                          <a:srgbClr val="666666"/>
                        </a:solidFill>
                        <a:latin typeface="Courier New"/>
                        <a:ea typeface="Courier New"/>
                        <a:cs typeface="Courier New"/>
                        <a:sym typeface="Courier New"/>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352100">
                <a:tc>
                  <a:txBody>
                    <a:bodyPr/>
                    <a:lstStyle/>
                    <a:p>
                      <a:pPr indent="0" lvl="0" marL="190500" rtl="0" algn="l">
                        <a:lnSpc>
                          <a:spcPct val="178571"/>
                        </a:lnSpc>
                        <a:spcBef>
                          <a:spcPts val="0"/>
                        </a:spcBef>
                        <a:spcAft>
                          <a:spcPts val="0"/>
                        </a:spcAft>
                        <a:buNone/>
                      </a:pPr>
                      <a:r>
                        <a:rPr lang="en-GB" sz="1000">
                          <a:solidFill>
                            <a:srgbClr val="666666"/>
                          </a:solidFill>
                          <a:latin typeface="Courier New"/>
                          <a:ea typeface="Courier New"/>
                          <a:cs typeface="Courier New"/>
                          <a:sym typeface="Courier New"/>
                        </a:rPr>
                        <a:t>Boolean</a:t>
                      </a:r>
                      <a:endParaRPr sz="1000">
                        <a:solidFill>
                          <a:srgbClr val="666666"/>
                        </a:solidFill>
                        <a:latin typeface="Courier New"/>
                        <a:ea typeface="Courier New"/>
                        <a:cs typeface="Courier New"/>
                        <a:sym typeface="Courier New"/>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190500" rtl="0" algn="l">
                        <a:lnSpc>
                          <a:spcPct val="178571"/>
                        </a:lnSpc>
                        <a:spcBef>
                          <a:spcPts val="0"/>
                        </a:spcBef>
                        <a:spcAft>
                          <a:spcPts val="0"/>
                        </a:spcAft>
                        <a:buNone/>
                      </a:pPr>
                      <a:r>
                        <a:rPr lang="en-GB" sz="1000">
                          <a:solidFill>
                            <a:srgbClr val="666666"/>
                          </a:solidFill>
                          <a:latin typeface="Courier New"/>
                          <a:ea typeface="Courier New"/>
                          <a:cs typeface="Courier New"/>
                          <a:sym typeface="Courier New"/>
                        </a:rPr>
                        <a:t>represents boolean value either false or true</a:t>
                      </a:r>
                      <a:endParaRPr sz="1000">
                        <a:solidFill>
                          <a:srgbClr val="666666"/>
                        </a:solidFill>
                        <a:latin typeface="Courier New"/>
                        <a:ea typeface="Courier New"/>
                        <a:cs typeface="Courier New"/>
                        <a:sym typeface="Courier New"/>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352100">
                <a:tc>
                  <a:txBody>
                    <a:bodyPr/>
                    <a:lstStyle/>
                    <a:p>
                      <a:pPr indent="0" lvl="0" marL="190500" rtl="0" algn="l">
                        <a:lnSpc>
                          <a:spcPct val="178571"/>
                        </a:lnSpc>
                        <a:spcBef>
                          <a:spcPts val="0"/>
                        </a:spcBef>
                        <a:spcAft>
                          <a:spcPts val="0"/>
                        </a:spcAft>
                        <a:buNone/>
                      </a:pPr>
                      <a:r>
                        <a:rPr lang="en-GB" sz="1000">
                          <a:solidFill>
                            <a:srgbClr val="666666"/>
                          </a:solidFill>
                          <a:latin typeface="Courier New"/>
                          <a:ea typeface="Courier New"/>
                          <a:cs typeface="Courier New"/>
                          <a:sym typeface="Courier New"/>
                        </a:rPr>
                        <a:t>Undefined</a:t>
                      </a:r>
                      <a:endParaRPr sz="1000">
                        <a:solidFill>
                          <a:srgbClr val="666666"/>
                        </a:solidFill>
                        <a:latin typeface="Courier New"/>
                        <a:ea typeface="Courier New"/>
                        <a:cs typeface="Courier New"/>
                        <a:sym typeface="Courier New"/>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190500" rtl="0" algn="l">
                        <a:lnSpc>
                          <a:spcPct val="178571"/>
                        </a:lnSpc>
                        <a:spcBef>
                          <a:spcPts val="0"/>
                        </a:spcBef>
                        <a:spcAft>
                          <a:spcPts val="0"/>
                        </a:spcAft>
                        <a:buNone/>
                      </a:pPr>
                      <a:r>
                        <a:rPr lang="en-GB" sz="1000">
                          <a:solidFill>
                            <a:srgbClr val="666666"/>
                          </a:solidFill>
                          <a:latin typeface="Courier New"/>
                          <a:ea typeface="Courier New"/>
                          <a:cs typeface="Courier New"/>
                          <a:sym typeface="Courier New"/>
                        </a:rPr>
                        <a:t>represents undefined value</a:t>
                      </a:r>
                      <a:endParaRPr sz="1000">
                        <a:solidFill>
                          <a:srgbClr val="666666"/>
                        </a:solidFill>
                        <a:latin typeface="Courier New"/>
                        <a:ea typeface="Courier New"/>
                        <a:cs typeface="Courier New"/>
                        <a:sym typeface="Courier New"/>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352100">
                <a:tc>
                  <a:txBody>
                    <a:bodyPr/>
                    <a:lstStyle/>
                    <a:p>
                      <a:pPr indent="0" lvl="0" marL="190500" rtl="0" algn="l">
                        <a:lnSpc>
                          <a:spcPct val="178571"/>
                        </a:lnSpc>
                        <a:spcBef>
                          <a:spcPts val="0"/>
                        </a:spcBef>
                        <a:spcAft>
                          <a:spcPts val="0"/>
                        </a:spcAft>
                        <a:buNone/>
                      </a:pPr>
                      <a:r>
                        <a:rPr lang="en-GB" sz="1000">
                          <a:solidFill>
                            <a:srgbClr val="666666"/>
                          </a:solidFill>
                          <a:latin typeface="Courier New"/>
                          <a:ea typeface="Courier New"/>
                          <a:cs typeface="Courier New"/>
                          <a:sym typeface="Courier New"/>
                        </a:rPr>
                        <a:t>Null</a:t>
                      </a:r>
                      <a:endParaRPr sz="1000">
                        <a:solidFill>
                          <a:srgbClr val="666666"/>
                        </a:solidFill>
                        <a:latin typeface="Courier New"/>
                        <a:ea typeface="Courier New"/>
                        <a:cs typeface="Courier New"/>
                        <a:sym typeface="Courier New"/>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190500" rtl="0" algn="l">
                        <a:lnSpc>
                          <a:spcPct val="178571"/>
                        </a:lnSpc>
                        <a:spcBef>
                          <a:spcPts val="0"/>
                        </a:spcBef>
                        <a:spcAft>
                          <a:spcPts val="0"/>
                        </a:spcAft>
                        <a:buNone/>
                      </a:pPr>
                      <a:r>
                        <a:rPr lang="en-GB" sz="1000">
                          <a:solidFill>
                            <a:srgbClr val="666666"/>
                          </a:solidFill>
                          <a:latin typeface="Courier New"/>
                          <a:ea typeface="Courier New"/>
                          <a:cs typeface="Courier New"/>
                          <a:sym typeface="Courier New"/>
                        </a:rPr>
                        <a:t>represents null i.e. no value at all</a:t>
                      </a:r>
                      <a:endParaRPr sz="1000">
                        <a:solidFill>
                          <a:srgbClr val="666666"/>
                        </a:solidFill>
                        <a:latin typeface="Courier New"/>
                        <a:ea typeface="Courier New"/>
                        <a:cs typeface="Courier New"/>
                        <a:sym typeface="Courier New"/>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bl>
          </a:graphicData>
        </a:graphic>
      </p:graphicFrame>
      <p:sp>
        <p:nvSpPr>
          <p:cNvPr id="378" name="Google Shape;378;p58"/>
          <p:cNvSpPr txBox="1"/>
          <p:nvPr/>
        </p:nvSpPr>
        <p:spPr>
          <a:xfrm>
            <a:off x="803300" y="1358400"/>
            <a:ext cx="7614900" cy="849000"/>
          </a:xfrm>
          <a:prstGeom prst="rect">
            <a:avLst/>
          </a:prstGeom>
          <a:noFill/>
          <a:ln>
            <a:noFill/>
          </a:ln>
        </p:spPr>
        <p:txBody>
          <a:bodyPr anchorCtr="0" anchor="ctr" bIns="91425" lIns="91425" spcFirstLastPara="1" rIns="91425" wrap="square" tIns="91425">
            <a:noAutofit/>
          </a:bodyPr>
          <a:lstStyle/>
          <a:p>
            <a:pPr indent="0" lvl="0" marL="0" rtl="0" algn="l">
              <a:lnSpc>
                <a:spcPct val="130000"/>
              </a:lnSpc>
              <a:spcBef>
                <a:spcPts val="1800"/>
              </a:spcBef>
              <a:spcAft>
                <a:spcPts val="0"/>
              </a:spcAft>
              <a:buNone/>
            </a:pPr>
            <a:r>
              <a:rPr b="1" lang="en-GB" sz="1100">
                <a:solidFill>
                  <a:srgbClr val="666666"/>
                </a:solidFill>
                <a:latin typeface="Lato"/>
                <a:ea typeface="Lato"/>
                <a:cs typeface="Lato"/>
                <a:sym typeface="Lato"/>
              </a:rPr>
              <a:t>JavaScript primitive data types</a:t>
            </a:r>
            <a:endParaRPr b="1" sz="1100">
              <a:solidFill>
                <a:srgbClr val="666666"/>
              </a:solidFill>
              <a:latin typeface="Lato"/>
              <a:ea typeface="Lato"/>
              <a:cs typeface="Lato"/>
              <a:sym typeface="Lato"/>
            </a:endParaRPr>
          </a:p>
          <a:p>
            <a:pPr indent="0" lvl="0" marL="0" rtl="0" algn="l">
              <a:lnSpc>
                <a:spcPct val="115000"/>
              </a:lnSpc>
              <a:spcBef>
                <a:spcPts val="1100"/>
              </a:spcBef>
              <a:spcAft>
                <a:spcPts val="1100"/>
              </a:spcAft>
              <a:buNone/>
            </a:pPr>
            <a:r>
              <a:rPr lang="en-GB" sz="1100">
                <a:solidFill>
                  <a:srgbClr val="666666"/>
                </a:solidFill>
                <a:latin typeface="Lato"/>
                <a:ea typeface="Lato"/>
                <a:cs typeface="Lato"/>
                <a:sym typeface="Lato"/>
              </a:rPr>
              <a:t>There are five types of primitive data types in JavaScript. They are as follows:</a:t>
            </a:r>
            <a:endParaRPr sz="1100">
              <a:solidFill>
                <a:srgbClr val="666666"/>
              </a:solidFill>
              <a:latin typeface="Lato"/>
              <a:ea typeface="Lato"/>
              <a:cs typeface="Lato"/>
              <a:sym typeface="La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9"/>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marR="241300" rtl="0" algn="l">
              <a:lnSpc>
                <a:spcPct val="150000"/>
              </a:lnSpc>
              <a:spcBef>
                <a:spcPts val="0"/>
              </a:spcBef>
              <a:spcAft>
                <a:spcPts val="0"/>
              </a:spcAft>
              <a:buNone/>
            </a:pPr>
            <a:r>
              <a:rPr lang="en-GB">
                <a:solidFill>
                  <a:srgbClr val="610B38"/>
                </a:solidFill>
                <a:highlight>
                  <a:srgbClr val="FFFFFF"/>
                </a:highlight>
              </a:rPr>
              <a:t>Javascript Data Types</a:t>
            </a:r>
            <a:endParaRPr>
              <a:solidFill>
                <a:srgbClr val="25265E"/>
              </a:solidFill>
              <a:highlight>
                <a:srgbClr val="F9FAFC"/>
              </a:highlight>
            </a:endParaRPr>
          </a:p>
        </p:txBody>
      </p:sp>
      <p:graphicFrame>
        <p:nvGraphicFramePr>
          <p:cNvPr id="384" name="Google Shape;384;p59"/>
          <p:cNvGraphicFramePr/>
          <p:nvPr/>
        </p:nvGraphicFramePr>
        <p:xfrm>
          <a:off x="852825" y="2443525"/>
          <a:ext cx="3000000" cy="3000000"/>
        </p:xfrm>
        <a:graphic>
          <a:graphicData uri="http://schemas.openxmlformats.org/drawingml/2006/table">
            <a:tbl>
              <a:tblPr>
                <a:solidFill>
                  <a:srgbClr val="FFFFFF"/>
                </a:solidFill>
                <a:tableStyleId>{582A1392-CAC4-466F-84EA-DF4240411F2B}</a:tableStyleId>
              </a:tblPr>
              <a:tblGrid>
                <a:gridCol w="1150400"/>
                <a:gridCol w="5053950"/>
              </a:tblGrid>
              <a:tr h="428625">
                <a:tc>
                  <a:txBody>
                    <a:bodyPr/>
                    <a:lstStyle/>
                    <a:p>
                      <a:pPr indent="0" lvl="0" marL="0" rtl="0" algn="l">
                        <a:lnSpc>
                          <a:spcPct val="115000"/>
                        </a:lnSpc>
                        <a:spcBef>
                          <a:spcPts val="0"/>
                        </a:spcBef>
                        <a:spcAft>
                          <a:spcPts val="0"/>
                        </a:spcAft>
                        <a:buNone/>
                      </a:pPr>
                      <a:r>
                        <a:rPr b="1" lang="en-GB" sz="1000">
                          <a:solidFill>
                            <a:srgbClr val="666666"/>
                          </a:solidFill>
                          <a:latin typeface="Courier New"/>
                          <a:ea typeface="Courier New"/>
                          <a:cs typeface="Courier New"/>
                          <a:sym typeface="Courier New"/>
                        </a:rPr>
                        <a:t>Data Type</a:t>
                      </a:r>
                      <a:endParaRPr b="1" sz="1000">
                        <a:solidFill>
                          <a:srgbClr val="666666"/>
                        </a:solidFill>
                        <a:latin typeface="Courier New"/>
                        <a:ea typeface="Courier New"/>
                        <a:cs typeface="Courier New"/>
                        <a:sym typeface="Courier New"/>
                      </a:endParaRPr>
                    </a:p>
                  </a:txBody>
                  <a:tcPr marT="114300" marB="114300" marR="114300" marL="114300">
                    <a:lnB cap="flat" cmpd="sng" w="9525">
                      <a:solidFill>
                        <a:srgbClr val="C7CCBE"/>
                      </a:solidFill>
                      <a:prstDash val="solid"/>
                      <a:round/>
                      <a:headEnd len="sm" w="sm" type="none"/>
                      <a:tailEnd len="sm" w="sm" type="none"/>
                    </a:lnB>
                    <a:solidFill>
                      <a:srgbClr val="C7CCBE"/>
                    </a:solidFill>
                  </a:tcPr>
                </a:tc>
                <a:tc>
                  <a:txBody>
                    <a:bodyPr/>
                    <a:lstStyle/>
                    <a:p>
                      <a:pPr indent="0" lvl="0" marL="0" rtl="0" algn="l">
                        <a:lnSpc>
                          <a:spcPct val="115000"/>
                        </a:lnSpc>
                        <a:spcBef>
                          <a:spcPts val="0"/>
                        </a:spcBef>
                        <a:spcAft>
                          <a:spcPts val="0"/>
                        </a:spcAft>
                        <a:buNone/>
                      </a:pPr>
                      <a:r>
                        <a:rPr b="1" lang="en-GB" sz="1000">
                          <a:solidFill>
                            <a:srgbClr val="666666"/>
                          </a:solidFill>
                          <a:latin typeface="Courier New"/>
                          <a:ea typeface="Courier New"/>
                          <a:cs typeface="Courier New"/>
                          <a:sym typeface="Courier New"/>
                        </a:rPr>
                        <a:t>Description</a:t>
                      </a:r>
                      <a:endParaRPr b="1" sz="1000">
                        <a:solidFill>
                          <a:srgbClr val="666666"/>
                        </a:solidFill>
                        <a:latin typeface="Courier New"/>
                        <a:ea typeface="Courier New"/>
                        <a:cs typeface="Courier New"/>
                        <a:sym typeface="Courier New"/>
                      </a:endParaRPr>
                    </a:p>
                  </a:txBody>
                  <a:tcPr marT="114300" marB="114300" marR="114300" marL="114300">
                    <a:lnB cap="flat" cmpd="sng" w="9525">
                      <a:solidFill>
                        <a:srgbClr val="C7CCBE"/>
                      </a:solidFill>
                      <a:prstDash val="solid"/>
                      <a:round/>
                      <a:headEnd len="sm" w="sm" type="none"/>
                      <a:tailEnd len="sm" w="sm" type="none"/>
                    </a:lnB>
                    <a:solidFill>
                      <a:srgbClr val="C7CCBE"/>
                    </a:solidFill>
                  </a:tcPr>
                </a:tc>
              </a:tr>
              <a:tr h="400050">
                <a:tc>
                  <a:txBody>
                    <a:bodyPr/>
                    <a:lstStyle/>
                    <a:p>
                      <a:pPr indent="0" lvl="0" marL="190500" rtl="0" algn="l">
                        <a:lnSpc>
                          <a:spcPct val="178571"/>
                        </a:lnSpc>
                        <a:spcBef>
                          <a:spcPts val="0"/>
                        </a:spcBef>
                        <a:spcAft>
                          <a:spcPts val="0"/>
                        </a:spcAft>
                        <a:buNone/>
                      </a:pPr>
                      <a:r>
                        <a:rPr lang="en-GB" sz="1000">
                          <a:solidFill>
                            <a:srgbClr val="666666"/>
                          </a:solidFill>
                          <a:latin typeface="Courier New"/>
                          <a:ea typeface="Courier New"/>
                          <a:cs typeface="Courier New"/>
                          <a:sym typeface="Courier New"/>
                        </a:rPr>
                        <a:t>Object</a:t>
                      </a:r>
                      <a:endParaRPr sz="1000">
                        <a:solidFill>
                          <a:srgbClr val="666666"/>
                        </a:solidFill>
                        <a:latin typeface="Courier New"/>
                        <a:ea typeface="Courier New"/>
                        <a:cs typeface="Courier New"/>
                        <a:sym typeface="Courier New"/>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190500" rtl="0" algn="l">
                        <a:lnSpc>
                          <a:spcPct val="178571"/>
                        </a:lnSpc>
                        <a:spcBef>
                          <a:spcPts val="0"/>
                        </a:spcBef>
                        <a:spcAft>
                          <a:spcPts val="0"/>
                        </a:spcAft>
                        <a:buNone/>
                      </a:pPr>
                      <a:r>
                        <a:rPr lang="en-GB" sz="1000">
                          <a:solidFill>
                            <a:srgbClr val="666666"/>
                          </a:solidFill>
                          <a:latin typeface="Courier New"/>
                          <a:ea typeface="Courier New"/>
                          <a:cs typeface="Courier New"/>
                          <a:sym typeface="Courier New"/>
                        </a:rPr>
                        <a:t>represents instance through which we can access members</a:t>
                      </a:r>
                      <a:endParaRPr sz="1000">
                        <a:solidFill>
                          <a:srgbClr val="666666"/>
                        </a:solidFill>
                        <a:latin typeface="Courier New"/>
                        <a:ea typeface="Courier New"/>
                        <a:cs typeface="Courier New"/>
                        <a:sym typeface="Courier New"/>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400050">
                <a:tc>
                  <a:txBody>
                    <a:bodyPr/>
                    <a:lstStyle/>
                    <a:p>
                      <a:pPr indent="0" lvl="0" marL="190500" rtl="0" algn="l">
                        <a:lnSpc>
                          <a:spcPct val="178571"/>
                        </a:lnSpc>
                        <a:spcBef>
                          <a:spcPts val="0"/>
                        </a:spcBef>
                        <a:spcAft>
                          <a:spcPts val="0"/>
                        </a:spcAft>
                        <a:buNone/>
                      </a:pPr>
                      <a:r>
                        <a:rPr lang="en-GB" sz="1000">
                          <a:solidFill>
                            <a:srgbClr val="666666"/>
                          </a:solidFill>
                          <a:latin typeface="Courier New"/>
                          <a:ea typeface="Courier New"/>
                          <a:cs typeface="Courier New"/>
                          <a:sym typeface="Courier New"/>
                        </a:rPr>
                        <a:t>Array</a:t>
                      </a:r>
                      <a:endParaRPr sz="1000">
                        <a:solidFill>
                          <a:srgbClr val="666666"/>
                        </a:solidFill>
                        <a:latin typeface="Courier New"/>
                        <a:ea typeface="Courier New"/>
                        <a:cs typeface="Courier New"/>
                        <a:sym typeface="Courier New"/>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190500" rtl="0" algn="l">
                        <a:lnSpc>
                          <a:spcPct val="178571"/>
                        </a:lnSpc>
                        <a:spcBef>
                          <a:spcPts val="0"/>
                        </a:spcBef>
                        <a:spcAft>
                          <a:spcPts val="0"/>
                        </a:spcAft>
                        <a:buNone/>
                      </a:pPr>
                      <a:r>
                        <a:rPr lang="en-GB" sz="1000">
                          <a:solidFill>
                            <a:srgbClr val="666666"/>
                          </a:solidFill>
                          <a:latin typeface="Courier New"/>
                          <a:ea typeface="Courier New"/>
                          <a:cs typeface="Courier New"/>
                          <a:sym typeface="Courier New"/>
                        </a:rPr>
                        <a:t>represents group of similar values</a:t>
                      </a:r>
                      <a:endParaRPr sz="1000">
                        <a:solidFill>
                          <a:srgbClr val="666666"/>
                        </a:solidFill>
                        <a:latin typeface="Courier New"/>
                        <a:ea typeface="Courier New"/>
                        <a:cs typeface="Courier New"/>
                        <a:sym typeface="Courier New"/>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400050">
                <a:tc>
                  <a:txBody>
                    <a:bodyPr/>
                    <a:lstStyle/>
                    <a:p>
                      <a:pPr indent="0" lvl="0" marL="190500" rtl="0" algn="l">
                        <a:lnSpc>
                          <a:spcPct val="178571"/>
                        </a:lnSpc>
                        <a:spcBef>
                          <a:spcPts val="0"/>
                        </a:spcBef>
                        <a:spcAft>
                          <a:spcPts val="0"/>
                        </a:spcAft>
                        <a:buNone/>
                      </a:pPr>
                      <a:r>
                        <a:rPr lang="en-GB" sz="1000">
                          <a:solidFill>
                            <a:srgbClr val="666666"/>
                          </a:solidFill>
                          <a:latin typeface="Courier New"/>
                          <a:ea typeface="Courier New"/>
                          <a:cs typeface="Courier New"/>
                          <a:sym typeface="Courier New"/>
                        </a:rPr>
                        <a:t>RegExp</a:t>
                      </a:r>
                      <a:endParaRPr sz="1000">
                        <a:solidFill>
                          <a:srgbClr val="666666"/>
                        </a:solidFill>
                        <a:latin typeface="Courier New"/>
                        <a:ea typeface="Courier New"/>
                        <a:cs typeface="Courier New"/>
                        <a:sym typeface="Courier New"/>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190500" rtl="0" algn="l">
                        <a:lnSpc>
                          <a:spcPct val="178571"/>
                        </a:lnSpc>
                        <a:spcBef>
                          <a:spcPts val="0"/>
                        </a:spcBef>
                        <a:spcAft>
                          <a:spcPts val="0"/>
                        </a:spcAft>
                        <a:buNone/>
                      </a:pPr>
                      <a:r>
                        <a:rPr lang="en-GB" sz="1000">
                          <a:solidFill>
                            <a:srgbClr val="666666"/>
                          </a:solidFill>
                          <a:latin typeface="Courier New"/>
                          <a:ea typeface="Courier New"/>
                          <a:cs typeface="Courier New"/>
                          <a:sym typeface="Courier New"/>
                        </a:rPr>
                        <a:t>represents regular expression</a:t>
                      </a:r>
                      <a:endParaRPr sz="1000">
                        <a:solidFill>
                          <a:srgbClr val="666666"/>
                        </a:solidFill>
                        <a:latin typeface="Courier New"/>
                        <a:ea typeface="Courier New"/>
                        <a:cs typeface="Courier New"/>
                        <a:sym typeface="Courier New"/>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bl>
          </a:graphicData>
        </a:graphic>
      </p:graphicFrame>
      <p:sp>
        <p:nvSpPr>
          <p:cNvPr id="385" name="Google Shape;385;p59"/>
          <p:cNvSpPr txBox="1"/>
          <p:nvPr/>
        </p:nvSpPr>
        <p:spPr>
          <a:xfrm>
            <a:off x="820700" y="1330100"/>
            <a:ext cx="7597500" cy="1110900"/>
          </a:xfrm>
          <a:prstGeom prst="rect">
            <a:avLst/>
          </a:prstGeom>
          <a:noFill/>
          <a:ln>
            <a:noFill/>
          </a:ln>
        </p:spPr>
        <p:txBody>
          <a:bodyPr anchorCtr="0" anchor="ctr" bIns="91425" lIns="91425" spcFirstLastPara="1" rIns="91425" wrap="square" tIns="91425">
            <a:noAutofit/>
          </a:bodyPr>
          <a:lstStyle/>
          <a:p>
            <a:pPr indent="0" lvl="0" marL="0" rtl="0" algn="l">
              <a:lnSpc>
                <a:spcPct val="130000"/>
              </a:lnSpc>
              <a:spcBef>
                <a:spcPts val="1800"/>
              </a:spcBef>
              <a:spcAft>
                <a:spcPts val="0"/>
              </a:spcAft>
              <a:buNone/>
            </a:pPr>
            <a:r>
              <a:rPr b="1" lang="en-GB" sz="1100">
                <a:solidFill>
                  <a:srgbClr val="666666"/>
                </a:solidFill>
                <a:latin typeface="Lato"/>
                <a:ea typeface="Lato"/>
                <a:cs typeface="Lato"/>
                <a:sym typeface="Lato"/>
              </a:rPr>
              <a:t>JavaScript non-primitive data types</a:t>
            </a:r>
            <a:endParaRPr b="1" sz="1100">
              <a:solidFill>
                <a:srgbClr val="666666"/>
              </a:solidFill>
              <a:latin typeface="Lato"/>
              <a:ea typeface="Lato"/>
              <a:cs typeface="Lato"/>
              <a:sym typeface="Lato"/>
            </a:endParaRPr>
          </a:p>
          <a:p>
            <a:pPr indent="0" lvl="0" marL="0" rtl="0" algn="l">
              <a:lnSpc>
                <a:spcPct val="115000"/>
              </a:lnSpc>
              <a:spcBef>
                <a:spcPts val="1100"/>
              </a:spcBef>
              <a:spcAft>
                <a:spcPts val="1100"/>
              </a:spcAft>
              <a:buNone/>
            </a:pPr>
            <a:r>
              <a:rPr lang="en-GB" sz="1100">
                <a:solidFill>
                  <a:srgbClr val="666666"/>
                </a:solidFill>
                <a:latin typeface="Lato"/>
                <a:ea typeface="Lato"/>
                <a:cs typeface="Lato"/>
                <a:sym typeface="Lato"/>
              </a:rPr>
              <a:t>The non-primitive data types are as follows:</a:t>
            </a:r>
            <a:endParaRPr sz="1100">
              <a:solidFill>
                <a:srgbClr val="666666"/>
              </a:solidFill>
              <a:latin typeface="Lato"/>
              <a:ea typeface="Lato"/>
              <a:cs typeface="Lato"/>
              <a:sym typeface="La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0"/>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600"/>
              </a:spcAft>
              <a:buNone/>
            </a:pPr>
            <a:r>
              <a:rPr lang="en-GB">
                <a:solidFill>
                  <a:srgbClr val="212529"/>
                </a:solidFill>
                <a:highlight>
                  <a:srgbClr val="FFFFFF"/>
                </a:highlight>
              </a:rPr>
              <a:t>JavaScript Popup Boxes</a:t>
            </a:r>
            <a:endParaRPr>
              <a:solidFill>
                <a:srgbClr val="610B38"/>
              </a:solidFill>
              <a:highlight>
                <a:srgbClr val="FFFFFF"/>
              </a:highlight>
            </a:endParaRPr>
          </a:p>
        </p:txBody>
      </p:sp>
      <p:sp>
        <p:nvSpPr>
          <p:cNvPr id="391" name="Google Shape;391;p60"/>
          <p:cNvSpPr txBox="1"/>
          <p:nvPr/>
        </p:nvSpPr>
        <p:spPr>
          <a:xfrm>
            <a:off x="856075" y="1542350"/>
            <a:ext cx="7562100" cy="298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100">
                <a:solidFill>
                  <a:srgbClr val="666666"/>
                </a:solidFill>
                <a:latin typeface="Lato"/>
                <a:ea typeface="Lato"/>
                <a:cs typeface="Lato"/>
                <a:sym typeface="Lato"/>
              </a:rPr>
              <a:t>JavaScript provides various popup boxes to notify, warn, or to get input from the user. Popup boxes prevent the user from accessing other aspects of a program until the popup is closed, so they should not be overused.</a:t>
            </a:r>
            <a:endParaRPr sz="1100">
              <a:solidFill>
                <a:srgbClr val="666666"/>
              </a:solidFill>
              <a:latin typeface="Lato"/>
              <a:ea typeface="Lato"/>
              <a:cs typeface="Lato"/>
              <a:sym typeface="Lato"/>
            </a:endParaRPr>
          </a:p>
          <a:p>
            <a:pPr indent="0" lvl="0" marL="0" rtl="0" algn="l">
              <a:lnSpc>
                <a:spcPct val="115000"/>
              </a:lnSpc>
              <a:spcBef>
                <a:spcPts val="1200"/>
              </a:spcBef>
              <a:spcAft>
                <a:spcPts val="0"/>
              </a:spcAft>
              <a:buNone/>
            </a:pPr>
            <a:r>
              <a:rPr lang="en-GB" sz="1100">
                <a:solidFill>
                  <a:srgbClr val="666666"/>
                </a:solidFill>
                <a:latin typeface="Lato"/>
                <a:ea typeface="Lato"/>
                <a:cs typeface="Lato"/>
                <a:sym typeface="Lato"/>
              </a:rPr>
              <a:t>There are three different kinds of popup methods used in JavaScript.</a:t>
            </a:r>
            <a:endParaRPr sz="1100">
              <a:solidFill>
                <a:srgbClr val="666666"/>
              </a:solidFill>
              <a:latin typeface="Lato"/>
              <a:ea typeface="Lato"/>
              <a:cs typeface="Lato"/>
              <a:sym typeface="Lato"/>
            </a:endParaRPr>
          </a:p>
          <a:p>
            <a:pPr indent="-298450" lvl="0" marL="457200" rtl="0" algn="l">
              <a:lnSpc>
                <a:spcPct val="115000"/>
              </a:lnSpc>
              <a:spcBef>
                <a:spcPts val="1200"/>
              </a:spcBef>
              <a:spcAft>
                <a:spcPts val="0"/>
              </a:spcAft>
              <a:buClr>
                <a:srgbClr val="666666"/>
              </a:buClr>
              <a:buSzPts val="1100"/>
              <a:buFont typeface="Lato"/>
              <a:buChar char="●"/>
            </a:pPr>
            <a:r>
              <a:rPr lang="en-GB" sz="1100">
                <a:solidFill>
                  <a:srgbClr val="666666"/>
                </a:solidFill>
                <a:latin typeface="Lato"/>
                <a:ea typeface="Lato"/>
                <a:cs typeface="Lato"/>
                <a:sym typeface="Lato"/>
              </a:rPr>
              <a:t>Alert box</a:t>
            </a:r>
            <a:endParaRPr sz="1100">
              <a:solidFill>
                <a:srgbClr val="666666"/>
              </a:solidFill>
              <a:latin typeface="Lato"/>
              <a:ea typeface="Lato"/>
              <a:cs typeface="Lato"/>
              <a:sym typeface="Lato"/>
            </a:endParaRPr>
          </a:p>
          <a:p>
            <a:pPr indent="-298450" lvl="0" marL="457200" rtl="0" algn="l">
              <a:lnSpc>
                <a:spcPct val="115000"/>
              </a:lnSpc>
              <a:spcBef>
                <a:spcPts val="0"/>
              </a:spcBef>
              <a:spcAft>
                <a:spcPts val="0"/>
              </a:spcAft>
              <a:buClr>
                <a:srgbClr val="666666"/>
              </a:buClr>
              <a:buSzPts val="1100"/>
              <a:buFont typeface="Lato"/>
              <a:buChar char="●"/>
            </a:pPr>
            <a:r>
              <a:rPr lang="en-GB" sz="1100">
                <a:solidFill>
                  <a:srgbClr val="666666"/>
                </a:solidFill>
                <a:latin typeface="Lato"/>
                <a:ea typeface="Lato"/>
                <a:cs typeface="Lato"/>
                <a:sym typeface="Lato"/>
              </a:rPr>
              <a:t>Confirm box</a:t>
            </a:r>
            <a:endParaRPr sz="1100">
              <a:solidFill>
                <a:srgbClr val="666666"/>
              </a:solidFill>
              <a:latin typeface="Lato"/>
              <a:ea typeface="Lato"/>
              <a:cs typeface="Lato"/>
              <a:sym typeface="Lato"/>
            </a:endParaRPr>
          </a:p>
          <a:p>
            <a:pPr indent="-298450" lvl="0" marL="457200" rtl="0" algn="l">
              <a:lnSpc>
                <a:spcPct val="115000"/>
              </a:lnSpc>
              <a:spcBef>
                <a:spcPts val="0"/>
              </a:spcBef>
              <a:spcAft>
                <a:spcPts val="0"/>
              </a:spcAft>
              <a:buClr>
                <a:srgbClr val="666666"/>
              </a:buClr>
              <a:buSzPts val="1100"/>
              <a:buFont typeface="Lato"/>
              <a:buChar char="●"/>
            </a:pPr>
            <a:r>
              <a:rPr lang="en-GB" sz="1100">
                <a:solidFill>
                  <a:srgbClr val="666666"/>
                </a:solidFill>
                <a:latin typeface="Lato"/>
                <a:ea typeface="Lato"/>
                <a:cs typeface="Lato"/>
                <a:sym typeface="Lato"/>
              </a:rPr>
              <a:t>Prompt box</a:t>
            </a:r>
            <a:endParaRPr sz="1100">
              <a:solidFill>
                <a:srgbClr val="666666"/>
              </a:solidFill>
              <a:latin typeface="Lato"/>
              <a:ea typeface="Lato"/>
              <a:cs typeface="Lato"/>
              <a:sym typeface="Lato"/>
            </a:endParaRPr>
          </a:p>
          <a:p>
            <a:pPr indent="0" lvl="0" marL="0" rtl="0" algn="l">
              <a:lnSpc>
                <a:spcPct val="120000"/>
              </a:lnSpc>
              <a:spcBef>
                <a:spcPts val="1500"/>
              </a:spcBef>
              <a:spcAft>
                <a:spcPts val="0"/>
              </a:spcAft>
              <a:buNone/>
            </a:pPr>
            <a:r>
              <a:rPr lang="en-GB" sz="1100">
                <a:solidFill>
                  <a:srgbClr val="666666"/>
                </a:solidFill>
                <a:latin typeface="Lato"/>
                <a:ea typeface="Lato"/>
                <a:cs typeface="Lato"/>
                <a:sym typeface="Lato"/>
              </a:rPr>
              <a:t>JavaScript Alert Box</a:t>
            </a:r>
            <a:endParaRPr sz="1100">
              <a:solidFill>
                <a:srgbClr val="666666"/>
              </a:solidFill>
              <a:latin typeface="Lato"/>
              <a:ea typeface="Lato"/>
              <a:cs typeface="Lato"/>
              <a:sym typeface="Lato"/>
            </a:endParaRPr>
          </a:p>
          <a:p>
            <a:pPr indent="0" lvl="0" marL="0" rtl="0" algn="l">
              <a:lnSpc>
                <a:spcPct val="115000"/>
              </a:lnSpc>
              <a:spcBef>
                <a:spcPts val="1500"/>
              </a:spcBef>
              <a:spcAft>
                <a:spcPts val="0"/>
              </a:spcAft>
              <a:buNone/>
            </a:pPr>
            <a:r>
              <a:rPr lang="en-GB" sz="1100">
                <a:solidFill>
                  <a:srgbClr val="666666"/>
                </a:solidFill>
                <a:latin typeface="Lato"/>
                <a:ea typeface="Lato"/>
                <a:cs typeface="Lato"/>
                <a:sym typeface="Lato"/>
              </a:rPr>
              <a:t>An alert dialog box is mostly used to inform or alert the user by displaying some messages in a small dialogue box. Following is the syntax for it:</a:t>
            </a:r>
            <a:endParaRPr sz="1100">
              <a:solidFill>
                <a:srgbClr val="666666"/>
              </a:solidFill>
              <a:latin typeface="Lato"/>
              <a:ea typeface="Lato"/>
              <a:cs typeface="Lato"/>
              <a:sym typeface="Lato"/>
            </a:endParaRPr>
          </a:p>
          <a:p>
            <a:pPr indent="0" lvl="0" marL="139700" marR="139700" rtl="0" algn="l">
              <a:lnSpc>
                <a:spcPct val="150000"/>
              </a:lnSpc>
              <a:spcBef>
                <a:spcPts val="1500"/>
              </a:spcBef>
              <a:spcAft>
                <a:spcPts val="1500"/>
              </a:spcAft>
              <a:buNone/>
            </a:pPr>
            <a:r>
              <a:rPr lang="en-GB" sz="1000">
                <a:solidFill>
                  <a:srgbClr val="666666"/>
                </a:solidFill>
                <a:latin typeface="Courier New"/>
                <a:ea typeface="Courier New"/>
                <a:cs typeface="Courier New"/>
                <a:sym typeface="Courier New"/>
              </a:rPr>
              <a:t>alert("YOUR MESSAGE COMES HERE");</a:t>
            </a:r>
            <a:endParaRPr sz="1000">
              <a:solidFill>
                <a:srgbClr val="666666"/>
              </a:solidFill>
              <a:latin typeface="Courier New"/>
              <a:ea typeface="Courier New"/>
              <a:cs typeface="Courier New"/>
              <a:sym typeface="Courier New"/>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1"/>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600"/>
              </a:spcAft>
              <a:buNone/>
            </a:pPr>
            <a:r>
              <a:rPr lang="en-GB">
                <a:solidFill>
                  <a:srgbClr val="212529"/>
                </a:solidFill>
                <a:highlight>
                  <a:srgbClr val="FFFFFF"/>
                </a:highlight>
              </a:rPr>
              <a:t>JavaScript Popup Boxes</a:t>
            </a:r>
            <a:endParaRPr>
              <a:solidFill>
                <a:srgbClr val="610B38"/>
              </a:solidFill>
              <a:highlight>
                <a:srgbClr val="FFFFFF"/>
              </a:highlight>
            </a:endParaRPr>
          </a:p>
        </p:txBody>
      </p:sp>
      <p:sp>
        <p:nvSpPr>
          <p:cNvPr id="397" name="Google Shape;397;p61"/>
          <p:cNvSpPr txBox="1"/>
          <p:nvPr/>
        </p:nvSpPr>
        <p:spPr>
          <a:xfrm>
            <a:off x="601375" y="1238125"/>
            <a:ext cx="4365300" cy="3417000"/>
          </a:xfrm>
          <a:prstGeom prst="rect">
            <a:avLst/>
          </a:prstGeom>
          <a:noFill/>
          <a:ln>
            <a:noFill/>
          </a:ln>
        </p:spPr>
        <p:txBody>
          <a:bodyPr anchorCtr="0" anchor="t" bIns="91425" lIns="91425" spcFirstLastPara="1" rIns="91425" wrap="square" tIns="91425">
            <a:spAutoFit/>
          </a:bodyPr>
          <a:lstStyle/>
          <a:p>
            <a:pPr indent="0" lvl="0" marL="139700" marR="139700" rtl="0" algn="l">
              <a:lnSpc>
                <a:spcPct val="200000"/>
              </a:lnSpc>
              <a:spcBef>
                <a:spcPts val="0"/>
              </a:spcBef>
              <a:spcAft>
                <a:spcPts val="0"/>
              </a:spcAft>
              <a:buNone/>
            </a:pPr>
            <a:r>
              <a:rPr lang="en-GB" sz="1000">
                <a:solidFill>
                  <a:srgbClr val="666666"/>
                </a:solidFill>
                <a:latin typeface="Courier New"/>
                <a:ea typeface="Courier New"/>
                <a:cs typeface="Courier New"/>
                <a:sym typeface="Courier New"/>
              </a:rPr>
              <a:t>&lt;html&gt;</a:t>
            </a:r>
            <a:endParaRPr sz="1000">
              <a:solidFill>
                <a:srgbClr val="666666"/>
              </a:solidFill>
              <a:latin typeface="Courier New"/>
              <a:ea typeface="Courier New"/>
              <a:cs typeface="Courier New"/>
              <a:sym typeface="Courier New"/>
            </a:endParaRPr>
          </a:p>
          <a:p>
            <a:pPr indent="0" lvl="0" marL="139700" marR="139700" rtl="0" algn="l">
              <a:lnSpc>
                <a:spcPct val="200000"/>
              </a:lnSpc>
              <a:spcBef>
                <a:spcPts val="0"/>
              </a:spcBef>
              <a:spcAft>
                <a:spcPts val="0"/>
              </a:spcAft>
              <a:buNone/>
            </a:pPr>
            <a:r>
              <a:rPr lang="en-GB" sz="1000">
                <a:solidFill>
                  <a:srgbClr val="666666"/>
                </a:solidFill>
                <a:latin typeface="Courier New"/>
                <a:ea typeface="Courier New"/>
                <a:cs typeface="Courier New"/>
                <a:sym typeface="Courier New"/>
              </a:rPr>
              <a:t>    </a:t>
            </a:r>
            <a:r>
              <a:rPr lang="en-GB" sz="1000">
                <a:solidFill>
                  <a:srgbClr val="666666"/>
                </a:solidFill>
                <a:latin typeface="Courier New"/>
                <a:ea typeface="Courier New"/>
                <a:cs typeface="Courier New"/>
                <a:sym typeface="Courier New"/>
              </a:rPr>
              <a:t>&lt;body&gt;</a:t>
            </a:r>
            <a:endParaRPr sz="1000">
              <a:solidFill>
                <a:srgbClr val="666666"/>
              </a:solidFill>
              <a:latin typeface="Courier New"/>
              <a:ea typeface="Courier New"/>
              <a:cs typeface="Courier New"/>
              <a:sym typeface="Courier New"/>
            </a:endParaRPr>
          </a:p>
          <a:p>
            <a:pPr indent="0" lvl="0" marL="139700" marR="139700" rtl="0" algn="l">
              <a:lnSpc>
                <a:spcPct val="200000"/>
              </a:lnSpc>
              <a:spcBef>
                <a:spcPts val="0"/>
              </a:spcBef>
              <a:spcAft>
                <a:spcPts val="0"/>
              </a:spcAft>
              <a:buNone/>
            </a:pPr>
            <a:r>
              <a:rPr lang="en-GB" sz="1000">
                <a:solidFill>
                  <a:srgbClr val="666666"/>
                </a:solidFill>
                <a:latin typeface="Courier New"/>
                <a:ea typeface="Courier New"/>
                <a:cs typeface="Courier New"/>
                <a:sym typeface="Courier New"/>
              </a:rPr>
              <a:t>        &lt;script&gt;</a:t>
            </a:r>
            <a:endParaRPr sz="1000">
              <a:solidFill>
                <a:srgbClr val="666666"/>
              </a:solidFill>
              <a:latin typeface="Courier New"/>
              <a:ea typeface="Courier New"/>
              <a:cs typeface="Courier New"/>
              <a:sym typeface="Courier New"/>
            </a:endParaRPr>
          </a:p>
          <a:p>
            <a:pPr indent="0" lvl="0" marL="139700" marR="139700" rtl="0" algn="l">
              <a:lnSpc>
                <a:spcPct val="200000"/>
              </a:lnSpc>
              <a:spcBef>
                <a:spcPts val="0"/>
              </a:spcBef>
              <a:spcAft>
                <a:spcPts val="0"/>
              </a:spcAft>
              <a:buNone/>
            </a:pPr>
            <a:r>
              <a:rPr lang="en-GB" sz="1000">
                <a:solidFill>
                  <a:srgbClr val="666666"/>
                </a:solidFill>
                <a:latin typeface="Courier New"/>
                <a:ea typeface="Courier New"/>
                <a:cs typeface="Courier New"/>
                <a:sym typeface="Courier New"/>
              </a:rPr>
              <a:t>            function showAlert() {</a:t>
            </a:r>
            <a:endParaRPr sz="1000">
              <a:solidFill>
                <a:srgbClr val="666666"/>
              </a:solidFill>
              <a:latin typeface="Courier New"/>
              <a:ea typeface="Courier New"/>
              <a:cs typeface="Courier New"/>
              <a:sym typeface="Courier New"/>
            </a:endParaRPr>
          </a:p>
          <a:p>
            <a:pPr indent="0" lvl="0" marL="139700" marR="139700" rtl="0" algn="l">
              <a:lnSpc>
                <a:spcPct val="200000"/>
              </a:lnSpc>
              <a:spcBef>
                <a:spcPts val="0"/>
              </a:spcBef>
              <a:spcAft>
                <a:spcPts val="0"/>
              </a:spcAft>
              <a:buNone/>
            </a:pPr>
            <a:r>
              <a:rPr lang="en-GB" sz="1000">
                <a:solidFill>
                  <a:srgbClr val="666666"/>
                </a:solidFill>
                <a:latin typeface="Courier New"/>
                <a:ea typeface="Courier New"/>
                <a:cs typeface="Courier New"/>
                <a:sym typeface="Courier New"/>
              </a:rPr>
              <a:t>                alert("Hi, this is an Alert box");</a:t>
            </a:r>
            <a:endParaRPr sz="1000">
              <a:solidFill>
                <a:srgbClr val="666666"/>
              </a:solidFill>
              <a:latin typeface="Courier New"/>
              <a:ea typeface="Courier New"/>
              <a:cs typeface="Courier New"/>
              <a:sym typeface="Courier New"/>
            </a:endParaRPr>
          </a:p>
          <a:p>
            <a:pPr indent="0" lvl="0" marL="139700" marR="139700" rtl="0" algn="l">
              <a:lnSpc>
                <a:spcPct val="200000"/>
              </a:lnSpc>
              <a:spcBef>
                <a:spcPts val="0"/>
              </a:spcBef>
              <a:spcAft>
                <a:spcPts val="0"/>
              </a:spcAft>
              <a:buNone/>
            </a:pPr>
            <a:r>
              <a:rPr lang="en-GB" sz="1000">
                <a:solidFill>
                  <a:srgbClr val="666666"/>
                </a:solidFill>
                <a:latin typeface="Courier New"/>
                <a:ea typeface="Courier New"/>
                <a:cs typeface="Courier New"/>
                <a:sym typeface="Courier New"/>
              </a:rPr>
              <a:t>            }</a:t>
            </a:r>
            <a:endParaRPr sz="1000">
              <a:solidFill>
                <a:srgbClr val="666666"/>
              </a:solidFill>
              <a:latin typeface="Courier New"/>
              <a:ea typeface="Courier New"/>
              <a:cs typeface="Courier New"/>
              <a:sym typeface="Courier New"/>
            </a:endParaRPr>
          </a:p>
          <a:p>
            <a:pPr indent="0" lvl="0" marL="139700" marR="139700" rtl="0" algn="l">
              <a:lnSpc>
                <a:spcPct val="200000"/>
              </a:lnSpc>
              <a:spcBef>
                <a:spcPts val="0"/>
              </a:spcBef>
              <a:spcAft>
                <a:spcPts val="0"/>
              </a:spcAft>
              <a:buNone/>
            </a:pPr>
            <a:r>
              <a:rPr lang="en-GB" sz="1000">
                <a:solidFill>
                  <a:srgbClr val="666666"/>
                </a:solidFill>
                <a:latin typeface="Courier New"/>
                <a:ea typeface="Courier New"/>
                <a:cs typeface="Courier New"/>
                <a:sym typeface="Courier New"/>
              </a:rPr>
              <a:t>        &lt;/script&gt;</a:t>
            </a:r>
            <a:endParaRPr sz="1000">
              <a:solidFill>
                <a:srgbClr val="666666"/>
              </a:solidFill>
              <a:latin typeface="Courier New"/>
              <a:ea typeface="Courier New"/>
              <a:cs typeface="Courier New"/>
              <a:sym typeface="Courier New"/>
            </a:endParaRPr>
          </a:p>
          <a:p>
            <a:pPr indent="0" lvl="0" marL="139700" marR="139700" rtl="0" algn="l">
              <a:lnSpc>
                <a:spcPct val="200000"/>
              </a:lnSpc>
              <a:spcBef>
                <a:spcPts val="0"/>
              </a:spcBef>
              <a:spcAft>
                <a:spcPts val="0"/>
              </a:spcAft>
              <a:buNone/>
            </a:pPr>
            <a:r>
              <a:rPr lang="en-GB" sz="1000">
                <a:solidFill>
                  <a:srgbClr val="666666"/>
                </a:solidFill>
                <a:latin typeface="Courier New"/>
                <a:ea typeface="Courier New"/>
                <a:cs typeface="Courier New"/>
                <a:sym typeface="Courier New"/>
              </a:rPr>
              <a:t>        &lt;button onclick="showAlert()"&gt;Show Alert&lt;/button&gt;</a:t>
            </a:r>
            <a:endParaRPr sz="1000">
              <a:solidFill>
                <a:srgbClr val="666666"/>
              </a:solidFill>
              <a:latin typeface="Courier New"/>
              <a:ea typeface="Courier New"/>
              <a:cs typeface="Courier New"/>
              <a:sym typeface="Courier New"/>
            </a:endParaRPr>
          </a:p>
          <a:p>
            <a:pPr indent="0" lvl="0" marL="139700" marR="139700" rtl="0" algn="l">
              <a:lnSpc>
                <a:spcPct val="200000"/>
              </a:lnSpc>
              <a:spcBef>
                <a:spcPts val="0"/>
              </a:spcBef>
              <a:spcAft>
                <a:spcPts val="0"/>
              </a:spcAft>
              <a:buNone/>
            </a:pPr>
            <a:r>
              <a:rPr lang="en-GB" sz="1000">
                <a:solidFill>
                  <a:srgbClr val="666666"/>
                </a:solidFill>
                <a:latin typeface="Courier New"/>
                <a:ea typeface="Courier New"/>
                <a:cs typeface="Courier New"/>
                <a:sym typeface="Courier New"/>
              </a:rPr>
              <a:t>    &lt;/body&gt;</a:t>
            </a:r>
            <a:endParaRPr sz="1000">
              <a:solidFill>
                <a:srgbClr val="666666"/>
              </a:solidFill>
              <a:latin typeface="Courier New"/>
              <a:ea typeface="Courier New"/>
              <a:cs typeface="Courier New"/>
              <a:sym typeface="Courier New"/>
            </a:endParaRPr>
          </a:p>
          <a:p>
            <a:pPr indent="0" lvl="0" marL="139700" marR="139700" rtl="0" algn="l">
              <a:lnSpc>
                <a:spcPct val="200000"/>
              </a:lnSpc>
              <a:spcBef>
                <a:spcPts val="0"/>
              </a:spcBef>
              <a:spcAft>
                <a:spcPts val="0"/>
              </a:spcAft>
              <a:buNone/>
            </a:pPr>
            <a:r>
              <a:rPr lang="en-GB" sz="1000">
                <a:solidFill>
                  <a:srgbClr val="666666"/>
                </a:solidFill>
                <a:latin typeface="Courier New"/>
                <a:ea typeface="Courier New"/>
                <a:cs typeface="Courier New"/>
                <a:sym typeface="Courier New"/>
              </a:rPr>
              <a:t>&lt;/html&gt;</a:t>
            </a:r>
            <a:endParaRPr sz="1000">
              <a:solidFill>
                <a:srgbClr val="666666"/>
              </a:solidFill>
              <a:latin typeface="Courier New"/>
              <a:ea typeface="Courier New"/>
              <a:cs typeface="Courier New"/>
              <a:sym typeface="Courier New"/>
            </a:endParaRPr>
          </a:p>
        </p:txBody>
      </p:sp>
      <p:pic>
        <p:nvPicPr>
          <p:cNvPr id="398" name="Google Shape;398;p61"/>
          <p:cNvPicPr preferRelativeResize="0"/>
          <p:nvPr/>
        </p:nvPicPr>
        <p:blipFill>
          <a:blip r:embed="rId3">
            <a:alphaModFix/>
          </a:blip>
          <a:stretch>
            <a:fillRect/>
          </a:stretch>
        </p:blipFill>
        <p:spPr>
          <a:xfrm>
            <a:off x="6548225" y="1173500"/>
            <a:ext cx="923925" cy="361950"/>
          </a:xfrm>
          <a:prstGeom prst="rect">
            <a:avLst/>
          </a:prstGeom>
          <a:noFill/>
          <a:ln>
            <a:noFill/>
          </a:ln>
        </p:spPr>
      </p:pic>
      <p:pic>
        <p:nvPicPr>
          <p:cNvPr id="399" name="Google Shape;399;p61"/>
          <p:cNvPicPr preferRelativeResize="0"/>
          <p:nvPr/>
        </p:nvPicPr>
        <p:blipFill>
          <a:blip r:embed="rId4">
            <a:alphaModFix/>
          </a:blip>
          <a:stretch>
            <a:fillRect/>
          </a:stretch>
        </p:blipFill>
        <p:spPr>
          <a:xfrm>
            <a:off x="5249625" y="2512925"/>
            <a:ext cx="3660125" cy="1078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900"/>
              </a:spcAft>
              <a:buNone/>
            </a:pPr>
            <a:r>
              <a:rPr lang="en-GB"/>
              <a:t>What are interactive web pages ?</a:t>
            </a:r>
            <a:endParaRPr/>
          </a:p>
        </p:txBody>
      </p:sp>
      <p:sp>
        <p:nvSpPr>
          <p:cNvPr id="112" name="Google Shape;112;p17"/>
          <p:cNvSpPr txBox="1"/>
          <p:nvPr>
            <p:ph idx="1" type="body"/>
          </p:nvPr>
        </p:nvSpPr>
        <p:spPr>
          <a:xfrm>
            <a:off x="729450" y="1469275"/>
            <a:ext cx="7688700" cy="3511500"/>
          </a:xfrm>
          <a:prstGeom prst="rect">
            <a:avLst/>
          </a:prstGeom>
        </p:spPr>
        <p:txBody>
          <a:bodyPr anchorCtr="0" anchor="t" bIns="91425" lIns="91425" spcFirstLastPara="1" rIns="91425" wrap="square" tIns="91425">
            <a:noAutofit/>
          </a:bodyPr>
          <a:lstStyle/>
          <a:p>
            <a:pPr indent="0" lvl="0" marL="0" rtl="0" algn="l">
              <a:lnSpc>
                <a:spcPct val="100000"/>
              </a:lnSpc>
              <a:spcBef>
                <a:spcPts val="800"/>
              </a:spcBef>
              <a:spcAft>
                <a:spcPts val="0"/>
              </a:spcAft>
              <a:buNone/>
            </a:pPr>
            <a:r>
              <a:rPr lang="en-GB" sz="1100">
                <a:solidFill>
                  <a:srgbClr val="666666"/>
                </a:solidFill>
              </a:rPr>
              <a:t>An interactive webpage is essentially an Internet page that uses different kinds of software to create a rich, interactive experience for the user i.e. it facilitates the user to be actively engaged with the site.  For e.g. Let's take the case of a website that displays weather forecasts for a specific region. If the website is interactive, it enables the user to type in his/her location and shows the detailed weather report for that region. The website may also display the weather forecasts for various countries across the globe and allows the user to zoom and focus on specific regions, or manipulate the globe to get a quick glimpse of the  weather in different parts of the world.</a:t>
            </a:r>
            <a:endParaRPr sz="1100">
              <a:solidFill>
                <a:srgbClr val="666666"/>
              </a:solidFill>
            </a:endParaRPr>
          </a:p>
          <a:p>
            <a:pPr indent="0" lvl="0" marL="0" rtl="0" algn="just">
              <a:spcBef>
                <a:spcPts val="1200"/>
              </a:spcBef>
              <a:spcAft>
                <a:spcPts val="0"/>
              </a:spcAft>
              <a:buNone/>
            </a:pPr>
            <a:r>
              <a:rPr lang="en-GB" sz="1100">
                <a:solidFill>
                  <a:srgbClr val="666666"/>
                </a:solidFill>
              </a:rPr>
              <a:t>Interactive websites allow users to change the way the website displays, play games, interact with friends online, and perform a host of tasks. This includes:</a:t>
            </a:r>
            <a:endParaRPr sz="1100">
              <a:solidFill>
                <a:srgbClr val="666666"/>
              </a:solidFill>
            </a:endParaRPr>
          </a:p>
          <a:p>
            <a:pPr indent="-298450" lvl="0" marL="457200" rtl="0" algn="l">
              <a:lnSpc>
                <a:spcPct val="100000"/>
              </a:lnSpc>
              <a:spcBef>
                <a:spcPts val="800"/>
              </a:spcBef>
              <a:spcAft>
                <a:spcPts val="0"/>
              </a:spcAft>
              <a:buClr>
                <a:srgbClr val="666666"/>
              </a:buClr>
              <a:buSzPts val="1100"/>
              <a:buFont typeface="Lato"/>
              <a:buChar char="●"/>
            </a:pPr>
            <a:r>
              <a:rPr lang="en-GB" sz="1100">
                <a:solidFill>
                  <a:srgbClr val="666666"/>
                </a:solidFill>
              </a:rPr>
              <a:t>Online transactions</a:t>
            </a:r>
            <a:endParaRPr sz="1100">
              <a:solidFill>
                <a:srgbClr val="666666"/>
              </a:solidFill>
            </a:endParaRPr>
          </a:p>
          <a:p>
            <a:pPr indent="0" lvl="0" marL="0" rtl="0" algn="l">
              <a:lnSpc>
                <a:spcPct val="100000"/>
              </a:lnSpc>
              <a:spcBef>
                <a:spcPts val="0"/>
              </a:spcBef>
              <a:spcAft>
                <a:spcPts val="0"/>
              </a:spcAft>
              <a:buNone/>
            </a:pPr>
            <a:r>
              <a:t/>
            </a:r>
            <a:endParaRPr sz="1100">
              <a:solidFill>
                <a:srgbClr val="666666"/>
              </a:solidFill>
            </a:endParaRPr>
          </a:p>
          <a:p>
            <a:pPr indent="-298450" lvl="0" marL="457200" rtl="0" algn="l">
              <a:lnSpc>
                <a:spcPct val="100000"/>
              </a:lnSpc>
              <a:spcBef>
                <a:spcPts val="0"/>
              </a:spcBef>
              <a:spcAft>
                <a:spcPts val="0"/>
              </a:spcAft>
              <a:buClr>
                <a:srgbClr val="666666"/>
              </a:buClr>
              <a:buSzPts val="1100"/>
              <a:buFont typeface="Lato"/>
              <a:buChar char="●"/>
            </a:pPr>
            <a:r>
              <a:rPr lang="en-GB" sz="1100">
                <a:solidFill>
                  <a:srgbClr val="666666"/>
                </a:solidFill>
              </a:rPr>
              <a:t>Submitting stories, photos, videos, and blogs</a:t>
            </a:r>
            <a:endParaRPr sz="1100">
              <a:solidFill>
                <a:srgbClr val="666666"/>
              </a:solidFill>
            </a:endParaRPr>
          </a:p>
          <a:p>
            <a:pPr indent="0" lvl="0" marL="0" rtl="0" algn="l">
              <a:lnSpc>
                <a:spcPct val="100000"/>
              </a:lnSpc>
              <a:spcBef>
                <a:spcPts val="0"/>
              </a:spcBef>
              <a:spcAft>
                <a:spcPts val="0"/>
              </a:spcAft>
              <a:buNone/>
            </a:pPr>
            <a:r>
              <a:t/>
            </a:r>
            <a:endParaRPr sz="1100">
              <a:solidFill>
                <a:srgbClr val="666666"/>
              </a:solidFill>
            </a:endParaRPr>
          </a:p>
          <a:p>
            <a:pPr indent="-298450" lvl="0" marL="457200" rtl="0" algn="l">
              <a:lnSpc>
                <a:spcPct val="100000"/>
              </a:lnSpc>
              <a:spcBef>
                <a:spcPts val="0"/>
              </a:spcBef>
              <a:spcAft>
                <a:spcPts val="0"/>
              </a:spcAft>
              <a:buClr>
                <a:srgbClr val="666666"/>
              </a:buClr>
              <a:buSzPts val="1100"/>
              <a:buFont typeface="Lato"/>
              <a:buChar char="●"/>
            </a:pPr>
            <a:r>
              <a:rPr lang="en-GB" sz="1100">
                <a:solidFill>
                  <a:srgbClr val="666666"/>
                </a:solidFill>
              </a:rPr>
              <a:t>Interactive features, such as calculators and clickable maps, helps the user to explore the various services offered by a company</a:t>
            </a:r>
            <a:endParaRPr sz="1100">
              <a:solidFill>
                <a:srgbClr val="666666"/>
              </a:solidFill>
            </a:endParaRPr>
          </a:p>
          <a:p>
            <a:pPr indent="0" lvl="0" marL="0" rtl="0" algn="l">
              <a:lnSpc>
                <a:spcPct val="100000"/>
              </a:lnSpc>
              <a:spcBef>
                <a:spcPts val="0"/>
              </a:spcBef>
              <a:spcAft>
                <a:spcPts val="0"/>
              </a:spcAft>
              <a:buNone/>
            </a:pPr>
            <a:r>
              <a:t/>
            </a:r>
            <a:endParaRPr sz="1100">
              <a:solidFill>
                <a:srgbClr val="666666"/>
              </a:solidFill>
            </a:endParaRPr>
          </a:p>
          <a:p>
            <a:pPr indent="-298450" lvl="0" marL="457200" rtl="0" algn="l">
              <a:lnSpc>
                <a:spcPct val="100000"/>
              </a:lnSpc>
              <a:spcBef>
                <a:spcPts val="0"/>
              </a:spcBef>
              <a:spcAft>
                <a:spcPts val="0"/>
              </a:spcAft>
              <a:buClr>
                <a:srgbClr val="666666"/>
              </a:buClr>
              <a:buSzPts val="1100"/>
              <a:buFont typeface="Lato"/>
              <a:buChar char="●"/>
            </a:pPr>
            <a:r>
              <a:rPr lang="en-GB" sz="1100">
                <a:solidFill>
                  <a:srgbClr val="666666"/>
                </a:solidFill>
              </a:rPr>
              <a:t>Personalization of content and experience based on history and demographics.</a:t>
            </a:r>
            <a:endParaRPr sz="1100">
              <a:solidFill>
                <a:srgbClr val="666666"/>
              </a:solidFill>
            </a:endParaRPr>
          </a:p>
          <a:p>
            <a:pPr indent="0" lvl="0" marL="0" rtl="0" algn="l">
              <a:lnSpc>
                <a:spcPct val="100000"/>
              </a:lnSpc>
              <a:spcBef>
                <a:spcPts val="0"/>
              </a:spcBef>
              <a:spcAft>
                <a:spcPts val="0"/>
              </a:spcAft>
              <a:buNone/>
            </a:pPr>
            <a:r>
              <a:t/>
            </a:r>
            <a:endParaRPr sz="1100">
              <a:solidFill>
                <a:srgbClr val="666666"/>
              </a:solidFill>
            </a:endParaRPr>
          </a:p>
          <a:p>
            <a:pPr indent="-298450" lvl="0" marL="457200" rtl="0" algn="l">
              <a:lnSpc>
                <a:spcPct val="100000"/>
              </a:lnSpc>
              <a:spcBef>
                <a:spcPts val="0"/>
              </a:spcBef>
              <a:spcAft>
                <a:spcPts val="0"/>
              </a:spcAft>
              <a:buClr>
                <a:srgbClr val="666666"/>
              </a:buClr>
              <a:buSzPts val="1100"/>
              <a:buFont typeface="Lato"/>
              <a:buChar char="●"/>
            </a:pPr>
            <a:r>
              <a:rPr lang="en-GB" sz="1100">
                <a:solidFill>
                  <a:srgbClr val="666666"/>
                </a:solidFill>
              </a:rPr>
              <a:t>Features, such as live chat, pop-​​up and help screens enables context-sensitive, user-friendly help.</a:t>
            </a:r>
            <a:endParaRPr sz="1100">
              <a:solidFill>
                <a:srgbClr val="666666"/>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2"/>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600"/>
              </a:spcAft>
              <a:buNone/>
            </a:pPr>
            <a:r>
              <a:rPr lang="en-GB">
                <a:solidFill>
                  <a:srgbClr val="212529"/>
                </a:solidFill>
                <a:highlight>
                  <a:srgbClr val="FFFFFF"/>
                </a:highlight>
              </a:rPr>
              <a:t>JavaScript Popup Boxes</a:t>
            </a:r>
            <a:endParaRPr>
              <a:solidFill>
                <a:srgbClr val="610B38"/>
              </a:solidFill>
              <a:highlight>
                <a:srgbClr val="FFFFFF"/>
              </a:highlight>
            </a:endParaRPr>
          </a:p>
        </p:txBody>
      </p:sp>
      <p:sp>
        <p:nvSpPr>
          <p:cNvPr id="405" name="Google Shape;405;p62"/>
          <p:cNvSpPr txBox="1"/>
          <p:nvPr/>
        </p:nvSpPr>
        <p:spPr>
          <a:xfrm>
            <a:off x="729450" y="1238125"/>
            <a:ext cx="7816800" cy="35748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1500"/>
              </a:spcBef>
              <a:spcAft>
                <a:spcPts val="0"/>
              </a:spcAft>
              <a:buNone/>
            </a:pPr>
            <a:r>
              <a:rPr b="1" lang="en-GB" sz="1100">
                <a:solidFill>
                  <a:srgbClr val="666666"/>
                </a:solidFill>
                <a:latin typeface="Lato"/>
                <a:ea typeface="Lato"/>
                <a:cs typeface="Lato"/>
                <a:sym typeface="Lato"/>
              </a:rPr>
              <a:t>JavaScript Confirm Box</a:t>
            </a:r>
            <a:endParaRPr b="1" sz="1100">
              <a:solidFill>
                <a:srgbClr val="666666"/>
              </a:solidFill>
              <a:latin typeface="Lato"/>
              <a:ea typeface="Lato"/>
              <a:cs typeface="Lato"/>
              <a:sym typeface="Lato"/>
            </a:endParaRPr>
          </a:p>
          <a:p>
            <a:pPr indent="0" lvl="0" marL="0" rtl="0" algn="l">
              <a:lnSpc>
                <a:spcPct val="115000"/>
              </a:lnSpc>
              <a:spcBef>
                <a:spcPts val="1500"/>
              </a:spcBef>
              <a:spcAft>
                <a:spcPts val="0"/>
              </a:spcAft>
              <a:buNone/>
            </a:pPr>
            <a:r>
              <a:rPr lang="en-GB" sz="1100">
                <a:solidFill>
                  <a:srgbClr val="666666"/>
                </a:solidFill>
                <a:latin typeface="Lato"/>
                <a:ea typeface="Lato"/>
                <a:cs typeface="Lato"/>
                <a:sym typeface="Lato"/>
              </a:rPr>
              <a:t>A confirmation box is used to let the user make a choice. When Javascript pops up a confirm box, the user will have to click either "OK" or "Cancel" to proceed to the next step.</a:t>
            </a:r>
            <a:endParaRPr sz="1100">
              <a:solidFill>
                <a:srgbClr val="666666"/>
              </a:solidFill>
              <a:latin typeface="Lato"/>
              <a:ea typeface="Lato"/>
              <a:cs typeface="Lato"/>
              <a:sym typeface="Lato"/>
            </a:endParaRPr>
          </a:p>
          <a:p>
            <a:pPr indent="0" lvl="0" marL="0" rtl="0" algn="l">
              <a:lnSpc>
                <a:spcPct val="115000"/>
              </a:lnSpc>
              <a:spcBef>
                <a:spcPts val="1200"/>
              </a:spcBef>
              <a:spcAft>
                <a:spcPts val="0"/>
              </a:spcAft>
              <a:buNone/>
            </a:pPr>
            <a:r>
              <a:rPr lang="en-GB" sz="1100">
                <a:solidFill>
                  <a:srgbClr val="666666"/>
                </a:solidFill>
                <a:latin typeface="Lato"/>
                <a:ea typeface="Lato"/>
                <a:cs typeface="Lato"/>
                <a:sym typeface="Lato"/>
              </a:rPr>
              <a:t>Also, based on what the user clicks on we can perform different actions. We can specify this course of action with conditional logic.</a:t>
            </a:r>
            <a:endParaRPr sz="1100">
              <a:solidFill>
                <a:srgbClr val="666666"/>
              </a:solidFill>
              <a:latin typeface="Lato"/>
              <a:ea typeface="Lato"/>
              <a:cs typeface="Lato"/>
              <a:sym typeface="Lato"/>
            </a:endParaRPr>
          </a:p>
          <a:p>
            <a:pPr indent="0" lvl="0" marL="139700" marR="139700" rtl="0" algn="l">
              <a:lnSpc>
                <a:spcPct val="150000"/>
              </a:lnSpc>
              <a:spcBef>
                <a:spcPts val="1500"/>
              </a:spcBef>
              <a:spcAft>
                <a:spcPts val="0"/>
              </a:spcAft>
              <a:buNone/>
            </a:pPr>
            <a:r>
              <a:rPr lang="en-GB" sz="1000">
                <a:solidFill>
                  <a:srgbClr val="666666"/>
                </a:solidFill>
                <a:latin typeface="Courier New"/>
                <a:ea typeface="Courier New"/>
                <a:cs typeface="Courier New"/>
                <a:sym typeface="Courier New"/>
              </a:rPr>
              <a:t>let result = window.confirm("SOME TEXT MESSAGE");</a:t>
            </a:r>
            <a:endParaRPr sz="1000">
              <a:solidFill>
                <a:srgbClr val="666666"/>
              </a:solidFill>
              <a:latin typeface="Courier New"/>
              <a:ea typeface="Courier New"/>
              <a:cs typeface="Courier New"/>
              <a:sym typeface="Courier New"/>
            </a:endParaRPr>
          </a:p>
          <a:p>
            <a:pPr indent="0" lvl="0" marL="0" rtl="0" algn="l">
              <a:lnSpc>
                <a:spcPct val="115000"/>
              </a:lnSpc>
              <a:spcBef>
                <a:spcPts val="1500"/>
              </a:spcBef>
              <a:spcAft>
                <a:spcPts val="0"/>
              </a:spcAft>
              <a:buNone/>
            </a:pPr>
            <a:r>
              <a:rPr lang="en-GB" sz="1100">
                <a:solidFill>
                  <a:srgbClr val="666666"/>
                </a:solidFill>
                <a:latin typeface="Lato"/>
                <a:ea typeface="Lato"/>
                <a:cs typeface="Lato"/>
                <a:sym typeface="Lato"/>
              </a:rPr>
              <a:t>When the user clicks on the OK button then the result variable will get the value true and if the user clicks on the Cancel button the result variable will get the value false.</a:t>
            </a:r>
            <a:endParaRPr sz="1100">
              <a:solidFill>
                <a:srgbClr val="666666"/>
              </a:solidFill>
              <a:latin typeface="Lato"/>
              <a:ea typeface="Lato"/>
              <a:cs typeface="Lato"/>
              <a:sym typeface="Lato"/>
            </a:endParaRPr>
          </a:p>
          <a:p>
            <a:pPr indent="0" lvl="0" marL="0" rtl="0" algn="l">
              <a:lnSpc>
                <a:spcPct val="115000"/>
              </a:lnSpc>
              <a:spcBef>
                <a:spcPts val="1200"/>
              </a:spcBef>
              <a:spcAft>
                <a:spcPts val="0"/>
              </a:spcAft>
              <a:buNone/>
            </a:pPr>
            <a:r>
              <a:rPr lang="en-GB" sz="1000">
                <a:solidFill>
                  <a:srgbClr val="666666"/>
                </a:solidFill>
                <a:latin typeface="Courier New"/>
                <a:ea typeface="Courier New"/>
                <a:cs typeface="Courier New"/>
                <a:sym typeface="Courier New"/>
              </a:rPr>
              <a:t>Let's take an example and see this in action:</a:t>
            </a:r>
            <a:endParaRPr sz="1000">
              <a:solidFill>
                <a:srgbClr val="666666"/>
              </a:solidFill>
              <a:latin typeface="Courier New"/>
              <a:ea typeface="Courier New"/>
              <a:cs typeface="Courier New"/>
              <a:sym typeface="Courier New"/>
            </a:endParaRPr>
          </a:p>
          <a:p>
            <a:pPr indent="0" lvl="0" marL="0" rtl="0" algn="l">
              <a:lnSpc>
                <a:spcPct val="135714"/>
              </a:lnSpc>
              <a:spcBef>
                <a:spcPts val="1200"/>
              </a:spcBef>
              <a:spcAft>
                <a:spcPts val="0"/>
              </a:spcAft>
              <a:buNone/>
            </a:pPr>
            <a:r>
              <a:rPr lang="en-GB" sz="1000">
                <a:solidFill>
                  <a:srgbClr val="666666"/>
                </a:solidFill>
                <a:latin typeface="Courier New"/>
                <a:ea typeface="Courier New"/>
                <a:cs typeface="Courier New"/>
                <a:sym typeface="Courier New"/>
              </a:rPr>
              <a:t>&lt;html&gt;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&lt;head&gt;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a:t>
            </a:r>
            <a:endParaRPr sz="1100">
              <a:solidFill>
                <a:srgbClr val="666666"/>
              </a:solidFill>
              <a:latin typeface="Lato"/>
              <a:ea typeface="Lato"/>
              <a:cs typeface="Lato"/>
              <a:sym typeface="La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3"/>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600"/>
              </a:spcAft>
              <a:buNone/>
            </a:pPr>
            <a:r>
              <a:rPr lang="en-GB">
                <a:solidFill>
                  <a:srgbClr val="212529"/>
                </a:solidFill>
                <a:highlight>
                  <a:srgbClr val="FFFFFF"/>
                </a:highlight>
              </a:rPr>
              <a:t>JavaScript Popup Boxes</a:t>
            </a:r>
            <a:endParaRPr>
              <a:solidFill>
                <a:srgbClr val="610B38"/>
              </a:solidFill>
              <a:highlight>
                <a:srgbClr val="FFFFFF"/>
              </a:highlight>
            </a:endParaRPr>
          </a:p>
        </p:txBody>
      </p:sp>
      <p:sp>
        <p:nvSpPr>
          <p:cNvPr id="411" name="Google Shape;411;p63"/>
          <p:cNvSpPr txBox="1"/>
          <p:nvPr/>
        </p:nvSpPr>
        <p:spPr>
          <a:xfrm>
            <a:off x="729450" y="1238125"/>
            <a:ext cx="7816800" cy="380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&lt;script type="text/javascript"&gt;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function isConfirmed() {</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let conVal = confirm("Are you ready to confirm?");</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if (conVal == true) {</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document.getElementById("result").innerHTML = "Confirmed !";</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 else {</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document.getElementById("result").innerHTML = "Cancelled !";</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&lt;/script&gt;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&lt;/head&gt;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&lt;body&gt;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&lt;form&gt;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&lt;input type="button" onclick="isConfirmed()" value="Want to confirm ?" /&gt;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&lt;/form&gt;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&lt;p id="result"&gt;&lt;/p&gt;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&lt;/body&gt;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&lt;/html&gt;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100">
              <a:solidFill>
                <a:srgbClr val="666666"/>
              </a:solidFill>
              <a:latin typeface="Lato"/>
              <a:ea typeface="Lato"/>
              <a:cs typeface="Lato"/>
              <a:sym typeface="Lato"/>
            </a:endParaRPr>
          </a:p>
        </p:txBody>
      </p:sp>
      <p:pic>
        <p:nvPicPr>
          <p:cNvPr id="412" name="Google Shape;412;p63"/>
          <p:cNvPicPr preferRelativeResize="0"/>
          <p:nvPr/>
        </p:nvPicPr>
        <p:blipFill>
          <a:blip r:embed="rId3">
            <a:alphaModFix/>
          </a:blip>
          <a:stretch>
            <a:fillRect/>
          </a:stretch>
        </p:blipFill>
        <p:spPr>
          <a:xfrm>
            <a:off x="7058750" y="1836250"/>
            <a:ext cx="1055939" cy="266000"/>
          </a:xfrm>
          <a:prstGeom prst="rect">
            <a:avLst/>
          </a:prstGeom>
          <a:noFill/>
          <a:ln>
            <a:noFill/>
          </a:ln>
        </p:spPr>
      </p:pic>
      <p:pic>
        <p:nvPicPr>
          <p:cNvPr id="413" name="Google Shape;413;p63"/>
          <p:cNvPicPr preferRelativeResize="0"/>
          <p:nvPr/>
        </p:nvPicPr>
        <p:blipFill>
          <a:blip r:embed="rId4">
            <a:alphaModFix/>
          </a:blip>
          <a:stretch>
            <a:fillRect/>
          </a:stretch>
        </p:blipFill>
        <p:spPr>
          <a:xfrm>
            <a:off x="5631675" y="570800"/>
            <a:ext cx="3405425" cy="10033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4"/>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600"/>
              </a:spcAft>
              <a:buNone/>
            </a:pPr>
            <a:r>
              <a:rPr lang="en-GB">
                <a:solidFill>
                  <a:srgbClr val="212529"/>
                </a:solidFill>
                <a:highlight>
                  <a:srgbClr val="FFFFFF"/>
                </a:highlight>
              </a:rPr>
              <a:t>JavaScript Popup Boxes</a:t>
            </a:r>
            <a:endParaRPr>
              <a:solidFill>
                <a:srgbClr val="610B38"/>
              </a:solidFill>
              <a:highlight>
                <a:srgbClr val="FFFFFF"/>
              </a:highlight>
            </a:endParaRPr>
          </a:p>
        </p:txBody>
      </p:sp>
      <p:sp>
        <p:nvSpPr>
          <p:cNvPr id="419" name="Google Shape;419;p64"/>
          <p:cNvSpPr txBox="1"/>
          <p:nvPr/>
        </p:nvSpPr>
        <p:spPr>
          <a:xfrm>
            <a:off x="729450" y="1238125"/>
            <a:ext cx="7816800" cy="380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20000"/>
              </a:lnSpc>
              <a:spcBef>
                <a:spcPts val="1500"/>
              </a:spcBef>
              <a:spcAft>
                <a:spcPts val="0"/>
              </a:spcAft>
              <a:buNone/>
            </a:pPr>
            <a:r>
              <a:rPr b="1" lang="en-GB" sz="1100">
                <a:solidFill>
                  <a:srgbClr val="666666"/>
                </a:solidFill>
                <a:latin typeface="Lato"/>
                <a:ea typeface="Lato"/>
                <a:cs typeface="Lato"/>
                <a:sym typeface="Lato"/>
              </a:rPr>
              <a:t>JavaScript Prompt Box</a:t>
            </a:r>
            <a:endParaRPr b="1" sz="1100">
              <a:solidFill>
                <a:srgbClr val="666666"/>
              </a:solidFill>
              <a:latin typeface="Lato"/>
              <a:ea typeface="Lato"/>
              <a:cs typeface="Lato"/>
              <a:sym typeface="Lato"/>
            </a:endParaRPr>
          </a:p>
          <a:p>
            <a:pPr indent="0" lvl="0" marL="0" rtl="0" algn="l">
              <a:lnSpc>
                <a:spcPct val="115000"/>
              </a:lnSpc>
              <a:spcBef>
                <a:spcPts val="1500"/>
              </a:spcBef>
              <a:spcAft>
                <a:spcPts val="0"/>
              </a:spcAft>
              <a:buNone/>
            </a:pPr>
            <a:r>
              <a:rPr lang="en-GB" sz="1100">
                <a:solidFill>
                  <a:srgbClr val="666666"/>
                </a:solidFill>
                <a:latin typeface="Lato"/>
                <a:ea typeface="Lato"/>
                <a:cs typeface="Lato"/>
                <a:sym typeface="Lato"/>
              </a:rPr>
              <a:t>Javascript Prompt Box can be used when we want to get some user input. When Javascript displays a prompt box, the user will see a popup box with an input field and buttons "OK" or "Cancel" to proceed after entering an input value.</a:t>
            </a:r>
            <a:endParaRPr sz="1100">
              <a:solidFill>
                <a:srgbClr val="666666"/>
              </a:solidFill>
              <a:latin typeface="Lato"/>
              <a:ea typeface="Lato"/>
              <a:cs typeface="Lato"/>
              <a:sym typeface="Lato"/>
            </a:endParaRPr>
          </a:p>
          <a:p>
            <a:pPr indent="0" lvl="0" marL="0" rtl="0" algn="l">
              <a:lnSpc>
                <a:spcPct val="115000"/>
              </a:lnSpc>
              <a:spcBef>
                <a:spcPts val="1200"/>
              </a:spcBef>
              <a:spcAft>
                <a:spcPts val="0"/>
              </a:spcAft>
              <a:buNone/>
            </a:pPr>
            <a:r>
              <a:rPr lang="en-GB" sz="1100">
                <a:solidFill>
                  <a:srgbClr val="666666"/>
                </a:solidFill>
                <a:latin typeface="Lato"/>
                <a:ea typeface="Lato"/>
                <a:cs typeface="Lato"/>
                <a:sym typeface="Lato"/>
              </a:rPr>
              <a:t>Following is the syntax for the JavaScript Prompt box:</a:t>
            </a:r>
            <a:endParaRPr sz="1100">
              <a:solidFill>
                <a:srgbClr val="666666"/>
              </a:solidFill>
              <a:latin typeface="Lato"/>
              <a:ea typeface="Lato"/>
              <a:cs typeface="Lato"/>
              <a:sym typeface="Lato"/>
            </a:endParaRPr>
          </a:p>
          <a:p>
            <a:pPr indent="0" lvl="0" marL="139700" marR="139700" rtl="0" algn="l">
              <a:lnSpc>
                <a:spcPct val="150000"/>
              </a:lnSpc>
              <a:spcBef>
                <a:spcPts val="1500"/>
              </a:spcBef>
              <a:spcAft>
                <a:spcPts val="0"/>
              </a:spcAft>
              <a:buNone/>
            </a:pPr>
            <a:r>
              <a:rPr lang="en-GB" sz="1000">
                <a:solidFill>
                  <a:srgbClr val="666666"/>
                </a:solidFill>
                <a:latin typeface="Courier New"/>
                <a:ea typeface="Courier New"/>
                <a:cs typeface="Courier New"/>
                <a:sym typeface="Courier New"/>
              </a:rPr>
              <a:t>let result = prompt("SOME MESSAGE", "DEFAULT_VALUE");</a:t>
            </a:r>
            <a:endParaRPr sz="1000">
              <a:solidFill>
                <a:srgbClr val="666666"/>
              </a:solidFill>
              <a:latin typeface="Courier New"/>
              <a:ea typeface="Courier New"/>
              <a:cs typeface="Courier New"/>
              <a:sym typeface="Courier New"/>
            </a:endParaRPr>
          </a:p>
          <a:p>
            <a:pPr indent="0" lvl="0" marL="0" rtl="0" algn="l">
              <a:lnSpc>
                <a:spcPct val="115000"/>
              </a:lnSpc>
              <a:spcBef>
                <a:spcPts val="1500"/>
              </a:spcBef>
              <a:spcAft>
                <a:spcPts val="0"/>
              </a:spcAft>
              <a:buNone/>
            </a:pPr>
            <a:r>
              <a:rPr lang="en-GB" sz="1100">
                <a:solidFill>
                  <a:srgbClr val="666666"/>
                </a:solidFill>
                <a:latin typeface="Lato"/>
                <a:ea typeface="Lato"/>
                <a:cs typeface="Lato"/>
                <a:sym typeface="Lato"/>
              </a:rPr>
              <a:t>Here, SOME MESSAGE is the message which is displayed in the popup box, and DEFAULT_VALUE is the default value in the input field. The default value is an optional field.</a:t>
            </a:r>
            <a:endParaRPr sz="1100">
              <a:solidFill>
                <a:srgbClr val="666666"/>
              </a:solidFill>
              <a:latin typeface="Lato"/>
              <a:ea typeface="Lato"/>
              <a:cs typeface="Lato"/>
              <a:sym typeface="Lato"/>
            </a:endParaRPr>
          </a:p>
          <a:p>
            <a:pPr indent="0" lvl="0" marL="0" rtl="0" algn="l">
              <a:lnSpc>
                <a:spcPct val="115000"/>
              </a:lnSpc>
              <a:spcBef>
                <a:spcPts val="1200"/>
              </a:spcBef>
              <a:spcAft>
                <a:spcPts val="0"/>
              </a:spcAft>
              <a:buNone/>
            </a:pPr>
            <a:r>
              <a:rPr lang="en-GB" sz="1100">
                <a:solidFill>
                  <a:srgbClr val="666666"/>
                </a:solidFill>
                <a:latin typeface="Lato"/>
                <a:ea typeface="Lato"/>
                <a:cs typeface="Lato"/>
                <a:sym typeface="Lato"/>
              </a:rPr>
              <a:t>The value returned by the prompt depends on what exactly the user does with the dialog.</a:t>
            </a:r>
            <a:endParaRPr sz="1100">
              <a:solidFill>
                <a:srgbClr val="666666"/>
              </a:solidFill>
              <a:latin typeface="Lato"/>
              <a:ea typeface="Lato"/>
              <a:cs typeface="Lato"/>
              <a:sym typeface="Lato"/>
            </a:endParaRPr>
          </a:p>
          <a:p>
            <a:pPr indent="0" lvl="0" marL="0" rtl="0" algn="l">
              <a:lnSpc>
                <a:spcPct val="115000"/>
              </a:lnSpc>
              <a:spcBef>
                <a:spcPts val="1200"/>
              </a:spcBef>
              <a:spcAft>
                <a:spcPts val="0"/>
              </a:spcAft>
              <a:buNone/>
            </a:pPr>
            <a:r>
              <a:rPr lang="en-GB" sz="1100">
                <a:solidFill>
                  <a:srgbClr val="666666"/>
                </a:solidFill>
                <a:latin typeface="Courier New"/>
                <a:ea typeface="Courier New"/>
                <a:cs typeface="Courier New"/>
                <a:sym typeface="Courier New"/>
              </a:rPr>
              <a:t>&lt;html&gt;</a:t>
            </a:r>
            <a:endParaRPr sz="1100">
              <a:solidFill>
                <a:srgbClr val="666666"/>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GB" sz="1100">
                <a:solidFill>
                  <a:srgbClr val="666666"/>
                </a:solidFill>
                <a:latin typeface="Courier New"/>
                <a:ea typeface="Courier New"/>
                <a:cs typeface="Courier New"/>
                <a:sym typeface="Courier New"/>
              </a:rPr>
              <a:t>    &lt;head&gt;</a:t>
            </a:r>
            <a:endParaRPr sz="1100">
              <a:solidFill>
                <a:srgbClr val="666666"/>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GB" sz="1100">
                <a:solidFill>
                  <a:srgbClr val="666666"/>
                </a:solidFill>
                <a:latin typeface="Courier New"/>
                <a:ea typeface="Courier New"/>
                <a:cs typeface="Courier New"/>
                <a:sym typeface="Courier New"/>
              </a:rPr>
              <a:t>        &lt;script type="text/javascript"&gt;</a:t>
            </a:r>
            <a:endParaRPr sz="1100">
              <a:solidFill>
                <a:srgbClr val="666666"/>
              </a:solidFill>
              <a:latin typeface="Courier New"/>
              <a:ea typeface="Courier New"/>
              <a:cs typeface="Courier New"/>
              <a:sym typeface="Courier New"/>
            </a:endParaRPr>
          </a:p>
          <a:p>
            <a:pPr indent="0" lvl="0" marL="0" rtl="0" algn="l">
              <a:lnSpc>
                <a:spcPct val="115000"/>
              </a:lnSpc>
              <a:spcBef>
                <a:spcPts val="1200"/>
              </a:spcBef>
              <a:spcAft>
                <a:spcPts val="1200"/>
              </a:spcAft>
              <a:buNone/>
            </a:pPr>
            <a:r>
              <a:rPr lang="en-GB" sz="1100">
                <a:solidFill>
                  <a:srgbClr val="666666"/>
                </a:solidFill>
                <a:latin typeface="Courier New"/>
                <a:ea typeface="Courier New"/>
                <a:cs typeface="Courier New"/>
                <a:sym typeface="Courier New"/>
              </a:rPr>
              <a:t>            function promptUser() {</a:t>
            </a:r>
            <a:endParaRPr sz="1100">
              <a:solidFill>
                <a:srgbClr val="666666"/>
              </a:solidFill>
              <a:latin typeface="Lato"/>
              <a:ea typeface="Lato"/>
              <a:cs typeface="Lato"/>
              <a:sym typeface="Lat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5"/>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600"/>
              </a:spcAft>
              <a:buNone/>
            </a:pPr>
            <a:r>
              <a:rPr lang="en-GB">
                <a:solidFill>
                  <a:srgbClr val="212529"/>
                </a:solidFill>
                <a:highlight>
                  <a:srgbClr val="FFFFFF"/>
                </a:highlight>
              </a:rPr>
              <a:t>JavaScript Popup Boxes</a:t>
            </a:r>
            <a:endParaRPr>
              <a:solidFill>
                <a:srgbClr val="610B38"/>
              </a:solidFill>
              <a:highlight>
                <a:srgbClr val="FFFFFF"/>
              </a:highlight>
            </a:endParaRPr>
          </a:p>
        </p:txBody>
      </p:sp>
      <p:sp>
        <p:nvSpPr>
          <p:cNvPr id="425" name="Google Shape;425;p65"/>
          <p:cNvSpPr txBox="1"/>
          <p:nvPr/>
        </p:nvSpPr>
        <p:spPr>
          <a:xfrm>
            <a:off x="729450" y="1238125"/>
            <a:ext cx="7816800" cy="380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100">
                <a:solidFill>
                  <a:srgbClr val="666666"/>
                </a:solidFill>
                <a:latin typeface="Courier New"/>
                <a:ea typeface="Courier New"/>
                <a:cs typeface="Courier New"/>
                <a:sym typeface="Courier New"/>
              </a:rPr>
              <a:t>                let userInput = prompt("Hi, What's your name?", "Batman");</a:t>
            </a:r>
            <a:endParaRPr sz="1100">
              <a:solidFill>
                <a:srgbClr val="66666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GB" sz="1100">
                <a:solidFill>
                  <a:srgbClr val="666666"/>
                </a:solidFill>
                <a:latin typeface="Courier New"/>
                <a:ea typeface="Courier New"/>
                <a:cs typeface="Courier New"/>
                <a:sym typeface="Courier New"/>
              </a:rPr>
              <a:t>                if(userInput != null) {</a:t>
            </a:r>
            <a:endParaRPr sz="1100">
              <a:solidFill>
                <a:srgbClr val="66666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GB" sz="1100">
                <a:solidFill>
                  <a:srgbClr val="666666"/>
                </a:solidFill>
                <a:latin typeface="Courier New"/>
                <a:ea typeface="Courier New"/>
                <a:cs typeface="Courier New"/>
                <a:sym typeface="Courier New"/>
              </a:rPr>
              <a:t>                    document.getElementById("result").innerHTML = "Hello " + userInput + ", good day!";</a:t>
            </a:r>
            <a:endParaRPr sz="1100">
              <a:solidFill>
                <a:srgbClr val="66666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GB" sz="1100">
                <a:solidFill>
                  <a:srgbClr val="666666"/>
                </a:solidFill>
                <a:latin typeface="Courier New"/>
                <a:ea typeface="Courier New"/>
                <a:cs typeface="Courier New"/>
                <a:sym typeface="Courier New"/>
              </a:rPr>
              <a:t>                }</a:t>
            </a:r>
            <a:endParaRPr sz="1100">
              <a:solidFill>
                <a:srgbClr val="66666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GB" sz="1100">
                <a:solidFill>
                  <a:srgbClr val="666666"/>
                </a:solidFill>
                <a:latin typeface="Courier New"/>
                <a:ea typeface="Courier New"/>
                <a:cs typeface="Courier New"/>
                <a:sym typeface="Courier New"/>
              </a:rPr>
              <a:t>            }</a:t>
            </a:r>
            <a:endParaRPr sz="1100">
              <a:solidFill>
                <a:srgbClr val="66666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GB" sz="1100">
                <a:solidFill>
                  <a:srgbClr val="666666"/>
                </a:solidFill>
                <a:latin typeface="Courier New"/>
                <a:ea typeface="Courier New"/>
                <a:cs typeface="Courier New"/>
                <a:sym typeface="Courier New"/>
              </a:rPr>
              <a:t>        &lt;/script&gt;</a:t>
            </a:r>
            <a:endParaRPr sz="1100">
              <a:solidFill>
                <a:srgbClr val="66666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GB" sz="1100">
                <a:solidFill>
                  <a:srgbClr val="666666"/>
                </a:solidFill>
                <a:latin typeface="Courier New"/>
                <a:ea typeface="Courier New"/>
                <a:cs typeface="Courier New"/>
                <a:sym typeface="Courier New"/>
              </a:rPr>
              <a:t>    &lt;/head&gt;</a:t>
            </a:r>
            <a:endParaRPr sz="1100">
              <a:solidFill>
                <a:srgbClr val="66666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GB" sz="1100">
                <a:solidFill>
                  <a:srgbClr val="666666"/>
                </a:solidFill>
                <a:latin typeface="Courier New"/>
                <a:ea typeface="Courier New"/>
                <a:cs typeface="Courier New"/>
                <a:sym typeface="Courier New"/>
              </a:rPr>
              <a:t>    &lt;body&gt;</a:t>
            </a:r>
            <a:endParaRPr sz="1100">
              <a:solidFill>
                <a:srgbClr val="66666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GB" sz="1100">
                <a:solidFill>
                  <a:srgbClr val="666666"/>
                </a:solidFill>
                <a:latin typeface="Courier New"/>
                <a:ea typeface="Courier New"/>
                <a:cs typeface="Courier New"/>
                <a:sym typeface="Courier New"/>
              </a:rPr>
              <a:t>        &lt;button onclick="promptUser()"&gt;Click on me!&lt;/button&gt;</a:t>
            </a:r>
            <a:endParaRPr sz="1100">
              <a:solidFill>
                <a:srgbClr val="66666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GB" sz="1100">
                <a:solidFill>
                  <a:srgbClr val="666666"/>
                </a:solidFill>
                <a:latin typeface="Courier New"/>
                <a:ea typeface="Courier New"/>
                <a:cs typeface="Courier New"/>
                <a:sym typeface="Courier New"/>
              </a:rPr>
              <a:t>        &lt;p id="result"&gt;&lt;/p&gt;</a:t>
            </a:r>
            <a:endParaRPr sz="1100">
              <a:solidFill>
                <a:srgbClr val="66666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GB" sz="1100">
                <a:solidFill>
                  <a:srgbClr val="666666"/>
                </a:solidFill>
                <a:latin typeface="Courier New"/>
                <a:ea typeface="Courier New"/>
                <a:cs typeface="Courier New"/>
                <a:sym typeface="Courier New"/>
              </a:rPr>
              <a:t>    &lt;/body&gt;</a:t>
            </a:r>
            <a:endParaRPr sz="1100">
              <a:solidFill>
                <a:srgbClr val="66666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GB" sz="1100">
                <a:solidFill>
                  <a:srgbClr val="666666"/>
                </a:solidFill>
                <a:latin typeface="Courier New"/>
                <a:ea typeface="Courier New"/>
                <a:cs typeface="Courier New"/>
                <a:sym typeface="Courier New"/>
              </a:rPr>
              <a:t>&lt;/html&gt;</a:t>
            </a:r>
            <a:endParaRPr sz="1100">
              <a:solidFill>
                <a:srgbClr val="666666"/>
              </a:solidFill>
              <a:latin typeface="Courier New"/>
              <a:ea typeface="Courier New"/>
              <a:cs typeface="Courier New"/>
              <a:sym typeface="Courier New"/>
            </a:endParaRPr>
          </a:p>
          <a:p>
            <a:pPr indent="0" lvl="0" marL="0" rtl="0" algn="l">
              <a:lnSpc>
                <a:spcPct val="100000"/>
              </a:lnSpc>
              <a:spcBef>
                <a:spcPts val="1200"/>
              </a:spcBef>
              <a:spcAft>
                <a:spcPts val="1200"/>
              </a:spcAft>
              <a:buNone/>
            </a:pPr>
            <a:r>
              <a:t/>
            </a:r>
            <a:endParaRPr sz="1100">
              <a:solidFill>
                <a:srgbClr val="666666"/>
              </a:solidFill>
              <a:latin typeface="Courier New"/>
              <a:ea typeface="Courier New"/>
              <a:cs typeface="Courier New"/>
              <a:sym typeface="Courier New"/>
            </a:endParaRPr>
          </a:p>
        </p:txBody>
      </p:sp>
      <p:pic>
        <p:nvPicPr>
          <p:cNvPr id="426" name="Google Shape;426;p65"/>
          <p:cNvPicPr preferRelativeResize="0"/>
          <p:nvPr/>
        </p:nvPicPr>
        <p:blipFill>
          <a:blip r:embed="rId3">
            <a:alphaModFix/>
          </a:blip>
          <a:stretch>
            <a:fillRect/>
          </a:stretch>
        </p:blipFill>
        <p:spPr>
          <a:xfrm>
            <a:off x="7170750" y="4064850"/>
            <a:ext cx="839562" cy="266000"/>
          </a:xfrm>
          <a:prstGeom prst="rect">
            <a:avLst/>
          </a:prstGeom>
          <a:noFill/>
          <a:ln>
            <a:noFill/>
          </a:ln>
        </p:spPr>
      </p:pic>
      <p:pic>
        <p:nvPicPr>
          <p:cNvPr id="427" name="Google Shape;427;p65"/>
          <p:cNvPicPr preferRelativeResize="0"/>
          <p:nvPr/>
        </p:nvPicPr>
        <p:blipFill>
          <a:blip r:embed="rId4">
            <a:alphaModFix/>
          </a:blip>
          <a:stretch>
            <a:fillRect/>
          </a:stretch>
        </p:blipFill>
        <p:spPr>
          <a:xfrm>
            <a:off x="5667050" y="2467310"/>
            <a:ext cx="3373875" cy="13480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6"/>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600"/>
              </a:spcAft>
              <a:buNone/>
            </a:pPr>
            <a:r>
              <a:rPr lang="en-GB">
                <a:solidFill>
                  <a:srgbClr val="212529"/>
                </a:solidFill>
                <a:highlight>
                  <a:srgbClr val="FFFFFF"/>
                </a:highlight>
              </a:rPr>
              <a:t>JavaScript if, else and else if Statements</a:t>
            </a:r>
            <a:endParaRPr>
              <a:solidFill>
                <a:srgbClr val="212529"/>
              </a:solidFill>
              <a:highlight>
                <a:srgbClr val="FFFFFF"/>
              </a:highlight>
            </a:endParaRPr>
          </a:p>
        </p:txBody>
      </p:sp>
      <p:sp>
        <p:nvSpPr>
          <p:cNvPr id="433" name="Google Shape;433;p66"/>
          <p:cNvSpPr txBox="1"/>
          <p:nvPr/>
        </p:nvSpPr>
        <p:spPr>
          <a:xfrm>
            <a:off x="729450" y="1351325"/>
            <a:ext cx="7816800" cy="369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100">
                <a:solidFill>
                  <a:srgbClr val="666666"/>
                </a:solidFill>
                <a:latin typeface="Lato"/>
                <a:ea typeface="Lato"/>
                <a:cs typeface="Lato"/>
                <a:sym typeface="Lato"/>
              </a:rPr>
              <a:t>In JavaScript, to control the flow of your program or script based on conditions, we can use the </a:t>
            </a:r>
            <a:r>
              <a:rPr lang="en-GB" sz="1100">
                <a:solidFill>
                  <a:srgbClr val="93C47D"/>
                </a:solidFill>
                <a:latin typeface="Lato"/>
                <a:ea typeface="Lato"/>
                <a:cs typeface="Lato"/>
                <a:sym typeface="Lato"/>
              </a:rPr>
              <a:t>if...else</a:t>
            </a:r>
            <a:r>
              <a:rPr lang="en-GB" sz="1100">
                <a:solidFill>
                  <a:srgbClr val="666666"/>
                </a:solidFill>
                <a:latin typeface="Lato"/>
                <a:ea typeface="Lato"/>
                <a:cs typeface="Lato"/>
                <a:sym typeface="Lato"/>
              </a:rPr>
              <a:t> conditional statements. The if and else conditional statement works just like they are used in real world while communicating. For example, see the following statement, </a:t>
            </a:r>
            <a:r>
              <a:rPr i="1" lang="en-GB" sz="1100">
                <a:solidFill>
                  <a:srgbClr val="93C47D"/>
                </a:solidFill>
                <a:latin typeface="Lato"/>
                <a:ea typeface="Lato"/>
                <a:cs typeface="Lato"/>
                <a:sym typeface="Lato"/>
              </a:rPr>
              <a:t>if you score more than 40% marks you will pass the exam else you will fail in the exam</a:t>
            </a:r>
            <a:r>
              <a:rPr lang="en-GB" sz="1100">
                <a:solidFill>
                  <a:srgbClr val="666666"/>
                </a:solidFill>
                <a:latin typeface="Lato"/>
                <a:ea typeface="Lato"/>
                <a:cs typeface="Lato"/>
                <a:sym typeface="Lato"/>
              </a:rPr>
              <a:t>, here the condition is score more than 40%, if it's true then you pass, if it is false then you fail.</a:t>
            </a:r>
            <a:endParaRPr sz="1100">
              <a:solidFill>
                <a:srgbClr val="666666"/>
              </a:solidFill>
              <a:latin typeface="Lato"/>
              <a:ea typeface="Lato"/>
              <a:cs typeface="Lato"/>
              <a:sym typeface="Lato"/>
            </a:endParaRPr>
          </a:p>
          <a:p>
            <a:pPr indent="0" lvl="0" marL="0" rtl="0" algn="l">
              <a:lnSpc>
                <a:spcPct val="115000"/>
              </a:lnSpc>
              <a:spcBef>
                <a:spcPts val="1200"/>
              </a:spcBef>
              <a:spcAft>
                <a:spcPts val="0"/>
              </a:spcAft>
              <a:buNone/>
            </a:pPr>
            <a:r>
              <a:rPr lang="en-GB" sz="1100">
                <a:solidFill>
                  <a:srgbClr val="666666"/>
                </a:solidFill>
                <a:latin typeface="Lato"/>
                <a:ea typeface="Lato"/>
                <a:cs typeface="Lato"/>
                <a:sym typeface="Lato"/>
              </a:rPr>
              <a:t>In JavaScript, if is a conditional statement that is used to control the program flow just like in C, C++, etc programming languages. It is one of the most basic and simplest way to control the flow of program based on conditions. You can use the if statement when we want to execute code statements only when a particular condition is true.</a:t>
            </a:r>
            <a:endParaRPr sz="1100">
              <a:solidFill>
                <a:srgbClr val="666666"/>
              </a:solidFill>
              <a:latin typeface="Lato"/>
              <a:ea typeface="Lato"/>
              <a:cs typeface="Lato"/>
              <a:sym typeface="Lato"/>
            </a:endParaRPr>
          </a:p>
          <a:p>
            <a:pPr indent="0" lvl="0" marL="0" rtl="0" algn="l">
              <a:lnSpc>
                <a:spcPct val="115000"/>
              </a:lnSpc>
              <a:spcBef>
                <a:spcPts val="1200"/>
              </a:spcBef>
              <a:spcAft>
                <a:spcPts val="0"/>
              </a:spcAft>
              <a:buNone/>
            </a:pPr>
            <a:r>
              <a:rPr lang="en-GB" sz="1100">
                <a:solidFill>
                  <a:srgbClr val="666666"/>
                </a:solidFill>
                <a:latin typeface="Lato"/>
                <a:ea typeface="Lato"/>
                <a:cs typeface="Lato"/>
                <a:sym typeface="Lato"/>
              </a:rPr>
              <a:t>The condition for the if statement is enclosed within the parenthesis immediately after the if keyword.</a:t>
            </a:r>
            <a:endParaRPr sz="1100">
              <a:solidFill>
                <a:srgbClr val="666666"/>
              </a:solidFill>
              <a:latin typeface="Lato"/>
              <a:ea typeface="Lato"/>
              <a:cs typeface="Lato"/>
              <a:sym typeface="Lato"/>
            </a:endParaRPr>
          </a:p>
          <a:p>
            <a:pPr indent="0" lvl="0" marL="0" rtl="0" algn="l">
              <a:lnSpc>
                <a:spcPct val="120000"/>
              </a:lnSpc>
              <a:spcBef>
                <a:spcPts val="1500"/>
              </a:spcBef>
              <a:spcAft>
                <a:spcPts val="0"/>
              </a:spcAft>
              <a:buNone/>
            </a:pPr>
            <a:r>
              <a:rPr b="1" lang="en-GB" sz="1100">
                <a:solidFill>
                  <a:srgbClr val="666666"/>
                </a:solidFill>
                <a:latin typeface="Lato"/>
                <a:ea typeface="Lato"/>
                <a:cs typeface="Lato"/>
                <a:sym typeface="Lato"/>
              </a:rPr>
              <a:t>JavaScript if: Syntax and Use</a:t>
            </a:r>
            <a:endParaRPr b="1" sz="1100">
              <a:solidFill>
                <a:srgbClr val="666666"/>
              </a:solidFill>
              <a:latin typeface="Lato"/>
              <a:ea typeface="Lato"/>
              <a:cs typeface="Lato"/>
              <a:sym typeface="Lato"/>
            </a:endParaRPr>
          </a:p>
          <a:p>
            <a:pPr indent="0" lvl="0" marL="0" rtl="0" algn="l">
              <a:lnSpc>
                <a:spcPct val="115000"/>
              </a:lnSpc>
              <a:spcBef>
                <a:spcPts val="1500"/>
              </a:spcBef>
              <a:spcAft>
                <a:spcPts val="0"/>
              </a:spcAft>
              <a:buNone/>
            </a:pPr>
            <a:r>
              <a:rPr lang="en-GB" sz="1100">
                <a:solidFill>
                  <a:srgbClr val="666666"/>
                </a:solidFill>
                <a:latin typeface="Lato"/>
                <a:ea typeface="Lato"/>
                <a:cs typeface="Lato"/>
                <a:sym typeface="Lato"/>
              </a:rPr>
              <a:t>Below we have the basic syntax for using the if statement in the JavaScript code.</a:t>
            </a:r>
            <a:endParaRPr sz="1100">
              <a:solidFill>
                <a:srgbClr val="666666"/>
              </a:solidFill>
              <a:latin typeface="Lato"/>
              <a:ea typeface="Lato"/>
              <a:cs typeface="Lato"/>
              <a:sym typeface="Lato"/>
            </a:endParaRPr>
          </a:p>
          <a:p>
            <a:pPr indent="0" lvl="0" marL="0" rtl="0" algn="l">
              <a:lnSpc>
                <a:spcPct val="100000"/>
              </a:lnSpc>
              <a:spcBef>
                <a:spcPts val="1200"/>
              </a:spcBef>
              <a:spcAft>
                <a:spcPts val="0"/>
              </a:spcAft>
              <a:buNone/>
            </a:pPr>
            <a:r>
              <a:rPr lang="en-GB" sz="1000">
                <a:solidFill>
                  <a:srgbClr val="666666"/>
                </a:solidFill>
                <a:latin typeface="Courier New"/>
                <a:ea typeface="Courier New"/>
                <a:cs typeface="Courier New"/>
                <a:sym typeface="Courier New"/>
              </a:rPr>
              <a:t>if(&lt;EXPRESSION&gt;)</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 block of statements</a:t>
            </a:r>
            <a:endParaRPr sz="1000">
              <a:solidFill>
                <a:srgbClr val="666666"/>
              </a:solidFill>
              <a:latin typeface="Courier New"/>
              <a:ea typeface="Courier New"/>
              <a:cs typeface="Courier New"/>
              <a:sym typeface="Courier New"/>
            </a:endParaRPr>
          </a:p>
          <a:p>
            <a:pPr indent="0" lvl="0" marL="0" marR="139700" rtl="0" algn="l">
              <a:lnSpc>
                <a:spcPct val="100000"/>
              </a:lnSpc>
              <a:spcBef>
                <a:spcPts val="600"/>
              </a:spcBef>
              <a:spcAft>
                <a:spcPts val="600"/>
              </a:spcAft>
              <a:buNone/>
            </a:pPr>
            <a:r>
              <a:rPr lang="en-GB" sz="1000">
                <a:solidFill>
                  <a:srgbClr val="666666"/>
                </a:solidFill>
                <a:latin typeface="Courier New"/>
                <a:ea typeface="Courier New"/>
                <a:cs typeface="Courier New"/>
                <a:sym typeface="Courier New"/>
              </a:rPr>
              <a:t>}</a:t>
            </a:r>
            <a:endParaRPr sz="1000">
              <a:solidFill>
                <a:srgbClr val="666666"/>
              </a:solidFill>
              <a:latin typeface="Courier New"/>
              <a:ea typeface="Courier New"/>
              <a:cs typeface="Courier New"/>
              <a:sym typeface="Courier New"/>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7"/>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600"/>
              </a:spcAft>
              <a:buNone/>
            </a:pPr>
            <a:r>
              <a:rPr lang="en-GB">
                <a:solidFill>
                  <a:srgbClr val="212529"/>
                </a:solidFill>
                <a:highlight>
                  <a:srgbClr val="FFFFFF"/>
                </a:highlight>
              </a:rPr>
              <a:t>JavaScript if, else and else if Statements</a:t>
            </a:r>
            <a:endParaRPr>
              <a:solidFill>
                <a:srgbClr val="212529"/>
              </a:solidFill>
              <a:highlight>
                <a:srgbClr val="FFFFFF"/>
              </a:highlight>
            </a:endParaRPr>
          </a:p>
        </p:txBody>
      </p:sp>
      <p:sp>
        <p:nvSpPr>
          <p:cNvPr id="439" name="Google Shape;439;p67"/>
          <p:cNvSpPr txBox="1"/>
          <p:nvPr/>
        </p:nvSpPr>
        <p:spPr>
          <a:xfrm>
            <a:off x="729450" y="1351325"/>
            <a:ext cx="7816800" cy="951600"/>
          </a:xfrm>
          <a:prstGeom prst="rect">
            <a:avLst/>
          </a:prstGeom>
          <a:noFill/>
          <a:ln>
            <a:noFill/>
          </a:ln>
        </p:spPr>
        <p:txBody>
          <a:bodyPr anchorCtr="0" anchor="t" bIns="91425" lIns="91425" spcFirstLastPara="1" rIns="91425" wrap="square" tIns="91425">
            <a:noAutofit/>
          </a:bodyPr>
          <a:lstStyle/>
          <a:p>
            <a:pPr indent="0" lvl="0" marL="0" marR="139700" rtl="0" algn="l">
              <a:lnSpc>
                <a:spcPct val="115000"/>
              </a:lnSpc>
              <a:spcBef>
                <a:spcPts val="0"/>
              </a:spcBef>
              <a:spcAft>
                <a:spcPts val="600"/>
              </a:spcAft>
              <a:buNone/>
            </a:pPr>
            <a:r>
              <a:rPr lang="en-GB" sz="1100">
                <a:solidFill>
                  <a:srgbClr val="666666"/>
                </a:solidFill>
                <a:latin typeface="Lato"/>
                <a:ea typeface="Lato"/>
                <a:cs typeface="Lato"/>
                <a:sym typeface="Lato"/>
              </a:rPr>
              <a:t>The condition passed with the if statement is mostly an expression that can have comparison of two values, any expression returning boolean output true/false, or any other expression. Also, the condition will be satisfied when the expression returns true or any positive numeric value, and in that case, the block of code statements enclosed within the curly braces below the if statement will be executed.</a:t>
            </a:r>
            <a:endParaRPr sz="1100">
              <a:solidFill>
                <a:srgbClr val="666666"/>
              </a:solidFill>
              <a:latin typeface="Lato"/>
              <a:ea typeface="Lato"/>
              <a:cs typeface="Lato"/>
              <a:sym typeface="Lato"/>
            </a:endParaRPr>
          </a:p>
        </p:txBody>
      </p:sp>
      <p:pic>
        <p:nvPicPr>
          <p:cNvPr id="440" name="Google Shape;440;p67"/>
          <p:cNvPicPr preferRelativeResize="0"/>
          <p:nvPr/>
        </p:nvPicPr>
        <p:blipFill>
          <a:blip r:embed="rId3">
            <a:alphaModFix/>
          </a:blip>
          <a:stretch>
            <a:fillRect/>
          </a:stretch>
        </p:blipFill>
        <p:spPr>
          <a:xfrm>
            <a:off x="2493238" y="2455325"/>
            <a:ext cx="4289236" cy="25357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8"/>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600"/>
              </a:spcAft>
              <a:buNone/>
            </a:pPr>
            <a:r>
              <a:rPr lang="en-GB">
                <a:solidFill>
                  <a:srgbClr val="212529"/>
                </a:solidFill>
                <a:highlight>
                  <a:srgbClr val="FFFFFF"/>
                </a:highlight>
              </a:rPr>
              <a:t>JavaScript if, else and else if Statements</a:t>
            </a:r>
            <a:endParaRPr>
              <a:solidFill>
                <a:srgbClr val="212529"/>
              </a:solidFill>
              <a:highlight>
                <a:srgbClr val="FFFFFF"/>
              </a:highlight>
            </a:endParaRPr>
          </a:p>
        </p:txBody>
      </p:sp>
      <p:sp>
        <p:nvSpPr>
          <p:cNvPr id="446" name="Google Shape;446;p68"/>
          <p:cNvSpPr txBox="1"/>
          <p:nvPr/>
        </p:nvSpPr>
        <p:spPr>
          <a:xfrm>
            <a:off x="729450" y="1351325"/>
            <a:ext cx="7816800" cy="2950200"/>
          </a:xfrm>
          <a:prstGeom prst="rect">
            <a:avLst/>
          </a:prstGeom>
          <a:noFill/>
          <a:ln>
            <a:noFill/>
          </a:ln>
        </p:spPr>
        <p:txBody>
          <a:bodyPr anchorCtr="0" anchor="t" bIns="91425" lIns="91425" spcFirstLastPara="1" rIns="91425" wrap="square" tIns="91425">
            <a:noAutofit/>
          </a:bodyPr>
          <a:lstStyle/>
          <a:p>
            <a:pPr indent="0" lvl="0" marL="0" marR="139700" rtl="0" algn="l">
              <a:lnSpc>
                <a:spcPct val="115000"/>
              </a:lnSpc>
              <a:spcBef>
                <a:spcPts val="0"/>
              </a:spcBef>
              <a:spcAft>
                <a:spcPts val="0"/>
              </a:spcAft>
              <a:buNone/>
            </a:pPr>
            <a:r>
              <a:rPr lang="en-GB" sz="1000">
                <a:solidFill>
                  <a:srgbClr val="666666"/>
                </a:solidFill>
                <a:latin typeface="Courier New"/>
                <a:ea typeface="Courier New"/>
                <a:cs typeface="Courier New"/>
                <a:sym typeface="Courier New"/>
              </a:rPr>
              <a:t>&lt;html&gt;</a:t>
            </a:r>
            <a:endParaRPr sz="1000">
              <a:solidFill>
                <a:srgbClr val="666666"/>
              </a:solidFill>
              <a:latin typeface="Courier New"/>
              <a:ea typeface="Courier New"/>
              <a:cs typeface="Courier New"/>
              <a:sym typeface="Courier New"/>
            </a:endParaRPr>
          </a:p>
          <a:p>
            <a:pPr indent="0" lvl="0" marL="0" marR="139700" rtl="0" algn="l">
              <a:lnSpc>
                <a:spcPct val="115000"/>
              </a:lnSpc>
              <a:spcBef>
                <a:spcPts val="600"/>
              </a:spcBef>
              <a:spcAft>
                <a:spcPts val="0"/>
              </a:spcAft>
              <a:buNone/>
            </a:pPr>
            <a:r>
              <a:rPr lang="en-GB" sz="1000">
                <a:solidFill>
                  <a:srgbClr val="666666"/>
                </a:solidFill>
                <a:latin typeface="Courier New"/>
                <a:ea typeface="Courier New"/>
                <a:cs typeface="Courier New"/>
                <a:sym typeface="Courier New"/>
              </a:rPr>
              <a:t>   &lt;body&gt;     </a:t>
            </a:r>
            <a:endParaRPr sz="1000">
              <a:solidFill>
                <a:srgbClr val="666666"/>
              </a:solidFill>
              <a:latin typeface="Courier New"/>
              <a:ea typeface="Courier New"/>
              <a:cs typeface="Courier New"/>
              <a:sym typeface="Courier New"/>
            </a:endParaRPr>
          </a:p>
          <a:p>
            <a:pPr indent="0" lvl="0" marL="0" marR="139700" rtl="0" algn="l">
              <a:lnSpc>
                <a:spcPct val="115000"/>
              </a:lnSpc>
              <a:spcBef>
                <a:spcPts val="600"/>
              </a:spcBef>
              <a:spcAft>
                <a:spcPts val="0"/>
              </a:spcAft>
              <a:buNone/>
            </a:pPr>
            <a:r>
              <a:rPr lang="en-GB" sz="1000">
                <a:solidFill>
                  <a:srgbClr val="666666"/>
                </a:solidFill>
                <a:latin typeface="Courier New"/>
                <a:ea typeface="Courier New"/>
                <a:cs typeface="Courier New"/>
                <a:sym typeface="Courier New"/>
              </a:rPr>
              <a:t>      &lt;script&gt;</a:t>
            </a:r>
            <a:endParaRPr sz="1000">
              <a:solidFill>
                <a:srgbClr val="666666"/>
              </a:solidFill>
              <a:latin typeface="Courier New"/>
              <a:ea typeface="Courier New"/>
              <a:cs typeface="Courier New"/>
              <a:sym typeface="Courier New"/>
            </a:endParaRPr>
          </a:p>
          <a:p>
            <a:pPr indent="0" lvl="0" marL="0" marR="139700" rtl="0" algn="l">
              <a:lnSpc>
                <a:spcPct val="115000"/>
              </a:lnSpc>
              <a:spcBef>
                <a:spcPts val="600"/>
              </a:spcBef>
              <a:spcAft>
                <a:spcPts val="0"/>
              </a:spcAft>
              <a:buNone/>
            </a:pPr>
            <a:r>
              <a:rPr lang="en-GB" sz="1000">
                <a:solidFill>
                  <a:srgbClr val="666666"/>
                </a:solidFill>
                <a:latin typeface="Courier New"/>
                <a:ea typeface="Courier New"/>
                <a:cs typeface="Courier New"/>
                <a:sym typeface="Courier New"/>
              </a:rPr>
              <a:t>           let a = 2;</a:t>
            </a:r>
            <a:endParaRPr sz="1000">
              <a:solidFill>
                <a:srgbClr val="666666"/>
              </a:solidFill>
              <a:latin typeface="Courier New"/>
              <a:ea typeface="Courier New"/>
              <a:cs typeface="Courier New"/>
              <a:sym typeface="Courier New"/>
            </a:endParaRPr>
          </a:p>
          <a:p>
            <a:pPr indent="0" lvl="0" marL="0" marR="139700" rtl="0" algn="l">
              <a:lnSpc>
                <a:spcPct val="115000"/>
              </a:lnSpc>
              <a:spcBef>
                <a:spcPts val="600"/>
              </a:spcBef>
              <a:spcAft>
                <a:spcPts val="0"/>
              </a:spcAft>
              <a:buNone/>
            </a:pPr>
            <a:r>
              <a:rPr lang="en-GB" sz="1000">
                <a:solidFill>
                  <a:srgbClr val="666666"/>
                </a:solidFill>
                <a:latin typeface="Courier New"/>
                <a:ea typeface="Courier New"/>
                <a:cs typeface="Courier New"/>
                <a:sym typeface="Courier New"/>
              </a:rPr>
              <a:t>           if(a &lt;= 5)</a:t>
            </a:r>
            <a:endParaRPr sz="1000">
              <a:solidFill>
                <a:srgbClr val="666666"/>
              </a:solidFill>
              <a:latin typeface="Courier New"/>
              <a:ea typeface="Courier New"/>
              <a:cs typeface="Courier New"/>
              <a:sym typeface="Courier New"/>
            </a:endParaRPr>
          </a:p>
          <a:p>
            <a:pPr indent="0" lvl="0" marL="0" marR="139700" rtl="0" algn="l">
              <a:lnSpc>
                <a:spcPct val="115000"/>
              </a:lnSpc>
              <a:spcBef>
                <a:spcPts val="600"/>
              </a:spcBef>
              <a:spcAft>
                <a:spcPts val="0"/>
              </a:spcAft>
              <a:buNone/>
            </a:pPr>
            <a:r>
              <a:rPr lang="en-GB" sz="1000">
                <a:solidFill>
                  <a:srgbClr val="666666"/>
                </a:solidFill>
                <a:latin typeface="Courier New"/>
                <a:ea typeface="Courier New"/>
                <a:cs typeface="Courier New"/>
                <a:sym typeface="Courier New"/>
              </a:rPr>
              <a:t>           {</a:t>
            </a:r>
            <a:endParaRPr sz="1000">
              <a:solidFill>
                <a:srgbClr val="666666"/>
              </a:solidFill>
              <a:latin typeface="Courier New"/>
              <a:ea typeface="Courier New"/>
              <a:cs typeface="Courier New"/>
              <a:sym typeface="Courier New"/>
            </a:endParaRPr>
          </a:p>
          <a:p>
            <a:pPr indent="0" lvl="0" marL="0" marR="139700" rtl="0" algn="l">
              <a:lnSpc>
                <a:spcPct val="115000"/>
              </a:lnSpc>
              <a:spcBef>
                <a:spcPts val="600"/>
              </a:spcBef>
              <a:spcAft>
                <a:spcPts val="0"/>
              </a:spcAft>
              <a:buNone/>
            </a:pPr>
            <a:r>
              <a:rPr lang="en-GB" sz="1000">
                <a:solidFill>
                  <a:srgbClr val="666666"/>
                </a:solidFill>
                <a:latin typeface="Courier New"/>
                <a:ea typeface="Courier New"/>
                <a:cs typeface="Courier New"/>
                <a:sym typeface="Courier New"/>
              </a:rPr>
              <a:t>               document.write("if statement executed");</a:t>
            </a:r>
            <a:endParaRPr sz="1000">
              <a:solidFill>
                <a:srgbClr val="666666"/>
              </a:solidFill>
              <a:latin typeface="Courier New"/>
              <a:ea typeface="Courier New"/>
              <a:cs typeface="Courier New"/>
              <a:sym typeface="Courier New"/>
            </a:endParaRPr>
          </a:p>
          <a:p>
            <a:pPr indent="0" lvl="0" marL="0" marR="139700" rtl="0" algn="l">
              <a:lnSpc>
                <a:spcPct val="115000"/>
              </a:lnSpc>
              <a:spcBef>
                <a:spcPts val="600"/>
              </a:spcBef>
              <a:spcAft>
                <a:spcPts val="0"/>
              </a:spcAft>
              <a:buNone/>
            </a:pPr>
            <a:r>
              <a:rPr lang="en-GB" sz="1000">
                <a:solidFill>
                  <a:srgbClr val="666666"/>
                </a:solidFill>
                <a:latin typeface="Courier New"/>
                <a:ea typeface="Courier New"/>
                <a:cs typeface="Courier New"/>
                <a:sym typeface="Courier New"/>
              </a:rPr>
              <a:t>           }</a:t>
            </a:r>
            <a:endParaRPr sz="1000">
              <a:solidFill>
                <a:srgbClr val="666666"/>
              </a:solidFill>
              <a:latin typeface="Courier New"/>
              <a:ea typeface="Courier New"/>
              <a:cs typeface="Courier New"/>
              <a:sym typeface="Courier New"/>
            </a:endParaRPr>
          </a:p>
          <a:p>
            <a:pPr indent="0" lvl="0" marL="0" marR="139700" rtl="0" algn="l">
              <a:lnSpc>
                <a:spcPct val="115000"/>
              </a:lnSpc>
              <a:spcBef>
                <a:spcPts val="600"/>
              </a:spcBef>
              <a:spcAft>
                <a:spcPts val="0"/>
              </a:spcAft>
              <a:buNone/>
            </a:pPr>
            <a:r>
              <a:rPr lang="en-GB" sz="1000">
                <a:solidFill>
                  <a:srgbClr val="666666"/>
                </a:solidFill>
                <a:latin typeface="Courier New"/>
                <a:ea typeface="Courier New"/>
                <a:cs typeface="Courier New"/>
                <a:sym typeface="Courier New"/>
              </a:rPr>
              <a:t>      &lt;/script&gt;      </a:t>
            </a:r>
            <a:endParaRPr sz="1000">
              <a:solidFill>
                <a:srgbClr val="666666"/>
              </a:solidFill>
              <a:latin typeface="Courier New"/>
              <a:ea typeface="Courier New"/>
              <a:cs typeface="Courier New"/>
              <a:sym typeface="Courier New"/>
            </a:endParaRPr>
          </a:p>
          <a:p>
            <a:pPr indent="0" lvl="0" marL="0" marR="139700" rtl="0" algn="l">
              <a:lnSpc>
                <a:spcPct val="115000"/>
              </a:lnSpc>
              <a:spcBef>
                <a:spcPts val="600"/>
              </a:spcBef>
              <a:spcAft>
                <a:spcPts val="0"/>
              </a:spcAft>
              <a:buNone/>
            </a:pPr>
            <a:r>
              <a:rPr lang="en-GB" sz="1000">
                <a:solidFill>
                  <a:srgbClr val="666666"/>
                </a:solidFill>
                <a:latin typeface="Courier New"/>
                <a:ea typeface="Courier New"/>
                <a:cs typeface="Courier New"/>
                <a:sym typeface="Courier New"/>
              </a:rPr>
              <a:t>   &lt;/body&gt;</a:t>
            </a:r>
            <a:endParaRPr sz="1000">
              <a:solidFill>
                <a:srgbClr val="666666"/>
              </a:solidFill>
              <a:latin typeface="Courier New"/>
              <a:ea typeface="Courier New"/>
              <a:cs typeface="Courier New"/>
              <a:sym typeface="Courier New"/>
            </a:endParaRPr>
          </a:p>
          <a:p>
            <a:pPr indent="0" lvl="0" marL="0" marR="139700" rtl="0" algn="l">
              <a:lnSpc>
                <a:spcPct val="115000"/>
              </a:lnSpc>
              <a:spcBef>
                <a:spcPts val="600"/>
              </a:spcBef>
              <a:spcAft>
                <a:spcPts val="600"/>
              </a:spcAft>
              <a:buNone/>
            </a:pPr>
            <a:r>
              <a:rPr lang="en-GB" sz="1000">
                <a:solidFill>
                  <a:srgbClr val="666666"/>
                </a:solidFill>
                <a:latin typeface="Courier New"/>
                <a:ea typeface="Courier New"/>
                <a:cs typeface="Courier New"/>
                <a:sym typeface="Courier New"/>
              </a:rPr>
              <a:t>&lt;/html&gt;</a:t>
            </a:r>
            <a:endParaRPr sz="1000">
              <a:solidFill>
                <a:srgbClr val="666666"/>
              </a:solidFill>
              <a:latin typeface="Courier New"/>
              <a:ea typeface="Courier New"/>
              <a:cs typeface="Courier New"/>
              <a:sym typeface="Courier New"/>
            </a:endParaRPr>
          </a:p>
        </p:txBody>
      </p:sp>
      <p:pic>
        <p:nvPicPr>
          <p:cNvPr id="447" name="Google Shape;447;p68"/>
          <p:cNvPicPr preferRelativeResize="0"/>
          <p:nvPr/>
        </p:nvPicPr>
        <p:blipFill>
          <a:blip r:embed="rId3">
            <a:alphaModFix/>
          </a:blip>
          <a:stretch>
            <a:fillRect/>
          </a:stretch>
        </p:blipFill>
        <p:spPr>
          <a:xfrm>
            <a:off x="729450" y="4496375"/>
            <a:ext cx="1457325" cy="3048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9"/>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600"/>
              </a:spcAft>
              <a:buNone/>
            </a:pPr>
            <a:r>
              <a:rPr lang="en-GB">
                <a:solidFill>
                  <a:srgbClr val="212529"/>
                </a:solidFill>
                <a:highlight>
                  <a:srgbClr val="FFFFFF"/>
                </a:highlight>
              </a:rPr>
              <a:t>JavaScript if, else and else if Statements</a:t>
            </a:r>
            <a:endParaRPr>
              <a:solidFill>
                <a:srgbClr val="212529"/>
              </a:solidFill>
              <a:highlight>
                <a:srgbClr val="FFFFFF"/>
              </a:highlight>
            </a:endParaRPr>
          </a:p>
        </p:txBody>
      </p:sp>
      <p:sp>
        <p:nvSpPr>
          <p:cNvPr id="453" name="Google Shape;453;p69"/>
          <p:cNvSpPr txBox="1"/>
          <p:nvPr/>
        </p:nvSpPr>
        <p:spPr>
          <a:xfrm>
            <a:off x="729450" y="1351325"/>
            <a:ext cx="7816800" cy="36225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1500"/>
              </a:spcBef>
              <a:spcAft>
                <a:spcPts val="0"/>
              </a:spcAft>
              <a:buNone/>
            </a:pPr>
            <a:r>
              <a:rPr b="1" lang="en-GB" sz="1100">
                <a:solidFill>
                  <a:srgbClr val="666666"/>
                </a:solidFill>
                <a:latin typeface="Lato"/>
                <a:ea typeface="Lato"/>
                <a:cs typeface="Lato"/>
                <a:sym typeface="Lato"/>
              </a:rPr>
              <a:t>JavaScript if...else: Syntax and Use</a:t>
            </a:r>
            <a:endParaRPr b="1" sz="1100">
              <a:solidFill>
                <a:srgbClr val="666666"/>
              </a:solidFill>
              <a:latin typeface="Lato"/>
              <a:ea typeface="Lato"/>
              <a:cs typeface="Lato"/>
              <a:sym typeface="Lato"/>
            </a:endParaRPr>
          </a:p>
          <a:p>
            <a:pPr indent="0" lvl="0" marL="0" rtl="0" algn="l">
              <a:lnSpc>
                <a:spcPct val="120000"/>
              </a:lnSpc>
              <a:spcBef>
                <a:spcPts val="1500"/>
              </a:spcBef>
              <a:spcAft>
                <a:spcPts val="0"/>
              </a:spcAft>
              <a:buNone/>
            </a:pPr>
            <a:r>
              <a:rPr lang="en-GB" sz="1100">
                <a:solidFill>
                  <a:srgbClr val="666666"/>
                </a:solidFill>
                <a:latin typeface="Lato"/>
                <a:ea typeface="Lato"/>
                <a:cs typeface="Lato"/>
                <a:sym typeface="Lato"/>
              </a:rPr>
              <a:t>JavaScript if statement lets you to create a code block with a condition and if the specified condition is true then code statements written inside the if block will get executed. The else statement also creates a code block that is only executed when the specified condition in the if statement is false.</a:t>
            </a:r>
            <a:endParaRPr sz="1100">
              <a:solidFill>
                <a:srgbClr val="666666"/>
              </a:solidFill>
              <a:latin typeface="Lato"/>
              <a:ea typeface="Lato"/>
              <a:cs typeface="Lato"/>
              <a:sym typeface="Lato"/>
            </a:endParaRPr>
          </a:p>
          <a:p>
            <a:pPr indent="0" lvl="0" marL="0" marR="139700" rtl="0" algn="l">
              <a:lnSpc>
                <a:spcPct val="100000"/>
              </a:lnSpc>
              <a:spcBef>
                <a:spcPts val="1500"/>
              </a:spcBef>
              <a:spcAft>
                <a:spcPts val="0"/>
              </a:spcAft>
              <a:buNone/>
            </a:pPr>
            <a:r>
              <a:rPr lang="en-GB" sz="1000">
                <a:solidFill>
                  <a:srgbClr val="666666"/>
                </a:solidFill>
                <a:latin typeface="Courier New"/>
                <a:ea typeface="Courier New"/>
                <a:cs typeface="Courier New"/>
                <a:sym typeface="Courier New"/>
              </a:rPr>
              <a:t>if(&lt;EXPRESSION&gt;)</a:t>
            </a:r>
            <a:endParaRPr sz="1000">
              <a:solidFill>
                <a:srgbClr val="666666"/>
              </a:solidFill>
              <a:latin typeface="Courier New"/>
              <a:ea typeface="Courier New"/>
              <a:cs typeface="Courier New"/>
              <a:sym typeface="Courier New"/>
            </a:endParaRPr>
          </a:p>
          <a:p>
            <a:pPr indent="0" lvl="0" marL="0" marR="13970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a:t>
            </a:r>
            <a:endParaRPr sz="1000">
              <a:solidFill>
                <a:srgbClr val="666666"/>
              </a:solidFill>
              <a:latin typeface="Courier New"/>
              <a:ea typeface="Courier New"/>
              <a:cs typeface="Courier New"/>
              <a:sym typeface="Courier New"/>
            </a:endParaRPr>
          </a:p>
          <a:p>
            <a:pPr indent="0" lvl="0" marL="0" marR="13970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 if block</a:t>
            </a:r>
            <a:endParaRPr sz="1000">
              <a:solidFill>
                <a:srgbClr val="666666"/>
              </a:solidFill>
              <a:latin typeface="Courier New"/>
              <a:ea typeface="Courier New"/>
              <a:cs typeface="Courier New"/>
              <a:sym typeface="Courier New"/>
            </a:endParaRPr>
          </a:p>
          <a:p>
            <a:pPr indent="0" lvl="0" marL="0" marR="13970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a:t>
            </a:r>
            <a:endParaRPr sz="1000">
              <a:solidFill>
                <a:srgbClr val="666666"/>
              </a:solidFill>
              <a:latin typeface="Courier New"/>
              <a:ea typeface="Courier New"/>
              <a:cs typeface="Courier New"/>
              <a:sym typeface="Courier New"/>
            </a:endParaRPr>
          </a:p>
          <a:p>
            <a:pPr indent="0" lvl="0" marL="0" marR="13970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else</a:t>
            </a:r>
            <a:endParaRPr sz="1000">
              <a:solidFill>
                <a:srgbClr val="666666"/>
              </a:solidFill>
              <a:latin typeface="Courier New"/>
              <a:ea typeface="Courier New"/>
              <a:cs typeface="Courier New"/>
              <a:sym typeface="Courier New"/>
            </a:endParaRPr>
          </a:p>
          <a:p>
            <a:pPr indent="0" lvl="0" marL="0" marR="13970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a:t>
            </a:r>
            <a:endParaRPr sz="1000">
              <a:solidFill>
                <a:srgbClr val="666666"/>
              </a:solidFill>
              <a:latin typeface="Courier New"/>
              <a:ea typeface="Courier New"/>
              <a:cs typeface="Courier New"/>
              <a:sym typeface="Courier New"/>
            </a:endParaRPr>
          </a:p>
          <a:p>
            <a:pPr indent="0" lvl="0" marL="0" marR="13970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 else block</a:t>
            </a:r>
            <a:endParaRPr sz="1000">
              <a:solidFill>
                <a:srgbClr val="666666"/>
              </a:solidFill>
              <a:latin typeface="Courier New"/>
              <a:ea typeface="Courier New"/>
              <a:cs typeface="Courier New"/>
              <a:sym typeface="Courier New"/>
            </a:endParaRPr>
          </a:p>
          <a:p>
            <a:pPr indent="0" lvl="0" marL="0" marR="13970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a:t>
            </a:r>
            <a:endParaRPr sz="1000">
              <a:solidFill>
                <a:srgbClr val="666666"/>
              </a:solidFill>
              <a:latin typeface="Courier New"/>
              <a:ea typeface="Courier New"/>
              <a:cs typeface="Courier New"/>
              <a:sym typeface="Courier New"/>
            </a:endParaRPr>
          </a:p>
          <a:p>
            <a:pPr indent="0" lvl="0" marL="0" rtl="0" algn="l">
              <a:lnSpc>
                <a:spcPct val="115000"/>
              </a:lnSpc>
              <a:spcBef>
                <a:spcPts val="600"/>
              </a:spcBef>
              <a:spcAft>
                <a:spcPts val="0"/>
              </a:spcAft>
              <a:buNone/>
            </a:pPr>
            <a:r>
              <a:rPr lang="en-GB" sz="1100">
                <a:solidFill>
                  <a:srgbClr val="666666"/>
                </a:solidFill>
                <a:latin typeface="Lato"/>
                <a:ea typeface="Lato"/>
                <a:cs typeface="Lato"/>
                <a:sym typeface="Lato"/>
              </a:rPr>
              <a:t>The else statement is always used along with the if statement right after the if block. We cannot provide a condition/expression with the else statement like we do with the if statement.</a:t>
            </a:r>
            <a:endParaRPr sz="1100">
              <a:solidFill>
                <a:srgbClr val="666666"/>
              </a:solidFill>
              <a:latin typeface="Lato"/>
              <a:ea typeface="Lato"/>
              <a:cs typeface="Lato"/>
              <a:sym typeface="Lato"/>
            </a:endParaRPr>
          </a:p>
          <a:p>
            <a:pPr indent="0" lvl="0" marL="0" marR="139700" rtl="0" algn="l">
              <a:lnSpc>
                <a:spcPct val="115000"/>
              </a:lnSpc>
              <a:spcBef>
                <a:spcPts val="1200"/>
              </a:spcBef>
              <a:spcAft>
                <a:spcPts val="600"/>
              </a:spcAft>
              <a:buNone/>
            </a:pPr>
            <a:r>
              <a:t/>
            </a:r>
            <a:endParaRPr sz="1100">
              <a:solidFill>
                <a:srgbClr val="666666"/>
              </a:solidFill>
              <a:latin typeface="Lato"/>
              <a:ea typeface="Lato"/>
              <a:cs typeface="Lato"/>
              <a:sym typeface="Lato"/>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0"/>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600"/>
              </a:spcAft>
              <a:buNone/>
            </a:pPr>
            <a:r>
              <a:rPr lang="en-GB">
                <a:solidFill>
                  <a:srgbClr val="212529"/>
                </a:solidFill>
                <a:highlight>
                  <a:srgbClr val="FFFFFF"/>
                </a:highlight>
              </a:rPr>
              <a:t>JavaScript if, else and else if Statements</a:t>
            </a:r>
            <a:endParaRPr>
              <a:solidFill>
                <a:srgbClr val="212529"/>
              </a:solidFill>
              <a:highlight>
                <a:srgbClr val="FFFFFF"/>
              </a:highlight>
            </a:endParaRPr>
          </a:p>
        </p:txBody>
      </p:sp>
      <p:sp>
        <p:nvSpPr>
          <p:cNvPr id="459" name="Google Shape;459;p70"/>
          <p:cNvSpPr txBox="1"/>
          <p:nvPr/>
        </p:nvSpPr>
        <p:spPr>
          <a:xfrm>
            <a:off x="729450" y="1351325"/>
            <a:ext cx="7816800" cy="3622500"/>
          </a:xfrm>
          <a:prstGeom prst="rect">
            <a:avLst/>
          </a:prstGeom>
          <a:noFill/>
          <a:ln>
            <a:noFill/>
          </a:ln>
        </p:spPr>
        <p:txBody>
          <a:bodyPr anchorCtr="0" anchor="t" bIns="91425" lIns="91425" spcFirstLastPara="1" rIns="91425" wrap="square" tIns="91425">
            <a:noAutofit/>
          </a:bodyPr>
          <a:lstStyle/>
          <a:p>
            <a:pPr indent="0" lvl="0" marL="0" marR="139700" rtl="0" algn="l">
              <a:lnSpc>
                <a:spcPct val="115000"/>
              </a:lnSpc>
              <a:spcBef>
                <a:spcPts val="0"/>
              </a:spcBef>
              <a:spcAft>
                <a:spcPts val="600"/>
              </a:spcAft>
              <a:buNone/>
            </a:pPr>
            <a:r>
              <a:t/>
            </a:r>
            <a:endParaRPr sz="1100">
              <a:solidFill>
                <a:srgbClr val="666666"/>
              </a:solidFill>
              <a:latin typeface="Lato"/>
              <a:ea typeface="Lato"/>
              <a:cs typeface="Lato"/>
              <a:sym typeface="Lato"/>
            </a:endParaRPr>
          </a:p>
        </p:txBody>
      </p:sp>
      <p:pic>
        <p:nvPicPr>
          <p:cNvPr id="460" name="Google Shape;460;p70"/>
          <p:cNvPicPr preferRelativeResize="0"/>
          <p:nvPr/>
        </p:nvPicPr>
        <p:blipFill>
          <a:blip r:embed="rId3">
            <a:alphaModFix/>
          </a:blip>
          <a:stretch>
            <a:fillRect/>
          </a:stretch>
        </p:blipFill>
        <p:spPr>
          <a:xfrm>
            <a:off x="2201238" y="1714700"/>
            <a:ext cx="4543425" cy="26860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71"/>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600"/>
              </a:spcAft>
              <a:buNone/>
            </a:pPr>
            <a:r>
              <a:rPr lang="en-GB">
                <a:solidFill>
                  <a:srgbClr val="212529"/>
                </a:solidFill>
                <a:highlight>
                  <a:srgbClr val="FFFFFF"/>
                </a:highlight>
              </a:rPr>
              <a:t>JavaScript if, else and else if Statements</a:t>
            </a:r>
            <a:endParaRPr>
              <a:solidFill>
                <a:srgbClr val="212529"/>
              </a:solidFill>
              <a:highlight>
                <a:srgbClr val="FFFFFF"/>
              </a:highlight>
            </a:endParaRPr>
          </a:p>
        </p:txBody>
      </p:sp>
      <p:sp>
        <p:nvSpPr>
          <p:cNvPr id="466" name="Google Shape;466;p71"/>
          <p:cNvSpPr txBox="1"/>
          <p:nvPr/>
        </p:nvSpPr>
        <p:spPr>
          <a:xfrm>
            <a:off x="729450" y="1351325"/>
            <a:ext cx="7816800" cy="3622500"/>
          </a:xfrm>
          <a:prstGeom prst="rect">
            <a:avLst/>
          </a:prstGeom>
          <a:noFill/>
          <a:ln>
            <a:noFill/>
          </a:ln>
        </p:spPr>
        <p:txBody>
          <a:bodyPr anchorCtr="0" anchor="t" bIns="91425" lIns="91425" spcFirstLastPara="1" rIns="91425" wrap="square" tIns="91425">
            <a:noAutofit/>
          </a:bodyPr>
          <a:lstStyle/>
          <a:p>
            <a:pPr indent="0" lvl="0" marL="0" marR="139700" rtl="0" algn="l">
              <a:lnSpc>
                <a:spcPct val="115000"/>
              </a:lnSpc>
              <a:spcBef>
                <a:spcPts val="0"/>
              </a:spcBef>
              <a:spcAft>
                <a:spcPts val="0"/>
              </a:spcAft>
              <a:buNone/>
            </a:pPr>
            <a:r>
              <a:rPr lang="en-GB" sz="1000">
                <a:solidFill>
                  <a:srgbClr val="666666"/>
                </a:solidFill>
                <a:latin typeface="Courier New"/>
                <a:ea typeface="Courier New"/>
                <a:cs typeface="Courier New"/>
                <a:sym typeface="Courier New"/>
              </a:rPr>
              <a:t>&lt;html&gt;</a:t>
            </a:r>
            <a:endParaRPr sz="1000">
              <a:solidFill>
                <a:srgbClr val="666666"/>
              </a:solidFill>
              <a:latin typeface="Courier New"/>
              <a:ea typeface="Courier New"/>
              <a:cs typeface="Courier New"/>
              <a:sym typeface="Courier New"/>
            </a:endParaRPr>
          </a:p>
          <a:p>
            <a:pPr indent="0" lvl="0" marL="0" marR="139700" rtl="0" algn="l">
              <a:lnSpc>
                <a:spcPct val="115000"/>
              </a:lnSpc>
              <a:spcBef>
                <a:spcPts val="600"/>
              </a:spcBef>
              <a:spcAft>
                <a:spcPts val="0"/>
              </a:spcAft>
              <a:buNone/>
            </a:pPr>
            <a:r>
              <a:rPr lang="en-GB" sz="1000">
                <a:solidFill>
                  <a:srgbClr val="666666"/>
                </a:solidFill>
                <a:latin typeface="Courier New"/>
                <a:ea typeface="Courier New"/>
                <a:cs typeface="Courier New"/>
                <a:sym typeface="Courier New"/>
              </a:rPr>
              <a:t>   &lt;body&gt;     </a:t>
            </a:r>
            <a:endParaRPr sz="1000">
              <a:solidFill>
                <a:srgbClr val="666666"/>
              </a:solidFill>
              <a:latin typeface="Courier New"/>
              <a:ea typeface="Courier New"/>
              <a:cs typeface="Courier New"/>
              <a:sym typeface="Courier New"/>
            </a:endParaRPr>
          </a:p>
          <a:p>
            <a:pPr indent="0" lvl="0" marL="0" marR="139700" rtl="0" algn="l">
              <a:lnSpc>
                <a:spcPct val="115000"/>
              </a:lnSpc>
              <a:spcBef>
                <a:spcPts val="600"/>
              </a:spcBef>
              <a:spcAft>
                <a:spcPts val="0"/>
              </a:spcAft>
              <a:buNone/>
            </a:pPr>
            <a:r>
              <a:rPr lang="en-GB" sz="1000">
                <a:solidFill>
                  <a:srgbClr val="666666"/>
                </a:solidFill>
                <a:latin typeface="Courier New"/>
                <a:ea typeface="Courier New"/>
                <a:cs typeface="Courier New"/>
                <a:sym typeface="Courier New"/>
              </a:rPr>
              <a:t>      &lt;script&gt;</a:t>
            </a:r>
            <a:endParaRPr sz="1000">
              <a:solidFill>
                <a:srgbClr val="666666"/>
              </a:solidFill>
              <a:latin typeface="Courier New"/>
              <a:ea typeface="Courier New"/>
              <a:cs typeface="Courier New"/>
              <a:sym typeface="Courier New"/>
            </a:endParaRPr>
          </a:p>
          <a:p>
            <a:pPr indent="0" lvl="0" marL="0" marR="139700" rtl="0" algn="l">
              <a:lnSpc>
                <a:spcPct val="115000"/>
              </a:lnSpc>
              <a:spcBef>
                <a:spcPts val="600"/>
              </a:spcBef>
              <a:spcAft>
                <a:spcPts val="0"/>
              </a:spcAft>
              <a:buNone/>
            </a:pPr>
            <a:r>
              <a:rPr lang="en-GB" sz="1000">
                <a:solidFill>
                  <a:srgbClr val="666666"/>
                </a:solidFill>
                <a:latin typeface="Courier New"/>
                <a:ea typeface="Courier New"/>
                <a:cs typeface="Courier New"/>
                <a:sym typeface="Courier New"/>
              </a:rPr>
              <a:t>            let a = 8;</a:t>
            </a:r>
            <a:endParaRPr sz="1000">
              <a:solidFill>
                <a:srgbClr val="666666"/>
              </a:solidFill>
              <a:latin typeface="Courier New"/>
              <a:ea typeface="Courier New"/>
              <a:cs typeface="Courier New"/>
              <a:sym typeface="Courier New"/>
            </a:endParaRPr>
          </a:p>
          <a:p>
            <a:pPr indent="0" lvl="0" marL="0" marR="139700" rtl="0" algn="l">
              <a:lnSpc>
                <a:spcPct val="115000"/>
              </a:lnSpc>
              <a:spcBef>
                <a:spcPts val="600"/>
              </a:spcBef>
              <a:spcAft>
                <a:spcPts val="0"/>
              </a:spcAft>
              <a:buNone/>
            </a:pPr>
            <a:r>
              <a:rPr lang="en-GB" sz="1000">
                <a:solidFill>
                  <a:srgbClr val="666666"/>
                </a:solidFill>
                <a:latin typeface="Courier New"/>
                <a:ea typeface="Courier New"/>
                <a:cs typeface="Courier New"/>
                <a:sym typeface="Courier New"/>
              </a:rPr>
              <a:t>            if(a &lt;= 5) {</a:t>
            </a:r>
            <a:endParaRPr sz="1000">
              <a:solidFill>
                <a:srgbClr val="666666"/>
              </a:solidFill>
              <a:latin typeface="Courier New"/>
              <a:ea typeface="Courier New"/>
              <a:cs typeface="Courier New"/>
              <a:sym typeface="Courier New"/>
            </a:endParaRPr>
          </a:p>
          <a:p>
            <a:pPr indent="0" lvl="0" marL="0" marR="139700" rtl="0" algn="l">
              <a:lnSpc>
                <a:spcPct val="115000"/>
              </a:lnSpc>
              <a:spcBef>
                <a:spcPts val="600"/>
              </a:spcBef>
              <a:spcAft>
                <a:spcPts val="0"/>
              </a:spcAft>
              <a:buNone/>
            </a:pPr>
            <a:r>
              <a:rPr lang="en-GB" sz="1000">
                <a:solidFill>
                  <a:srgbClr val="666666"/>
                </a:solidFill>
                <a:latin typeface="Courier New"/>
                <a:ea typeface="Courier New"/>
                <a:cs typeface="Courier New"/>
                <a:sym typeface="Courier New"/>
              </a:rPr>
              <a:t>                document.write("if block executed");</a:t>
            </a:r>
            <a:endParaRPr sz="1000">
              <a:solidFill>
                <a:srgbClr val="666666"/>
              </a:solidFill>
              <a:latin typeface="Courier New"/>
              <a:ea typeface="Courier New"/>
              <a:cs typeface="Courier New"/>
              <a:sym typeface="Courier New"/>
            </a:endParaRPr>
          </a:p>
          <a:p>
            <a:pPr indent="0" lvl="0" marL="0" marR="139700" rtl="0" algn="l">
              <a:lnSpc>
                <a:spcPct val="115000"/>
              </a:lnSpc>
              <a:spcBef>
                <a:spcPts val="600"/>
              </a:spcBef>
              <a:spcAft>
                <a:spcPts val="0"/>
              </a:spcAft>
              <a:buNone/>
            </a:pPr>
            <a:r>
              <a:rPr lang="en-GB" sz="1000">
                <a:solidFill>
                  <a:srgbClr val="666666"/>
                </a:solidFill>
                <a:latin typeface="Courier New"/>
                <a:ea typeface="Courier New"/>
                <a:cs typeface="Courier New"/>
                <a:sym typeface="Courier New"/>
              </a:rPr>
              <a:t>            }</a:t>
            </a:r>
            <a:endParaRPr sz="1000">
              <a:solidFill>
                <a:srgbClr val="666666"/>
              </a:solidFill>
              <a:latin typeface="Courier New"/>
              <a:ea typeface="Courier New"/>
              <a:cs typeface="Courier New"/>
              <a:sym typeface="Courier New"/>
            </a:endParaRPr>
          </a:p>
          <a:p>
            <a:pPr indent="0" lvl="0" marL="0" marR="139700" rtl="0" algn="l">
              <a:lnSpc>
                <a:spcPct val="115000"/>
              </a:lnSpc>
              <a:spcBef>
                <a:spcPts val="600"/>
              </a:spcBef>
              <a:spcAft>
                <a:spcPts val="0"/>
              </a:spcAft>
              <a:buNone/>
            </a:pPr>
            <a:r>
              <a:rPr lang="en-GB" sz="1000">
                <a:solidFill>
                  <a:srgbClr val="666666"/>
                </a:solidFill>
                <a:latin typeface="Courier New"/>
                <a:ea typeface="Courier New"/>
                <a:cs typeface="Courier New"/>
                <a:sym typeface="Courier New"/>
              </a:rPr>
              <a:t>            else </a:t>
            </a:r>
            <a:endParaRPr sz="1000">
              <a:solidFill>
                <a:srgbClr val="666666"/>
              </a:solidFill>
              <a:latin typeface="Courier New"/>
              <a:ea typeface="Courier New"/>
              <a:cs typeface="Courier New"/>
              <a:sym typeface="Courier New"/>
            </a:endParaRPr>
          </a:p>
          <a:p>
            <a:pPr indent="0" lvl="0" marL="0" marR="139700" rtl="0" algn="l">
              <a:lnSpc>
                <a:spcPct val="115000"/>
              </a:lnSpc>
              <a:spcBef>
                <a:spcPts val="600"/>
              </a:spcBef>
              <a:spcAft>
                <a:spcPts val="0"/>
              </a:spcAft>
              <a:buNone/>
            </a:pPr>
            <a:r>
              <a:rPr lang="en-GB" sz="1000">
                <a:solidFill>
                  <a:srgbClr val="666666"/>
                </a:solidFill>
                <a:latin typeface="Courier New"/>
                <a:ea typeface="Courier New"/>
                <a:cs typeface="Courier New"/>
                <a:sym typeface="Courier New"/>
              </a:rPr>
              <a:t>            {</a:t>
            </a:r>
            <a:endParaRPr sz="1000">
              <a:solidFill>
                <a:srgbClr val="666666"/>
              </a:solidFill>
              <a:latin typeface="Courier New"/>
              <a:ea typeface="Courier New"/>
              <a:cs typeface="Courier New"/>
              <a:sym typeface="Courier New"/>
            </a:endParaRPr>
          </a:p>
          <a:p>
            <a:pPr indent="0" lvl="0" marL="0" marR="139700" rtl="0" algn="l">
              <a:lnSpc>
                <a:spcPct val="115000"/>
              </a:lnSpc>
              <a:spcBef>
                <a:spcPts val="600"/>
              </a:spcBef>
              <a:spcAft>
                <a:spcPts val="0"/>
              </a:spcAft>
              <a:buNone/>
            </a:pPr>
            <a:r>
              <a:rPr lang="en-GB" sz="1000">
                <a:solidFill>
                  <a:srgbClr val="666666"/>
                </a:solidFill>
                <a:latin typeface="Courier New"/>
                <a:ea typeface="Courier New"/>
                <a:cs typeface="Courier New"/>
                <a:sym typeface="Courier New"/>
              </a:rPr>
              <a:t>                document.write("else block executed");</a:t>
            </a:r>
            <a:endParaRPr sz="1000">
              <a:solidFill>
                <a:srgbClr val="666666"/>
              </a:solidFill>
              <a:latin typeface="Courier New"/>
              <a:ea typeface="Courier New"/>
              <a:cs typeface="Courier New"/>
              <a:sym typeface="Courier New"/>
            </a:endParaRPr>
          </a:p>
          <a:p>
            <a:pPr indent="0" lvl="0" marL="0" marR="139700" rtl="0" algn="l">
              <a:lnSpc>
                <a:spcPct val="115000"/>
              </a:lnSpc>
              <a:spcBef>
                <a:spcPts val="600"/>
              </a:spcBef>
              <a:spcAft>
                <a:spcPts val="0"/>
              </a:spcAft>
              <a:buNone/>
            </a:pPr>
            <a:r>
              <a:rPr lang="en-GB" sz="1000">
                <a:solidFill>
                  <a:srgbClr val="666666"/>
                </a:solidFill>
                <a:latin typeface="Courier New"/>
                <a:ea typeface="Courier New"/>
                <a:cs typeface="Courier New"/>
                <a:sym typeface="Courier New"/>
              </a:rPr>
              <a:t>            }</a:t>
            </a:r>
            <a:endParaRPr sz="1000">
              <a:solidFill>
                <a:srgbClr val="666666"/>
              </a:solidFill>
              <a:latin typeface="Courier New"/>
              <a:ea typeface="Courier New"/>
              <a:cs typeface="Courier New"/>
              <a:sym typeface="Courier New"/>
            </a:endParaRPr>
          </a:p>
          <a:p>
            <a:pPr indent="0" lvl="0" marL="0" marR="139700" rtl="0" algn="l">
              <a:lnSpc>
                <a:spcPct val="115000"/>
              </a:lnSpc>
              <a:spcBef>
                <a:spcPts val="600"/>
              </a:spcBef>
              <a:spcAft>
                <a:spcPts val="0"/>
              </a:spcAft>
              <a:buNone/>
            </a:pPr>
            <a:r>
              <a:rPr lang="en-GB" sz="1000">
                <a:solidFill>
                  <a:srgbClr val="666666"/>
                </a:solidFill>
                <a:latin typeface="Courier New"/>
                <a:ea typeface="Courier New"/>
                <a:cs typeface="Courier New"/>
                <a:sym typeface="Courier New"/>
              </a:rPr>
              <a:t>      &lt;/script&gt;      </a:t>
            </a:r>
            <a:endParaRPr sz="1000">
              <a:solidFill>
                <a:srgbClr val="666666"/>
              </a:solidFill>
              <a:latin typeface="Courier New"/>
              <a:ea typeface="Courier New"/>
              <a:cs typeface="Courier New"/>
              <a:sym typeface="Courier New"/>
            </a:endParaRPr>
          </a:p>
          <a:p>
            <a:pPr indent="0" lvl="0" marL="0" marR="139700" rtl="0" algn="l">
              <a:lnSpc>
                <a:spcPct val="115000"/>
              </a:lnSpc>
              <a:spcBef>
                <a:spcPts val="600"/>
              </a:spcBef>
              <a:spcAft>
                <a:spcPts val="0"/>
              </a:spcAft>
              <a:buNone/>
            </a:pPr>
            <a:r>
              <a:rPr lang="en-GB" sz="1000">
                <a:solidFill>
                  <a:srgbClr val="666666"/>
                </a:solidFill>
                <a:latin typeface="Courier New"/>
                <a:ea typeface="Courier New"/>
                <a:cs typeface="Courier New"/>
                <a:sym typeface="Courier New"/>
              </a:rPr>
              <a:t>   &lt;/body&gt;</a:t>
            </a:r>
            <a:endParaRPr sz="1000">
              <a:solidFill>
                <a:srgbClr val="666666"/>
              </a:solidFill>
              <a:latin typeface="Courier New"/>
              <a:ea typeface="Courier New"/>
              <a:cs typeface="Courier New"/>
              <a:sym typeface="Courier New"/>
            </a:endParaRPr>
          </a:p>
          <a:p>
            <a:pPr indent="0" lvl="0" marL="0" marR="139700" rtl="0" algn="l">
              <a:lnSpc>
                <a:spcPct val="115000"/>
              </a:lnSpc>
              <a:spcBef>
                <a:spcPts val="600"/>
              </a:spcBef>
              <a:spcAft>
                <a:spcPts val="0"/>
              </a:spcAft>
              <a:buNone/>
            </a:pPr>
            <a:r>
              <a:rPr lang="en-GB" sz="1000">
                <a:solidFill>
                  <a:srgbClr val="666666"/>
                </a:solidFill>
                <a:latin typeface="Courier New"/>
                <a:ea typeface="Courier New"/>
                <a:cs typeface="Courier New"/>
                <a:sym typeface="Courier New"/>
              </a:rPr>
              <a:t>&lt;/html&gt;</a:t>
            </a:r>
            <a:endParaRPr sz="1000">
              <a:solidFill>
                <a:srgbClr val="666666"/>
              </a:solidFill>
              <a:latin typeface="Courier New"/>
              <a:ea typeface="Courier New"/>
              <a:cs typeface="Courier New"/>
              <a:sym typeface="Courier New"/>
            </a:endParaRPr>
          </a:p>
          <a:p>
            <a:pPr indent="0" lvl="0" marL="0" marR="139700" rtl="0" algn="l">
              <a:lnSpc>
                <a:spcPct val="115000"/>
              </a:lnSpc>
              <a:spcBef>
                <a:spcPts val="600"/>
              </a:spcBef>
              <a:spcAft>
                <a:spcPts val="600"/>
              </a:spcAft>
              <a:buNone/>
            </a:pPr>
            <a:r>
              <a:t/>
            </a:r>
            <a:endParaRPr sz="1000">
              <a:solidFill>
                <a:srgbClr val="666666"/>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900"/>
              </a:spcAft>
              <a:buNone/>
            </a:pPr>
            <a:r>
              <a:rPr lang="en-GB">
                <a:solidFill>
                  <a:srgbClr val="25265E"/>
                </a:solidFill>
              </a:rPr>
              <a:t>Advantages of </a:t>
            </a:r>
            <a:r>
              <a:rPr lang="en-GB">
                <a:solidFill>
                  <a:srgbClr val="25265E"/>
                </a:solidFill>
              </a:rPr>
              <a:t>JavaScript?</a:t>
            </a:r>
            <a:endParaRPr/>
          </a:p>
        </p:txBody>
      </p:sp>
      <p:sp>
        <p:nvSpPr>
          <p:cNvPr id="118" name="Google Shape;118;p18"/>
          <p:cNvSpPr txBox="1"/>
          <p:nvPr>
            <p:ph idx="1" type="body"/>
          </p:nvPr>
        </p:nvSpPr>
        <p:spPr>
          <a:xfrm>
            <a:off x="729450" y="1469275"/>
            <a:ext cx="7688700" cy="34620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GB" sz="1100">
                <a:solidFill>
                  <a:srgbClr val="666666"/>
                </a:solidFill>
                <a:highlight>
                  <a:srgbClr val="FFFFFF"/>
                </a:highlight>
              </a:rPr>
              <a:t>1. Speed</a:t>
            </a:r>
            <a:endParaRPr b="1" sz="1100">
              <a:solidFill>
                <a:srgbClr val="666666"/>
              </a:solidFill>
              <a:highlight>
                <a:srgbClr val="FFFFFF"/>
              </a:highlight>
            </a:endParaRPr>
          </a:p>
          <a:p>
            <a:pPr indent="0" lvl="0" marL="0" rtl="0" algn="l">
              <a:spcBef>
                <a:spcPts val="1100"/>
              </a:spcBef>
              <a:spcAft>
                <a:spcPts val="0"/>
              </a:spcAft>
              <a:buNone/>
            </a:pPr>
            <a:r>
              <a:rPr lang="en-GB" sz="1100">
                <a:solidFill>
                  <a:srgbClr val="666666"/>
                </a:solidFill>
                <a:highlight>
                  <a:srgbClr val="FFFFFF"/>
                </a:highlight>
              </a:rPr>
              <a:t>Since JavaScript is an ‘interpreted’ language, it reduces the time required by other programming languages like </a:t>
            </a:r>
            <a:r>
              <a:rPr i="1" lang="en-GB" sz="1100" u="sng">
                <a:solidFill>
                  <a:srgbClr val="666666"/>
                </a:solidFill>
                <a:highlight>
                  <a:srgbClr val="FFFFFF"/>
                </a:highlight>
                <a:hlinkClick r:id="rId3">
                  <a:extLst>
                    <a:ext uri="{A12FA001-AC4F-418D-AE19-62706E023703}">
                      <ahyp:hlinkClr val="tx"/>
                    </a:ext>
                  </a:extLst>
                </a:hlinkClick>
              </a:rPr>
              <a:t>Java</a:t>
            </a:r>
            <a:r>
              <a:rPr lang="en-GB" sz="1100">
                <a:solidFill>
                  <a:srgbClr val="666666"/>
                </a:solidFill>
                <a:highlight>
                  <a:srgbClr val="FFFFFF"/>
                </a:highlight>
              </a:rPr>
              <a:t> for compilation. JavaScript is also a client-side script, speeding up the execution of the program as it saves the time required to connect to the server.</a:t>
            </a:r>
            <a:endParaRPr sz="1100">
              <a:solidFill>
                <a:srgbClr val="666666"/>
              </a:solidFill>
              <a:highlight>
                <a:srgbClr val="FFFFFF"/>
              </a:highlight>
            </a:endParaRPr>
          </a:p>
          <a:p>
            <a:pPr indent="0" lvl="0" marL="0" rtl="0" algn="l">
              <a:lnSpc>
                <a:spcPct val="130000"/>
              </a:lnSpc>
              <a:spcBef>
                <a:spcPts val="1400"/>
              </a:spcBef>
              <a:spcAft>
                <a:spcPts val="0"/>
              </a:spcAft>
              <a:buNone/>
            </a:pPr>
            <a:r>
              <a:rPr b="1" lang="en-GB" sz="1100">
                <a:solidFill>
                  <a:srgbClr val="666666"/>
                </a:solidFill>
                <a:highlight>
                  <a:srgbClr val="FFFFFF"/>
                </a:highlight>
              </a:rPr>
              <a:t>2. Simplicity</a:t>
            </a:r>
            <a:endParaRPr b="1" sz="1100">
              <a:solidFill>
                <a:srgbClr val="666666"/>
              </a:solidFill>
              <a:highlight>
                <a:srgbClr val="FFFFFF"/>
              </a:highlight>
            </a:endParaRPr>
          </a:p>
          <a:p>
            <a:pPr indent="0" lvl="0" marL="0" rtl="0" algn="l">
              <a:spcBef>
                <a:spcPts val="1100"/>
              </a:spcBef>
              <a:spcAft>
                <a:spcPts val="0"/>
              </a:spcAft>
              <a:buNone/>
            </a:pPr>
            <a:r>
              <a:rPr lang="en-GB" sz="1100">
                <a:solidFill>
                  <a:srgbClr val="666666"/>
                </a:solidFill>
                <a:highlight>
                  <a:srgbClr val="FFFFFF"/>
                </a:highlight>
              </a:rPr>
              <a:t>JavaScript is easy to understand and learn. The structure is simple for the users as well as the developers. It is also very feasible to implement, saving developers a lot of money for developing dynamic content for the web.</a:t>
            </a:r>
            <a:endParaRPr sz="1100">
              <a:solidFill>
                <a:srgbClr val="666666"/>
              </a:solidFill>
              <a:highlight>
                <a:srgbClr val="FFFFFF"/>
              </a:highlight>
            </a:endParaRPr>
          </a:p>
          <a:p>
            <a:pPr indent="0" lvl="0" marL="0" rtl="0" algn="l">
              <a:lnSpc>
                <a:spcPct val="130000"/>
              </a:lnSpc>
              <a:spcBef>
                <a:spcPts val="1400"/>
              </a:spcBef>
              <a:spcAft>
                <a:spcPts val="0"/>
              </a:spcAft>
              <a:buNone/>
            </a:pPr>
            <a:r>
              <a:rPr b="1" lang="en-GB" sz="1100">
                <a:solidFill>
                  <a:srgbClr val="666666"/>
                </a:solidFill>
                <a:highlight>
                  <a:srgbClr val="FFFFFF"/>
                </a:highlight>
              </a:rPr>
              <a:t>3. Popularity</a:t>
            </a:r>
            <a:endParaRPr b="1" sz="1100">
              <a:solidFill>
                <a:srgbClr val="666666"/>
              </a:solidFill>
              <a:highlight>
                <a:srgbClr val="FFFFFF"/>
              </a:highlight>
            </a:endParaRPr>
          </a:p>
          <a:p>
            <a:pPr indent="0" lvl="0" marL="0" rtl="0" algn="l">
              <a:spcBef>
                <a:spcPts val="1100"/>
              </a:spcBef>
              <a:spcAft>
                <a:spcPts val="1400"/>
              </a:spcAft>
              <a:buNone/>
            </a:pPr>
            <a:r>
              <a:rPr lang="en-GB" sz="1100">
                <a:solidFill>
                  <a:srgbClr val="666666"/>
                </a:solidFill>
                <a:highlight>
                  <a:srgbClr val="FFFFFF"/>
                </a:highlight>
              </a:rPr>
              <a:t>Since all modern browsers support JavaScript, it is seen almost everywhere. All the famous companies use JavaScript as a tool including </a:t>
            </a:r>
            <a:r>
              <a:rPr i="1" lang="en-GB" sz="1100">
                <a:solidFill>
                  <a:srgbClr val="666666"/>
                </a:solidFill>
                <a:highlight>
                  <a:srgbClr val="FFFFFF"/>
                </a:highlight>
              </a:rPr>
              <a:t>Google, Amazon, PayPal, etc.</a:t>
            </a:r>
            <a:endParaRPr b="1" sz="1100">
              <a:solidFill>
                <a:srgbClr val="666666"/>
              </a:solidFill>
              <a:highlight>
                <a:srgbClr val="FFFFFF"/>
              </a:highlight>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72"/>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600"/>
              </a:spcAft>
              <a:buNone/>
            </a:pPr>
            <a:r>
              <a:rPr lang="en-GB">
                <a:solidFill>
                  <a:srgbClr val="212529"/>
                </a:solidFill>
                <a:highlight>
                  <a:srgbClr val="FFFFFF"/>
                </a:highlight>
              </a:rPr>
              <a:t>JavaScript if, else and else if Statements</a:t>
            </a:r>
            <a:endParaRPr>
              <a:solidFill>
                <a:srgbClr val="212529"/>
              </a:solidFill>
              <a:highlight>
                <a:srgbClr val="FFFFFF"/>
              </a:highlight>
            </a:endParaRPr>
          </a:p>
        </p:txBody>
      </p:sp>
      <p:sp>
        <p:nvSpPr>
          <p:cNvPr id="472" name="Google Shape;472;p72"/>
          <p:cNvSpPr txBox="1"/>
          <p:nvPr/>
        </p:nvSpPr>
        <p:spPr>
          <a:xfrm>
            <a:off x="729450" y="1259350"/>
            <a:ext cx="7816800" cy="36225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1500"/>
              </a:spcBef>
              <a:spcAft>
                <a:spcPts val="0"/>
              </a:spcAft>
              <a:buNone/>
            </a:pPr>
            <a:r>
              <a:rPr b="1" lang="en-GB" sz="1100">
                <a:solidFill>
                  <a:srgbClr val="666666"/>
                </a:solidFill>
                <a:latin typeface="Lato"/>
                <a:ea typeface="Lato"/>
                <a:cs typeface="Lato"/>
                <a:sym typeface="Lato"/>
              </a:rPr>
              <a:t>JavaScript if…else if: Syntax and Use</a:t>
            </a:r>
            <a:endParaRPr b="1" sz="1100">
              <a:solidFill>
                <a:srgbClr val="666666"/>
              </a:solidFill>
              <a:latin typeface="Lato"/>
              <a:ea typeface="Lato"/>
              <a:cs typeface="Lato"/>
              <a:sym typeface="Lato"/>
            </a:endParaRPr>
          </a:p>
          <a:p>
            <a:pPr indent="0" lvl="0" marL="0" rtl="0" algn="l">
              <a:lnSpc>
                <a:spcPct val="115000"/>
              </a:lnSpc>
              <a:spcBef>
                <a:spcPts val="1500"/>
              </a:spcBef>
              <a:spcAft>
                <a:spcPts val="0"/>
              </a:spcAft>
              <a:buNone/>
            </a:pPr>
            <a:r>
              <a:rPr lang="en-GB" sz="1100">
                <a:solidFill>
                  <a:srgbClr val="666666"/>
                </a:solidFill>
                <a:latin typeface="Lato"/>
                <a:ea typeface="Lato"/>
                <a:cs typeface="Lato"/>
                <a:sym typeface="Lato"/>
              </a:rPr>
              <a:t>JavaScript else if statement is used along with the if statement to define multiple different conditions and code blocks. When we have to implement multiple conditions in our script then we can use the if, else if and else statements in our code. The else if statement is used between the if and else statement, where else is not mandatory.</a:t>
            </a:r>
            <a:endParaRPr sz="1100">
              <a:solidFill>
                <a:srgbClr val="666666"/>
              </a:solidFill>
              <a:latin typeface="Lato"/>
              <a:ea typeface="Lato"/>
              <a:cs typeface="Lato"/>
              <a:sym typeface="Lato"/>
            </a:endParaRPr>
          </a:p>
          <a:p>
            <a:pPr indent="0" lvl="0" marL="0" rtl="0" algn="l">
              <a:lnSpc>
                <a:spcPct val="115000"/>
              </a:lnSpc>
              <a:spcBef>
                <a:spcPts val="1200"/>
              </a:spcBef>
              <a:spcAft>
                <a:spcPts val="0"/>
              </a:spcAft>
              <a:buNone/>
            </a:pPr>
            <a:r>
              <a:rPr lang="en-GB" sz="1100">
                <a:solidFill>
                  <a:srgbClr val="666666"/>
                </a:solidFill>
                <a:latin typeface="Lato"/>
                <a:ea typeface="Lato"/>
                <a:cs typeface="Lato"/>
                <a:sym typeface="Lato"/>
              </a:rPr>
              <a:t>Below we have the basic syntax of using else if along with if and else statements.</a:t>
            </a:r>
            <a:endParaRPr sz="1100">
              <a:solidFill>
                <a:srgbClr val="666666"/>
              </a:solidFill>
              <a:latin typeface="Lato"/>
              <a:ea typeface="Lato"/>
              <a:cs typeface="Lato"/>
              <a:sym typeface="Lato"/>
            </a:endParaRPr>
          </a:p>
          <a:p>
            <a:pPr indent="0" lvl="0" marL="0" marR="139700" rtl="0" algn="l">
              <a:lnSpc>
                <a:spcPct val="40000"/>
              </a:lnSpc>
              <a:spcBef>
                <a:spcPts val="1200"/>
              </a:spcBef>
              <a:spcAft>
                <a:spcPts val="0"/>
              </a:spcAft>
              <a:buNone/>
            </a:pPr>
            <a:r>
              <a:rPr lang="en-GB" sz="1000">
                <a:solidFill>
                  <a:srgbClr val="666666"/>
                </a:solidFill>
                <a:latin typeface="Courier New"/>
                <a:ea typeface="Courier New"/>
                <a:cs typeface="Courier New"/>
                <a:sym typeface="Courier New"/>
              </a:rPr>
              <a:t>if(EXPRESSION1)</a:t>
            </a:r>
            <a:endParaRPr sz="1000">
              <a:solidFill>
                <a:srgbClr val="666666"/>
              </a:solidFill>
              <a:latin typeface="Courier New"/>
              <a:ea typeface="Courier New"/>
              <a:cs typeface="Courier New"/>
              <a:sym typeface="Courier New"/>
            </a:endParaRPr>
          </a:p>
          <a:p>
            <a:pPr indent="0" lvl="0" marL="0" marR="139700" rtl="0" algn="l">
              <a:lnSpc>
                <a:spcPct val="40000"/>
              </a:lnSpc>
              <a:spcBef>
                <a:spcPts val="600"/>
              </a:spcBef>
              <a:spcAft>
                <a:spcPts val="0"/>
              </a:spcAft>
              <a:buNone/>
            </a:pPr>
            <a:r>
              <a:rPr lang="en-GB" sz="1000">
                <a:solidFill>
                  <a:srgbClr val="666666"/>
                </a:solidFill>
                <a:latin typeface="Courier New"/>
                <a:ea typeface="Courier New"/>
                <a:cs typeface="Courier New"/>
                <a:sym typeface="Courier New"/>
              </a:rPr>
              <a:t>{</a:t>
            </a:r>
            <a:endParaRPr sz="1000">
              <a:solidFill>
                <a:srgbClr val="666666"/>
              </a:solidFill>
              <a:latin typeface="Courier New"/>
              <a:ea typeface="Courier New"/>
              <a:cs typeface="Courier New"/>
              <a:sym typeface="Courier New"/>
            </a:endParaRPr>
          </a:p>
          <a:p>
            <a:pPr indent="0" lvl="0" marL="0" marR="139700" rtl="0" algn="l">
              <a:lnSpc>
                <a:spcPct val="40000"/>
              </a:lnSpc>
              <a:spcBef>
                <a:spcPts val="600"/>
              </a:spcBef>
              <a:spcAft>
                <a:spcPts val="0"/>
              </a:spcAft>
              <a:buNone/>
            </a:pPr>
            <a:r>
              <a:rPr lang="en-GB" sz="1000">
                <a:solidFill>
                  <a:srgbClr val="666666"/>
                </a:solidFill>
                <a:latin typeface="Courier New"/>
                <a:ea typeface="Courier New"/>
                <a:cs typeface="Courier New"/>
                <a:sym typeface="Courier New"/>
              </a:rPr>
              <a:t>    // if block</a:t>
            </a:r>
            <a:endParaRPr sz="1000">
              <a:solidFill>
                <a:srgbClr val="666666"/>
              </a:solidFill>
              <a:latin typeface="Courier New"/>
              <a:ea typeface="Courier New"/>
              <a:cs typeface="Courier New"/>
              <a:sym typeface="Courier New"/>
            </a:endParaRPr>
          </a:p>
          <a:p>
            <a:pPr indent="0" lvl="0" marL="0" marR="139700" rtl="0" algn="l">
              <a:lnSpc>
                <a:spcPct val="40000"/>
              </a:lnSpc>
              <a:spcBef>
                <a:spcPts val="600"/>
              </a:spcBef>
              <a:spcAft>
                <a:spcPts val="0"/>
              </a:spcAft>
              <a:buNone/>
            </a:pPr>
            <a:r>
              <a:rPr lang="en-GB" sz="1000">
                <a:solidFill>
                  <a:srgbClr val="666666"/>
                </a:solidFill>
                <a:latin typeface="Courier New"/>
                <a:ea typeface="Courier New"/>
                <a:cs typeface="Courier New"/>
                <a:sym typeface="Courier New"/>
              </a:rPr>
              <a:t>}</a:t>
            </a:r>
            <a:endParaRPr sz="1000">
              <a:solidFill>
                <a:srgbClr val="666666"/>
              </a:solidFill>
              <a:latin typeface="Courier New"/>
              <a:ea typeface="Courier New"/>
              <a:cs typeface="Courier New"/>
              <a:sym typeface="Courier New"/>
            </a:endParaRPr>
          </a:p>
          <a:p>
            <a:pPr indent="0" lvl="0" marL="0" marR="139700" rtl="0" algn="l">
              <a:lnSpc>
                <a:spcPct val="40000"/>
              </a:lnSpc>
              <a:spcBef>
                <a:spcPts val="600"/>
              </a:spcBef>
              <a:spcAft>
                <a:spcPts val="0"/>
              </a:spcAft>
              <a:buNone/>
            </a:pPr>
            <a:r>
              <a:rPr lang="en-GB" sz="1000">
                <a:solidFill>
                  <a:srgbClr val="666666"/>
                </a:solidFill>
                <a:latin typeface="Courier New"/>
                <a:ea typeface="Courier New"/>
                <a:cs typeface="Courier New"/>
                <a:sym typeface="Courier New"/>
              </a:rPr>
              <a:t>else if(EXPRESSION2)</a:t>
            </a:r>
            <a:endParaRPr sz="1000">
              <a:solidFill>
                <a:srgbClr val="666666"/>
              </a:solidFill>
              <a:latin typeface="Courier New"/>
              <a:ea typeface="Courier New"/>
              <a:cs typeface="Courier New"/>
              <a:sym typeface="Courier New"/>
            </a:endParaRPr>
          </a:p>
          <a:p>
            <a:pPr indent="0" lvl="0" marL="0" marR="139700" rtl="0" algn="l">
              <a:lnSpc>
                <a:spcPct val="40000"/>
              </a:lnSpc>
              <a:spcBef>
                <a:spcPts val="600"/>
              </a:spcBef>
              <a:spcAft>
                <a:spcPts val="0"/>
              </a:spcAft>
              <a:buNone/>
            </a:pPr>
            <a:r>
              <a:rPr lang="en-GB" sz="1000">
                <a:solidFill>
                  <a:srgbClr val="666666"/>
                </a:solidFill>
                <a:latin typeface="Courier New"/>
                <a:ea typeface="Courier New"/>
                <a:cs typeface="Courier New"/>
                <a:sym typeface="Courier New"/>
              </a:rPr>
              <a:t>{</a:t>
            </a:r>
            <a:endParaRPr sz="1000">
              <a:solidFill>
                <a:srgbClr val="666666"/>
              </a:solidFill>
              <a:latin typeface="Courier New"/>
              <a:ea typeface="Courier New"/>
              <a:cs typeface="Courier New"/>
              <a:sym typeface="Courier New"/>
            </a:endParaRPr>
          </a:p>
          <a:p>
            <a:pPr indent="0" lvl="0" marL="0" marR="139700" rtl="0" algn="l">
              <a:lnSpc>
                <a:spcPct val="40000"/>
              </a:lnSpc>
              <a:spcBef>
                <a:spcPts val="600"/>
              </a:spcBef>
              <a:spcAft>
                <a:spcPts val="0"/>
              </a:spcAft>
              <a:buNone/>
            </a:pPr>
            <a:r>
              <a:rPr lang="en-GB" sz="1000">
                <a:solidFill>
                  <a:srgbClr val="666666"/>
                </a:solidFill>
                <a:latin typeface="Courier New"/>
                <a:ea typeface="Courier New"/>
                <a:cs typeface="Courier New"/>
                <a:sym typeface="Courier New"/>
              </a:rPr>
              <a:t>    // else if block</a:t>
            </a:r>
            <a:endParaRPr sz="1000">
              <a:solidFill>
                <a:srgbClr val="666666"/>
              </a:solidFill>
              <a:latin typeface="Courier New"/>
              <a:ea typeface="Courier New"/>
              <a:cs typeface="Courier New"/>
              <a:sym typeface="Courier New"/>
            </a:endParaRPr>
          </a:p>
          <a:p>
            <a:pPr indent="0" lvl="0" marL="0" marR="139700" rtl="0" algn="l">
              <a:lnSpc>
                <a:spcPct val="40000"/>
              </a:lnSpc>
              <a:spcBef>
                <a:spcPts val="600"/>
              </a:spcBef>
              <a:spcAft>
                <a:spcPts val="0"/>
              </a:spcAft>
              <a:buNone/>
            </a:pPr>
            <a:r>
              <a:rPr lang="en-GB" sz="1000">
                <a:solidFill>
                  <a:srgbClr val="666666"/>
                </a:solidFill>
                <a:latin typeface="Courier New"/>
                <a:ea typeface="Courier New"/>
                <a:cs typeface="Courier New"/>
                <a:sym typeface="Courier New"/>
              </a:rPr>
              <a:t>}</a:t>
            </a:r>
            <a:endParaRPr sz="1000">
              <a:solidFill>
                <a:srgbClr val="666666"/>
              </a:solidFill>
              <a:latin typeface="Courier New"/>
              <a:ea typeface="Courier New"/>
              <a:cs typeface="Courier New"/>
              <a:sym typeface="Courier New"/>
            </a:endParaRPr>
          </a:p>
          <a:p>
            <a:pPr indent="0" lvl="0" marL="0" marR="139700" rtl="0" algn="l">
              <a:lnSpc>
                <a:spcPct val="40000"/>
              </a:lnSpc>
              <a:spcBef>
                <a:spcPts val="600"/>
              </a:spcBef>
              <a:spcAft>
                <a:spcPts val="0"/>
              </a:spcAft>
              <a:buNone/>
            </a:pPr>
            <a:r>
              <a:rPr lang="en-GB" sz="1000">
                <a:solidFill>
                  <a:srgbClr val="666666"/>
                </a:solidFill>
                <a:latin typeface="Courier New"/>
                <a:ea typeface="Courier New"/>
                <a:cs typeface="Courier New"/>
                <a:sym typeface="Courier New"/>
              </a:rPr>
              <a:t>else if(EXPRESSION3)</a:t>
            </a:r>
            <a:endParaRPr sz="1000">
              <a:solidFill>
                <a:srgbClr val="666666"/>
              </a:solidFill>
              <a:latin typeface="Courier New"/>
              <a:ea typeface="Courier New"/>
              <a:cs typeface="Courier New"/>
              <a:sym typeface="Courier New"/>
            </a:endParaRPr>
          </a:p>
          <a:p>
            <a:pPr indent="0" lvl="0" marL="0" marR="139700" rtl="0" algn="l">
              <a:lnSpc>
                <a:spcPct val="40000"/>
              </a:lnSpc>
              <a:spcBef>
                <a:spcPts val="600"/>
              </a:spcBef>
              <a:spcAft>
                <a:spcPts val="0"/>
              </a:spcAft>
              <a:buNone/>
            </a:pPr>
            <a:r>
              <a:rPr lang="en-GB" sz="1000">
                <a:solidFill>
                  <a:srgbClr val="666666"/>
                </a:solidFill>
                <a:latin typeface="Courier New"/>
                <a:ea typeface="Courier New"/>
                <a:cs typeface="Courier New"/>
                <a:sym typeface="Courier New"/>
              </a:rPr>
              <a:t>{</a:t>
            </a:r>
            <a:endParaRPr sz="1000">
              <a:solidFill>
                <a:srgbClr val="666666"/>
              </a:solidFill>
              <a:latin typeface="Courier New"/>
              <a:ea typeface="Courier New"/>
              <a:cs typeface="Courier New"/>
              <a:sym typeface="Courier New"/>
            </a:endParaRPr>
          </a:p>
          <a:p>
            <a:pPr indent="0" lvl="0" marL="0" marR="139700" rtl="0" algn="l">
              <a:lnSpc>
                <a:spcPct val="40000"/>
              </a:lnSpc>
              <a:spcBef>
                <a:spcPts val="600"/>
              </a:spcBef>
              <a:spcAft>
                <a:spcPts val="0"/>
              </a:spcAft>
              <a:buNone/>
            </a:pPr>
            <a:r>
              <a:rPr lang="en-GB" sz="1000">
                <a:solidFill>
                  <a:srgbClr val="666666"/>
                </a:solidFill>
                <a:latin typeface="Courier New"/>
                <a:ea typeface="Courier New"/>
                <a:cs typeface="Courier New"/>
                <a:sym typeface="Courier New"/>
              </a:rPr>
              <a:t>    // another else if block</a:t>
            </a:r>
            <a:endParaRPr sz="1000">
              <a:solidFill>
                <a:srgbClr val="666666"/>
              </a:solidFill>
              <a:latin typeface="Courier New"/>
              <a:ea typeface="Courier New"/>
              <a:cs typeface="Courier New"/>
              <a:sym typeface="Courier New"/>
            </a:endParaRPr>
          </a:p>
          <a:p>
            <a:pPr indent="0" lvl="0" marL="0" marR="139700" rtl="0" algn="l">
              <a:lnSpc>
                <a:spcPct val="40000"/>
              </a:lnSpc>
              <a:spcBef>
                <a:spcPts val="600"/>
              </a:spcBef>
              <a:spcAft>
                <a:spcPts val="0"/>
              </a:spcAft>
              <a:buNone/>
            </a:pPr>
            <a:r>
              <a:rPr lang="en-GB" sz="1000">
                <a:solidFill>
                  <a:srgbClr val="666666"/>
                </a:solidFill>
                <a:latin typeface="Courier New"/>
                <a:ea typeface="Courier New"/>
                <a:cs typeface="Courier New"/>
                <a:sym typeface="Courier New"/>
              </a:rPr>
              <a:t>}</a:t>
            </a:r>
            <a:endParaRPr sz="1000">
              <a:solidFill>
                <a:srgbClr val="666666"/>
              </a:solidFill>
              <a:latin typeface="Courier New"/>
              <a:ea typeface="Courier New"/>
              <a:cs typeface="Courier New"/>
              <a:sym typeface="Courier New"/>
            </a:endParaRPr>
          </a:p>
          <a:p>
            <a:pPr indent="0" lvl="0" marL="0" marR="139700" rtl="0" algn="l">
              <a:lnSpc>
                <a:spcPct val="40000"/>
              </a:lnSpc>
              <a:spcBef>
                <a:spcPts val="600"/>
              </a:spcBef>
              <a:spcAft>
                <a:spcPts val="0"/>
              </a:spcAft>
              <a:buNone/>
            </a:pPr>
            <a:r>
              <a:rPr lang="en-GB" sz="1000">
                <a:solidFill>
                  <a:srgbClr val="666666"/>
                </a:solidFill>
                <a:latin typeface="Courier New"/>
                <a:ea typeface="Courier New"/>
                <a:cs typeface="Courier New"/>
                <a:sym typeface="Courier New"/>
              </a:rPr>
              <a:t>else</a:t>
            </a:r>
            <a:endParaRPr sz="1000">
              <a:solidFill>
                <a:srgbClr val="666666"/>
              </a:solidFill>
              <a:latin typeface="Courier New"/>
              <a:ea typeface="Courier New"/>
              <a:cs typeface="Courier New"/>
              <a:sym typeface="Courier New"/>
            </a:endParaRPr>
          </a:p>
          <a:p>
            <a:pPr indent="0" lvl="0" marL="0" marR="139700" rtl="0" algn="l">
              <a:lnSpc>
                <a:spcPct val="40000"/>
              </a:lnSpc>
              <a:spcBef>
                <a:spcPts val="600"/>
              </a:spcBef>
              <a:spcAft>
                <a:spcPts val="0"/>
              </a:spcAft>
              <a:buNone/>
            </a:pPr>
            <a:r>
              <a:rPr lang="en-GB" sz="1000">
                <a:solidFill>
                  <a:srgbClr val="666666"/>
                </a:solidFill>
                <a:latin typeface="Courier New"/>
                <a:ea typeface="Courier New"/>
                <a:cs typeface="Courier New"/>
                <a:sym typeface="Courier New"/>
              </a:rPr>
              <a:t>{</a:t>
            </a:r>
            <a:endParaRPr sz="1000">
              <a:solidFill>
                <a:srgbClr val="666666"/>
              </a:solidFill>
              <a:latin typeface="Courier New"/>
              <a:ea typeface="Courier New"/>
              <a:cs typeface="Courier New"/>
              <a:sym typeface="Courier New"/>
            </a:endParaRPr>
          </a:p>
          <a:p>
            <a:pPr indent="0" lvl="0" marL="0" marR="139700" rtl="0" algn="l">
              <a:lnSpc>
                <a:spcPct val="40000"/>
              </a:lnSpc>
              <a:spcBef>
                <a:spcPts val="600"/>
              </a:spcBef>
              <a:spcAft>
                <a:spcPts val="0"/>
              </a:spcAft>
              <a:buNone/>
            </a:pPr>
            <a:r>
              <a:rPr lang="en-GB" sz="1000">
                <a:solidFill>
                  <a:srgbClr val="666666"/>
                </a:solidFill>
                <a:latin typeface="Courier New"/>
                <a:ea typeface="Courier New"/>
                <a:cs typeface="Courier New"/>
                <a:sym typeface="Courier New"/>
              </a:rPr>
              <a:t>    // else block</a:t>
            </a:r>
            <a:endParaRPr sz="1000">
              <a:solidFill>
                <a:srgbClr val="666666"/>
              </a:solidFill>
              <a:latin typeface="Courier New"/>
              <a:ea typeface="Courier New"/>
              <a:cs typeface="Courier New"/>
              <a:sym typeface="Courier New"/>
            </a:endParaRPr>
          </a:p>
          <a:p>
            <a:pPr indent="0" lvl="0" marL="0" marR="139700" rtl="0" algn="l">
              <a:lnSpc>
                <a:spcPct val="40000"/>
              </a:lnSpc>
              <a:spcBef>
                <a:spcPts val="600"/>
              </a:spcBef>
              <a:spcAft>
                <a:spcPts val="0"/>
              </a:spcAft>
              <a:buNone/>
            </a:pPr>
            <a:r>
              <a:rPr lang="en-GB" sz="1000">
                <a:solidFill>
                  <a:srgbClr val="666666"/>
                </a:solidFill>
                <a:latin typeface="Courier New"/>
                <a:ea typeface="Courier New"/>
                <a:cs typeface="Courier New"/>
                <a:sym typeface="Courier New"/>
              </a:rPr>
              <a:t>}</a:t>
            </a:r>
            <a:endParaRPr sz="1000">
              <a:solidFill>
                <a:srgbClr val="666666"/>
              </a:solidFill>
              <a:latin typeface="Courier New"/>
              <a:ea typeface="Courier New"/>
              <a:cs typeface="Courier New"/>
              <a:sym typeface="Courier New"/>
            </a:endParaRPr>
          </a:p>
          <a:p>
            <a:pPr indent="0" lvl="0" marL="0" marR="139700" rtl="0" algn="l">
              <a:lnSpc>
                <a:spcPct val="115000"/>
              </a:lnSpc>
              <a:spcBef>
                <a:spcPts val="600"/>
              </a:spcBef>
              <a:spcAft>
                <a:spcPts val="600"/>
              </a:spcAft>
              <a:buNone/>
            </a:pPr>
            <a:r>
              <a:t/>
            </a:r>
            <a:endParaRPr sz="1100">
              <a:solidFill>
                <a:srgbClr val="666666"/>
              </a:solidFill>
              <a:latin typeface="Lato"/>
              <a:ea typeface="Lato"/>
              <a:cs typeface="Lato"/>
              <a:sym typeface="Lato"/>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3"/>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600"/>
              </a:spcAft>
              <a:buNone/>
            </a:pPr>
            <a:r>
              <a:rPr lang="en-GB">
                <a:solidFill>
                  <a:srgbClr val="212529"/>
                </a:solidFill>
                <a:highlight>
                  <a:srgbClr val="FFFFFF"/>
                </a:highlight>
              </a:rPr>
              <a:t>JavaScript if, else and else if Statements</a:t>
            </a:r>
            <a:endParaRPr>
              <a:solidFill>
                <a:srgbClr val="212529"/>
              </a:solidFill>
              <a:highlight>
                <a:srgbClr val="FFFFFF"/>
              </a:highlight>
            </a:endParaRPr>
          </a:p>
        </p:txBody>
      </p:sp>
      <p:sp>
        <p:nvSpPr>
          <p:cNvPr id="478" name="Google Shape;478;p73"/>
          <p:cNvSpPr txBox="1"/>
          <p:nvPr/>
        </p:nvSpPr>
        <p:spPr>
          <a:xfrm>
            <a:off x="729450" y="1259350"/>
            <a:ext cx="7816800" cy="3622500"/>
          </a:xfrm>
          <a:prstGeom prst="rect">
            <a:avLst/>
          </a:prstGeom>
          <a:noFill/>
          <a:ln>
            <a:noFill/>
          </a:ln>
        </p:spPr>
        <p:txBody>
          <a:bodyPr anchorCtr="0" anchor="t" bIns="91425" lIns="91425" spcFirstLastPara="1" rIns="91425" wrap="square" tIns="91425">
            <a:noAutofit/>
          </a:bodyPr>
          <a:lstStyle/>
          <a:p>
            <a:pPr indent="0" lvl="0" marL="0" marR="139700" rtl="0" algn="l">
              <a:lnSpc>
                <a:spcPct val="115000"/>
              </a:lnSpc>
              <a:spcBef>
                <a:spcPts val="0"/>
              </a:spcBef>
              <a:spcAft>
                <a:spcPts val="600"/>
              </a:spcAft>
              <a:buNone/>
            </a:pPr>
            <a:r>
              <a:rPr lang="en-GB" sz="1100">
                <a:solidFill>
                  <a:srgbClr val="212529"/>
                </a:solidFill>
                <a:highlight>
                  <a:srgbClr val="FFFFFF"/>
                </a:highlight>
                <a:latin typeface="Lato"/>
                <a:ea typeface="Lato"/>
                <a:cs typeface="Lato"/>
                <a:sym typeface="Lato"/>
              </a:rPr>
              <a:t>We can have as many </a:t>
            </a:r>
            <a:r>
              <a:rPr lang="en-GB" sz="1100">
                <a:solidFill>
                  <a:srgbClr val="D63384"/>
                </a:solidFill>
                <a:highlight>
                  <a:srgbClr val="FFFFFF"/>
                </a:highlight>
                <a:latin typeface="Lato"/>
                <a:ea typeface="Lato"/>
                <a:cs typeface="Lato"/>
                <a:sym typeface="Lato"/>
              </a:rPr>
              <a:t>else if</a:t>
            </a:r>
            <a:r>
              <a:rPr lang="en-GB" sz="1100">
                <a:solidFill>
                  <a:srgbClr val="212529"/>
                </a:solidFill>
                <a:highlight>
                  <a:srgbClr val="FFFFFF"/>
                </a:highlight>
                <a:latin typeface="Lato"/>
                <a:ea typeface="Lato"/>
                <a:cs typeface="Lato"/>
                <a:sym typeface="Lato"/>
              </a:rPr>
              <a:t> block as we want after the </a:t>
            </a:r>
            <a:r>
              <a:rPr lang="en-GB" sz="1100">
                <a:solidFill>
                  <a:srgbClr val="D63384"/>
                </a:solidFill>
                <a:highlight>
                  <a:srgbClr val="FFFFFF"/>
                </a:highlight>
                <a:latin typeface="Lato"/>
                <a:ea typeface="Lato"/>
                <a:cs typeface="Lato"/>
                <a:sym typeface="Lato"/>
              </a:rPr>
              <a:t>if</a:t>
            </a:r>
            <a:r>
              <a:rPr lang="en-GB" sz="1100">
                <a:solidFill>
                  <a:srgbClr val="212529"/>
                </a:solidFill>
                <a:highlight>
                  <a:srgbClr val="FFFFFF"/>
                </a:highlight>
                <a:latin typeface="Lato"/>
                <a:ea typeface="Lato"/>
                <a:cs typeface="Lato"/>
                <a:sym typeface="Lato"/>
              </a:rPr>
              <a:t> statement. Also, having an </a:t>
            </a:r>
            <a:r>
              <a:rPr lang="en-GB" sz="1100">
                <a:solidFill>
                  <a:srgbClr val="D63384"/>
                </a:solidFill>
                <a:highlight>
                  <a:srgbClr val="FFFFFF"/>
                </a:highlight>
                <a:latin typeface="Lato"/>
                <a:ea typeface="Lato"/>
                <a:cs typeface="Lato"/>
                <a:sym typeface="Lato"/>
              </a:rPr>
              <a:t>else</a:t>
            </a:r>
            <a:r>
              <a:rPr lang="en-GB" sz="1100">
                <a:solidFill>
                  <a:srgbClr val="212529"/>
                </a:solidFill>
                <a:highlight>
                  <a:srgbClr val="FFFFFF"/>
                </a:highlight>
                <a:latin typeface="Lato"/>
                <a:ea typeface="Lato"/>
                <a:cs typeface="Lato"/>
                <a:sym typeface="Lato"/>
              </a:rPr>
              <a:t> block at the end is optional.</a:t>
            </a:r>
            <a:endParaRPr sz="1100">
              <a:solidFill>
                <a:srgbClr val="666666"/>
              </a:solidFill>
              <a:latin typeface="Lato"/>
              <a:ea typeface="Lato"/>
              <a:cs typeface="Lato"/>
              <a:sym typeface="Lato"/>
            </a:endParaRPr>
          </a:p>
        </p:txBody>
      </p:sp>
      <p:pic>
        <p:nvPicPr>
          <p:cNvPr id="479" name="Google Shape;479;p73"/>
          <p:cNvPicPr preferRelativeResize="0"/>
          <p:nvPr/>
        </p:nvPicPr>
        <p:blipFill>
          <a:blip r:embed="rId3">
            <a:alphaModFix/>
          </a:blip>
          <a:stretch>
            <a:fillRect/>
          </a:stretch>
        </p:blipFill>
        <p:spPr>
          <a:xfrm>
            <a:off x="2289700" y="1742848"/>
            <a:ext cx="4696299" cy="31390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74"/>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600"/>
              </a:spcAft>
              <a:buNone/>
            </a:pPr>
            <a:r>
              <a:rPr lang="en-GB">
                <a:solidFill>
                  <a:srgbClr val="212529"/>
                </a:solidFill>
                <a:highlight>
                  <a:srgbClr val="FFFFFF"/>
                </a:highlight>
              </a:rPr>
              <a:t>JavaScript if, else and else if Statements</a:t>
            </a:r>
            <a:endParaRPr>
              <a:solidFill>
                <a:srgbClr val="212529"/>
              </a:solidFill>
              <a:highlight>
                <a:srgbClr val="FFFFFF"/>
              </a:highlight>
            </a:endParaRPr>
          </a:p>
        </p:txBody>
      </p:sp>
      <p:sp>
        <p:nvSpPr>
          <p:cNvPr id="485" name="Google Shape;485;p74"/>
          <p:cNvSpPr txBox="1"/>
          <p:nvPr/>
        </p:nvSpPr>
        <p:spPr>
          <a:xfrm>
            <a:off x="729450" y="1259350"/>
            <a:ext cx="7816800" cy="3622500"/>
          </a:xfrm>
          <a:prstGeom prst="rect">
            <a:avLst/>
          </a:prstGeom>
          <a:noFill/>
          <a:ln>
            <a:noFill/>
          </a:ln>
        </p:spPr>
        <p:txBody>
          <a:bodyPr anchorCtr="0" anchor="t" bIns="91425" lIns="91425" spcFirstLastPara="1" rIns="91425" wrap="square" tIns="91425">
            <a:noAutofit/>
          </a:bodyPr>
          <a:lstStyle/>
          <a:p>
            <a:pPr indent="0" lvl="0" marL="0" marR="139700" rtl="0" algn="l">
              <a:lnSpc>
                <a:spcPct val="115000"/>
              </a:lnSpc>
              <a:spcBef>
                <a:spcPts val="0"/>
              </a:spcBef>
              <a:spcAft>
                <a:spcPts val="0"/>
              </a:spcAft>
              <a:buNone/>
            </a:pPr>
            <a:r>
              <a:rPr lang="en-GB" sz="1000">
                <a:solidFill>
                  <a:srgbClr val="666666"/>
                </a:solidFill>
                <a:latin typeface="Courier New"/>
                <a:ea typeface="Courier New"/>
                <a:cs typeface="Courier New"/>
                <a:sym typeface="Courier New"/>
              </a:rPr>
              <a:t>&lt;html&gt;</a:t>
            </a:r>
            <a:endParaRPr sz="1000">
              <a:solidFill>
                <a:srgbClr val="666666"/>
              </a:solidFill>
              <a:latin typeface="Courier New"/>
              <a:ea typeface="Courier New"/>
              <a:cs typeface="Courier New"/>
              <a:sym typeface="Courier New"/>
            </a:endParaRPr>
          </a:p>
          <a:p>
            <a:pPr indent="0" lvl="0" marL="0" marR="139700" rtl="0" algn="l">
              <a:lnSpc>
                <a:spcPct val="115000"/>
              </a:lnSpc>
              <a:spcBef>
                <a:spcPts val="600"/>
              </a:spcBef>
              <a:spcAft>
                <a:spcPts val="0"/>
              </a:spcAft>
              <a:buNone/>
            </a:pPr>
            <a:r>
              <a:rPr lang="en-GB" sz="1000">
                <a:solidFill>
                  <a:srgbClr val="666666"/>
                </a:solidFill>
                <a:latin typeface="Courier New"/>
                <a:ea typeface="Courier New"/>
                <a:cs typeface="Courier New"/>
                <a:sym typeface="Courier New"/>
              </a:rPr>
              <a:t>   &lt;body&gt;     </a:t>
            </a:r>
            <a:endParaRPr sz="1000">
              <a:solidFill>
                <a:srgbClr val="666666"/>
              </a:solidFill>
              <a:latin typeface="Courier New"/>
              <a:ea typeface="Courier New"/>
              <a:cs typeface="Courier New"/>
              <a:sym typeface="Courier New"/>
            </a:endParaRPr>
          </a:p>
          <a:p>
            <a:pPr indent="0" lvl="0" marL="0" marR="139700" rtl="0" algn="l">
              <a:lnSpc>
                <a:spcPct val="115000"/>
              </a:lnSpc>
              <a:spcBef>
                <a:spcPts val="600"/>
              </a:spcBef>
              <a:spcAft>
                <a:spcPts val="0"/>
              </a:spcAft>
              <a:buNone/>
            </a:pPr>
            <a:r>
              <a:rPr lang="en-GB" sz="1000">
                <a:solidFill>
                  <a:srgbClr val="666666"/>
                </a:solidFill>
                <a:latin typeface="Courier New"/>
                <a:ea typeface="Courier New"/>
                <a:cs typeface="Courier New"/>
                <a:sym typeface="Courier New"/>
              </a:rPr>
              <a:t>      &lt;script&gt;</a:t>
            </a:r>
            <a:endParaRPr sz="1000">
              <a:solidFill>
                <a:srgbClr val="666666"/>
              </a:solidFill>
              <a:latin typeface="Courier New"/>
              <a:ea typeface="Courier New"/>
              <a:cs typeface="Courier New"/>
              <a:sym typeface="Courier New"/>
            </a:endParaRPr>
          </a:p>
          <a:p>
            <a:pPr indent="0" lvl="0" marL="0" marR="139700" rtl="0" algn="l">
              <a:lnSpc>
                <a:spcPct val="115000"/>
              </a:lnSpc>
              <a:spcBef>
                <a:spcPts val="600"/>
              </a:spcBef>
              <a:spcAft>
                <a:spcPts val="0"/>
              </a:spcAft>
              <a:buNone/>
            </a:pPr>
            <a:r>
              <a:rPr lang="en-GB" sz="1000">
                <a:solidFill>
                  <a:srgbClr val="666666"/>
                </a:solidFill>
                <a:latin typeface="Courier New"/>
                <a:ea typeface="Courier New"/>
                <a:cs typeface="Courier New"/>
                <a:sym typeface="Courier New"/>
              </a:rPr>
              <a:t>            let  a = 8;</a:t>
            </a:r>
            <a:endParaRPr sz="1000">
              <a:solidFill>
                <a:srgbClr val="666666"/>
              </a:solidFill>
              <a:latin typeface="Courier New"/>
              <a:ea typeface="Courier New"/>
              <a:cs typeface="Courier New"/>
              <a:sym typeface="Courier New"/>
            </a:endParaRPr>
          </a:p>
          <a:p>
            <a:pPr indent="0" lvl="0" marL="0" marR="139700" rtl="0" algn="l">
              <a:lnSpc>
                <a:spcPct val="115000"/>
              </a:lnSpc>
              <a:spcBef>
                <a:spcPts val="600"/>
              </a:spcBef>
              <a:spcAft>
                <a:spcPts val="0"/>
              </a:spcAft>
              <a:buNone/>
            </a:pPr>
            <a:r>
              <a:rPr lang="en-GB" sz="1000">
                <a:solidFill>
                  <a:srgbClr val="666666"/>
                </a:solidFill>
                <a:latin typeface="Courier New"/>
                <a:ea typeface="Courier New"/>
                <a:cs typeface="Courier New"/>
                <a:sym typeface="Courier New"/>
              </a:rPr>
              <a:t>            if(a &lt; 8)</a:t>
            </a:r>
            <a:endParaRPr sz="1000">
              <a:solidFill>
                <a:srgbClr val="666666"/>
              </a:solidFill>
              <a:latin typeface="Courier New"/>
              <a:ea typeface="Courier New"/>
              <a:cs typeface="Courier New"/>
              <a:sym typeface="Courier New"/>
            </a:endParaRPr>
          </a:p>
          <a:p>
            <a:pPr indent="0" lvl="0" marL="0" marR="139700" rtl="0" algn="l">
              <a:lnSpc>
                <a:spcPct val="115000"/>
              </a:lnSpc>
              <a:spcBef>
                <a:spcPts val="600"/>
              </a:spcBef>
              <a:spcAft>
                <a:spcPts val="0"/>
              </a:spcAft>
              <a:buNone/>
            </a:pPr>
            <a:r>
              <a:rPr lang="en-GB" sz="1000">
                <a:solidFill>
                  <a:srgbClr val="666666"/>
                </a:solidFill>
                <a:latin typeface="Courier New"/>
                <a:ea typeface="Courier New"/>
                <a:cs typeface="Courier New"/>
                <a:sym typeface="Courier New"/>
              </a:rPr>
              <a:t>            {</a:t>
            </a:r>
            <a:endParaRPr sz="1000">
              <a:solidFill>
                <a:srgbClr val="666666"/>
              </a:solidFill>
              <a:latin typeface="Courier New"/>
              <a:ea typeface="Courier New"/>
              <a:cs typeface="Courier New"/>
              <a:sym typeface="Courier New"/>
            </a:endParaRPr>
          </a:p>
          <a:p>
            <a:pPr indent="0" lvl="0" marL="0" marR="139700" rtl="0" algn="l">
              <a:lnSpc>
                <a:spcPct val="115000"/>
              </a:lnSpc>
              <a:spcBef>
                <a:spcPts val="600"/>
              </a:spcBef>
              <a:spcAft>
                <a:spcPts val="0"/>
              </a:spcAft>
              <a:buNone/>
            </a:pPr>
            <a:r>
              <a:rPr lang="en-GB" sz="1000">
                <a:solidFill>
                  <a:srgbClr val="666666"/>
                </a:solidFill>
                <a:latin typeface="Courier New"/>
                <a:ea typeface="Courier New"/>
                <a:cs typeface="Courier New"/>
                <a:sym typeface="Courier New"/>
              </a:rPr>
              <a:t>               document.write("Number is less than 8");</a:t>
            </a:r>
            <a:endParaRPr sz="1000">
              <a:solidFill>
                <a:srgbClr val="666666"/>
              </a:solidFill>
              <a:latin typeface="Courier New"/>
              <a:ea typeface="Courier New"/>
              <a:cs typeface="Courier New"/>
              <a:sym typeface="Courier New"/>
            </a:endParaRPr>
          </a:p>
          <a:p>
            <a:pPr indent="0" lvl="0" marL="0" marR="139700" rtl="0" algn="l">
              <a:lnSpc>
                <a:spcPct val="115000"/>
              </a:lnSpc>
              <a:spcBef>
                <a:spcPts val="600"/>
              </a:spcBef>
              <a:spcAft>
                <a:spcPts val="0"/>
              </a:spcAft>
              <a:buNone/>
            </a:pPr>
            <a:r>
              <a:rPr lang="en-GB" sz="1000">
                <a:solidFill>
                  <a:srgbClr val="666666"/>
                </a:solidFill>
                <a:latin typeface="Courier New"/>
                <a:ea typeface="Courier New"/>
                <a:cs typeface="Courier New"/>
                <a:sym typeface="Courier New"/>
              </a:rPr>
              <a:t>            }</a:t>
            </a:r>
            <a:endParaRPr sz="1000">
              <a:solidFill>
                <a:srgbClr val="666666"/>
              </a:solidFill>
              <a:latin typeface="Courier New"/>
              <a:ea typeface="Courier New"/>
              <a:cs typeface="Courier New"/>
              <a:sym typeface="Courier New"/>
            </a:endParaRPr>
          </a:p>
          <a:p>
            <a:pPr indent="0" lvl="0" marL="0" marR="139700" rtl="0" algn="l">
              <a:lnSpc>
                <a:spcPct val="115000"/>
              </a:lnSpc>
              <a:spcBef>
                <a:spcPts val="600"/>
              </a:spcBef>
              <a:spcAft>
                <a:spcPts val="0"/>
              </a:spcAft>
              <a:buNone/>
            </a:pPr>
            <a:r>
              <a:rPr lang="en-GB" sz="1000">
                <a:solidFill>
                  <a:srgbClr val="666666"/>
                </a:solidFill>
                <a:latin typeface="Courier New"/>
                <a:ea typeface="Courier New"/>
                <a:cs typeface="Courier New"/>
                <a:sym typeface="Courier New"/>
              </a:rPr>
              <a:t>            else if (a = 8)</a:t>
            </a:r>
            <a:endParaRPr sz="1000">
              <a:solidFill>
                <a:srgbClr val="666666"/>
              </a:solidFill>
              <a:latin typeface="Courier New"/>
              <a:ea typeface="Courier New"/>
              <a:cs typeface="Courier New"/>
              <a:sym typeface="Courier New"/>
            </a:endParaRPr>
          </a:p>
          <a:p>
            <a:pPr indent="0" lvl="0" marL="0" marR="139700" rtl="0" algn="l">
              <a:lnSpc>
                <a:spcPct val="115000"/>
              </a:lnSpc>
              <a:spcBef>
                <a:spcPts val="600"/>
              </a:spcBef>
              <a:spcAft>
                <a:spcPts val="0"/>
              </a:spcAft>
              <a:buNone/>
            </a:pPr>
            <a:r>
              <a:rPr lang="en-GB" sz="1000">
                <a:solidFill>
                  <a:srgbClr val="666666"/>
                </a:solidFill>
                <a:latin typeface="Courier New"/>
                <a:ea typeface="Courier New"/>
                <a:cs typeface="Courier New"/>
                <a:sym typeface="Courier New"/>
              </a:rPr>
              <a:t>            {</a:t>
            </a:r>
            <a:endParaRPr sz="1000">
              <a:solidFill>
                <a:srgbClr val="666666"/>
              </a:solidFill>
              <a:latin typeface="Courier New"/>
              <a:ea typeface="Courier New"/>
              <a:cs typeface="Courier New"/>
              <a:sym typeface="Courier New"/>
            </a:endParaRPr>
          </a:p>
          <a:p>
            <a:pPr indent="0" lvl="0" marL="0" marR="139700" rtl="0" algn="l">
              <a:lnSpc>
                <a:spcPct val="115000"/>
              </a:lnSpc>
              <a:spcBef>
                <a:spcPts val="600"/>
              </a:spcBef>
              <a:spcAft>
                <a:spcPts val="0"/>
              </a:spcAft>
              <a:buNone/>
            </a:pPr>
            <a:r>
              <a:rPr lang="en-GB" sz="1000">
                <a:solidFill>
                  <a:srgbClr val="666666"/>
                </a:solidFill>
                <a:latin typeface="Courier New"/>
                <a:ea typeface="Courier New"/>
                <a:cs typeface="Courier New"/>
                <a:sym typeface="Courier New"/>
              </a:rPr>
              <a:t>                document.write("Number is equal to 8");</a:t>
            </a:r>
            <a:endParaRPr sz="1000">
              <a:solidFill>
                <a:srgbClr val="666666"/>
              </a:solidFill>
              <a:latin typeface="Courier New"/>
              <a:ea typeface="Courier New"/>
              <a:cs typeface="Courier New"/>
              <a:sym typeface="Courier New"/>
            </a:endParaRPr>
          </a:p>
          <a:p>
            <a:pPr indent="0" lvl="0" marL="0" marR="139700" rtl="0" algn="l">
              <a:lnSpc>
                <a:spcPct val="115000"/>
              </a:lnSpc>
              <a:spcBef>
                <a:spcPts val="600"/>
              </a:spcBef>
              <a:spcAft>
                <a:spcPts val="0"/>
              </a:spcAft>
              <a:buNone/>
            </a:pPr>
            <a:r>
              <a:rPr lang="en-GB" sz="1000">
                <a:solidFill>
                  <a:srgbClr val="666666"/>
                </a:solidFill>
                <a:latin typeface="Courier New"/>
                <a:ea typeface="Courier New"/>
                <a:cs typeface="Courier New"/>
                <a:sym typeface="Courier New"/>
              </a:rPr>
              <a:t>            }</a:t>
            </a:r>
            <a:endParaRPr sz="1000">
              <a:solidFill>
                <a:srgbClr val="666666"/>
              </a:solidFill>
              <a:latin typeface="Courier New"/>
              <a:ea typeface="Courier New"/>
              <a:cs typeface="Courier New"/>
              <a:sym typeface="Courier New"/>
            </a:endParaRPr>
          </a:p>
          <a:p>
            <a:pPr indent="0" lvl="0" marL="0" marR="139700" rtl="0" algn="l">
              <a:lnSpc>
                <a:spcPct val="115000"/>
              </a:lnSpc>
              <a:spcBef>
                <a:spcPts val="600"/>
              </a:spcBef>
              <a:spcAft>
                <a:spcPts val="600"/>
              </a:spcAft>
              <a:buNone/>
            </a:pPr>
            <a:r>
              <a:rPr lang="en-GB" sz="1000">
                <a:solidFill>
                  <a:srgbClr val="666666"/>
                </a:solidFill>
                <a:latin typeface="Courier New"/>
                <a:ea typeface="Courier New"/>
                <a:cs typeface="Courier New"/>
                <a:sym typeface="Courier New"/>
              </a:rPr>
              <a:t>            </a:t>
            </a:r>
            <a:endParaRPr sz="1000">
              <a:solidFill>
                <a:srgbClr val="666666"/>
              </a:solidFill>
              <a:latin typeface="Courier New"/>
              <a:ea typeface="Courier New"/>
              <a:cs typeface="Courier New"/>
              <a:sym typeface="Courier New"/>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75"/>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600"/>
              </a:spcAft>
              <a:buNone/>
            </a:pPr>
            <a:r>
              <a:rPr lang="en-GB">
                <a:solidFill>
                  <a:srgbClr val="212529"/>
                </a:solidFill>
                <a:highlight>
                  <a:srgbClr val="FFFFFF"/>
                </a:highlight>
              </a:rPr>
              <a:t>JavaScript if, else and else if Statements</a:t>
            </a:r>
            <a:endParaRPr>
              <a:solidFill>
                <a:srgbClr val="212529"/>
              </a:solidFill>
              <a:highlight>
                <a:srgbClr val="FFFFFF"/>
              </a:highlight>
            </a:endParaRPr>
          </a:p>
        </p:txBody>
      </p:sp>
      <p:sp>
        <p:nvSpPr>
          <p:cNvPr id="491" name="Google Shape;491;p75"/>
          <p:cNvSpPr txBox="1"/>
          <p:nvPr/>
        </p:nvSpPr>
        <p:spPr>
          <a:xfrm>
            <a:off x="729450" y="1259350"/>
            <a:ext cx="7816800" cy="3622500"/>
          </a:xfrm>
          <a:prstGeom prst="rect">
            <a:avLst/>
          </a:prstGeom>
          <a:noFill/>
          <a:ln>
            <a:noFill/>
          </a:ln>
        </p:spPr>
        <p:txBody>
          <a:bodyPr anchorCtr="0" anchor="t" bIns="91425" lIns="91425" spcFirstLastPara="1" rIns="91425" wrap="square" tIns="91425">
            <a:noAutofit/>
          </a:bodyPr>
          <a:lstStyle/>
          <a:p>
            <a:pPr indent="0" lvl="0" marL="0" marR="139700" rtl="0" algn="l">
              <a:lnSpc>
                <a:spcPct val="115000"/>
              </a:lnSpc>
              <a:spcBef>
                <a:spcPts val="0"/>
              </a:spcBef>
              <a:spcAft>
                <a:spcPts val="0"/>
              </a:spcAft>
              <a:buNone/>
            </a:pPr>
            <a:r>
              <a:rPr lang="en-GB" sz="1000">
                <a:solidFill>
                  <a:srgbClr val="666666"/>
                </a:solidFill>
                <a:latin typeface="Courier New"/>
                <a:ea typeface="Courier New"/>
                <a:cs typeface="Courier New"/>
                <a:sym typeface="Courier New"/>
              </a:rPr>
              <a:t>else {</a:t>
            </a:r>
            <a:endParaRPr sz="1000">
              <a:solidFill>
                <a:srgbClr val="666666"/>
              </a:solidFill>
              <a:latin typeface="Courier New"/>
              <a:ea typeface="Courier New"/>
              <a:cs typeface="Courier New"/>
              <a:sym typeface="Courier New"/>
            </a:endParaRPr>
          </a:p>
          <a:p>
            <a:pPr indent="0" lvl="0" marL="0" marR="139700" rtl="0" algn="l">
              <a:lnSpc>
                <a:spcPct val="115000"/>
              </a:lnSpc>
              <a:spcBef>
                <a:spcPts val="600"/>
              </a:spcBef>
              <a:spcAft>
                <a:spcPts val="0"/>
              </a:spcAft>
              <a:buNone/>
            </a:pPr>
            <a:r>
              <a:rPr lang="en-GB" sz="1000">
                <a:solidFill>
                  <a:srgbClr val="666666"/>
                </a:solidFill>
                <a:latin typeface="Courier New"/>
                <a:ea typeface="Courier New"/>
                <a:cs typeface="Courier New"/>
                <a:sym typeface="Courier New"/>
              </a:rPr>
              <a:t>                document.write("Number is greater than 8");</a:t>
            </a:r>
            <a:endParaRPr sz="1000">
              <a:solidFill>
                <a:srgbClr val="666666"/>
              </a:solidFill>
              <a:latin typeface="Courier New"/>
              <a:ea typeface="Courier New"/>
              <a:cs typeface="Courier New"/>
              <a:sym typeface="Courier New"/>
            </a:endParaRPr>
          </a:p>
          <a:p>
            <a:pPr indent="0" lvl="0" marL="0" marR="139700" rtl="0" algn="l">
              <a:lnSpc>
                <a:spcPct val="115000"/>
              </a:lnSpc>
              <a:spcBef>
                <a:spcPts val="600"/>
              </a:spcBef>
              <a:spcAft>
                <a:spcPts val="0"/>
              </a:spcAft>
              <a:buNone/>
            </a:pPr>
            <a:r>
              <a:rPr lang="en-GB" sz="1000">
                <a:solidFill>
                  <a:srgbClr val="666666"/>
                </a:solidFill>
                <a:latin typeface="Courier New"/>
                <a:ea typeface="Courier New"/>
                <a:cs typeface="Courier New"/>
                <a:sym typeface="Courier New"/>
              </a:rPr>
              <a:t>            }</a:t>
            </a:r>
            <a:endParaRPr sz="1000">
              <a:solidFill>
                <a:srgbClr val="666666"/>
              </a:solidFill>
              <a:latin typeface="Courier New"/>
              <a:ea typeface="Courier New"/>
              <a:cs typeface="Courier New"/>
              <a:sym typeface="Courier New"/>
            </a:endParaRPr>
          </a:p>
          <a:p>
            <a:pPr indent="0" lvl="0" marL="0" marR="139700" rtl="0" algn="l">
              <a:lnSpc>
                <a:spcPct val="115000"/>
              </a:lnSpc>
              <a:spcBef>
                <a:spcPts val="600"/>
              </a:spcBef>
              <a:spcAft>
                <a:spcPts val="0"/>
              </a:spcAft>
              <a:buNone/>
            </a:pPr>
            <a:r>
              <a:rPr lang="en-GB" sz="1000">
                <a:solidFill>
                  <a:srgbClr val="666666"/>
                </a:solidFill>
                <a:latin typeface="Courier New"/>
                <a:ea typeface="Courier New"/>
                <a:cs typeface="Courier New"/>
                <a:sym typeface="Courier New"/>
              </a:rPr>
              <a:t>      &lt;/script&gt;      </a:t>
            </a:r>
            <a:endParaRPr sz="1000">
              <a:solidFill>
                <a:srgbClr val="666666"/>
              </a:solidFill>
              <a:latin typeface="Courier New"/>
              <a:ea typeface="Courier New"/>
              <a:cs typeface="Courier New"/>
              <a:sym typeface="Courier New"/>
            </a:endParaRPr>
          </a:p>
          <a:p>
            <a:pPr indent="0" lvl="0" marL="0" marR="139700" rtl="0" algn="l">
              <a:lnSpc>
                <a:spcPct val="115000"/>
              </a:lnSpc>
              <a:spcBef>
                <a:spcPts val="600"/>
              </a:spcBef>
              <a:spcAft>
                <a:spcPts val="0"/>
              </a:spcAft>
              <a:buNone/>
            </a:pPr>
            <a:r>
              <a:rPr lang="en-GB" sz="1000">
                <a:solidFill>
                  <a:srgbClr val="666666"/>
                </a:solidFill>
                <a:latin typeface="Courier New"/>
                <a:ea typeface="Courier New"/>
                <a:cs typeface="Courier New"/>
                <a:sym typeface="Courier New"/>
              </a:rPr>
              <a:t>   &lt;/body&gt;</a:t>
            </a:r>
            <a:endParaRPr sz="1000">
              <a:solidFill>
                <a:srgbClr val="666666"/>
              </a:solidFill>
              <a:latin typeface="Courier New"/>
              <a:ea typeface="Courier New"/>
              <a:cs typeface="Courier New"/>
              <a:sym typeface="Courier New"/>
            </a:endParaRPr>
          </a:p>
          <a:p>
            <a:pPr indent="0" lvl="0" marL="0" marR="139700" rtl="0" algn="l">
              <a:lnSpc>
                <a:spcPct val="115000"/>
              </a:lnSpc>
              <a:spcBef>
                <a:spcPts val="600"/>
              </a:spcBef>
              <a:spcAft>
                <a:spcPts val="0"/>
              </a:spcAft>
              <a:buNone/>
            </a:pPr>
            <a:r>
              <a:rPr lang="en-GB" sz="1000">
                <a:solidFill>
                  <a:srgbClr val="666666"/>
                </a:solidFill>
                <a:latin typeface="Courier New"/>
                <a:ea typeface="Courier New"/>
                <a:cs typeface="Courier New"/>
                <a:sym typeface="Courier New"/>
              </a:rPr>
              <a:t>&lt;/html&gt;</a:t>
            </a:r>
            <a:endParaRPr sz="1000">
              <a:solidFill>
                <a:srgbClr val="666666"/>
              </a:solidFill>
              <a:latin typeface="Courier New"/>
              <a:ea typeface="Courier New"/>
              <a:cs typeface="Courier New"/>
              <a:sym typeface="Courier New"/>
            </a:endParaRPr>
          </a:p>
          <a:p>
            <a:pPr indent="0" lvl="0" marL="0" marR="139700" rtl="0" algn="l">
              <a:lnSpc>
                <a:spcPct val="115000"/>
              </a:lnSpc>
              <a:spcBef>
                <a:spcPts val="600"/>
              </a:spcBef>
              <a:spcAft>
                <a:spcPts val="0"/>
              </a:spcAft>
              <a:buNone/>
            </a:pPr>
            <a:r>
              <a:t/>
            </a:r>
            <a:endParaRPr sz="1000">
              <a:solidFill>
                <a:srgbClr val="666666"/>
              </a:solidFill>
              <a:latin typeface="Courier New"/>
              <a:ea typeface="Courier New"/>
              <a:cs typeface="Courier New"/>
              <a:sym typeface="Courier New"/>
            </a:endParaRPr>
          </a:p>
          <a:p>
            <a:pPr indent="0" lvl="0" marL="0" marR="139700" rtl="0" algn="l">
              <a:lnSpc>
                <a:spcPct val="115000"/>
              </a:lnSpc>
              <a:spcBef>
                <a:spcPts val="600"/>
              </a:spcBef>
              <a:spcAft>
                <a:spcPts val="600"/>
              </a:spcAft>
              <a:buNone/>
            </a:pPr>
            <a:r>
              <a:t/>
            </a:r>
            <a:endParaRPr sz="1000">
              <a:solidFill>
                <a:srgbClr val="666666"/>
              </a:solidFill>
              <a:latin typeface="Courier New"/>
              <a:ea typeface="Courier New"/>
              <a:cs typeface="Courier New"/>
              <a:sym typeface="Courier New"/>
            </a:endParaRPr>
          </a:p>
        </p:txBody>
      </p:sp>
      <p:pic>
        <p:nvPicPr>
          <p:cNvPr id="492" name="Google Shape;492;p75"/>
          <p:cNvPicPr preferRelativeResize="0"/>
          <p:nvPr/>
        </p:nvPicPr>
        <p:blipFill>
          <a:blip r:embed="rId3">
            <a:alphaModFix/>
          </a:blip>
          <a:stretch>
            <a:fillRect/>
          </a:stretch>
        </p:blipFill>
        <p:spPr>
          <a:xfrm>
            <a:off x="2777875" y="3998525"/>
            <a:ext cx="1385034" cy="2660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76"/>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600"/>
              </a:spcAft>
              <a:buNone/>
            </a:pPr>
            <a:r>
              <a:rPr lang="en-GB">
                <a:solidFill>
                  <a:srgbClr val="212529"/>
                </a:solidFill>
                <a:highlight>
                  <a:srgbClr val="FFFFFF"/>
                </a:highlight>
              </a:rPr>
              <a:t>JavaScript for Loop</a:t>
            </a:r>
            <a:endParaRPr>
              <a:solidFill>
                <a:srgbClr val="212529"/>
              </a:solidFill>
              <a:highlight>
                <a:srgbClr val="FFFFFF"/>
              </a:highlight>
            </a:endParaRPr>
          </a:p>
        </p:txBody>
      </p:sp>
      <p:sp>
        <p:nvSpPr>
          <p:cNvPr id="498" name="Google Shape;498;p76"/>
          <p:cNvSpPr txBox="1"/>
          <p:nvPr/>
        </p:nvSpPr>
        <p:spPr>
          <a:xfrm>
            <a:off x="729450" y="1259350"/>
            <a:ext cx="7816800" cy="362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100">
                <a:solidFill>
                  <a:srgbClr val="666666"/>
                </a:solidFill>
                <a:latin typeface="Lato"/>
                <a:ea typeface="Lato"/>
                <a:cs typeface="Lato"/>
                <a:sym typeface="Lato"/>
              </a:rPr>
              <a:t>JavaScript for Loop is used to execute a particular code block multiple times until a given condition holds true or until all the elements of a given JavaScript object like Array or List are completely traversed.</a:t>
            </a:r>
            <a:endParaRPr sz="1100">
              <a:solidFill>
                <a:srgbClr val="666666"/>
              </a:solidFill>
              <a:latin typeface="Lato"/>
              <a:ea typeface="Lato"/>
              <a:cs typeface="Lato"/>
              <a:sym typeface="Lato"/>
            </a:endParaRPr>
          </a:p>
          <a:p>
            <a:pPr indent="0" lvl="0" marL="0" rtl="0" algn="l">
              <a:lnSpc>
                <a:spcPct val="115000"/>
              </a:lnSpc>
              <a:spcBef>
                <a:spcPts val="1200"/>
              </a:spcBef>
              <a:spcAft>
                <a:spcPts val="0"/>
              </a:spcAft>
              <a:buNone/>
            </a:pPr>
            <a:r>
              <a:rPr lang="en-GB" sz="1100">
                <a:solidFill>
                  <a:srgbClr val="666666"/>
                </a:solidFill>
                <a:latin typeface="Lato"/>
                <a:ea typeface="Lato"/>
                <a:cs typeface="Lato"/>
                <a:sym typeface="Lato"/>
              </a:rPr>
              <a:t>There are times when we would want to perform a certain operation a certain number of times, like if we have a list of employees with their salaries and we have to calculate their income tax. Now the formula for getting the income tax is the same for all employees, so we can have a loop and execute the code statements with different inputs.</a:t>
            </a:r>
            <a:endParaRPr sz="1100">
              <a:solidFill>
                <a:srgbClr val="666666"/>
              </a:solidFill>
              <a:latin typeface="Lato"/>
              <a:ea typeface="Lato"/>
              <a:cs typeface="Lato"/>
              <a:sym typeface="Lato"/>
            </a:endParaRPr>
          </a:p>
          <a:p>
            <a:pPr indent="0" lvl="0" marL="0" rtl="0" algn="l">
              <a:lnSpc>
                <a:spcPct val="115000"/>
              </a:lnSpc>
              <a:spcBef>
                <a:spcPts val="1200"/>
              </a:spcBef>
              <a:spcAft>
                <a:spcPts val="0"/>
              </a:spcAft>
              <a:buNone/>
            </a:pPr>
            <a:r>
              <a:rPr lang="en-GB" sz="1100">
                <a:solidFill>
                  <a:srgbClr val="666666"/>
                </a:solidFill>
                <a:latin typeface="Lato"/>
                <a:ea typeface="Lato"/>
                <a:cs typeface="Lato"/>
                <a:sym typeface="Lato"/>
              </a:rPr>
              <a:t>Similarly, for a use case like printing the mathematical table of a number like 2, we can simply have a loop in place to keep on multiplying the number with 1, 2, 3, 4, and so on till 10, incrementing the multiplication factor every time.</a:t>
            </a:r>
            <a:endParaRPr sz="1100">
              <a:solidFill>
                <a:srgbClr val="666666"/>
              </a:solidFill>
              <a:latin typeface="Lato"/>
              <a:ea typeface="Lato"/>
              <a:cs typeface="Lato"/>
              <a:sym typeface="Lato"/>
            </a:endParaRPr>
          </a:p>
          <a:p>
            <a:pPr indent="0" lvl="0" marL="0" rtl="0" algn="l">
              <a:lnSpc>
                <a:spcPct val="115000"/>
              </a:lnSpc>
              <a:spcBef>
                <a:spcPts val="1200"/>
              </a:spcBef>
              <a:spcAft>
                <a:spcPts val="0"/>
              </a:spcAft>
              <a:buNone/>
            </a:pPr>
            <a:r>
              <a:rPr lang="en-GB" sz="1100">
                <a:solidFill>
                  <a:srgbClr val="666666"/>
                </a:solidFill>
                <a:latin typeface="Lato"/>
                <a:ea typeface="Lato"/>
                <a:cs typeface="Lato"/>
                <a:sym typeface="Lato"/>
              </a:rPr>
              <a:t>The number of times a group of statements is executed depends on a condition provided in the loop, or if we are using the for loop to traverse an array, list, etc, then the loop executes until complete traversal.</a:t>
            </a:r>
            <a:endParaRPr sz="1100">
              <a:solidFill>
                <a:srgbClr val="666666"/>
              </a:solidFill>
              <a:latin typeface="Lato"/>
              <a:ea typeface="Lato"/>
              <a:cs typeface="Lato"/>
              <a:sym typeface="Lato"/>
            </a:endParaRPr>
          </a:p>
          <a:p>
            <a:pPr indent="0" lvl="0" marL="0" rtl="0" algn="l">
              <a:lnSpc>
                <a:spcPct val="115000"/>
              </a:lnSpc>
              <a:spcBef>
                <a:spcPts val="1200"/>
              </a:spcBef>
              <a:spcAft>
                <a:spcPts val="0"/>
              </a:spcAft>
              <a:buNone/>
            </a:pPr>
            <a:r>
              <a:rPr lang="en-GB" sz="1100">
                <a:solidFill>
                  <a:srgbClr val="666666"/>
                </a:solidFill>
                <a:latin typeface="Lato"/>
                <a:ea typeface="Lato"/>
                <a:cs typeface="Lato"/>
                <a:sym typeface="Lato"/>
              </a:rPr>
              <a:t>The loop statements are executed until the condition becomes false. When the condition becomes false, the execution of loop stops.</a:t>
            </a:r>
            <a:endParaRPr sz="1100">
              <a:solidFill>
                <a:srgbClr val="666666"/>
              </a:solidFill>
              <a:latin typeface="Lato"/>
              <a:ea typeface="Lato"/>
              <a:cs typeface="Lato"/>
              <a:sym typeface="Lato"/>
            </a:endParaRPr>
          </a:p>
          <a:p>
            <a:pPr indent="0" lvl="0" marL="0" rtl="0" algn="l">
              <a:lnSpc>
                <a:spcPct val="115000"/>
              </a:lnSpc>
              <a:spcBef>
                <a:spcPts val="1200"/>
              </a:spcBef>
              <a:spcAft>
                <a:spcPts val="0"/>
              </a:spcAft>
              <a:buNone/>
            </a:pPr>
            <a:r>
              <a:t/>
            </a:r>
            <a:endParaRPr sz="1100">
              <a:solidFill>
                <a:srgbClr val="666666"/>
              </a:solidFill>
              <a:latin typeface="Lato"/>
              <a:ea typeface="Lato"/>
              <a:cs typeface="Lato"/>
              <a:sym typeface="Lato"/>
            </a:endParaRPr>
          </a:p>
          <a:p>
            <a:pPr indent="0" lvl="0" marL="0" marR="139700" rtl="0" algn="l">
              <a:lnSpc>
                <a:spcPct val="115000"/>
              </a:lnSpc>
              <a:spcBef>
                <a:spcPts val="1200"/>
              </a:spcBef>
              <a:spcAft>
                <a:spcPts val="600"/>
              </a:spcAft>
              <a:buNone/>
            </a:pPr>
            <a:r>
              <a:t/>
            </a:r>
            <a:endParaRPr sz="1100">
              <a:solidFill>
                <a:srgbClr val="666666"/>
              </a:solidFill>
              <a:latin typeface="Lato"/>
              <a:ea typeface="Lato"/>
              <a:cs typeface="Lato"/>
              <a:sym typeface="Lato"/>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77"/>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600"/>
              </a:spcAft>
              <a:buNone/>
            </a:pPr>
            <a:r>
              <a:rPr lang="en-GB">
                <a:solidFill>
                  <a:srgbClr val="212529"/>
                </a:solidFill>
                <a:highlight>
                  <a:srgbClr val="FFFFFF"/>
                </a:highlight>
              </a:rPr>
              <a:t>JavaScript for Loop</a:t>
            </a:r>
            <a:endParaRPr>
              <a:solidFill>
                <a:srgbClr val="212529"/>
              </a:solidFill>
              <a:highlight>
                <a:srgbClr val="FFFFFF"/>
              </a:highlight>
            </a:endParaRPr>
          </a:p>
        </p:txBody>
      </p:sp>
      <p:sp>
        <p:nvSpPr>
          <p:cNvPr id="504" name="Google Shape;504;p77"/>
          <p:cNvSpPr txBox="1"/>
          <p:nvPr/>
        </p:nvSpPr>
        <p:spPr>
          <a:xfrm>
            <a:off x="729450" y="1259350"/>
            <a:ext cx="7816800" cy="362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100">
                <a:solidFill>
                  <a:srgbClr val="666666"/>
                </a:solidFill>
                <a:latin typeface="Lato"/>
                <a:ea typeface="Lato"/>
                <a:cs typeface="Lato"/>
                <a:sym typeface="Lato"/>
              </a:rPr>
              <a:t>In JavaScript, there are various types of loops.</a:t>
            </a:r>
            <a:endParaRPr sz="1100">
              <a:solidFill>
                <a:srgbClr val="666666"/>
              </a:solidFill>
              <a:latin typeface="Lato"/>
              <a:ea typeface="Lato"/>
              <a:cs typeface="Lato"/>
              <a:sym typeface="Lato"/>
            </a:endParaRPr>
          </a:p>
          <a:p>
            <a:pPr indent="-298450" lvl="0" marL="457200" rtl="0" algn="l">
              <a:lnSpc>
                <a:spcPct val="115000"/>
              </a:lnSpc>
              <a:spcBef>
                <a:spcPts val="1200"/>
              </a:spcBef>
              <a:spcAft>
                <a:spcPts val="0"/>
              </a:spcAft>
              <a:buClr>
                <a:srgbClr val="666666"/>
              </a:buClr>
              <a:buSzPts val="1100"/>
              <a:buFont typeface="Lato"/>
              <a:buChar char="●"/>
            </a:pPr>
            <a:r>
              <a:rPr lang="en-GB" sz="1100">
                <a:solidFill>
                  <a:srgbClr val="666666"/>
                </a:solidFill>
                <a:latin typeface="Lato"/>
                <a:ea typeface="Lato"/>
                <a:cs typeface="Lato"/>
                <a:sym typeface="Lato"/>
              </a:rPr>
              <a:t>for loop</a:t>
            </a:r>
            <a:endParaRPr sz="1100">
              <a:solidFill>
                <a:srgbClr val="666666"/>
              </a:solidFill>
              <a:latin typeface="Lato"/>
              <a:ea typeface="Lato"/>
              <a:cs typeface="Lato"/>
              <a:sym typeface="Lato"/>
            </a:endParaRPr>
          </a:p>
          <a:p>
            <a:pPr indent="-298450" lvl="0" marL="457200" rtl="0" algn="l">
              <a:lnSpc>
                <a:spcPct val="115000"/>
              </a:lnSpc>
              <a:spcBef>
                <a:spcPts val="0"/>
              </a:spcBef>
              <a:spcAft>
                <a:spcPts val="0"/>
              </a:spcAft>
              <a:buClr>
                <a:srgbClr val="666666"/>
              </a:buClr>
              <a:buSzPts val="1100"/>
              <a:buFont typeface="Lato"/>
              <a:buChar char="●"/>
            </a:pPr>
            <a:r>
              <a:rPr lang="en-GB" sz="1100">
                <a:solidFill>
                  <a:srgbClr val="666666"/>
                </a:solidFill>
                <a:latin typeface="Lato"/>
                <a:ea typeface="Lato"/>
                <a:cs typeface="Lato"/>
                <a:sym typeface="Lato"/>
              </a:rPr>
              <a:t>while loop</a:t>
            </a:r>
            <a:endParaRPr sz="1100">
              <a:solidFill>
                <a:srgbClr val="666666"/>
              </a:solidFill>
              <a:latin typeface="Lato"/>
              <a:ea typeface="Lato"/>
              <a:cs typeface="Lato"/>
              <a:sym typeface="Lato"/>
            </a:endParaRPr>
          </a:p>
          <a:p>
            <a:pPr indent="-298450" lvl="0" marL="457200" rtl="0" algn="l">
              <a:lnSpc>
                <a:spcPct val="115000"/>
              </a:lnSpc>
              <a:spcBef>
                <a:spcPts val="0"/>
              </a:spcBef>
              <a:spcAft>
                <a:spcPts val="0"/>
              </a:spcAft>
              <a:buClr>
                <a:srgbClr val="666666"/>
              </a:buClr>
              <a:buSzPts val="1100"/>
              <a:buFont typeface="Lato"/>
              <a:buChar char="●"/>
            </a:pPr>
            <a:r>
              <a:rPr lang="en-GB" sz="1100">
                <a:solidFill>
                  <a:srgbClr val="666666"/>
                </a:solidFill>
                <a:latin typeface="Lato"/>
                <a:ea typeface="Lato"/>
                <a:cs typeface="Lato"/>
                <a:sym typeface="Lato"/>
              </a:rPr>
              <a:t>do-while loop</a:t>
            </a:r>
            <a:endParaRPr sz="1100">
              <a:solidFill>
                <a:srgbClr val="666666"/>
              </a:solidFill>
              <a:latin typeface="Lato"/>
              <a:ea typeface="Lato"/>
              <a:cs typeface="Lato"/>
              <a:sym typeface="Lato"/>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78"/>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600"/>
              </a:spcAft>
              <a:buNone/>
            </a:pPr>
            <a:r>
              <a:rPr lang="en-GB">
                <a:solidFill>
                  <a:srgbClr val="212529"/>
                </a:solidFill>
                <a:highlight>
                  <a:srgbClr val="FFFFFF"/>
                </a:highlight>
              </a:rPr>
              <a:t>JavaScript for Loop</a:t>
            </a:r>
            <a:endParaRPr>
              <a:solidFill>
                <a:srgbClr val="212529"/>
              </a:solidFill>
              <a:highlight>
                <a:srgbClr val="FFFFFF"/>
              </a:highlight>
            </a:endParaRPr>
          </a:p>
        </p:txBody>
      </p:sp>
      <p:sp>
        <p:nvSpPr>
          <p:cNvPr id="510" name="Google Shape;510;p78"/>
          <p:cNvSpPr txBox="1"/>
          <p:nvPr/>
        </p:nvSpPr>
        <p:spPr>
          <a:xfrm>
            <a:off x="729450" y="1259350"/>
            <a:ext cx="7816800" cy="36225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1500"/>
              </a:spcBef>
              <a:spcAft>
                <a:spcPts val="0"/>
              </a:spcAft>
              <a:buNone/>
            </a:pPr>
            <a:r>
              <a:rPr b="1" lang="en-GB" sz="1100">
                <a:solidFill>
                  <a:srgbClr val="666666"/>
                </a:solidFill>
                <a:latin typeface="Lato"/>
                <a:ea typeface="Lato"/>
                <a:cs typeface="Lato"/>
                <a:sym typeface="Lato"/>
              </a:rPr>
              <a:t>JavaScript for Loop</a:t>
            </a:r>
            <a:endParaRPr b="1" sz="1100">
              <a:solidFill>
                <a:srgbClr val="666666"/>
              </a:solidFill>
              <a:latin typeface="Lato"/>
              <a:ea typeface="Lato"/>
              <a:cs typeface="Lato"/>
              <a:sym typeface="Lato"/>
            </a:endParaRPr>
          </a:p>
          <a:p>
            <a:pPr indent="0" lvl="0" marL="0" rtl="0" algn="l">
              <a:lnSpc>
                <a:spcPct val="100000"/>
              </a:lnSpc>
              <a:spcBef>
                <a:spcPts val="1500"/>
              </a:spcBef>
              <a:spcAft>
                <a:spcPts val="0"/>
              </a:spcAft>
              <a:buNone/>
            </a:pPr>
            <a:r>
              <a:rPr lang="en-GB" sz="1100">
                <a:solidFill>
                  <a:srgbClr val="666666"/>
                </a:solidFill>
                <a:latin typeface="Lato"/>
                <a:ea typeface="Lato"/>
                <a:cs typeface="Lato"/>
                <a:sym typeface="Lato"/>
              </a:rPr>
              <a:t>If you want to execute statements for a specific number of times then you can use the JavaScript for loop, which lets you iterate the statements for a fixed number of times.</a:t>
            </a:r>
            <a:endParaRPr sz="1100">
              <a:solidFill>
                <a:srgbClr val="666666"/>
              </a:solidFill>
              <a:latin typeface="Lato"/>
              <a:ea typeface="Lato"/>
              <a:cs typeface="Lato"/>
              <a:sym typeface="Lato"/>
            </a:endParaRPr>
          </a:p>
          <a:p>
            <a:pPr indent="0" lvl="0" marL="0" rtl="0" algn="l">
              <a:lnSpc>
                <a:spcPct val="100000"/>
              </a:lnSpc>
              <a:spcBef>
                <a:spcPts val="1200"/>
              </a:spcBef>
              <a:spcAft>
                <a:spcPts val="0"/>
              </a:spcAft>
              <a:buNone/>
            </a:pPr>
            <a:r>
              <a:rPr lang="en-GB" sz="1100">
                <a:solidFill>
                  <a:srgbClr val="666666"/>
                </a:solidFill>
                <a:latin typeface="Lato"/>
                <a:ea typeface="Lato"/>
                <a:cs typeface="Lato"/>
                <a:sym typeface="Lato"/>
              </a:rPr>
              <a:t>The for loop consists of three statements to work:</a:t>
            </a:r>
            <a:endParaRPr sz="1100">
              <a:solidFill>
                <a:srgbClr val="666666"/>
              </a:solidFill>
              <a:latin typeface="Lato"/>
              <a:ea typeface="Lato"/>
              <a:cs typeface="Lato"/>
              <a:sym typeface="Lato"/>
            </a:endParaRPr>
          </a:p>
          <a:p>
            <a:pPr indent="-298450" lvl="0" marL="457200" rtl="0" algn="l">
              <a:lnSpc>
                <a:spcPct val="100000"/>
              </a:lnSpc>
              <a:spcBef>
                <a:spcPts val="1200"/>
              </a:spcBef>
              <a:spcAft>
                <a:spcPts val="0"/>
              </a:spcAft>
              <a:buClr>
                <a:srgbClr val="666666"/>
              </a:buClr>
              <a:buSzPts val="1100"/>
              <a:buFont typeface="Lato"/>
              <a:buChar char="●"/>
            </a:pPr>
            <a:r>
              <a:rPr lang="en-GB" sz="1100">
                <a:solidFill>
                  <a:srgbClr val="666666"/>
                </a:solidFill>
                <a:latin typeface="Lato"/>
                <a:ea typeface="Lato"/>
                <a:cs typeface="Lato"/>
                <a:sym typeface="Lato"/>
              </a:rPr>
              <a:t>initialization: here, the loop counter is initialized with its initial value.</a:t>
            </a:r>
            <a:endParaRPr sz="1100">
              <a:solidFill>
                <a:srgbClr val="666666"/>
              </a:solidFill>
              <a:latin typeface="Lato"/>
              <a:ea typeface="Lato"/>
              <a:cs typeface="Lato"/>
              <a:sym typeface="Lato"/>
            </a:endParaRPr>
          </a:p>
          <a:p>
            <a:pPr indent="-298450" lvl="0" marL="457200" rtl="0" algn="l">
              <a:lnSpc>
                <a:spcPct val="100000"/>
              </a:lnSpc>
              <a:spcBef>
                <a:spcPts val="0"/>
              </a:spcBef>
              <a:spcAft>
                <a:spcPts val="0"/>
              </a:spcAft>
              <a:buClr>
                <a:srgbClr val="666666"/>
              </a:buClr>
              <a:buSzPts val="1100"/>
              <a:buFont typeface="Lato"/>
              <a:buChar char="●"/>
            </a:pPr>
            <a:r>
              <a:rPr lang="en-GB" sz="1100">
                <a:solidFill>
                  <a:srgbClr val="666666"/>
                </a:solidFill>
                <a:latin typeface="Lato"/>
                <a:ea typeface="Lato"/>
                <a:cs typeface="Lato"/>
                <a:sym typeface="Lato"/>
              </a:rPr>
              <a:t>condition: here, the condition statement is provided which is checked each time with respect to the value of the counter to continue the iteration.</a:t>
            </a:r>
            <a:endParaRPr sz="1100">
              <a:solidFill>
                <a:srgbClr val="666666"/>
              </a:solidFill>
              <a:latin typeface="Lato"/>
              <a:ea typeface="Lato"/>
              <a:cs typeface="Lato"/>
              <a:sym typeface="Lato"/>
            </a:endParaRPr>
          </a:p>
          <a:p>
            <a:pPr indent="-298450" lvl="0" marL="457200" rtl="0" algn="l">
              <a:lnSpc>
                <a:spcPct val="100000"/>
              </a:lnSpc>
              <a:spcBef>
                <a:spcPts val="0"/>
              </a:spcBef>
              <a:spcAft>
                <a:spcPts val="0"/>
              </a:spcAft>
              <a:buClr>
                <a:srgbClr val="666666"/>
              </a:buClr>
              <a:buSzPts val="1100"/>
              <a:buFont typeface="Lato"/>
              <a:buChar char="●"/>
            </a:pPr>
            <a:r>
              <a:rPr lang="en-GB" sz="1100">
                <a:solidFill>
                  <a:srgbClr val="666666"/>
                </a:solidFill>
                <a:latin typeface="Lato"/>
                <a:ea typeface="Lato"/>
                <a:cs typeface="Lato"/>
                <a:sym typeface="Lato"/>
              </a:rPr>
              <a:t>iteration: this statement lets you decide whether you want to increase or decrease the initial counter value also known as increment/decrement.</a:t>
            </a:r>
            <a:endParaRPr sz="1100">
              <a:solidFill>
                <a:srgbClr val="666666"/>
              </a:solidFill>
              <a:latin typeface="Lato"/>
              <a:ea typeface="Lato"/>
              <a:cs typeface="Lato"/>
              <a:sym typeface="Lato"/>
            </a:endParaRPr>
          </a:p>
          <a:p>
            <a:pPr indent="0" lvl="0" marL="0" rtl="0" algn="l">
              <a:lnSpc>
                <a:spcPct val="100000"/>
              </a:lnSpc>
              <a:spcBef>
                <a:spcPts val="1200"/>
              </a:spcBef>
              <a:spcAft>
                <a:spcPts val="0"/>
              </a:spcAft>
              <a:buNone/>
            </a:pPr>
            <a:r>
              <a:rPr lang="en-GB" sz="1100">
                <a:solidFill>
                  <a:srgbClr val="666666"/>
                </a:solidFill>
                <a:latin typeface="Lato"/>
                <a:ea typeface="Lato"/>
                <a:cs typeface="Lato"/>
                <a:sym typeface="Lato"/>
              </a:rPr>
              <a:t>Following is the syntax for the for loop:</a:t>
            </a:r>
            <a:endParaRPr sz="1100">
              <a:solidFill>
                <a:srgbClr val="666666"/>
              </a:solidFill>
              <a:latin typeface="Lato"/>
              <a:ea typeface="Lato"/>
              <a:cs typeface="Lato"/>
              <a:sym typeface="Lato"/>
            </a:endParaRPr>
          </a:p>
          <a:p>
            <a:pPr indent="0" lvl="0" marL="0" rtl="0" algn="l">
              <a:lnSpc>
                <a:spcPct val="100000"/>
              </a:lnSpc>
              <a:spcBef>
                <a:spcPts val="1200"/>
              </a:spcBef>
              <a:spcAft>
                <a:spcPts val="0"/>
              </a:spcAft>
              <a:buNone/>
            </a:pPr>
            <a:r>
              <a:rPr lang="en-GB" sz="1100">
                <a:solidFill>
                  <a:srgbClr val="666666"/>
                </a:solidFill>
                <a:latin typeface="Lato"/>
                <a:ea typeface="Lato"/>
                <a:cs typeface="Lato"/>
                <a:sym typeface="Lato"/>
              </a:rPr>
              <a:t>for(initialization; condition; iteration)</a:t>
            </a:r>
            <a:endParaRPr sz="1100">
              <a:solidFill>
                <a:srgbClr val="666666"/>
              </a:solidFill>
              <a:latin typeface="Lato"/>
              <a:ea typeface="Lato"/>
              <a:cs typeface="Lato"/>
              <a:sym typeface="Lato"/>
            </a:endParaRPr>
          </a:p>
          <a:p>
            <a:pPr indent="0" lvl="0" marL="0" rtl="0" algn="l">
              <a:lnSpc>
                <a:spcPct val="100000"/>
              </a:lnSpc>
              <a:spcBef>
                <a:spcPts val="1200"/>
              </a:spcBef>
              <a:spcAft>
                <a:spcPts val="0"/>
              </a:spcAft>
              <a:buNone/>
            </a:pPr>
            <a:r>
              <a:rPr lang="en-GB" sz="1000">
                <a:solidFill>
                  <a:srgbClr val="666666"/>
                </a:solidFill>
                <a:latin typeface="Courier New"/>
                <a:ea typeface="Courier New"/>
                <a:cs typeface="Courier New"/>
                <a:sym typeface="Courier New"/>
              </a:rPr>
              <a:t>{</a:t>
            </a:r>
            <a:endParaRPr sz="1000">
              <a:solidFill>
                <a:srgbClr val="66666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GB" sz="1000">
                <a:solidFill>
                  <a:srgbClr val="666666"/>
                </a:solidFill>
                <a:latin typeface="Courier New"/>
                <a:ea typeface="Courier New"/>
                <a:cs typeface="Courier New"/>
                <a:sym typeface="Courier New"/>
              </a:rPr>
              <a:t>    // statements</a:t>
            </a:r>
            <a:endParaRPr sz="1000">
              <a:solidFill>
                <a:srgbClr val="666666"/>
              </a:solidFill>
              <a:latin typeface="Courier New"/>
              <a:ea typeface="Courier New"/>
              <a:cs typeface="Courier New"/>
              <a:sym typeface="Courier New"/>
            </a:endParaRPr>
          </a:p>
          <a:p>
            <a:pPr indent="0" lvl="0" marL="0" marR="139700" rtl="0" algn="l">
              <a:lnSpc>
                <a:spcPct val="100000"/>
              </a:lnSpc>
              <a:spcBef>
                <a:spcPts val="1200"/>
              </a:spcBef>
              <a:spcAft>
                <a:spcPts val="0"/>
              </a:spcAft>
              <a:buNone/>
            </a:pPr>
            <a:r>
              <a:rPr lang="en-GB" sz="1000">
                <a:solidFill>
                  <a:srgbClr val="666666"/>
                </a:solidFill>
                <a:latin typeface="Courier New"/>
                <a:ea typeface="Courier New"/>
                <a:cs typeface="Courier New"/>
                <a:sym typeface="Courier New"/>
              </a:rPr>
              <a:t>}</a:t>
            </a:r>
            <a:endParaRPr sz="1000">
              <a:solidFill>
                <a:srgbClr val="666666"/>
              </a:solidFill>
              <a:latin typeface="Courier New"/>
              <a:ea typeface="Courier New"/>
              <a:cs typeface="Courier New"/>
              <a:sym typeface="Courier New"/>
            </a:endParaRPr>
          </a:p>
          <a:p>
            <a:pPr indent="0" lvl="0" marL="0" rtl="0" algn="l">
              <a:lnSpc>
                <a:spcPct val="115000"/>
              </a:lnSpc>
              <a:spcBef>
                <a:spcPts val="1200"/>
              </a:spcBef>
              <a:spcAft>
                <a:spcPts val="1200"/>
              </a:spcAft>
              <a:buNone/>
            </a:pPr>
            <a:r>
              <a:t/>
            </a:r>
            <a:endParaRPr sz="1100">
              <a:solidFill>
                <a:srgbClr val="666666"/>
              </a:solidFill>
              <a:latin typeface="Lato"/>
              <a:ea typeface="Lato"/>
              <a:cs typeface="Lato"/>
              <a:sym typeface="Lato"/>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79"/>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600"/>
              </a:spcAft>
              <a:buNone/>
            </a:pPr>
            <a:r>
              <a:rPr lang="en-GB">
                <a:solidFill>
                  <a:srgbClr val="212529"/>
                </a:solidFill>
                <a:highlight>
                  <a:srgbClr val="FFFFFF"/>
                </a:highlight>
              </a:rPr>
              <a:t>JavaScript for Loop</a:t>
            </a:r>
            <a:endParaRPr>
              <a:solidFill>
                <a:srgbClr val="212529"/>
              </a:solidFill>
              <a:highlight>
                <a:srgbClr val="FFFFFF"/>
              </a:highlight>
            </a:endParaRPr>
          </a:p>
        </p:txBody>
      </p:sp>
      <p:sp>
        <p:nvSpPr>
          <p:cNvPr id="516" name="Google Shape;516;p79"/>
          <p:cNvSpPr txBox="1"/>
          <p:nvPr/>
        </p:nvSpPr>
        <p:spPr>
          <a:xfrm>
            <a:off x="729450" y="1259350"/>
            <a:ext cx="7816800" cy="362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100">
                <a:solidFill>
                  <a:srgbClr val="666666"/>
                </a:solidFill>
                <a:latin typeface="Lato"/>
                <a:ea typeface="Lato"/>
                <a:cs typeface="Lato"/>
                <a:sym typeface="Lato"/>
              </a:rPr>
              <a:t>The idea here is to initialize a counter, set a condition until which the loop will run, and keep on incrementing or decrementing the counter so that after certain iteration the condition fails, and the loop exits. If the condition never fails, the loop will keep on executing infinitely.</a:t>
            </a:r>
            <a:endParaRPr sz="1100">
              <a:solidFill>
                <a:srgbClr val="666666"/>
              </a:solidFill>
              <a:latin typeface="Lato"/>
              <a:ea typeface="Lato"/>
              <a:cs typeface="Lato"/>
              <a:sym typeface="Lato"/>
            </a:endParaRPr>
          </a:p>
          <a:p>
            <a:pPr indent="0" lvl="0" marL="0" rtl="0" algn="l">
              <a:lnSpc>
                <a:spcPct val="100000"/>
              </a:lnSpc>
              <a:spcBef>
                <a:spcPts val="1200"/>
              </a:spcBef>
              <a:spcAft>
                <a:spcPts val="0"/>
              </a:spcAft>
              <a:buNone/>
            </a:pPr>
            <a:r>
              <a:rPr lang="en-GB" sz="1000">
                <a:solidFill>
                  <a:srgbClr val="666666"/>
                </a:solidFill>
                <a:latin typeface="Courier New"/>
                <a:ea typeface="Courier New"/>
                <a:cs typeface="Courier New"/>
                <a:sym typeface="Courier New"/>
              </a:rPr>
              <a:t>&lt;html&gt;</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&lt;body&gt;      </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&lt;script&gt;</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 for loop example</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for(let a = 0; a &lt; 10; a++) {</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document.write("Current value : " + a);</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document.write("&lt;br /&gt;");</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     </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&lt;/script&gt;      </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&lt;/body&gt;</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600"/>
              </a:spcAft>
              <a:buNone/>
            </a:pPr>
            <a:r>
              <a:rPr lang="en-GB" sz="1000">
                <a:solidFill>
                  <a:srgbClr val="666666"/>
                </a:solidFill>
                <a:latin typeface="Courier New"/>
                <a:ea typeface="Courier New"/>
                <a:cs typeface="Courier New"/>
                <a:sym typeface="Courier New"/>
              </a:rPr>
              <a:t>&lt;/html&gt;</a:t>
            </a:r>
            <a:endParaRPr sz="1000">
              <a:solidFill>
                <a:srgbClr val="666666"/>
              </a:solidFill>
              <a:latin typeface="Courier New"/>
              <a:ea typeface="Courier New"/>
              <a:cs typeface="Courier New"/>
              <a:sym typeface="Courier New"/>
            </a:endParaRPr>
          </a:p>
        </p:txBody>
      </p:sp>
      <p:pic>
        <p:nvPicPr>
          <p:cNvPr id="517" name="Google Shape;517;p79"/>
          <p:cNvPicPr preferRelativeResize="0"/>
          <p:nvPr/>
        </p:nvPicPr>
        <p:blipFill>
          <a:blip r:embed="rId3">
            <a:alphaModFix/>
          </a:blip>
          <a:stretch>
            <a:fillRect/>
          </a:stretch>
        </p:blipFill>
        <p:spPr>
          <a:xfrm>
            <a:off x="7121388" y="2923238"/>
            <a:ext cx="1190625" cy="1838325"/>
          </a:xfrm>
          <a:prstGeom prst="rect">
            <a:avLst/>
          </a:prstGeom>
          <a:noFill/>
          <a:ln>
            <a:noFill/>
          </a:ln>
        </p:spPr>
      </p:pic>
      <p:sp>
        <p:nvSpPr>
          <p:cNvPr id="518" name="Google Shape;518;p79"/>
          <p:cNvSpPr txBox="1"/>
          <p:nvPr/>
        </p:nvSpPr>
        <p:spPr>
          <a:xfrm>
            <a:off x="7090550" y="2571750"/>
            <a:ext cx="112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Output:</a:t>
            </a:r>
            <a:endParaRPr b="1">
              <a:latin typeface="Lato"/>
              <a:ea typeface="Lato"/>
              <a:cs typeface="Lato"/>
              <a:sym typeface="Lato"/>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0"/>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600"/>
              </a:spcAft>
              <a:buNone/>
            </a:pPr>
            <a:r>
              <a:rPr lang="en-GB">
                <a:solidFill>
                  <a:srgbClr val="212529"/>
                </a:solidFill>
                <a:highlight>
                  <a:srgbClr val="FFFFFF"/>
                </a:highlight>
              </a:rPr>
              <a:t>JavaScript for Loop</a:t>
            </a:r>
            <a:endParaRPr>
              <a:solidFill>
                <a:srgbClr val="212529"/>
              </a:solidFill>
              <a:highlight>
                <a:srgbClr val="FFFFFF"/>
              </a:highlight>
            </a:endParaRPr>
          </a:p>
        </p:txBody>
      </p:sp>
      <p:sp>
        <p:nvSpPr>
          <p:cNvPr id="524" name="Google Shape;524;p80"/>
          <p:cNvSpPr txBox="1"/>
          <p:nvPr/>
        </p:nvSpPr>
        <p:spPr>
          <a:xfrm>
            <a:off x="729450" y="1259350"/>
            <a:ext cx="5036700" cy="36225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n-GB" sz="1100">
                <a:solidFill>
                  <a:srgbClr val="666666"/>
                </a:solidFill>
                <a:latin typeface="Lato"/>
                <a:ea typeface="Lato"/>
                <a:cs typeface="Lato"/>
                <a:sym typeface="Lato"/>
              </a:rPr>
              <a:t>break</a:t>
            </a:r>
            <a:endParaRPr b="1" sz="1100">
              <a:solidFill>
                <a:srgbClr val="666666"/>
              </a:solidFill>
              <a:latin typeface="Lato"/>
              <a:ea typeface="Lato"/>
              <a:cs typeface="Lato"/>
              <a:sym typeface="Lato"/>
            </a:endParaRPr>
          </a:p>
          <a:p>
            <a:pPr indent="0" lvl="0" marL="0" rtl="0" algn="l">
              <a:lnSpc>
                <a:spcPct val="115000"/>
              </a:lnSpc>
              <a:spcBef>
                <a:spcPts val="1100"/>
              </a:spcBef>
              <a:spcAft>
                <a:spcPts val="0"/>
              </a:spcAft>
              <a:buNone/>
            </a:pPr>
            <a:r>
              <a:rPr lang="en-GB" sz="1100">
                <a:solidFill>
                  <a:srgbClr val="666666"/>
                </a:solidFill>
                <a:latin typeface="Lato"/>
                <a:ea typeface="Lato"/>
                <a:cs typeface="Lato"/>
                <a:sym typeface="Lato"/>
              </a:rPr>
              <a:t>The </a:t>
            </a:r>
            <a:r>
              <a:rPr b="1" lang="en-GB" sz="1100">
                <a:solidFill>
                  <a:srgbClr val="666666"/>
                </a:solidFill>
                <a:latin typeface="Lato"/>
                <a:ea typeface="Lato"/>
                <a:cs typeface="Lato"/>
                <a:sym typeface="Lato"/>
              </a:rPr>
              <a:t>break statement</a:t>
            </a:r>
            <a:r>
              <a:rPr lang="en-GB" sz="1100">
                <a:solidFill>
                  <a:srgbClr val="666666"/>
                </a:solidFill>
                <a:latin typeface="Lato"/>
                <a:ea typeface="Lato"/>
                <a:cs typeface="Lato"/>
                <a:sym typeface="Lato"/>
              </a:rPr>
              <a:t> terminates the current loop, switch, or label statement and transfers program control to the statement following the terminated statement.</a:t>
            </a:r>
            <a:endParaRPr sz="1100">
              <a:solidFill>
                <a:srgbClr val="666666"/>
              </a:solidFill>
              <a:latin typeface="Lato"/>
              <a:ea typeface="Lato"/>
              <a:cs typeface="Lato"/>
              <a:sym typeface="Lato"/>
            </a:endParaRPr>
          </a:p>
          <a:p>
            <a:pPr indent="0" lvl="0" marL="0" rtl="0" algn="l">
              <a:lnSpc>
                <a:spcPct val="115000"/>
              </a:lnSpc>
              <a:spcBef>
                <a:spcPts val="1800"/>
              </a:spcBef>
              <a:spcAft>
                <a:spcPts val="0"/>
              </a:spcAft>
              <a:buNone/>
            </a:pPr>
            <a:r>
              <a:rPr lang="en-GB" sz="1100">
                <a:solidFill>
                  <a:srgbClr val="666666"/>
                </a:solidFill>
                <a:latin typeface="Lato"/>
                <a:ea typeface="Lato"/>
                <a:cs typeface="Lato"/>
                <a:sym typeface="Lato"/>
              </a:rPr>
              <a:t>The break statement includes an optional label that allows the program to break out of a labeled statement. The break statement needs to be nested within the referenced label. The labeled statement can be any block statement; it does not have to be preceded by a loop statement.</a:t>
            </a:r>
            <a:endParaRPr sz="1100">
              <a:solidFill>
                <a:srgbClr val="666666"/>
              </a:solidFill>
              <a:latin typeface="Lato"/>
              <a:ea typeface="Lato"/>
              <a:cs typeface="Lato"/>
              <a:sym typeface="Lato"/>
            </a:endParaRPr>
          </a:p>
          <a:p>
            <a:pPr indent="0" lvl="0" marL="0" rtl="0" algn="l">
              <a:lnSpc>
                <a:spcPct val="115000"/>
              </a:lnSpc>
              <a:spcBef>
                <a:spcPts val="1800"/>
              </a:spcBef>
              <a:spcAft>
                <a:spcPts val="0"/>
              </a:spcAft>
              <a:buNone/>
            </a:pPr>
            <a:r>
              <a:rPr lang="en-GB" sz="1100">
                <a:solidFill>
                  <a:srgbClr val="666666"/>
                </a:solidFill>
                <a:latin typeface="Lato"/>
                <a:ea typeface="Lato"/>
                <a:cs typeface="Lato"/>
                <a:sym typeface="Lato"/>
              </a:rPr>
              <a:t>A break statement, with or without a following label, cannot be used within the body of a function that is itself nested within the current loop, switch, or label statement that the break statement is intended to break out of.</a:t>
            </a:r>
            <a:endParaRPr sz="1100">
              <a:solidFill>
                <a:srgbClr val="666666"/>
              </a:solidFill>
              <a:latin typeface="Lato"/>
              <a:ea typeface="Lato"/>
              <a:cs typeface="Lato"/>
              <a:sym typeface="Lato"/>
            </a:endParaRPr>
          </a:p>
          <a:p>
            <a:pPr indent="0" lvl="0" marL="0" rtl="0" algn="l">
              <a:lnSpc>
                <a:spcPct val="100000"/>
              </a:lnSpc>
              <a:spcBef>
                <a:spcPts val="1800"/>
              </a:spcBef>
              <a:spcAft>
                <a:spcPts val="600"/>
              </a:spcAft>
              <a:buNone/>
            </a:pPr>
            <a:r>
              <a:t/>
            </a:r>
            <a:endParaRPr sz="1000">
              <a:solidFill>
                <a:srgbClr val="666666"/>
              </a:solidFill>
              <a:latin typeface="Courier New"/>
              <a:ea typeface="Courier New"/>
              <a:cs typeface="Courier New"/>
              <a:sym typeface="Courier New"/>
            </a:endParaRPr>
          </a:p>
        </p:txBody>
      </p:sp>
      <p:sp>
        <p:nvSpPr>
          <p:cNvPr id="525" name="Google Shape;525;p80"/>
          <p:cNvSpPr txBox="1"/>
          <p:nvPr/>
        </p:nvSpPr>
        <p:spPr>
          <a:xfrm>
            <a:off x="6248625" y="4094125"/>
            <a:ext cx="1125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Output: </a:t>
            </a:r>
            <a:endParaRPr b="1">
              <a:latin typeface="Lato"/>
              <a:ea typeface="Lato"/>
              <a:cs typeface="Lato"/>
              <a:sym typeface="Lato"/>
            </a:endParaRPr>
          </a:p>
          <a:p>
            <a:pPr indent="0" lvl="0" marL="0" rtl="0" algn="l">
              <a:spcBef>
                <a:spcPts val="0"/>
              </a:spcBef>
              <a:spcAft>
                <a:spcPts val="0"/>
              </a:spcAft>
              <a:buNone/>
            </a:pPr>
            <a:r>
              <a:rPr b="1" lang="en-GB">
                <a:latin typeface="Lato"/>
                <a:ea typeface="Lato"/>
                <a:cs typeface="Lato"/>
                <a:sym typeface="Lato"/>
              </a:rPr>
              <a:t>&gt; 3</a:t>
            </a:r>
            <a:endParaRPr b="1">
              <a:latin typeface="Lato"/>
              <a:ea typeface="Lato"/>
              <a:cs typeface="Lato"/>
              <a:sym typeface="Lato"/>
            </a:endParaRPr>
          </a:p>
        </p:txBody>
      </p:sp>
      <p:sp>
        <p:nvSpPr>
          <p:cNvPr id="526" name="Google Shape;526;p80"/>
          <p:cNvSpPr txBox="1"/>
          <p:nvPr/>
        </p:nvSpPr>
        <p:spPr>
          <a:xfrm>
            <a:off x="5935900" y="1252275"/>
            <a:ext cx="3091800" cy="294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rgbClr val="666666"/>
                </a:solidFill>
                <a:latin typeface="Courier New"/>
                <a:ea typeface="Courier New"/>
                <a:cs typeface="Courier New"/>
                <a:sym typeface="Courier New"/>
              </a:rPr>
              <a:t>let i = 0;</a:t>
            </a:r>
            <a:endParaRPr sz="1000">
              <a:solidFill>
                <a:srgbClr val="666666"/>
              </a:solidFill>
              <a:latin typeface="Courier New"/>
              <a:ea typeface="Courier New"/>
              <a:cs typeface="Courier New"/>
              <a:sym typeface="Courier New"/>
            </a:endParaRPr>
          </a:p>
          <a:p>
            <a:pPr indent="0" lvl="0" marL="0" rtl="0" algn="l">
              <a:spcBef>
                <a:spcPts val="600"/>
              </a:spcBef>
              <a:spcAft>
                <a:spcPts val="0"/>
              </a:spcAft>
              <a:buNone/>
            </a:pPr>
            <a:r>
              <a:t/>
            </a:r>
            <a:endParaRPr sz="1000">
              <a:solidFill>
                <a:srgbClr val="666666"/>
              </a:solidFill>
              <a:latin typeface="Courier New"/>
              <a:ea typeface="Courier New"/>
              <a:cs typeface="Courier New"/>
              <a:sym typeface="Courier New"/>
            </a:endParaRPr>
          </a:p>
          <a:p>
            <a:pPr indent="0" lvl="0" marL="0" rtl="0" algn="l">
              <a:spcBef>
                <a:spcPts val="600"/>
              </a:spcBef>
              <a:spcAft>
                <a:spcPts val="0"/>
              </a:spcAft>
              <a:buNone/>
            </a:pPr>
            <a:r>
              <a:rPr lang="en-GB" sz="1000">
                <a:solidFill>
                  <a:srgbClr val="666666"/>
                </a:solidFill>
                <a:latin typeface="Courier New"/>
                <a:ea typeface="Courier New"/>
                <a:cs typeface="Courier New"/>
                <a:sym typeface="Courier New"/>
              </a:rPr>
              <a:t>while (i &lt; 6) {</a:t>
            </a:r>
            <a:endParaRPr sz="1000">
              <a:solidFill>
                <a:srgbClr val="666666"/>
              </a:solidFill>
              <a:latin typeface="Courier New"/>
              <a:ea typeface="Courier New"/>
              <a:cs typeface="Courier New"/>
              <a:sym typeface="Courier New"/>
            </a:endParaRPr>
          </a:p>
          <a:p>
            <a:pPr indent="0" lvl="0" marL="0" rtl="0" algn="l">
              <a:spcBef>
                <a:spcPts val="600"/>
              </a:spcBef>
              <a:spcAft>
                <a:spcPts val="0"/>
              </a:spcAft>
              <a:buNone/>
            </a:pPr>
            <a:r>
              <a:rPr lang="en-GB" sz="1000">
                <a:solidFill>
                  <a:srgbClr val="666666"/>
                </a:solidFill>
                <a:latin typeface="Courier New"/>
                <a:ea typeface="Courier New"/>
                <a:cs typeface="Courier New"/>
                <a:sym typeface="Courier New"/>
              </a:rPr>
              <a:t>  if (i === 3) {</a:t>
            </a:r>
            <a:endParaRPr sz="1000">
              <a:solidFill>
                <a:srgbClr val="666666"/>
              </a:solidFill>
              <a:latin typeface="Courier New"/>
              <a:ea typeface="Courier New"/>
              <a:cs typeface="Courier New"/>
              <a:sym typeface="Courier New"/>
            </a:endParaRPr>
          </a:p>
          <a:p>
            <a:pPr indent="0" lvl="0" marL="0" rtl="0" algn="l">
              <a:spcBef>
                <a:spcPts val="600"/>
              </a:spcBef>
              <a:spcAft>
                <a:spcPts val="0"/>
              </a:spcAft>
              <a:buNone/>
            </a:pPr>
            <a:r>
              <a:rPr lang="en-GB" sz="1000">
                <a:solidFill>
                  <a:srgbClr val="666666"/>
                </a:solidFill>
                <a:latin typeface="Courier New"/>
                <a:ea typeface="Courier New"/>
                <a:cs typeface="Courier New"/>
                <a:sym typeface="Courier New"/>
              </a:rPr>
              <a:t>    break;</a:t>
            </a:r>
            <a:endParaRPr sz="1000">
              <a:solidFill>
                <a:srgbClr val="666666"/>
              </a:solidFill>
              <a:latin typeface="Courier New"/>
              <a:ea typeface="Courier New"/>
              <a:cs typeface="Courier New"/>
              <a:sym typeface="Courier New"/>
            </a:endParaRPr>
          </a:p>
          <a:p>
            <a:pPr indent="0" lvl="0" marL="0" rtl="0" algn="l">
              <a:spcBef>
                <a:spcPts val="600"/>
              </a:spcBef>
              <a:spcAft>
                <a:spcPts val="0"/>
              </a:spcAft>
              <a:buNone/>
            </a:pPr>
            <a:r>
              <a:rPr lang="en-GB" sz="1000">
                <a:solidFill>
                  <a:srgbClr val="666666"/>
                </a:solidFill>
                <a:latin typeface="Courier New"/>
                <a:ea typeface="Courier New"/>
                <a:cs typeface="Courier New"/>
                <a:sym typeface="Courier New"/>
              </a:rPr>
              <a:t>  }</a:t>
            </a:r>
            <a:endParaRPr sz="1000">
              <a:solidFill>
                <a:srgbClr val="666666"/>
              </a:solidFill>
              <a:latin typeface="Courier New"/>
              <a:ea typeface="Courier New"/>
              <a:cs typeface="Courier New"/>
              <a:sym typeface="Courier New"/>
            </a:endParaRPr>
          </a:p>
          <a:p>
            <a:pPr indent="0" lvl="0" marL="0" rtl="0" algn="l">
              <a:spcBef>
                <a:spcPts val="600"/>
              </a:spcBef>
              <a:spcAft>
                <a:spcPts val="0"/>
              </a:spcAft>
              <a:buNone/>
            </a:pPr>
            <a:r>
              <a:rPr lang="en-GB" sz="1000">
                <a:solidFill>
                  <a:srgbClr val="666666"/>
                </a:solidFill>
                <a:latin typeface="Courier New"/>
                <a:ea typeface="Courier New"/>
                <a:cs typeface="Courier New"/>
                <a:sym typeface="Courier New"/>
              </a:rPr>
              <a:t>  i = i + 1;</a:t>
            </a:r>
            <a:endParaRPr sz="1000">
              <a:solidFill>
                <a:srgbClr val="666666"/>
              </a:solidFill>
              <a:latin typeface="Courier New"/>
              <a:ea typeface="Courier New"/>
              <a:cs typeface="Courier New"/>
              <a:sym typeface="Courier New"/>
            </a:endParaRPr>
          </a:p>
          <a:p>
            <a:pPr indent="0" lvl="0" marL="0" rtl="0" algn="l">
              <a:spcBef>
                <a:spcPts val="600"/>
              </a:spcBef>
              <a:spcAft>
                <a:spcPts val="0"/>
              </a:spcAft>
              <a:buNone/>
            </a:pPr>
            <a:r>
              <a:rPr lang="en-GB" sz="1000">
                <a:solidFill>
                  <a:srgbClr val="666666"/>
                </a:solidFill>
                <a:latin typeface="Courier New"/>
                <a:ea typeface="Courier New"/>
                <a:cs typeface="Courier New"/>
                <a:sym typeface="Courier New"/>
              </a:rPr>
              <a:t>}</a:t>
            </a:r>
            <a:endParaRPr sz="1000">
              <a:solidFill>
                <a:srgbClr val="666666"/>
              </a:solidFill>
              <a:latin typeface="Courier New"/>
              <a:ea typeface="Courier New"/>
              <a:cs typeface="Courier New"/>
              <a:sym typeface="Courier New"/>
            </a:endParaRPr>
          </a:p>
          <a:p>
            <a:pPr indent="0" lvl="0" marL="0" rtl="0" algn="l">
              <a:spcBef>
                <a:spcPts val="600"/>
              </a:spcBef>
              <a:spcAft>
                <a:spcPts val="0"/>
              </a:spcAft>
              <a:buNone/>
            </a:pPr>
            <a:r>
              <a:t/>
            </a:r>
            <a:endParaRPr sz="1000">
              <a:solidFill>
                <a:srgbClr val="666666"/>
              </a:solidFill>
              <a:latin typeface="Courier New"/>
              <a:ea typeface="Courier New"/>
              <a:cs typeface="Courier New"/>
              <a:sym typeface="Courier New"/>
            </a:endParaRPr>
          </a:p>
          <a:p>
            <a:pPr indent="0" lvl="0" marL="0" rtl="0" algn="l">
              <a:spcBef>
                <a:spcPts val="600"/>
              </a:spcBef>
              <a:spcAft>
                <a:spcPts val="0"/>
              </a:spcAft>
              <a:buNone/>
            </a:pPr>
            <a:r>
              <a:rPr lang="en-GB" sz="1000">
                <a:solidFill>
                  <a:srgbClr val="666666"/>
                </a:solidFill>
                <a:latin typeface="Courier New"/>
                <a:ea typeface="Courier New"/>
                <a:cs typeface="Courier New"/>
                <a:sym typeface="Courier New"/>
              </a:rPr>
              <a:t>console.log(i);</a:t>
            </a:r>
            <a:endParaRPr sz="1000">
              <a:solidFill>
                <a:srgbClr val="666666"/>
              </a:solidFill>
              <a:latin typeface="Courier New"/>
              <a:ea typeface="Courier New"/>
              <a:cs typeface="Courier New"/>
              <a:sym typeface="Courier New"/>
            </a:endParaRPr>
          </a:p>
          <a:p>
            <a:pPr indent="0" lvl="0" marL="0" rtl="0" algn="l">
              <a:spcBef>
                <a:spcPts val="600"/>
              </a:spcBef>
              <a:spcAft>
                <a:spcPts val="0"/>
              </a:spcAft>
              <a:buNone/>
            </a:pPr>
            <a:r>
              <a:rPr lang="en-GB" sz="1000">
                <a:solidFill>
                  <a:srgbClr val="666666"/>
                </a:solidFill>
                <a:latin typeface="Courier New"/>
                <a:ea typeface="Courier New"/>
                <a:cs typeface="Courier New"/>
                <a:sym typeface="Courier New"/>
              </a:rPr>
              <a:t>// expected output: 3</a:t>
            </a:r>
            <a:endParaRPr sz="1000">
              <a:solidFill>
                <a:srgbClr val="666666"/>
              </a:solidFill>
              <a:latin typeface="Courier New"/>
              <a:ea typeface="Courier New"/>
              <a:cs typeface="Courier New"/>
              <a:sym typeface="Courier New"/>
            </a:endParaRPr>
          </a:p>
          <a:p>
            <a:pPr indent="0" lvl="0" marL="0" rtl="0" algn="l">
              <a:spcBef>
                <a:spcPts val="600"/>
              </a:spcBef>
              <a:spcAft>
                <a:spcPts val="0"/>
              </a:spcAft>
              <a:buNone/>
            </a:pPr>
            <a:r>
              <a:t/>
            </a:r>
            <a:endParaRPr>
              <a:latin typeface="Lato"/>
              <a:ea typeface="Lato"/>
              <a:cs typeface="Lato"/>
              <a:sym typeface="Lato"/>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81"/>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600"/>
              </a:spcAft>
              <a:buNone/>
            </a:pPr>
            <a:r>
              <a:rPr lang="en-GB">
                <a:solidFill>
                  <a:srgbClr val="212529"/>
                </a:solidFill>
                <a:highlight>
                  <a:srgbClr val="FFFFFF"/>
                </a:highlight>
              </a:rPr>
              <a:t>JavaScript while Loop and do-while Loop</a:t>
            </a:r>
            <a:endParaRPr>
              <a:solidFill>
                <a:srgbClr val="212529"/>
              </a:solidFill>
              <a:highlight>
                <a:srgbClr val="FFFFFF"/>
              </a:highlight>
            </a:endParaRPr>
          </a:p>
        </p:txBody>
      </p:sp>
      <p:sp>
        <p:nvSpPr>
          <p:cNvPr id="532" name="Google Shape;532;p81"/>
          <p:cNvSpPr txBox="1"/>
          <p:nvPr/>
        </p:nvSpPr>
        <p:spPr>
          <a:xfrm>
            <a:off x="729450" y="1259350"/>
            <a:ext cx="7816800" cy="362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100">
                <a:solidFill>
                  <a:srgbClr val="666666"/>
                </a:solidFill>
                <a:latin typeface="Lato"/>
                <a:ea typeface="Lato"/>
                <a:cs typeface="Lato"/>
                <a:sym typeface="Lato"/>
              </a:rPr>
              <a:t>Whenever you want to execute a certain statement over and over again you can use the JavaScript while loop to ease up your work. JavaScript while loop lets us iterate the code block as long as the specified condition is true. Just like for Loop, the while and do...while loop are also used to execute code statements multiple times based on a condition.</a:t>
            </a:r>
            <a:endParaRPr sz="1100">
              <a:solidFill>
                <a:srgbClr val="666666"/>
              </a:solidFill>
              <a:latin typeface="Lato"/>
              <a:ea typeface="Lato"/>
              <a:cs typeface="Lato"/>
              <a:sym typeface="Lato"/>
            </a:endParaRPr>
          </a:p>
          <a:p>
            <a:pPr indent="0" lvl="0" marL="0" rtl="0" algn="l">
              <a:lnSpc>
                <a:spcPct val="115000"/>
              </a:lnSpc>
              <a:spcBef>
                <a:spcPts val="1200"/>
              </a:spcBef>
              <a:spcAft>
                <a:spcPts val="0"/>
              </a:spcAft>
              <a:buNone/>
            </a:pPr>
            <a:r>
              <a:rPr lang="en-GB" sz="1100">
                <a:solidFill>
                  <a:srgbClr val="666666"/>
                </a:solidFill>
                <a:latin typeface="Lato"/>
                <a:ea typeface="Lato"/>
                <a:cs typeface="Lato"/>
                <a:sym typeface="Lato"/>
              </a:rPr>
              <a:t>The only difference between the while loop and do...while loop is that the do...while loop will execute at least once because in do...while loop the condition is checked after execution of code block.</a:t>
            </a:r>
            <a:endParaRPr sz="1100">
              <a:solidFill>
                <a:srgbClr val="666666"/>
              </a:solidFill>
              <a:latin typeface="Lato"/>
              <a:ea typeface="Lato"/>
              <a:cs typeface="Lato"/>
              <a:sym typeface="Lato"/>
            </a:endParaRPr>
          </a:p>
          <a:p>
            <a:pPr indent="0" lvl="0" marL="0" rtl="0" algn="l">
              <a:lnSpc>
                <a:spcPct val="120000"/>
              </a:lnSpc>
              <a:spcBef>
                <a:spcPts val="1500"/>
              </a:spcBef>
              <a:spcAft>
                <a:spcPts val="0"/>
              </a:spcAft>
              <a:buNone/>
            </a:pPr>
            <a:r>
              <a:rPr b="1" lang="en-GB" sz="1100">
                <a:solidFill>
                  <a:srgbClr val="666666"/>
                </a:solidFill>
                <a:latin typeface="Lato"/>
                <a:ea typeface="Lato"/>
                <a:cs typeface="Lato"/>
                <a:sym typeface="Lato"/>
              </a:rPr>
              <a:t>JavaScript while Loop</a:t>
            </a:r>
            <a:r>
              <a:rPr lang="en-GB" sz="1100">
                <a:solidFill>
                  <a:srgbClr val="666666"/>
                </a:solidFill>
                <a:latin typeface="Lato"/>
                <a:ea typeface="Lato"/>
                <a:cs typeface="Lato"/>
                <a:sym typeface="Lato"/>
              </a:rPr>
              <a:t>: Syntax and Use</a:t>
            </a:r>
            <a:endParaRPr sz="1100">
              <a:solidFill>
                <a:srgbClr val="666666"/>
              </a:solidFill>
              <a:latin typeface="Lato"/>
              <a:ea typeface="Lato"/>
              <a:cs typeface="Lato"/>
              <a:sym typeface="Lato"/>
            </a:endParaRPr>
          </a:p>
          <a:p>
            <a:pPr indent="0" lvl="0" marL="0" rtl="0" algn="l">
              <a:lnSpc>
                <a:spcPct val="115000"/>
              </a:lnSpc>
              <a:spcBef>
                <a:spcPts val="1500"/>
              </a:spcBef>
              <a:spcAft>
                <a:spcPts val="0"/>
              </a:spcAft>
              <a:buNone/>
            </a:pPr>
            <a:r>
              <a:rPr lang="en-GB" sz="1100">
                <a:solidFill>
                  <a:srgbClr val="666666"/>
                </a:solidFill>
                <a:latin typeface="Lato"/>
                <a:ea typeface="Lato"/>
                <a:cs typeface="Lato"/>
                <a:sym typeface="Lato"/>
              </a:rPr>
              <a:t>Below is the syntax for the while loop:</a:t>
            </a:r>
            <a:endParaRPr sz="1100">
              <a:solidFill>
                <a:srgbClr val="666666"/>
              </a:solidFill>
              <a:latin typeface="Lato"/>
              <a:ea typeface="Lato"/>
              <a:cs typeface="Lato"/>
              <a:sym typeface="Lato"/>
            </a:endParaRPr>
          </a:p>
          <a:p>
            <a:pPr indent="0" lvl="0" marL="0" rtl="0" algn="l">
              <a:lnSpc>
                <a:spcPct val="100000"/>
              </a:lnSpc>
              <a:spcBef>
                <a:spcPts val="1200"/>
              </a:spcBef>
              <a:spcAft>
                <a:spcPts val="0"/>
              </a:spcAft>
              <a:buNone/>
            </a:pPr>
            <a:r>
              <a:rPr lang="en-GB" sz="1100">
                <a:solidFill>
                  <a:srgbClr val="666666"/>
                </a:solidFill>
                <a:latin typeface="Lato"/>
                <a:ea typeface="Lato"/>
                <a:cs typeface="Lato"/>
                <a:sym typeface="Lato"/>
              </a:rPr>
              <a:t>while(condition)</a:t>
            </a:r>
            <a:endParaRPr sz="1100">
              <a:solidFill>
                <a:srgbClr val="666666"/>
              </a:solidFill>
              <a:latin typeface="Lato"/>
              <a:ea typeface="Lato"/>
              <a:cs typeface="Lato"/>
              <a:sym typeface="Lato"/>
            </a:endParaRPr>
          </a:p>
          <a:p>
            <a:pPr indent="0" lvl="0" marL="0" rtl="0" algn="l">
              <a:lnSpc>
                <a:spcPct val="100000"/>
              </a:lnSpc>
              <a:spcBef>
                <a:spcPts val="600"/>
              </a:spcBef>
              <a:spcAft>
                <a:spcPts val="0"/>
              </a:spcAft>
              <a:buNone/>
            </a:pPr>
            <a:r>
              <a:rPr lang="en-GB" sz="1100">
                <a:solidFill>
                  <a:srgbClr val="666666"/>
                </a:solidFill>
                <a:latin typeface="Lato"/>
                <a:ea typeface="Lato"/>
                <a:cs typeface="Lato"/>
                <a:sym typeface="Lato"/>
              </a:rPr>
              <a:t>{</a:t>
            </a:r>
            <a:endParaRPr sz="1100">
              <a:solidFill>
                <a:srgbClr val="666666"/>
              </a:solidFill>
              <a:latin typeface="Lato"/>
              <a:ea typeface="Lato"/>
              <a:cs typeface="Lato"/>
              <a:sym typeface="Lato"/>
            </a:endParaRPr>
          </a:p>
          <a:p>
            <a:pPr indent="0" lvl="0" marL="0" rtl="0" algn="l">
              <a:lnSpc>
                <a:spcPct val="100000"/>
              </a:lnSpc>
              <a:spcBef>
                <a:spcPts val="600"/>
              </a:spcBef>
              <a:spcAft>
                <a:spcPts val="0"/>
              </a:spcAft>
              <a:buNone/>
            </a:pPr>
            <a:r>
              <a:rPr lang="en-GB" sz="1100">
                <a:solidFill>
                  <a:srgbClr val="666666"/>
                </a:solidFill>
                <a:latin typeface="Lato"/>
                <a:ea typeface="Lato"/>
                <a:cs typeface="Lato"/>
                <a:sym typeface="Lato"/>
              </a:rPr>
              <a:t>    // code statements</a:t>
            </a:r>
            <a:endParaRPr sz="1100">
              <a:solidFill>
                <a:srgbClr val="666666"/>
              </a:solidFill>
              <a:latin typeface="Lato"/>
              <a:ea typeface="Lato"/>
              <a:cs typeface="Lato"/>
              <a:sym typeface="Lato"/>
            </a:endParaRPr>
          </a:p>
          <a:p>
            <a:pPr indent="0" lvl="0" marL="0" marR="139700" rtl="0" algn="l">
              <a:lnSpc>
                <a:spcPct val="150000"/>
              </a:lnSpc>
              <a:spcBef>
                <a:spcPts val="1500"/>
              </a:spcBef>
              <a:spcAft>
                <a:spcPts val="0"/>
              </a:spcAft>
              <a:buNone/>
            </a:pPr>
            <a:r>
              <a:rPr lang="en-GB" sz="1100">
                <a:solidFill>
                  <a:srgbClr val="666666"/>
                </a:solidFill>
                <a:latin typeface="Lato"/>
                <a:ea typeface="Lato"/>
                <a:cs typeface="Lato"/>
                <a:sym typeface="Lato"/>
              </a:rPr>
              <a:t>}</a:t>
            </a:r>
            <a:endParaRPr sz="1100">
              <a:solidFill>
                <a:srgbClr val="666666"/>
              </a:solidFill>
              <a:latin typeface="Lato"/>
              <a:ea typeface="Lato"/>
              <a:cs typeface="Lato"/>
              <a:sym typeface="Lato"/>
            </a:endParaRPr>
          </a:p>
          <a:p>
            <a:pPr indent="0" lvl="0" marL="0" rtl="0" algn="l">
              <a:lnSpc>
                <a:spcPct val="100000"/>
              </a:lnSpc>
              <a:spcBef>
                <a:spcPts val="1500"/>
              </a:spcBef>
              <a:spcAft>
                <a:spcPts val="600"/>
              </a:spcAft>
              <a:buNone/>
            </a:pPr>
            <a:r>
              <a:t/>
            </a:r>
            <a:endParaRPr sz="1100">
              <a:solidFill>
                <a:srgbClr val="666666"/>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900"/>
              </a:spcAft>
              <a:buNone/>
            </a:pPr>
            <a:r>
              <a:rPr lang="en-GB">
                <a:solidFill>
                  <a:srgbClr val="25265E"/>
                </a:solidFill>
              </a:rPr>
              <a:t>Advantages of JavaScript?</a:t>
            </a:r>
            <a:endParaRPr>
              <a:solidFill>
                <a:srgbClr val="25265E"/>
              </a:solidFill>
            </a:endParaRPr>
          </a:p>
        </p:txBody>
      </p:sp>
      <p:sp>
        <p:nvSpPr>
          <p:cNvPr id="124" name="Google Shape;124;p19"/>
          <p:cNvSpPr txBox="1"/>
          <p:nvPr>
            <p:ph idx="1" type="body"/>
          </p:nvPr>
        </p:nvSpPr>
        <p:spPr>
          <a:xfrm>
            <a:off x="729450" y="1469275"/>
            <a:ext cx="7688700" cy="33276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GB" sz="1100">
                <a:solidFill>
                  <a:srgbClr val="666666"/>
                </a:solidFill>
                <a:highlight>
                  <a:srgbClr val="FFFFFF"/>
                </a:highlight>
              </a:rPr>
              <a:t>4. Interoperability</a:t>
            </a:r>
            <a:endParaRPr b="1" sz="1100">
              <a:solidFill>
                <a:srgbClr val="666666"/>
              </a:solidFill>
              <a:highlight>
                <a:srgbClr val="FFFFFF"/>
              </a:highlight>
            </a:endParaRPr>
          </a:p>
          <a:p>
            <a:pPr indent="0" lvl="0" marL="0" rtl="0" algn="l">
              <a:spcBef>
                <a:spcPts val="1100"/>
              </a:spcBef>
              <a:spcAft>
                <a:spcPts val="0"/>
              </a:spcAft>
              <a:buNone/>
            </a:pPr>
            <a:r>
              <a:rPr lang="en-GB" sz="1100">
                <a:solidFill>
                  <a:srgbClr val="666666"/>
                </a:solidFill>
                <a:highlight>
                  <a:srgbClr val="FFFFFF"/>
                </a:highlight>
              </a:rPr>
              <a:t>JavaScript works perfect with other programming languages and therefore numerous developers prefer it in developing many applications. We can embed it into any webpage or inside the script of another programming language.</a:t>
            </a:r>
            <a:endParaRPr sz="1100">
              <a:solidFill>
                <a:srgbClr val="666666"/>
              </a:solidFill>
              <a:highlight>
                <a:srgbClr val="FFFFFF"/>
              </a:highlight>
            </a:endParaRPr>
          </a:p>
          <a:p>
            <a:pPr indent="0" lvl="0" marL="0" rtl="0" algn="l">
              <a:lnSpc>
                <a:spcPct val="130000"/>
              </a:lnSpc>
              <a:spcBef>
                <a:spcPts val="1400"/>
              </a:spcBef>
              <a:spcAft>
                <a:spcPts val="0"/>
              </a:spcAft>
              <a:buNone/>
            </a:pPr>
            <a:r>
              <a:rPr b="1" lang="en-GB" sz="1100">
                <a:solidFill>
                  <a:srgbClr val="666666"/>
                </a:solidFill>
                <a:highlight>
                  <a:srgbClr val="FFFFFF"/>
                </a:highlight>
              </a:rPr>
              <a:t>5. Server Load</a:t>
            </a:r>
            <a:endParaRPr b="1" sz="1100">
              <a:solidFill>
                <a:srgbClr val="666666"/>
              </a:solidFill>
              <a:highlight>
                <a:srgbClr val="FFFFFF"/>
              </a:highlight>
            </a:endParaRPr>
          </a:p>
          <a:p>
            <a:pPr indent="0" lvl="0" marL="0" rtl="0" algn="l">
              <a:spcBef>
                <a:spcPts val="1100"/>
              </a:spcBef>
              <a:spcAft>
                <a:spcPts val="0"/>
              </a:spcAft>
              <a:buNone/>
            </a:pPr>
            <a:r>
              <a:rPr lang="en-GB" sz="1100">
                <a:solidFill>
                  <a:srgbClr val="666666"/>
                </a:solidFill>
                <a:highlight>
                  <a:srgbClr val="FFFFFF"/>
                </a:highlight>
              </a:rPr>
              <a:t>As JavaScript operates on the client-side, data validation is possible on the browser itself rather than sending it off to the server. In case of any discrepancy, the whole website needs not to be reloaded. The browser updates only the selected segment of the page.</a:t>
            </a:r>
            <a:endParaRPr sz="1100">
              <a:solidFill>
                <a:srgbClr val="666666"/>
              </a:solidFill>
              <a:highlight>
                <a:srgbClr val="FFFFFF"/>
              </a:highlight>
            </a:endParaRPr>
          </a:p>
          <a:p>
            <a:pPr indent="0" lvl="0" marL="0" rtl="0" algn="l">
              <a:lnSpc>
                <a:spcPct val="130000"/>
              </a:lnSpc>
              <a:spcBef>
                <a:spcPts val="1400"/>
              </a:spcBef>
              <a:spcAft>
                <a:spcPts val="0"/>
              </a:spcAft>
              <a:buNone/>
            </a:pPr>
            <a:r>
              <a:rPr b="1" lang="en-GB" sz="1100">
                <a:solidFill>
                  <a:srgbClr val="666666"/>
                </a:solidFill>
                <a:highlight>
                  <a:srgbClr val="FFFFFF"/>
                </a:highlight>
              </a:rPr>
              <a:t>6. Rich Interfaces</a:t>
            </a:r>
            <a:endParaRPr b="1" sz="1100">
              <a:solidFill>
                <a:srgbClr val="666666"/>
              </a:solidFill>
              <a:highlight>
                <a:srgbClr val="FFFFFF"/>
              </a:highlight>
            </a:endParaRPr>
          </a:p>
          <a:p>
            <a:pPr indent="0" lvl="0" marL="0" rtl="0" algn="l">
              <a:spcBef>
                <a:spcPts val="1100"/>
              </a:spcBef>
              <a:spcAft>
                <a:spcPts val="1400"/>
              </a:spcAft>
              <a:buNone/>
            </a:pPr>
            <a:r>
              <a:rPr lang="en-GB" sz="1100">
                <a:solidFill>
                  <a:srgbClr val="666666"/>
                </a:solidFill>
                <a:highlight>
                  <a:srgbClr val="FFFFFF"/>
                </a:highlight>
              </a:rPr>
              <a:t>JavaScript provides various interfaces to developers for creating catchy webpages. Drag and drop components or sliders may give a rich interface to the webpages. This leads to improved user-interactivity on the webpage.</a:t>
            </a:r>
            <a:endParaRPr b="1" sz="1100">
              <a:solidFill>
                <a:srgbClr val="666666"/>
              </a:solidFill>
              <a:highlight>
                <a:srgbClr val="FFFFFF"/>
              </a:highlight>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82"/>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600"/>
              </a:spcAft>
              <a:buNone/>
            </a:pPr>
            <a:r>
              <a:rPr lang="en-GB">
                <a:solidFill>
                  <a:srgbClr val="212529"/>
                </a:solidFill>
                <a:highlight>
                  <a:srgbClr val="FFFFFF"/>
                </a:highlight>
              </a:rPr>
              <a:t>JavaScript while Loop and do-while Loop</a:t>
            </a:r>
            <a:endParaRPr>
              <a:solidFill>
                <a:srgbClr val="212529"/>
              </a:solidFill>
              <a:highlight>
                <a:srgbClr val="FFFFFF"/>
              </a:highlight>
            </a:endParaRPr>
          </a:p>
        </p:txBody>
      </p:sp>
      <p:sp>
        <p:nvSpPr>
          <p:cNvPr id="538" name="Google Shape;538;p82"/>
          <p:cNvSpPr txBox="1"/>
          <p:nvPr/>
        </p:nvSpPr>
        <p:spPr>
          <a:xfrm>
            <a:off x="729450" y="1259350"/>
            <a:ext cx="7816800" cy="3622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100">
                <a:solidFill>
                  <a:srgbClr val="666666"/>
                </a:solidFill>
                <a:latin typeface="Lato"/>
                <a:ea typeface="Lato"/>
                <a:cs typeface="Lato"/>
                <a:sym typeface="Lato"/>
              </a:rPr>
              <a:t>In this example, we are using while loop, and the loop executes only if the specified condition is true.</a:t>
            </a:r>
            <a:endParaRPr sz="1100">
              <a:solidFill>
                <a:srgbClr val="666666"/>
              </a:solidFill>
              <a:latin typeface="Lato"/>
              <a:ea typeface="Lato"/>
              <a:cs typeface="Lato"/>
              <a:sym typeface="Lato"/>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&lt;html&gt;</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&lt;head&gt;</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&lt;script&gt;</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let a = 9;</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 while loop will be executed two times</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while (a &lt;= 10)</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document.write("while executed &lt;br/&gt;");</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a++;</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&lt;/script&gt; </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&lt;/head&gt;</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&lt;body&gt;      </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&lt;/body&gt;</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600"/>
              </a:spcAft>
              <a:buNone/>
            </a:pPr>
            <a:r>
              <a:rPr lang="en-GB" sz="1000">
                <a:solidFill>
                  <a:srgbClr val="666666"/>
                </a:solidFill>
                <a:latin typeface="Courier New"/>
                <a:ea typeface="Courier New"/>
                <a:cs typeface="Courier New"/>
                <a:sym typeface="Courier New"/>
              </a:rPr>
              <a:t>&lt;/html&gt;</a:t>
            </a:r>
            <a:endParaRPr sz="1000">
              <a:solidFill>
                <a:srgbClr val="666666"/>
              </a:solidFill>
              <a:latin typeface="Courier New"/>
              <a:ea typeface="Courier New"/>
              <a:cs typeface="Courier New"/>
              <a:sym typeface="Courier New"/>
            </a:endParaRPr>
          </a:p>
        </p:txBody>
      </p:sp>
      <p:sp>
        <p:nvSpPr>
          <p:cNvPr id="539" name="Google Shape;539;p82"/>
          <p:cNvSpPr txBox="1"/>
          <p:nvPr/>
        </p:nvSpPr>
        <p:spPr>
          <a:xfrm>
            <a:off x="7372125" y="2313525"/>
            <a:ext cx="17052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100">
                <a:latin typeface="Lato"/>
                <a:ea typeface="Lato"/>
                <a:cs typeface="Lato"/>
                <a:sym typeface="Lato"/>
              </a:rPr>
              <a:t>Output :</a:t>
            </a:r>
            <a:endParaRPr b="1" sz="1100">
              <a:latin typeface="Lato"/>
              <a:ea typeface="Lato"/>
              <a:cs typeface="Lato"/>
              <a:sym typeface="Lato"/>
            </a:endParaRPr>
          </a:p>
          <a:p>
            <a:pPr indent="0" lvl="0" marL="0" rtl="0" algn="l">
              <a:spcBef>
                <a:spcPts val="0"/>
              </a:spcBef>
              <a:spcAft>
                <a:spcPts val="0"/>
              </a:spcAft>
              <a:buNone/>
            </a:pPr>
            <a:br>
              <a:rPr lang="en-GB" sz="1100">
                <a:latin typeface="Lato"/>
                <a:ea typeface="Lato"/>
                <a:cs typeface="Lato"/>
                <a:sym typeface="Lato"/>
              </a:rPr>
            </a:br>
            <a:r>
              <a:rPr lang="en-GB" sz="1100">
                <a:latin typeface="Courier New"/>
                <a:ea typeface="Courier New"/>
                <a:cs typeface="Courier New"/>
                <a:sym typeface="Courier New"/>
              </a:rPr>
              <a:t>while executed</a:t>
            </a:r>
            <a:endParaRPr sz="1100">
              <a:latin typeface="Courier New"/>
              <a:ea typeface="Courier New"/>
              <a:cs typeface="Courier New"/>
              <a:sym typeface="Courier New"/>
            </a:endParaRPr>
          </a:p>
          <a:p>
            <a:pPr indent="0" lvl="0" marL="0" rtl="0" algn="l">
              <a:spcBef>
                <a:spcPts val="0"/>
              </a:spcBef>
              <a:spcAft>
                <a:spcPts val="0"/>
              </a:spcAft>
              <a:buNone/>
            </a:pPr>
            <a:r>
              <a:rPr lang="en-GB" sz="1100">
                <a:latin typeface="Courier New"/>
                <a:ea typeface="Courier New"/>
                <a:cs typeface="Courier New"/>
                <a:sym typeface="Courier New"/>
              </a:rPr>
              <a:t>while executed</a:t>
            </a:r>
            <a:endParaRPr sz="1100">
              <a:latin typeface="Courier New"/>
              <a:ea typeface="Courier New"/>
              <a:cs typeface="Courier New"/>
              <a:sym typeface="Courier New"/>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83"/>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600"/>
              </a:spcAft>
              <a:buNone/>
            </a:pPr>
            <a:r>
              <a:rPr lang="en-GB">
                <a:solidFill>
                  <a:srgbClr val="212529"/>
                </a:solidFill>
                <a:highlight>
                  <a:srgbClr val="FFFFFF"/>
                </a:highlight>
              </a:rPr>
              <a:t>JavaScript while Loop and do-while Loop</a:t>
            </a:r>
            <a:endParaRPr>
              <a:solidFill>
                <a:srgbClr val="212529"/>
              </a:solidFill>
              <a:highlight>
                <a:srgbClr val="FFFFFF"/>
              </a:highlight>
            </a:endParaRPr>
          </a:p>
        </p:txBody>
      </p:sp>
      <p:sp>
        <p:nvSpPr>
          <p:cNvPr id="545" name="Google Shape;545;p83"/>
          <p:cNvSpPr txBox="1"/>
          <p:nvPr/>
        </p:nvSpPr>
        <p:spPr>
          <a:xfrm>
            <a:off x="729450" y="1259350"/>
            <a:ext cx="7816800" cy="36225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1500"/>
              </a:spcBef>
              <a:spcAft>
                <a:spcPts val="0"/>
              </a:spcAft>
              <a:buNone/>
            </a:pPr>
            <a:r>
              <a:rPr b="1" lang="en-GB" sz="1100">
                <a:solidFill>
                  <a:srgbClr val="666666"/>
                </a:solidFill>
                <a:latin typeface="Lato"/>
                <a:ea typeface="Lato"/>
                <a:cs typeface="Lato"/>
                <a:sym typeface="Lato"/>
              </a:rPr>
              <a:t>JavaScript do…while Loop</a:t>
            </a:r>
            <a:r>
              <a:rPr lang="en-GB" sz="1100">
                <a:solidFill>
                  <a:srgbClr val="666666"/>
                </a:solidFill>
                <a:latin typeface="Lato"/>
                <a:ea typeface="Lato"/>
                <a:cs typeface="Lato"/>
                <a:sym typeface="Lato"/>
              </a:rPr>
              <a:t>: Syntax and Use</a:t>
            </a:r>
            <a:endParaRPr sz="1100">
              <a:solidFill>
                <a:srgbClr val="666666"/>
              </a:solidFill>
              <a:latin typeface="Lato"/>
              <a:ea typeface="Lato"/>
              <a:cs typeface="Lato"/>
              <a:sym typeface="Lato"/>
            </a:endParaRPr>
          </a:p>
          <a:p>
            <a:pPr indent="0" lvl="0" marL="0" rtl="0" algn="l">
              <a:lnSpc>
                <a:spcPct val="115000"/>
              </a:lnSpc>
              <a:spcBef>
                <a:spcPts val="1500"/>
              </a:spcBef>
              <a:spcAft>
                <a:spcPts val="0"/>
              </a:spcAft>
              <a:buNone/>
            </a:pPr>
            <a:r>
              <a:rPr lang="en-GB" sz="1100">
                <a:solidFill>
                  <a:srgbClr val="666666"/>
                </a:solidFill>
                <a:latin typeface="Lato"/>
                <a:ea typeface="Lato"/>
                <a:cs typeface="Lato"/>
                <a:sym typeface="Lato"/>
              </a:rPr>
              <a:t>Just like the while loop, the do...while loop lets you iterate the code block as long as the specified condition is true. In the do-while loop, the condition is checked after executing the loop. So, even if the condition is true or false, the code block will be executed for at least one time.</a:t>
            </a:r>
            <a:endParaRPr sz="1100">
              <a:solidFill>
                <a:srgbClr val="666666"/>
              </a:solidFill>
              <a:latin typeface="Lato"/>
              <a:ea typeface="Lato"/>
              <a:cs typeface="Lato"/>
              <a:sym typeface="Lato"/>
            </a:endParaRPr>
          </a:p>
          <a:p>
            <a:pPr indent="0" lvl="0" marL="0" rtl="0" algn="l">
              <a:lnSpc>
                <a:spcPct val="115000"/>
              </a:lnSpc>
              <a:spcBef>
                <a:spcPts val="1200"/>
              </a:spcBef>
              <a:spcAft>
                <a:spcPts val="0"/>
              </a:spcAft>
              <a:buNone/>
            </a:pPr>
            <a:r>
              <a:rPr lang="en-GB" sz="1100">
                <a:solidFill>
                  <a:srgbClr val="666666"/>
                </a:solidFill>
                <a:latin typeface="Lato"/>
                <a:ea typeface="Lato"/>
                <a:cs typeface="Lato"/>
                <a:sym typeface="Lato"/>
              </a:rPr>
              <a:t>Below we have the syntax of the do...while loop,</a:t>
            </a:r>
            <a:endParaRPr sz="1100">
              <a:solidFill>
                <a:srgbClr val="666666"/>
              </a:solidFill>
              <a:latin typeface="Lato"/>
              <a:ea typeface="Lato"/>
              <a:cs typeface="Lato"/>
              <a:sym typeface="Lato"/>
            </a:endParaRPr>
          </a:p>
          <a:p>
            <a:pPr indent="0" lvl="0" marL="0" rtl="0" algn="l">
              <a:lnSpc>
                <a:spcPct val="100000"/>
              </a:lnSpc>
              <a:spcBef>
                <a:spcPts val="1200"/>
              </a:spcBef>
              <a:spcAft>
                <a:spcPts val="0"/>
              </a:spcAft>
              <a:buNone/>
            </a:pPr>
            <a:r>
              <a:rPr lang="en-GB" sz="1000">
                <a:solidFill>
                  <a:srgbClr val="666666"/>
                </a:solidFill>
                <a:latin typeface="Courier New"/>
                <a:ea typeface="Courier New"/>
                <a:cs typeface="Courier New"/>
                <a:sym typeface="Courier New"/>
              </a:rPr>
              <a:t>do</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 code statements</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a:t>
            </a:r>
            <a:endParaRPr sz="1000">
              <a:solidFill>
                <a:srgbClr val="666666"/>
              </a:solidFill>
              <a:latin typeface="Courier New"/>
              <a:ea typeface="Courier New"/>
              <a:cs typeface="Courier New"/>
              <a:sym typeface="Courier New"/>
            </a:endParaRPr>
          </a:p>
          <a:p>
            <a:pPr indent="0" lvl="0" marL="139700" marR="139700" rtl="0" algn="l">
              <a:lnSpc>
                <a:spcPct val="150000"/>
              </a:lnSpc>
              <a:spcBef>
                <a:spcPts val="1500"/>
              </a:spcBef>
              <a:spcAft>
                <a:spcPts val="0"/>
              </a:spcAft>
              <a:buNone/>
            </a:pPr>
            <a:r>
              <a:rPr lang="en-GB" sz="1000">
                <a:solidFill>
                  <a:srgbClr val="666666"/>
                </a:solidFill>
                <a:latin typeface="Courier New"/>
                <a:ea typeface="Courier New"/>
                <a:cs typeface="Courier New"/>
                <a:sym typeface="Courier New"/>
              </a:rPr>
              <a:t>while(condition)</a:t>
            </a:r>
            <a:endParaRPr sz="1000">
              <a:solidFill>
                <a:srgbClr val="666666"/>
              </a:solidFill>
              <a:latin typeface="Courier New"/>
              <a:ea typeface="Courier New"/>
              <a:cs typeface="Courier New"/>
              <a:sym typeface="Courier New"/>
            </a:endParaRPr>
          </a:p>
          <a:p>
            <a:pPr indent="0" lvl="0" marL="0" rtl="0" algn="l">
              <a:lnSpc>
                <a:spcPct val="100000"/>
              </a:lnSpc>
              <a:spcBef>
                <a:spcPts val="1500"/>
              </a:spcBef>
              <a:spcAft>
                <a:spcPts val="600"/>
              </a:spcAft>
              <a:buNone/>
            </a:pPr>
            <a:r>
              <a:t/>
            </a:r>
            <a:endParaRPr sz="1100">
              <a:solidFill>
                <a:srgbClr val="666666"/>
              </a:solidFill>
              <a:latin typeface="Lato"/>
              <a:ea typeface="Lato"/>
              <a:cs typeface="Lato"/>
              <a:sym typeface="Lato"/>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84"/>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600"/>
              </a:spcAft>
              <a:buNone/>
            </a:pPr>
            <a:r>
              <a:rPr lang="en-GB">
                <a:solidFill>
                  <a:srgbClr val="212529"/>
                </a:solidFill>
                <a:highlight>
                  <a:srgbClr val="FFFFFF"/>
                </a:highlight>
              </a:rPr>
              <a:t>JavaScript while Loop and do-while Loop</a:t>
            </a:r>
            <a:endParaRPr>
              <a:solidFill>
                <a:srgbClr val="212529"/>
              </a:solidFill>
              <a:highlight>
                <a:srgbClr val="FFFFFF"/>
              </a:highlight>
            </a:endParaRPr>
          </a:p>
        </p:txBody>
      </p:sp>
      <p:sp>
        <p:nvSpPr>
          <p:cNvPr id="551" name="Google Shape;551;p84"/>
          <p:cNvSpPr txBox="1"/>
          <p:nvPr/>
        </p:nvSpPr>
        <p:spPr>
          <a:xfrm>
            <a:off x="729450" y="1259350"/>
            <a:ext cx="7816800" cy="362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100">
                <a:solidFill>
                  <a:srgbClr val="666666"/>
                </a:solidFill>
                <a:latin typeface="Lato"/>
                <a:ea typeface="Lato"/>
                <a:cs typeface="Lato"/>
                <a:sym typeface="Lato"/>
              </a:rPr>
              <a:t>Let's take an example and see the do...while loop in action.</a:t>
            </a:r>
            <a:endParaRPr sz="1100">
              <a:solidFill>
                <a:srgbClr val="666666"/>
              </a:solidFill>
              <a:latin typeface="Lato"/>
              <a:ea typeface="Lato"/>
              <a:cs typeface="Lato"/>
              <a:sym typeface="Lato"/>
            </a:endParaRPr>
          </a:p>
          <a:p>
            <a:pPr indent="0" lvl="0" marL="0" rtl="0" algn="l">
              <a:lnSpc>
                <a:spcPct val="100000"/>
              </a:lnSpc>
              <a:spcBef>
                <a:spcPts val="1200"/>
              </a:spcBef>
              <a:spcAft>
                <a:spcPts val="0"/>
              </a:spcAft>
              <a:buNone/>
            </a:pPr>
            <a:r>
              <a:rPr lang="en-GB" sz="1000">
                <a:solidFill>
                  <a:srgbClr val="666666"/>
                </a:solidFill>
                <a:latin typeface="Courier New"/>
                <a:ea typeface="Courier New"/>
                <a:cs typeface="Courier New"/>
                <a:sym typeface="Courier New"/>
              </a:rPr>
              <a:t>&lt;html&gt;</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&lt;body&gt;      </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&lt;script&gt;</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let a = 10;</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 will execute twice</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do </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document.write("do executed &lt;br/&gt;");</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a++;</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while(a &lt; 12)</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&lt;/script&gt;      </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&lt;/body&gt;</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600"/>
              </a:spcAft>
              <a:buNone/>
            </a:pPr>
            <a:r>
              <a:rPr lang="en-GB" sz="1000">
                <a:solidFill>
                  <a:srgbClr val="666666"/>
                </a:solidFill>
                <a:latin typeface="Courier New"/>
                <a:ea typeface="Courier New"/>
                <a:cs typeface="Courier New"/>
                <a:sym typeface="Courier New"/>
              </a:rPr>
              <a:t>&lt;/html&gt;</a:t>
            </a:r>
            <a:endParaRPr sz="1000">
              <a:solidFill>
                <a:srgbClr val="666666"/>
              </a:solidFill>
              <a:latin typeface="Courier New"/>
              <a:ea typeface="Courier New"/>
              <a:cs typeface="Courier New"/>
              <a:sym typeface="Courier New"/>
            </a:endParaRPr>
          </a:p>
        </p:txBody>
      </p:sp>
      <p:sp>
        <p:nvSpPr>
          <p:cNvPr id="552" name="Google Shape;552;p84"/>
          <p:cNvSpPr txBox="1"/>
          <p:nvPr/>
        </p:nvSpPr>
        <p:spPr>
          <a:xfrm>
            <a:off x="7280150" y="2787525"/>
            <a:ext cx="17334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100">
                <a:latin typeface="Lato"/>
                <a:ea typeface="Lato"/>
                <a:cs typeface="Lato"/>
                <a:sym typeface="Lato"/>
              </a:rPr>
              <a:t>Output:</a:t>
            </a:r>
            <a:br>
              <a:rPr lang="en-GB" sz="1100">
                <a:latin typeface="Lato"/>
                <a:ea typeface="Lato"/>
                <a:cs typeface="Lato"/>
                <a:sym typeface="Lato"/>
              </a:rPr>
            </a:br>
            <a:endParaRPr sz="1100">
              <a:latin typeface="Lato"/>
              <a:ea typeface="Lato"/>
              <a:cs typeface="Lato"/>
              <a:sym typeface="Lato"/>
            </a:endParaRPr>
          </a:p>
          <a:p>
            <a:pPr indent="0" lvl="0" marL="0" rtl="0" algn="l">
              <a:spcBef>
                <a:spcPts val="0"/>
              </a:spcBef>
              <a:spcAft>
                <a:spcPts val="0"/>
              </a:spcAft>
              <a:buNone/>
            </a:pPr>
            <a:r>
              <a:rPr lang="en-GB" sz="1100">
                <a:latin typeface="Courier New"/>
                <a:ea typeface="Courier New"/>
                <a:cs typeface="Courier New"/>
                <a:sym typeface="Courier New"/>
              </a:rPr>
              <a:t>do executed</a:t>
            </a:r>
            <a:endParaRPr sz="1100">
              <a:latin typeface="Courier New"/>
              <a:ea typeface="Courier New"/>
              <a:cs typeface="Courier New"/>
              <a:sym typeface="Courier New"/>
            </a:endParaRPr>
          </a:p>
          <a:p>
            <a:pPr indent="0" lvl="0" marL="0" rtl="0" algn="l">
              <a:spcBef>
                <a:spcPts val="0"/>
              </a:spcBef>
              <a:spcAft>
                <a:spcPts val="0"/>
              </a:spcAft>
              <a:buNone/>
            </a:pPr>
            <a:r>
              <a:rPr lang="en-GB" sz="1100">
                <a:latin typeface="Courier New"/>
                <a:ea typeface="Courier New"/>
                <a:cs typeface="Courier New"/>
                <a:sym typeface="Courier New"/>
              </a:rPr>
              <a:t>do executed</a:t>
            </a:r>
            <a:endParaRPr sz="1100">
              <a:latin typeface="Courier New"/>
              <a:ea typeface="Courier New"/>
              <a:cs typeface="Courier New"/>
              <a:sym typeface="Courier New"/>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85"/>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600"/>
              </a:spcAft>
              <a:buNone/>
            </a:pPr>
            <a:r>
              <a:rPr lang="en-GB">
                <a:solidFill>
                  <a:srgbClr val="212529"/>
                </a:solidFill>
                <a:highlight>
                  <a:srgbClr val="FFFFFF"/>
                </a:highlight>
              </a:rPr>
              <a:t>JavaScript while Loop and do-while Loop</a:t>
            </a:r>
            <a:endParaRPr>
              <a:solidFill>
                <a:srgbClr val="212529"/>
              </a:solidFill>
              <a:highlight>
                <a:srgbClr val="FFFFFF"/>
              </a:highlight>
            </a:endParaRPr>
          </a:p>
        </p:txBody>
      </p:sp>
      <p:sp>
        <p:nvSpPr>
          <p:cNvPr id="558" name="Google Shape;558;p85"/>
          <p:cNvSpPr txBox="1"/>
          <p:nvPr/>
        </p:nvSpPr>
        <p:spPr>
          <a:xfrm>
            <a:off x="729450" y="1259350"/>
            <a:ext cx="7816800" cy="362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100">
                <a:solidFill>
                  <a:srgbClr val="666666"/>
                </a:solidFill>
                <a:latin typeface="Lato"/>
                <a:ea typeface="Lato"/>
                <a:cs typeface="Lato"/>
                <a:sym typeface="Lato"/>
              </a:rPr>
              <a:t>Let's take an example and see the do...while loop in action.</a:t>
            </a:r>
            <a:endParaRPr sz="1100">
              <a:solidFill>
                <a:srgbClr val="666666"/>
              </a:solidFill>
              <a:latin typeface="Lato"/>
              <a:ea typeface="Lato"/>
              <a:cs typeface="Lato"/>
              <a:sym typeface="Lato"/>
            </a:endParaRPr>
          </a:p>
          <a:p>
            <a:pPr indent="0" lvl="0" marL="0" rtl="0" algn="l">
              <a:lnSpc>
                <a:spcPct val="100000"/>
              </a:lnSpc>
              <a:spcBef>
                <a:spcPts val="1200"/>
              </a:spcBef>
              <a:spcAft>
                <a:spcPts val="0"/>
              </a:spcAft>
              <a:buNone/>
            </a:pPr>
            <a:r>
              <a:rPr lang="en-GB" sz="1000">
                <a:solidFill>
                  <a:srgbClr val="666666"/>
                </a:solidFill>
                <a:latin typeface="Courier New"/>
                <a:ea typeface="Courier New"/>
                <a:cs typeface="Courier New"/>
                <a:sym typeface="Courier New"/>
              </a:rPr>
              <a:t>&lt;html&gt;</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&lt;body&gt;      </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&lt;script&gt;</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let a = 10;</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 will execute twice</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do </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document.write("do executed &lt;br/&gt;");</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a++;</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while(a &lt; 12)</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&lt;/script&gt;      </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&lt;/body&gt;</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600"/>
              </a:spcAft>
              <a:buNone/>
            </a:pPr>
            <a:r>
              <a:rPr lang="en-GB" sz="1000">
                <a:solidFill>
                  <a:srgbClr val="666666"/>
                </a:solidFill>
                <a:latin typeface="Courier New"/>
                <a:ea typeface="Courier New"/>
                <a:cs typeface="Courier New"/>
                <a:sym typeface="Courier New"/>
              </a:rPr>
              <a:t>&lt;/html&gt;</a:t>
            </a:r>
            <a:endParaRPr sz="1000">
              <a:solidFill>
                <a:srgbClr val="666666"/>
              </a:solidFill>
              <a:latin typeface="Courier New"/>
              <a:ea typeface="Courier New"/>
              <a:cs typeface="Courier New"/>
              <a:sym typeface="Courier New"/>
            </a:endParaRPr>
          </a:p>
        </p:txBody>
      </p:sp>
      <p:sp>
        <p:nvSpPr>
          <p:cNvPr id="559" name="Google Shape;559;p85"/>
          <p:cNvSpPr txBox="1"/>
          <p:nvPr/>
        </p:nvSpPr>
        <p:spPr>
          <a:xfrm>
            <a:off x="7280150" y="2787525"/>
            <a:ext cx="17334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100">
                <a:latin typeface="Lato"/>
                <a:ea typeface="Lato"/>
                <a:cs typeface="Lato"/>
                <a:sym typeface="Lato"/>
              </a:rPr>
              <a:t>Output:</a:t>
            </a:r>
            <a:br>
              <a:rPr lang="en-GB" sz="1100">
                <a:latin typeface="Lato"/>
                <a:ea typeface="Lato"/>
                <a:cs typeface="Lato"/>
                <a:sym typeface="Lato"/>
              </a:rPr>
            </a:br>
            <a:endParaRPr sz="1100">
              <a:latin typeface="Lato"/>
              <a:ea typeface="Lato"/>
              <a:cs typeface="Lato"/>
              <a:sym typeface="Lato"/>
            </a:endParaRPr>
          </a:p>
          <a:p>
            <a:pPr indent="0" lvl="0" marL="0" rtl="0" algn="l">
              <a:spcBef>
                <a:spcPts val="0"/>
              </a:spcBef>
              <a:spcAft>
                <a:spcPts val="0"/>
              </a:spcAft>
              <a:buNone/>
            </a:pPr>
            <a:r>
              <a:rPr lang="en-GB" sz="1100">
                <a:latin typeface="Courier New"/>
                <a:ea typeface="Courier New"/>
                <a:cs typeface="Courier New"/>
                <a:sym typeface="Courier New"/>
              </a:rPr>
              <a:t>do executed</a:t>
            </a:r>
            <a:endParaRPr sz="1100">
              <a:latin typeface="Courier New"/>
              <a:ea typeface="Courier New"/>
              <a:cs typeface="Courier New"/>
              <a:sym typeface="Courier New"/>
            </a:endParaRPr>
          </a:p>
          <a:p>
            <a:pPr indent="0" lvl="0" marL="0" rtl="0" algn="l">
              <a:spcBef>
                <a:spcPts val="0"/>
              </a:spcBef>
              <a:spcAft>
                <a:spcPts val="0"/>
              </a:spcAft>
              <a:buNone/>
            </a:pPr>
            <a:r>
              <a:rPr lang="en-GB" sz="1100">
                <a:latin typeface="Courier New"/>
                <a:ea typeface="Courier New"/>
                <a:cs typeface="Courier New"/>
                <a:sym typeface="Courier New"/>
              </a:rPr>
              <a:t>do executed</a:t>
            </a:r>
            <a:endParaRPr sz="1100">
              <a:latin typeface="Courier New"/>
              <a:ea typeface="Courier New"/>
              <a:cs typeface="Courier New"/>
              <a:sym typeface="Courier New"/>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86"/>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600"/>
              </a:spcAft>
              <a:buNone/>
            </a:pPr>
            <a:r>
              <a:rPr lang="en-GB">
                <a:solidFill>
                  <a:srgbClr val="212529"/>
                </a:solidFill>
                <a:highlight>
                  <a:srgbClr val="FFFFFF"/>
                </a:highlight>
              </a:rPr>
              <a:t>JavaScript Switch case</a:t>
            </a:r>
            <a:endParaRPr>
              <a:solidFill>
                <a:srgbClr val="212529"/>
              </a:solidFill>
              <a:highlight>
                <a:srgbClr val="FFFFFF"/>
              </a:highlight>
            </a:endParaRPr>
          </a:p>
        </p:txBody>
      </p:sp>
      <p:sp>
        <p:nvSpPr>
          <p:cNvPr id="565" name="Google Shape;565;p86"/>
          <p:cNvSpPr txBox="1"/>
          <p:nvPr/>
        </p:nvSpPr>
        <p:spPr>
          <a:xfrm>
            <a:off x="729450" y="1259350"/>
            <a:ext cx="7816800" cy="362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100">
                <a:solidFill>
                  <a:srgbClr val="666666"/>
                </a:solidFill>
                <a:latin typeface="Lato"/>
                <a:ea typeface="Lato"/>
                <a:cs typeface="Lato"/>
                <a:sym typeface="Lato"/>
              </a:rPr>
              <a:t>JavaScript Switch case is used to execute a block of statement out of multiple blocks of statements based on a condition. JavaScript switch is a condition-based statement that has multiple conditions but executes only one block at a time.</a:t>
            </a:r>
            <a:endParaRPr sz="1100">
              <a:solidFill>
                <a:srgbClr val="666666"/>
              </a:solidFill>
              <a:latin typeface="Lato"/>
              <a:ea typeface="Lato"/>
              <a:cs typeface="Lato"/>
              <a:sym typeface="Lato"/>
            </a:endParaRPr>
          </a:p>
          <a:p>
            <a:pPr indent="0" lvl="0" marL="0" rtl="0" algn="l">
              <a:lnSpc>
                <a:spcPct val="115000"/>
              </a:lnSpc>
              <a:spcBef>
                <a:spcPts val="1200"/>
              </a:spcBef>
              <a:spcAft>
                <a:spcPts val="0"/>
              </a:spcAft>
              <a:buNone/>
            </a:pPr>
            <a:r>
              <a:rPr lang="en-GB" sz="1100">
                <a:solidFill>
                  <a:srgbClr val="666666"/>
                </a:solidFill>
                <a:latin typeface="Lato"/>
                <a:ea typeface="Lato"/>
                <a:cs typeface="Lato"/>
                <a:sym typeface="Lato"/>
              </a:rPr>
              <a:t>In switch statement, the switch expression is evaluated only once and then the output is compared with every case mentioned inside the switch block and if the output of expression matches one of the cases then the statement written inside the block of that case is executed. If no case matches then the default case is executed.</a:t>
            </a:r>
            <a:endParaRPr sz="1100">
              <a:solidFill>
                <a:srgbClr val="666666"/>
              </a:solidFill>
              <a:latin typeface="Lato"/>
              <a:ea typeface="Lato"/>
              <a:cs typeface="Lato"/>
              <a:sym typeface="Lato"/>
            </a:endParaRPr>
          </a:p>
          <a:p>
            <a:pPr indent="0" lvl="0" marL="0" rtl="0" algn="l">
              <a:lnSpc>
                <a:spcPct val="115000"/>
              </a:lnSpc>
              <a:spcBef>
                <a:spcPts val="1200"/>
              </a:spcBef>
              <a:spcAft>
                <a:spcPts val="0"/>
              </a:spcAft>
              <a:buNone/>
            </a:pPr>
            <a:r>
              <a:rPr lang="en-GB" sz="1100">
                <a:solidFill>
                  <a:srgbClr val="666666"/>
                </a:solidFill>
                <a:latin typeface="Lato"/>
                <a:ea typeface="Lato"/>
                <a:cs typeface="Lato"/>
                <a:sym typeface="Lato"/>
              </a:rPr>
              <a:t>JavaScript switch case is used in applications where you have to implement a menu like system in which based on user input certain action is taken.</a:t>
            </a:r>
            <a:endParaRPr sz="1100">
              <a:solidFill>
                <a:srgbClr val="666666"/>
              </a:solidFill>
              <a:latin typeface="Lato"/>
              <a:ea typeface="Lato"/>
              <a:cs typeface="Lato"/>
              <a:sym typeface="Lato"/>
            </a:endParaRPr>
          </a:p>
          <a:p>
            <a:pPr indent="0" lvl="0" marL="0" rtl="0" algn="l">
              <a:lnSpc>
                <a:spcPct val="120000"/>
              </a:lnSpc>
              <a:spcBef>
                <a:spcPts val="1500"/>
              </a:spcBef>
              <a:spcAft>
                <a:spcPts val="0"/>
              </a:spcAft>
              <a:buNone/>
            </a:pPr>
            <a:r>
              <a:rPr b="1" lang="en-GB" sz="1100">
                <a:solidFill>
                  <a:srgbClr val="666666"/>
                </a:solidFill>
                <a:latin typeface="Lato"/>
                <a:ea typeface="Lato"/>
                <a:cs typeface="Lato"/>
                <a:sym typeface="Lato"/>
              </a:rPr>
              <a:t>JavaScript switch:</a:t>
            </a:r>
            <a:r>
              <a:rPr lang="en-GB" sz="1100">
                <a:solidFill>
                  <a:srgbClr val="666666"/>
                </a:solidFill>
                <a:latin typeface="Lato"/>
                <a:ea typeface="Lato"/>
                <a:cs typeface="Lato"/>
                <a:sym typeface="Lato"/>
              </a:rPr>
              <a:t> Syntax</a:t>
            </a:r>
            <a:endParaRPr sz="1100">
              <a:solidFill>
                <a:srgbClr val="666666"/>
              </a:solidFill>
              <a:latin typeface="Lato"/>
              <a:ea typeface="Lato"/>
              <a:cs typeface="Lato"/>
              <a:sym typeface="Lato"/>
            </a:endParaRPr>
          </a:p>
          <a:p>
            <a:pPr indent="0" lvl="0" marL="0" rtl="0" algn="l">
              <a:lnSpc>
                <a:spcPct val="115000"/>
              </a:lnSpc>
              <a:spcBef>
                <a:spcPts val="1500"/>
              </a:spcBef>
              <a:spcAft>
                <a:spcPts val="0"/>
              </a:spcAft>
              <a:buNone/>
            </a:pPr>
            <a:r>
              <a:rPr lang="en-GB" sz="1100">
                <a:solidFill>
                  <a:srgbClr val="666666"/>
                </a:solidFill>
                <a:latin typeface="Lato"/>
                <a:ea typeface="Lato"/>
                <a:cs typeface="Lato"/>
                <a:sym typeface="Lato"/>
              </a:rPr>
              <a:t>The expression which evaluates the condition is written inside the switch(expression), followed by a curly bracket which creates a switch block in which the different cases are defined.</a:t>
            </a:r>
            <a:endParaRPr sz="1100">
              <a:solidFill>
                <a:srgbClr val="666666"/>
              </a:solidFill>
              <a:latin typeface="Lato"/>
              <a:ea typeface="Lato"/>
              <a:cs typeface="Lato"/>
              <a:sym typeface="Lato"/>
            </a:endParaRPr>
          </a:p>
          <a:p>
            <a:pPr indent="0" lvl="0" marL="0" marR="139700" rtl="0" algn="l">
              <a:lnSpc>
                <a:spcPct val="100000"/>
              </a:lnSpc>
              <a:spcBef>
                <a:spcPts val="1200"/>
              </a:spcBef>
              <a:spcAft>
                <a:spcPts val="0"/>
              </a:spcAft>
              <a:buNone/>
            </a:pPr>
            <a:r>
              <a:t/>
            </a:r>
            <a:endParaRPr sz="1000">
              <a:solidFill>
                <a:srgbClr val="666666"/>
              </a:solidFill>
              <a:latin typeface="Courier New"/>
              <a:ea typeface="Courier New"/>
              <a:cs typeface="Courier New"/>
              <a:sym typeface="Courier New"/>
            </a:endParaRPr>
          </a:p>
          <a:p>
            <a:pPr indent="0" lvl="0" marL="0" rtl="0" algn="l">
              <a:lnSpc>
                <a:spcPct val="115000"/>
              </a:lnSpc>
              <a:spcBef>
                <a:spcPts val="600"/>
              </a:spcBef>
              <a:spcAft>
                <a:spcPts val="1200"/>
              </a:spcAft>
              <a:buNone/>
            </a:pPr>
            <a:r>
              <a:t/>
            </a:r>
            <a:endParaRPr sz="1100">
              <a:solidFill>
                <a:srgbClr val="666666"/>
              </a:solidFill>
              <a:latin typeface="Lato"/>
              <a:ea typeface="Lato"/>
              <a:cs typeface="Lato"/>
              <a:sym typeface="Lato"/>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87"/>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600"/>
              </a:spcAft>
              <a:buNone/>
            </a:pPr>
            <a:r>
              <a:rPr lang="en-GB">
                <a:solidFill>
                  <a:srgbClr val="212529"/>
                </a:solidFill>
                <a:highlight>
                  <a:srgbClr val="FFFFFF"/>
                </a:highlight>
              </a:rPr>
              <a:t>JavaScript Switch case</a:t>
            </a:r>
            <a:endParaRPr>
              <a:solidFill>
                <a:srgbClr val="212529"/>
              </a:solidFill>
              <a:highlight>
                <a:srgbClr val="FFFFFF"/>
              </a:highlight>
            </a:endParaRPr>
          </a:p>
        </p:txBody>
      </p:sp>
      <p:sp>
        <p:nvSpPr>
          <p:cNvPr id="571" name="Google Shape;571;p87"/>
          <p:cNvSpPr txBox="1"/>
          <p:nvPr/>
        </p:nvSpPr>
        <p:spPr>
          <a:xfrm>
            <a:off x="729450" y="1259350"/>
            <a:ext cx="7816800" cy="36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rgbClr val="666666"/>
                </a:solidFill>
                <a:latin typeface="Courier New"/>
                <a:ea typeface="Courier New"/>
                <a:cs typeface="Courier New"/>
                <a:sym typeface="Courier New"/>
              </a:rPr>
              <a:t>switch(expression)</a:t>
            </a:r>
            <a:endParaRPr sz="1000">
              <a:solidFill>
                <a:srgbClr val="666666"/>
              </a:solidFill>
              <a:latin typeface="Courier New"/>
              <a:ea typeface="Courier New"/>
              <a:cs typeface="Courier New"/>
              <a:sym typeface="Courier New"/>
            </a:endParaRPr>
          </a:p>
          <a:p>
            <a:pPr indent="0" lvl="0" marL="0" rtl="0" algn="l">
              <a:spcBef>
                <a:spcPts val="600"/>
              </a:spcBef>
              <a:spcAft>
                <a:spcPts val="0"/>
              </a:spcAft>
              <a:buNone/>
            </a:pPr>
            <a:r>
              <a:rPr lang="en-GB" sz="1000">
                <a:solidFill>
                  <a:srgbClr val="666666"/>
                </a:solidFill>
                <a:latin typeface="Courier New"/>
                <a:ea typeface="Courier New"/>
                <a:cs typeface="Courier New"/>
                <a:sym typeface="Courier New"/>
              </a:rPr>
              <a:t>{</a:t>
            </a:r>
            <a:endParaRPr sz="1000">
              <a:solidFill>
                <a:srgbClr val="666666"/>
              </a:solidFill>
              <a:latin typeface="Courier New"/>
              <a:ea typeface="Courier New"/>
              <a:cs typeface="Courier New"/>
              <a:sym typeface="Courier New"/>
            </a:endParaRPr>
          </a:p>
          <a:p>
            <a:pPr indent="0" lvl="0" marL="0" rtl="0" algn="l">
              <a:spcBef>
                <a:spcPts val="600"/>
              </a:spcBef>
              <a:spcAft>
                <a:spcPts val="0"/>
              </a:spcAft>
              <a:buNone/>
            </a:pPr>
            <a:r>
              <a:rPr lang="en-GB" sz="1000">
                <a:solidFill>
                  <a:srgbClr val="666666"/>
                </a:solidFill>
                <a:latin typeface="Courier New"/>
                <a:ea typeface="Courier New"/>
                <a:cs typeface="Courier New"/>
                <a:sym typeface="Courier New"/>
              </a:rPr>
              <a:t>case 1:</a:t>
            </a:r>
            <a:endParaRPr sz="1000">
              <a:solidFill>
                <a:srgbClr val="666666"/>
              </a:solidFill>
              <a:latin typeface="Courier New"/>
              <a:ea typeface="Courier New"/>
              <a:cs typeface="Courier New"/>
              <a:sym typeface="Courier New"/>
            </a:endParaRPr>
          </a:p>
          <a:p>
            <a:pPr indent="0" lvl="0" marL="0" rtl="0" algn="l">
              <a:spcBef>
                <a:spcPts val="600"/>
              </a:spcBef>
              <a:spcAft>
                <a:spcPts val="0"/>
              </a:spcAft>
              <a:buNone/>
            </a:pPr>
            <a:r>
              <a:rPr lang="en-GB" sz="1000">
                <a:solidFill>
                  <a:srgbClr val="666666"/>
                </a:solidFill>
                <a:latin typeface="Courier New"/>
                <a:ea typeface="Courier New"/>
                <a:cs typeface="Courier New"/>
                <a:sym typeface="Courier New"/>
              </a:rPr>
              <a:t>    //code</a:t>
            </a:r>
            <a:endParaRPr sz="1000">
              <a:solidFill>
                <a:srgbClr val="666666"/>
              </a:solidFill>
              <a:latin typeface="Courier New"/>
              <a:ea typeface="Courier New"/>
              <a:cs typeface="Courier New"/>
              <a:sym typeface="Courier New"/>
            </a:endParaRPr>
          </a:p>
          <a:p>
            <a:pPr indent="0" lvl="0" marL="0" rtl="0" algn="l">
              <a:spcBef>
                <a:spcPts val="600"/>
              </a:spcBef>
              <a:spcAft>
                <a:spcPts val="0"/>
              </a:spcAft>
              <a:buNone/>
            </a:pPr>
            <a:r>
              <a:rPr lang="en-GB" sz="1000">
                <a:solidFill>
                  <a:srgbClr val="666666"/>
                </a:solidFill>
                <a:latin typeface="Courier New"/>
                <a:ea typeface="Courier New"/>
                <a:cs typeface="Courier New"/>
                <a:sym typeface="Courier New"/>
              </a:rPr>
              <a:t>    break;</a:t>
            </a:r>
            <a:endParaRPr sz="1000">
              <a:solidFill>
                <a:srgbClr val="666666"/>
              </a:solidFill>
              <a:latin typeface="Courier New"/>
              <a:ea typeface="Courier New"/>
              <a:cs typeface="Courier New"/>
              <a:sym typeface="Courier New"/>
            </a:endParaRPr>
          </a:p>
          <a:p>
            <a:pPr indent="0" lvl="0" marL="0" rtl="0" algn="l">
              <a:spcBef>
                <a:spcPts val="600"/>
              </a:spcBef>
              <a:spcAft>
                <a:spcPts val="0"/>
              </a:spcAft>
              <a:buNone/>
            </a:pPr>
            <a:r>
              <a:rPr lang="en-GB" sz="1000">
                <a:solidFill>
                  <a:srgbClr val="666666"/>
                </a:solidFill>
                <a:latin typeface="Courier New"/>
                <a:ea typeface="Courier New"/>
                <a:cs typeface="Courier New"/>
                <a:sym typeface="Courier New"/>
              </a:rPr>
              <a:t>case 2:</a:t>
            </a:r>
            <a:endParaRPr sz="1000">
              <a:solidFill>
                <a:srgbClr val="666666"/>
              </a:solidFill>
              <a:latin typeface="Courier New"/>
              <a:ea typeface="Courier New"/>
              <a:cs typeface="Courier New"/>
              <a:sym typeface="Courier New"/>
            </a:endParaRPr>
          </a:p>
          <a:p>
            <a:pPr indent="0" lvl="0" marL="0" rtl="0" algn="l">
              <a:spcBef>
                <a:spcPts val="600"/>
              </a:spcBef>
              <a:spcAft>
                <a:spcPts val="0"/>
              </a:spcAft>
              <a:buNone/>
            </a:pPr>
            <a:r>
              <a:rPr lang="en-GB" sz="1000">
                <a:solidFill>
                  <a:srgbClr val="666666"/>
                </a:solidFill>
                <a:latin typeface="Courier New"/>
                <a:ea typeface="Courier New"/>
                <a:cs typeface="Courier New"/>
                <a:sym typeface="Courier New"/>
              </a:rPr>
              <a:t>    //code</a:t>
            </a:r>
            <a:endParaRPr sz="1000">
              <a:solidFill>
                <a:srgbClr val="666666"/>
              </a:solidFill>
              <a:latin typeface="Courier New"/>
              <a:ea typeface="Courier New"/>
              <a:cs typeface="Courier New"/>
              <a:sym typeface="Courier New"/>
            </a:endParaRPr>
          </a:p>
          <a:p>
            <a:pPr indent="0" lvl="0" marL="0" rtl="0" algn="l">
              <a:spcBef>
                <a:spcPts val="600"/>
              </a:spcBef>
              <a:spcAft>
                <a:spcPts val="0"/>
              </a:spcAft>
              <a:buNone/>
            </a:pPr>
            <a:r>
              <a:rPr lang="en-GB" sz="1000">
                <a:solidFill>
                  <a:srgbClr val="666666"/>
                </a:solidFill>
                <a:latin typeface="Courier New"/>
                <a:ea typeface="Courier New"/>
                <a:cs typeface="Courier New"/>
                <a:sym typeface="Courier New"/>
              </a:rPr>
              <a:t>    break;</a:t>
            </a:r>
            <a:endParaRPr sz="1000">
              <a:solidFill>
                <a:srgbClr val="666666"/>
              </a:solidFill>
              <a:latin typeface="Courier New"/>
              <a:ea typeface="Courier New"/>
              <a:cs typeface="Courier New"/>
              <a:sym typeface="Courier New"/>
            </a:endParaRPr>
          </a:p>
          <a:p>
            <a:pPr indent="0" lvl="0" marL="0" rtl="0" algn="l">
              <a:spcBef>
                <a:spcPts val="600"/>
              </a:spcBef>
              <a:spcAft>
                <a:spcPts val="0"/>
              </a:spcAft>
              <a:buNone/>
            </a:pPr>
            <a:r>
              <a:rPr lang="en-GB" sz="1000">
                <a:solidFill>
                  <a:srgbClr val="666666"/>
                </a:solidFill>
                <a:latin typeface="Courier New"/>
                <a:ea typeface="Courier New"/>
                <a:cs typeface="Courier New"/>
                <a:sym typeface="Courier New"/>
              </a:rPr>
              <a:t>default:</a:t>
            </a:r>
            <a:endParaRPr sz="1000">
              <a:solidFill>
                <a:srgbClr val="666666"/>
              </a:solidFill>
              <a:latin typeface="Courier New"/>
              <a:ea typeface="Courier New"/>
              <a:cs typeface="Courier New"/>
              <a:sym typeface="Courier New"/>
            </a:endParaRPr>
          </a:p>
          <a:p>
            <a:pPr indent="0" lvl="0" marL="139700" marR="139700" rtl="0" algn="l">
              <a:spcBef>
                <a:spcPts val="600"/>
              </a:spcBef>
              <a:spcAft>
                <a:spcPts val="0"/>
              </a:spcAft>
              <a:buNone/>
            </a:pPr>
            <a:r>
              <a:rPr lang="en-GB" sz="1000">
                <a:solidFill>
                  <a:srgbClr val="666666"/>
                </a:solidFill>
                <a:latin typeface="Courier New"/>
                <a:ea typeface="Courier New"/>
                <a:cs typeface="Courier New"/>
                <a:sym typeface="Courier New"/>
              </a:rPr>
              <a:t>}</a:t>
            </a:r>
            <a:endParaRPr sz="1000">
              <a:solidFill>
                <a:srgbClr val="666666"/>
              </a:solidFill>
              <a:latin typeface="Courier New"/>
              <a:ea typeface="Courier New"/>
              <a:cs typeface="Courier New"/>
              <a:sym typeface="Courier New"/>
            </a:endParaRPr>
          </a:p>
          <a:p>
            <a:pPr indent="0" lvl="0" marL="0" rtl="0" algn="l">
              <a:lnSpc>
                <a:spcPct val="115000"/>
              </a:lnSpc>
              <a:spcBef>
                <a:spcPts val="600"/>
              </a:spcBef>
              <a:spcAft>
                <a:spcPts val="0"/>
              </a:spcAft>
              <a:buNone/>
            </a:pPr>
            <a:r>
              <a:rPr lang="en-GB" sz="1100">
                <a:solidFill>
                  <a:srgbClr val="666666"/>
                </a:solidFill>
                <a:latin typeface="Lato"/>
                <a:ea typeface="Lato"/>
                <a:cs typeface="Lato"/>
                <a:sym typeface="Lato"/>
              </a:rPr>
              <a:t>Based on the value of the expression's output, one of the many cases gets executed, and then the break statement is called which breaks the execution, and the switch case gets exited.</a:t>
            </a:r>
            <a:endParaRPr sz="1100">
              <a:solidFill>
                <a:srgbClr val="666666"/>
              </a:solidFill>
              <a:latin typeface="Lato"/>
              <a:ea typeface="Lato"/>
              <a:cs typeface="Lato"/>
              <a:sym typeface="Lato"/>
            </a:endParaRPr>
          </a:p>
          <a:p>
            <a:pPr indent="0" lvl="0" marL="0" rtl="0" algn="l">
              <a:lnSpc>
                <a:spcPct val="115000"/>
              </a:lnSpc>
              <a:spcBef>
                <a:spcPts val="1200"/>
              </a:spcBef>
              <a:spcAft>
                <a:spcPts val="1200"/>
              </a:spcAft>
              <a:buNone/>
            </a:pPr>
            <a:r>
              <a:rPr lang="en-GB" sz="1100" u="sng">
                <a:solidFill>
                  <a:srgbClr val="666666"/>
                </a:solidFill>
                <a:latin typeface="Lato"/>
                <a:ea typeface="Lato"/>
                <a:cs typeface="Lato"/>
                <a:sym typeface="Lato"/>
              </a:rPr>
              <a:t>NOTE:</a:t>
            </a:r>
            <a:r>
              <a:rPr lang="en-GB" sz="1100">
                <a:solidFill>
                  <a:srgbClr val="666666"/>
                </a:solidFill>
                <a:latin typeface="Lato"/>
                <a:ea typeface="Lato"/>
                <a:cs typeface="Lato"/>
                <a:sym typeface="Lato"/>
              </a:rPr>
              <a:t> If we do not add the break statement after the code statements in the switch case block, then the interpreter would execute each and every case after the matched case.</a:t>
            </a:r>
            <a:endParaRPr sz="1100">
              <a:solidFill>
                <a:srgbClr val="666666"/>
              </a:solidFill>
              <a:latin typeface="Lato"/>
              <a:ea typeface="Lato"/>
              <a:cs typeface="Lato"/>
              <a:sym typeface="Lato"/>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88"/>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600"/>
              </a:spcAft>
              <a:buNone/>
            </a:pPr>
            <a:r>
              <a:rPr lang="en-GB">
                <a:solidFill>
                  <a:srgbClr val="212529"/>
                </a:solidFill>
                <a:highlight>
                  <a:srgbClr val="FFFFFF"/>
                </a:highlight>
              </a:rPr>
              <a:t>JavaScript Switch case</a:t>
            </a:r>
            <a:endParaRPr>
              <a:solidFill>
                <a:srgbClr val="212529"/>
              </a:solidFill>
              <a:highlight>
                <a:srgbClr val="FFFFFF"/>
              </a:highlight>
            </a:endParaRPr>
          </a:p>
        </p:txBody>
      </p:sp>
      <p:sp>
        <p:nvSpPr>
          <p:cNvPr id="577" name="Google Shape;577;p88"/>
          <p:cNvSpPr txBox="1"/>
          <p:nvPr/>
        </p:nvSpPr>
        <p:spPr>
          <a:xfrm>
            <a:off x="729450" y="1259350"/>
            <a:ext cx="7816800" cy="3622500"/>
          </a:xfrm>
          <a:prstGeom prst="rect">
            <a:avLst/>
          </a:prstGeom>
          <a:noFill/>
          <a:ln>
            <a:noFill/>
          </a:ln>
        </p:spPr>
        <p:txBody>
          <a:bodyPr anchorCtr="0" anchor="t" bIns="91425" lIns="91425" spcFirstLastPara="1" rIns="91425" wrap="square" tIns="91425">
            <a:noAutofit/>
          </a:bodyPr>
          <a:lstStyle/>
          <a:p>
            <a:pPr indent="0" lvl="0" marL="0" rtl="0" algn="l">
              <a:lnSpc>
                <a:spcPct val="30000"/>
              </a:lnSpc>
              <a:spcBef>
                <a:spcPts val="0"/>
              </a:spcBef>
              <a:spcAft>
                <a:spcPts val="0"/>
              </a:spcAft>
              <a:buNone/>
            </a:pPr>
            <a:r>
              <a:rPr lang="en-GB" sz="1000">
                <a:solidFill>
                  <a:srgbClr val="666666"/>
                </a:solidFill>
                <a:latin typeface="Lato"/>
                <a:ea typeface="Lato"/>
                <a:cs typeface="Lato"/>
                <a:sym typeface="Lato"/>
              </a:rPr>
              <a:t>In this example, we are using the switch case and each case executes based on the provided value.</a:t>
            </a:r>
            <a:endParaRPr sz="1000">
              <a:solidFill>
                <a:srgbClr val="666666"/>
              </a:solidFill>
              <a:latin typeface="Lato"/>
              <a:ea typeface="Lato"/>
              <a:cs typeface="Lato"/>
              <a:sym typeface="Lato"/>
            </a:endParaRPr>
          </a:p>
          <a:p>
            <a:pPr indent="0" lvl="0" marL="0" rtl="0" algn="l">
              <a:lnSpc>
                <a:spcPct val="30000"/>
              </a:lnSpc>
              <a:spcBef>
                <a:spcPts val="600"/>
              </a:spcBef>
              <a:spcAft>
                <a:spcPts val="0"/>
              </a:spcAft>
              <a:buNone/>
            </a:pPr>
            <a:r>
              <a:t/>
            </a:r>
            <a:endParaRPr sz="1000">
              <a:solidFill>
                <a:srgbClr val="666666"/>
              </a:solidFill>
              <a:latin typeface="Lato"/>
              <a:ea typeface="Lato"/>
              <a:cs typeface="Lato"/>
              <a:sym typeface="Lato"/>
            </a:endParaRPr>
          </a:p>
          <a:p>
            <a:pPr indent="0" lvl="0" marL="0" rtl="0" algn="l">
              <a:lnSpc>
                <a:spcPct val="30000"/>
              </a:lnSpc>
              <a:spcBef>
                <a:spcPts val="600"/>
              </a:spcBef>
              <a:spcAft>
                <a:spcPts val="0"/>
              </a:spcAft>
              <a:buNone/>
            </a:pPr>
            <a:r>
              <a:rPr lang="en-GB" sz="900">
                <a:solidFill>
                  <a:srgbClr val="666666"/>
                </a:solidFill>
                <a:latin typeface="Courier New"/>
                <a:ea typeface="Courier New"/>
                <a:cs typeface="Courier New"/>
                <a:sym typeface="Courier New"/>
              </a:rPr>
              <a:t>&lt;html&gt;</a:t>
            </a:r>
            <a:endParaRPr sz="900">
              <a:solidFill>
                <a:srgbClr val="666666"/>
              </a:solidFill>
              <a:latin typeface="Courier New"/>
              <a:ea typeface="Courier New"/>
              <a:cs typeface="Courier New"/>
              <a:sym typeface="Courier New"/>
            </a:endParaRPr>
          </a:p>
          <a:p>
            <a:pPr indent="0" lvl="0" marL="0" rtl="0" algn="l">
              <a:lnSpc>
                <a:spcPct val="30000"/>
              </a:lnSpc>
              <a:spcBef>
                <a:spcPts val="600"/>
              </a:spcBef>
              <a:spcAft>
                <a:spcPts val="0"/>
              </a:spcAft>
              <a:buNone/>
            </a:pPr>
            <a:r>
              <a:rPr lang="en-GB" sz="900">
                <a:solidFill>
                  <a:srgbClr val="666666"/>
                </a:solidFill>
                <a:latin typeface="Courier New"/>
                <a:ea typeface="Courier New"/>
                <a:cs typeface="Courier New"/>
                <a:sym typeface="Courier New"/>
              </a:rPr>
              <a:t>&lt;head&gt;</a:t>
            </a:r>
            <a:endParaRPr sz="900">
              <a:solidFill>
                <a:srgbClr val="666666"/>
              </a:solidFill>
              <a:latin typeface="Courier New"/>
              <a:ea typeface="Courier New"/>
              <a:cs typeface="Courier New"/>
              <a:sym typeface="Courier New"/>
            </a:endParaRPr>
          </a:p>
          <a:p>
            <a:pPr indent="0" lvl="0" marL="0" rtl="0" algn="l">
              <a:lnSpc>
                <a:spcPct val="30000"/>
              </a:lnSpc>
              <a:spcBef>
                <a:spcPts val="600"/>
              </a:spcBef>
              <a:spcAft>
                <a:spcPts val="0"/>
              </a:spcAft>
              <a:buNone/>
            </a:pPr>
            <a:r>
              <a:rPr lang="en-GB" sz="900">
                <a:solidFill>
                  <a:srgbClr val="666666"/>
                </a:solidFill>
                <a:latin typeface="Courier New"/>
                <a:ea typeface="Courier New"/>
                <a:cs typeface="Courier New"/>
                <a:sym typeface="Courier New"/>
              </a:rPr>
              <a:t>    &lt;script&gt;</a:t>
            </a:r>
            <a:endParaRPr sz="900">
              <a:solidFill>
                <a:srgbClr val="666666"/>
              </a:solidFill>
              <a:latin typeface="Courier New"/>
              <a:ea typeface="Courier New"/>
              <a:cs typeface="Courier New"/>
              <a:sym typeface="Courier New"/>
            </a:endParaRPr>
          </a:p>
          <a:p>
            <a:pPr indent="0" lvl="0" marL="0" rtl="0" algn="l">
              <a:lnSpc>
                <a:spcPct val="30000"/>
              </a:lnSpc>
              <a:spcBef>
                <a:spcPts val="600"/>
              </a:spcBef>
              <a:spcAft>
                <a:spcPts val="0"/>
              </a:spcAft>
              <a:buNone/>
            </a:pPr>
            <a:r>
              <a:rPr lang="en-GB" sz="900">
                <a:solidFill>
                  <a:srgbClr val="666666"/>
                </a:solidFill>
                <a:latin typeface="Courier New"/>
                <a:ea typeface="Courier New"/>
                <a:cs typeface="Courier New"/>
                <a:sym typeface="Courier New"/>
              </a:rPr>
              <a:t>        let a = 1;</a:t>
            </a:r>
            <a:endParaRPr sz="900">
              <a:solidFill>
                <a:srgbClr val="666666"/>
              </a:solidFill>
              <a:latin typeface="Courier New"/>
              <a:ea typeface="Courier New"/>
              <a:cs typeface="Courier New"/>
              <a:sym typeface="Courier New"/>
            </a:endParaRPr>
          </a:p>
          <a:p>
            <a:pPr indent="0" lvl="0" marL="0" rtl="0" algn="l">
              <a:lnSpc>
                <a:spcPct val="30000"/>
              </a:lnSpc>
              <a:spcBef>
                <a:spcPts val="600"/>
              </a:spcBef>
              <a:spcAft>
                <a:spcPts val="0"/>
              </a:spcAft>
              <a:buNone/>
            </a:pPr>
            <a:r>
              <a:rPr lang="en-GB" sz="900">
                <a:solidFill>
                  <a:srgbClr val="666666"/>
                </a:solidFill>
                <a:latin typeface="Courier New"/>
                <a:ea typeface="Courier New"/>
                <a:cs typeface="Courier New"/>
                <a:sym typeface="Courier New"/>
              </a:rPr>
              <a:t>        switch (a)</a:t>
            </a:r>
            <a:endParaRPr sz="900">
              <a:solidFill>
                <a:srgbClr val="666666"/>
              </a:solidFill>
              <a:latin typeface="Courier New"/>
              <a:ea typeface="Courier New"/>
              <a:cs typeface="Courier New"/>
              <a:sym typeface="Courier New"/>
            </a:endParaRPr>
          </a:p>
          <a:p>
            <a:pPr indent="0" lvl="0" marL="0" rtl="0" algn="l">
              <a:lnSpc>
                <a:spcPct val="30000"/>
              </a:lnSpc>
              <a:spcBef>
                <a:spcPts val="600"/>
              </a:spcBef>
              <a:spcAft>
                <a:spcPts val="0"/>
              </a:spcAft>
              <a:buNone/>
            </a:pPr>
            <a:r>
              <a:rPr lang="en-GB" sz="900">
                <a:solidFill>
                  <a:srgbClr val="666666"/>
                </a:solidFill>
                <a:latin typeface="Courier New"/>
                <a:ea typeface="Courier New"/>
                <a:cs typeface="Courier New"/>
                <a:sym typeface="Courier New"/>
              </a:rPr>
              <a:t>        {</a:t>
            </a:r>
            <a:endParaRPr sz="900">
              <a:solidFill>
                <a:srgbClr val="666666"/>
              </a:solidFill>
              <a:latin typeface="Courier New"/>
              <a:ea typeface="Courier New"/>
              <a:cs typeface="Courier New"/>
              <a:sym typeface="Courier New"/>
            </a:endParaRPr>
          </a:p>
          <a:p>
            <a:pPr indent="0" lvl="0" marL="0" rtl="0" algn="l">
              <a:lnSpc>
                <a:spcPct val="30000"/>
              </a:lnSpc>
              <a:spcBef>
                <a:spcPts val="600"/>
              </a:spcBef>
              <a:spcAft>
                <a:spcPts val="0"/>
              </a:spcAft>
              <a:buNone/>
            </a:pPr>
            <a:r>
              <a:rPr lang="en-GB" sz="900">
                <a:solidFill>
                  <a:srgbClr val="666666"/>
                </a:solidFill>
                <a:latin typeface="Courier New"/>
                <a:ea typeface="Courier New"/>
                <a:cs typeface="Courier New"/>
                <a:sym typeface="Courier New"/>
              </a:rPr>
              <a:t>            case 1: alert('case 1 has been executed');</a:t>
            </a:r>
            <a:endParaRPr sz="900">
              <a:solidFill>
                <a:srgbClr val="666666"/>
              </a:solidFill>
              <a:latin typeface="Courier New"/>
              <a:ea typeface="Courier New"/>
              <a:cs typeface="Courier New"/>
              <a:sym typeface="Courier New"/>
            </a:endParaRPr>
          </a:p>
          <a:p>
            <a:pPr indent="0" lvl="0" marL="0" rtl="0" algn="l">
              <a:lnSpc>
                <a:spcPct val="30000"/>
              </a:lnSpc>
              <a:spcBef>
                <a:spcPts val="600"/>
              </a:spcBef>
              <a:spcAft>
                <a:spcPts val="0"/>
              </a:spcAft>
              <a:buNone/>
            </a:pPr>
            <a:r>
              <a:rPr lang="en-GB" sz="900">
                <a:solidFill>
                  <a:srgbClr val="666666"/>
                </a:solidFill>
                <a:latin typeface="Courier New"/>
                <a:ea typeface="Courier New"/>
                <a:cs typeface="Courier New"/>
                <a:sym typeface="Courier New"/>
              </a:rPr>
              <a:t>                break; </a:t>
            </a:r>
            <a:endParaRPr sz="900">
              <a:solidFill>
                <a:srgbClr val="666666"/>
              </a:solidFill>
              <a:latin typeface="Courier New"/>
              <a:ea typeface="Courier New"/>
              <a:cs typeface="Courier New"/>
              <a:sym typeface="Courier New"/>
            </a:endParaRPr>
          </a:p>
          <a:p>
            <a:pPr indent="0" lvl="0" marL="0" rtl="0" algn="l">
              <a:lnSpc>
                <a:spcPct val="30000"/>
              </a:lnSpc>
              <a:spcBef>
                <a:spcPts val="600"/>
              </a:spcBef>
              <a:spcAft>
                <a:spcPts val="0"/>
              </a:spcAft>
              <a:buNone/>
            </a:pPr>
            <a:r>
              <a:rPr lang="en-GB" sz="900">
                <a:solidFill>
                  <a:srgbClr val="666666"/>
                </a:solidFill>
                <a:latin typeface="Courier New"/>
                <a:ea typeface="Courier New"/>
                <a:cs typeface="Courier New"/>
                <a:sym typeface="Courier New"/>
              </a:rPr>
              <a:t>            case 2:</a:t>
            </a:r>
            <a:endParaRPr sz="900">
              <a:solidFill>
                <a:srgbClr val="666666"/>
              </a:solidFill>
              <a:latin typeface="Courier New"/>
              <a:ea typeface="Courier New"/>
              <a:cs typeface="Courier New"/>
              <a:sym typeface="Courier New"/>
            </a:endParaRPr>
          </a:p>
          <a:p>
            <a:pPr indent="0" lvl="0" marL="0" rtl="0" algn="l">
              <a:lnSpc>
                <a:spcPct val="30000"/>
              </a:lnSpc>
              <a:spcBef>
                <a:spcPts val="600"/>
              </a:spcBef>
              <a:spcAft>
                <a:spcPts val="0"/>
              </a:spcAft>
              <a:buNone/>
            </a:pPr>
            <a:r>
              <a:rPr lang="en-GB" sz="900">
                <a:solidFill>
                  <a:srgbClr val="666666"/>
                </a:solidFill>
                <a:latin typeface="Courier New"/>
                <a:ea typeface="Courier New"/>
                <a:cs typeface="Courier New"/>
                <a:sym typeface="Courier New"/>
              </a:rPr>
              <a:t>                alert("case 2 has been executed");</a:t>
            </a:r>
            <a:endParaRPr sz="900">
              <a:solidFill>
                <a:srgbClr val="666666"/>
              </a:solidFill>
              <a:latin typeface="Courier New"/>
              <a:ea typeface="Courier New"/>
              <a:cs typeface="Courier New"/>
              <a:sym typeface="Courier New"/>
            </a:endParaRPr>
          </a:p>
          <a:p>
            <a:pPr indent="0" lvl="0" marL="0" rtl="0" algn="l">
              <a:lnSpc>
                <a:spcPct val="30000"/>
              </a:lnSpc>
              <a:spcBef>
                <a:spcPts val="600"/>
              </a:spcBef>
              <a:spcAft>
                <a:spcPts val="0"/>
              </a:spcAft>
              <a:buNone/>
            </a:pPr>
            <a:r>
              <a:rPr lang="en-GB" sz="900">
                <a:solidFill>
                  <a:srgbClr val="666666"/>
                </a:solidFill>
                <a:latin typeface="Courier New"/>
                <a:ea typeface="Courier New"/>
                <a:cs typeface="Courier New"/>
                <a:sym typeface="Courier New"/>
              </a:rPr>
              <a:t>                break;</a:t>
            </a:r>
            <a:endParaRPr sz="900">
              <a:solidFill>
                <a:srgbClr val="666666"/>
              </a:solidFill>
              <a:latin typeface="Courier New"/>
              <a:ea typeface="Courier New"/>
              <a:cs typeface="Courier New"/>
              <a:sym typeface="Courier New"/>
            </a:endParaRPr>
          </a:p>
          <a:p>
            <a:pPr indent="0" lvl="0" marL="0" rtl="0" algn="l">
              <a:lnSpc>
                <a:spcPct val="30000"/>
              </a:lnSpc>
              <a:spcBef>
                <a:spcPts val="600"/>
              </a:spcBef>
              <a:spcAft>
                <a:spcPts val="0"/>
              </a:spcAft>
              <a:buNone/>
            </a:pPr>
            <a:r>
              <a:rPr lang="en-GB" sz="900">
                <a:solidFill>
                  <a:srgbClr val="666666"/>
                </a:solidFill>
                <a:latin typeface="Courier New"/>
                <a:ea typeface="Courier New"/>
                <a:cs typeface="Courier New"/>
                <a:sym typeface="Courier New"/>
              </a:rPr>
              <a:t>            case 3:</a:t>
            </a:r>
            <a:endParaRPr sz="900">
              <a:solidFill>
                <a:srgbClr val="666666"/>
              </a:solidFill>
              <a:latin typeface="Courier New"/>
              <a:ea typeface="Courier New"/>
              <a:cs typeface="Courier New"/>
              <a:sym typeface="Courier New"/>
            </a:endParaRPr>
          </a:p>
          <a:p>
            <a:pPr indent="0" lvl="0" marL="0" rtl="0" algn="l">
              <a:lnSpc>
                <a:spcPct val="30000"/>
              </a:lnSpc>
              <a:spcBef>
                <a:spcPts val="600"/>
              </a:spcBef>
              <a:spcAft>
                <a:spcPts val="0"/>
              </a:spcAft>
              <a:buNone/>
            </a:pPr>
            <a:r>
              <a:rPr lang="en-GB" sz="900">
                <a:solidFill>
                  <a:srgbClr val="666666"/>
                </a:solidFill>
                <a:latin typeface="Courier New"/>
                <a:ea typeface="Courier New"/>
                <a:cs typeface="Courier New"/>
                <a:sym typeface="Courier New"/>
              </a:rPr>
              <a:t>                alert("case 3 has been executed");</a:t>
            </a:r>
            <a:endParaRPr sz="900">
              <a:solidFill>
                <a:srgbClr val="666666"/>
              </a:solidFill>
              <a:latin typeface="Courier New"/>
              <a:ea typeface="Courier New"/>
              <a:cs typeface="Courier New"/>
              <a:sym typeface="Courier New"/>
            </a:endParaRPr>
          </a:p>
          <a:p>
            <a:pPr indent="0" lvl="0" marL="0" rtl="0" algn="l">
              <a:lnSpc>
                <a:spcPct val="30000"/>
              </a:lnSpc>
              <a:spcBef>
                <a:spcPts val="600"/>
              </a:spcBef>
              <a:spcAft>
                <a:spcPts val="0"/>
              </a:spcAft>
              <a:buNone/>
            </a:pPr>
            <a:r>
              <a:rPr lang="en-GB" sz="900">
                <a:solidFill>
                  <a:srgbClr val="666666"/>
                </a:solidFill>
                <a:latin typeface="Courier New"/>
                <a:ea typeface="Courier New"/>
                <a:cs typeface="Courier New"/>
                <a:sym typeface="Courier New"/>
              </a:rPr>
              <a:t>                break;</a:t>
            </a:r>
            <a:endParaRPr sz="900">
              <a:solidFill>
                <a:srgbClr val="666666"/>
              </a:solidFill>
              <a:latin typeface="Courier New"/>
              <a:ea typeface="Courier New"/>
              <a:cs typeface="Courier New"/>
              <a:sym typeface="Courier New"/>
            </a:endParaRPr>
          </a:p>
          <a:p>
            <a:pPr indent="0" lvl="0" marL="0" rtl="0" algn="l">
              <a:lnSpc>
                <a:spcPct val="30000"/>
              </a:lnSpc>
              <a:spcBef>
                <a:spcPts val="600"/>
              </a:spcBef>
              <a:spcAft>
                <a:spcPts val="0"/>
              </a:spcAft>
              <a:buNone/>
            </a:pPr>
            <a:r>
              <a:rPr lang="en-GB" sz="900">
                <a:solidFill>
                  <a:srgbClr val="666666"/>
                </a:solidFill>
                <a:latin typeface="Courier New"/>
                <a:ea typeface="Courier New"/>
                <a:cs typeface="Courier New"/>
                <a:sym typeface="Courier New"/>
              </a:rPr>
              <a:t>            case 4:</a:t>
            </a:r>
            <a:endParaRPr sz="900">
              <a:solidFill>
                <a:srgbClr val="666666"/>
              </a:solidFill>
              <a:latin typeface="Courier New"/>
              <a:ea typeface="Courier New"/>
              <a:cs typeface="Courier New"/>
              <a:sym typeface="Courier New"/>
            </a:endParaRPr>
          </a:p>
          <a:p>
            <a:pPr indent="0" lvl="0" marL="0" rtl="0" algn="l">
              <a:lnSpc>
                <a:spcPct val="30000"/>
              </a:lnSpc>
              <a:spcBef>
                <a:spcPts val="600"/>
              </a:spcBef>
              <a:spcAft>
                <a:spcPts val="0"/>
              </a:spcAft>
              <a:buNone/>
            </a:pPr>
            <a:r>
              <a:rPr lang="en-GB" sz="900">
                <a:solidFill>
                  <a:srgbClr val="666666"/>
                </a:solidFill>
                <a:latin typeface="Courier New"/>
                <a:ea typeface="Courier New"/>
                <a:cs typeface="Courier New"/>
                <a:sym typeface="Courier New"/>
              </a:rPr>
              <a:t>                alert("case 4 has been executed");</a:t>
            </a:r>
            <a:endParaRPr sz="900">
              <a:solidFill>
                <a:srgbClr val="666666"/>
              </a:solidFill>
              <a:latin typeface="Courier New"/>
              <a:ea typeface="Courier New"/>
              <a:cs typeface="Courier New"/>
              <a:sym typeface="Courier New"/>
            </a:endParaRPr>
          </a:p>
          <a:p>
            <a:pPr indent="0" lvl="0" marL="0" rtl="0" algn="l">
              <a:lnSpc>
                <a:spcPct val="30000"/>
              </a:lnSpc>
              <a:spcBef>
                <a:spcPts val="600"/>
              </a:spcBef>
              <a:spcAft>
                <a:spcPts val="0"/>
              </a:spcAft>
              <a:buNone/>
            </a:pPr>
            <a:r>
              <a:rPr lang="en-GB" sz="900">
                <a:solidFill>
                  <a:srgbClr val="666666"/>
                </a:solidFill>
                <a:latin typeface="Courier New"/>
                <a:ea typeface="Courier New"/>
                <a:cs typeface="Courier New"/>
                <a:sym typeface="Courier New"/>
              </a:rPr>
              <a:t>                break;</a:t>
            </a:r>
            <a:endParaRPr sz="900">
              <a:solidFill>
                <a:srgbClr val="666666"/>
              </a:solidFill>
              <a:latin typeface="Courier New"/>
              <a:ea typeface="Courier New"/>
              <a:cs typeface="Courier New"/>
              <a:sym typeface="Courier New"/>
            </a:endParaRPr>
          </a:p>
          <a:p>
            <a:pPr indent="0" lvl="0" marL="0" rtl="0" algn="l">
              <a:lnSpc>
                <a:spcPct val="30000"/>
              </a:lnSpc>
              <a:spcBef>
                <a:spcPts val="600"/>
              </a:spcBef>
              <a:spcAft>
                <a:spcPts val="0"/>
              </a:spcAft>
              <a:buNone/>
            </a:pPr>
            <a:r>
              <a:rPr lang="en-GB" sz="900">
                <a:solidFill>
                  <a:srgbClr val="666666"/>
                </a:solidFill>
                <a:latin typeface="Courier New"/>
                <a:ea typeface="Courier New"/>
                <a:cs typeface="Courier New"/>
                <a:sym typeface="Courier New"/>
              </a:rPr>
              <a:t>            default:</a:t>
            </a:r>
            <a:endParaRPr sz="900">
              <a:solidFill>
                <a:srgbClr val="666666"/>
              </a:solidFill>
              <a:latin typeface="Courier New"/>
              <a:ea typeface="Courier New"/>
              <a:cs typeface="Courier New"/>
              <a:sym typeface="Courier New"/>
            </a:endParaRPr>
          </a:p>
          <a:p>
            <a:pPr indent="0" lvl="0" marL="0" rtl="0" algn="l">
              <a:lnSpc>
                <a:spcPct val="30000"/>
              </a:lnSpc>
              <a:spcBef>
                <a:spcPts val="600"/>
              </a:spcBef>
              <a:spcAft>
                <a:spcPts val="0"/>
              </a:spcAft>
              <a:buNone/>
            </a:pPr>
            <a:r>
              <a:rPr lang="en-GB" sz="900">
                <a:solidFill>
                  <a:srgbClr val="666666"/>
                </a:solidFill>
                <a:latin typeface="Courier New"/>
                <a:ea typeface="Courier New"/>
                <a:cs typeface="Courier New"/>
                <a:sym typeface="Courier New"/>
              </a:rPr>
              <a:t>                alert("default case executed");</a:t>
            </a:r>
            <a:endParaRPr sz="900">
              <a:solidFill>
                <a:srgbClr val="666666"/>
              </a:solidFill>
              <a:latin typeface="Courier New"/>
              <a:ea typeface="Courier New"/>
              <a:cs typeface="Courier New"/>
              <a:sym typeface="Courier New"/>
            </a:endParaRPr>
          </a:p>
          <a:p>
            <a:pPr indent="0" lvl="0" marL="0" rtl="0" algn="l">
              <a:lnSpc>
                <a:spcPct val="30000"/>
              </a:lnSpc>
              <a:spcBef>
                <a:spcPts val="600"/>
              </a:spcBef>
              <a:spcAft>
                <a:spcPts val="0"/>
              </a:spcAft>
              <a:buNone/>
            </a:pPr>
            <a:r>
              <a:rPr lang="en-GB" sz="900">
                <a:solidFill>
                  <a:srgbClr val="666666"/>
                </a:solidFill>
                <a:latin typeface="Courier New"/>
                <a:ea typeface="Courier New"/>
                <a:cs typeface="Courier New"/>
                <a:sym typeface="Courier New"/>
              </a:rPr>
              <a:t>        }</a:t>
            </a:r>
            <a:endParaRPr sz="900">
              <a:solidFill>
                <a:srgbClr val="666666"/>
              </a:solidFill>
              <a:latin typeface="Courier New"/>
              <a:ea typeface="Courier New"/>
              <a:cs typeface="Courier New"/>
              <a:sym typeface="Courier New"/>
            </a:endParaRPr>
          </a:p>
          <a:p>
            <a:pPr indent="0" lvl="0" marL="0" rtl="0" algn="l">
              <a:lnSpc>
                <a:spcPct val="30000"/>
              </a:lnSpc>
              <a:spcBef>
                <a:spcPts val="600"/>
              </a:spcBef>
              <a:spcAft>
                <a:spcPts val="0"/>
              </a:spcAft>
              <a:buNone/>
            </a:pPr>
            <a:r>
              <a:rPr lang="en-GB" sz="900">
                <a:solidFill>
                  <a:srgbClr val="666666"/>
                </a:solidFill>
                <a:latin typeface="Courier New"/>
                <a:ea typeface="Courier New"/>
                <a:cs typeface="Courier New"/>
                <a:sym typeface="Courier New"/>
              </a:rPr>
              <a:t>    &lt;/script&gt;</a:t>
            </a:r>
            <a:endParaRPr sz="900">
              <a:solidFill>
                <a:srgbClr val="666666"/>
              </a:solidFill>
              <a:latin typeface="Courier New"/>
              <a:ea typeface="Courier New"/>
              <a:cs typeface="Courier New"/>
              <a:sym typeface="Courier New"/>
            </a:endParaRPr>
          </a:p>
          <a:p>
            <a:pPr indent="0" lvl="0" marL="0" rtl="0" algn="l">
              <a:lnSpc>
                <a:spcPct val="30000"/>
              </a:lnSpc>
              <a:spcBef>
                <a:spcPts val="600"/>
              </a:spcBef>
              <a:spcAft>
                <a:spcPts val="0"/>
              </a:spcAft>
              <a:buNone/>
            </a:pPr>
            <a:r>
              <a:rPr lang="en-GB" sz="900">
                <a:solidFill>
                  <a:srgbClr val="666666"/>
                </a:solidFill>
                <a:latin typeface="Courier New"/>
                <a:ea typeface="Courier New"/>
                <a:cs typeface="Courier New"/>
                <a:sym typeface="Courier New"/>
              </a:rPr>
              <a:t>&lt;/head&gt;</a:t>
            </a:r>
            <a:endParaRPr sz="900">
              <a:solidFill>
                <a:srgbClr val="666666"/>
              </a:solidFill>
              <a:latin typeface="Courier New"/>
              <a:ea typeface="Courier New"/>
              <a:cs typeface="Courier New"/>
              <a:sym typeface="Courier New"/>
            </a:endParaRPr>
          </a:p>
          <a:p>
            <a:pPr indent="0" lvl="0" marL="0" rtl="0" algn="l">
              <a:lnSpc>
                <a:spcPct val="30000"/>
              </a:lnSpc>
              <a:spcBef>
                <a:spcPts val="600"/>
              </a:spcBef>
              <a:spcAft>
                <a:spcPts val="0"/>
              </a:spcAft>
              <a:buNone/>
            </a:pPr>
            <a:r>
              <a:rPr lang="en-GB" sz="900">
                <a:solidFill>
                  <a:srgbClr val="666666"/>
                </a:solidFill>
                <a:latin typeface="Courier New"/>
                <a:ea typeface="Courier New"/>
                <a:cs typeface="Courier New"/>
                <a:sym typeface="Courier New"/>
              </a:rPr>
              <a:t>&lt;body&gt;</a:t>
            </a:r>
            <a:endParaRPr sz="900">
              <a:solidFill>
                <a:srgbClr val="666666"/>
              </a:solidFill>
              <a:latin typeface="Courier New"/>
              <a:ea typeface="Courier New"/>
              <a:cs typeface="Courier New"/>
              <a:sym typeface="Courier New"/>
            </a:endParaRPr>
          </a:p>
          <a:p>
            <a:pPr indent="0" lvl="0" marL="0" rtl="0" algn="l">
              <a:lnSpc>
                <a:spcPct val="30000"/>
              </a:lnSpc>
              <a:spcBef>
                <a:spcPts val="600"/>
              </a:spcBef>
              <a:spcAft>
                <a:spcPts val="0"/>
              </a:spcAft>
              <a:buNone/>
            </a:pPr>
            <a:r>
              <a:rPr lang="en-GB" sz="900">
                <a:solidFill>
                  <a:srgbClr val="666666"/>
                </a:solidFill>
                <a:latin typeface="Courier New"/>
                <a:ea typeface="Courier New"/>
                <a:cs typeface="Courier New"/>
                <a:sym typeface="Courier New"/>
              </a:rPr>
              <a:t>    &lt;!-- HTML body --&gt;</a:t>
            </a:r>
            <a:endParaRPr sz="900">
              <a:solidFill>
                <a:srgbClr val="666666"/>
              </a:solidFill>
              <a:latin typeface="Courier New"/>
              <a:ea typeface="Courier New"/>
              <a:cs typeface="Courier New"/>
              <a:sym typeface="Courier New"/>
            </a:endParaRPr>
          </a:p>
          <a:p>
            <a:pPr indent="0" lvl="0" marL="0" rtl="0" algn="l">
              <a:lnSpc>
                <a:spcPct val="30000"/>
              </a:lnSpc>
              <a:spcBef>
                <a:spcPts val="600"/>
              </a:spcBef>
              <a:spcAft>
                <a:spcPts val="0"/>
              </a:spcAft>
              <a:buNone/>
            </a:pPr>
            <a:r>
              <a:rPr lang="en-GB" sz="900">
                <a:solidFill>
                  <a:srgbClr val="666666"/>
                </a:solidFill>
                <a:latin typeface="Courier New"/>
                <a:ea typeface="Courier New"/>
                <a:cs typeface="Courier New"/>
                <a:sym typeface="Courier New"/>
              </a:rPr>
              <a:t>&lt;/body&gt;</a:t>
            </a:r>
            <a:endParaRPr sz="900">
              <a:solidFill>
                <a:srgbClr val="666666"/>
              </a:solidFill>
              <a:latin typeface="Courier New"/>
              <a:ea typeface="Courier New"/>
              <a:cs typeface="Courier New"/>
              <a:sym typeface="Courier New"/>
            </a:endParaRPr>
          </a:p>
          <a:p>
            <a:pPr indent="0" lvl="0" marL="0" rtl="0" algn="l">
              <a:lnSpc>
                <a:spcPct val="30000"/>
              </a:lnSpc>
              <a:spcBef>
                <a:spcPts val="600"/>
              </a:spcBef>
              <a:spcAft>
                <a:spcPts val="0"/>
              </a:spcAft>
              <a:buNone/>
            </a:pPr>
            <a:r>
              <a:rPr lang="en-GB" sz="900">
                <a:solidFill>
                  <a:srgbClr val="666666"/>
                </a:solidFill>
                <a:latin typeface="Courier New"/>
                <a:ea typeface="Courier New"/>
                <a:cs typeface="Courier New"/>
                <a:sym typeface="Courier New"/>
              </a:rPr>
              <a:t>&lt;/html&gt;</a:t>
            </a:r>
            <a:endParaRPr sz="900">
              <a:solidFill>
                <a:srgbClr val="666666"/>
              </a:solidFill>
              <a:latin typeface="Courier New"/>
              <a:ea typeface="Courier New"/>
              <a:cs typeface="Courier New"/>
              <a:sym typeface="Courier New"/>
            </a:endParaRPr>
          </a:p>
          <a:p>
            <a:pPr indent="0" lvl="0" marL="0" rtl="0" algn="l">
              <a:lnSpc>
                <a:spcPct val="30000"/>
              </a:lnSpc>
              <a:spcBef>
                <a:spcPts val="600"/>
              </a:spcBef>
              <a:spcAft>
                <a:spcPts val="0"/>
              </a:spcAft>
              <a:buNone/>
            </a:pPr>
            <a:r>
              <a:t/>
            </a:r>
            <a:endParaRPr sz="1000">
              <a:solidFill>
                <a:srgbClr val="666666"/>
              </a:solidFill>
              <a:latin typeface="Lato"/>
              <a:ea typeface="Lato"/>
              <a:cs typeface="Lato"/>
              <a:sym typeface="Lato"/>
            </a:endParaRPr>
          </a:p>
          <a:p>
            <a:pPr indent="0" lvl="0" marL="0" rtl="0" algn="l">
              <a:lnSpc>
                <a:spcPct val="30000"/>
              </a:lnSpc>
              <a:spcBef>
                <a:spcPts val="600"/>
              </a:spcBef>
              <a:spcAft>
                <a:spcPts val="0"/>
              </a:spcAft>
              <a:buNone/>
            </a:pPr>
            <a:r>
              <a:rPr lang="en-GB" sz="1000">
                <a:solidFill>
                  <a:srgbClr val="666666"/>
                </a:solidFill>
                <a:latin typeface="Lato"/>
                <a:ea typeface="Lato"/>
                <a:cs typeface="Lato"/>
                <a:sym typeface="Lato"/>
              </a:rPr>
              <a:t>We have used the break statement to terminate the switch case.</a:t>
            </a:r>
            <a:endParaRPr sz="1000">
              <a:solidFill>
                <a:srgbClr val="666666"/>
              </a:solidFill>
              <a:latin typeface="Lato"/>
              <a:ea typeface="Lato"/>
              <a:cs typeface="Lato"/>
              <a:sym typeface="Lato"/>
            </a:endParaRPr>
          </a:p>
          <a:p>
            <a:pPr indent="0" lvl="0" marL="0" rtl="0" algn="l">
              <a:lnSpc>
                <a:spcPct val="30000"/>
              </a:lnSpc>
              <a:spcBef>
                <a:spcPts val="600"/>
              </a:spcBef>
              <a:spcAft>
                <a:spcPts val="600"/>
              </a:spcAft>
              <a:buNone/>
            </a:pPr>
            <a:r>
              <a:t/>
            </a:r>
            <a:endParaRPr sz="1000">
              <a:solidFill>
                <a:srgbClr val="666666"/>
              </a:solidFill>
              <a:latin typeface="Lato"/>
              <a:ea typeface="Lato"/>
              <a:cs typeface="Lato"/>
              <a:sym typeface="Lato"/>
            </a:endParaRPr>
          </a:p>
        </p:txBody>
      </p:sp>
      <p:pic>
        <p:nvPicPr>
          <p:cNvPr id="578" name="Google Shape;578;p88"/>
          <p:cNvPicPr preferRelativeResize="0"/>
          <p:nvPr/>
        </p:nvPicPr>
        <p:blipFill>
          <a:blip r:embed="rId3">
            <a:alphaModFix/>
          </a:blip>
          <a:stretch>
            <a:fillRect/>
          </a:stretch>
        </p:blipFill>
        <p:spPr>
          <a:xfrm>
            <a:off x="5362823" y="2174223"/>
            <a:ext cx="3642000" cy="1072125"/>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89"/>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600"/>
              </a:spcAft>
              <a:buNone/>
            </a:pPr>
            <a:r>
              <a:rPr lang="en-GB" sz="2400">
                <a:solidFill>
                  <a:srgbClr val="212121"/>
                </a:solidFill>
              </a:rPr>
              <a:t>document.write()</a:t>
            </a:r>
            <a:endParaRPr sz="2400">
              <a:solidFill>
                <a:srgbClr val="212121"/>
              </a:solidFill>
              <a:highlight>
                <a:srgbClr val="FFFFFF"/>
              </a:highlight>
            </a:endParaRPr>
          </a:p>
        </p:txBody>
      </p:sp>
      <p:sp>
        <p:nvSpPr>
          <p:cNvPr id="584" name="Google Shape;584;p89"/>
          <p:cNvSpPr txBox="1"/>
          <p:nvPr/>
        </p:nvSpPr>
        <p:spPr>
          <a:xfrm>
            <a:off x="729450" y="1259350"/>
            <a:ext cx="7816800" cy="3622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100">
                <a:solidFill>
                  <a:srgbClr val="666666"/>
                </a:solidFill>
                <a:latin typeface="Lato"/>
                <a:ea typeface="Lato"/>
                <a:cs typeface="Lato"/>
                <a:sym typeface="Lato"/>
              </a:rPr>
              <a:t>When the document is being read and parsed by the browser, if there's a script element that calls document.write, the output of </a:t>
            </a:r>
            <a:r>
              <a:rPr lang="en-GB" sz="1100">
                <a:solidFill>
                  <a:srgbClr val="666666"/>
                </a:solidFill>
                <a:latin typeface="Courier New"/>
                <a:ea typeface="Courier New"/>
                <a:cs typeface="Courier New"/>
                <a:sym typeface="Courier New"/>
              </a:rPr>
              <a:t>document.write</a:t>
            </a:r>
            <a:r>
              <a:rPr lang="en-GB" sz="1100">
                <a:solidFill>
                  <a:srgbClr val="666666"/>
                </a:solidFill>
                <a:latin typeface="Lato"/>
                <a:ea typeface="Lato"/>
                <a:cs typeface="Lato"/>
                <a:sym typeface="Lato"/>
              </a:rPr>
              <a:t> is inserted into the document at that point. Later, though, once the page is fully loaded, if you use document.write, it implicitly performs a </a:t>
            </a:r>
            <a:r>
              <a:rPr lang="en-GB" sz="1100">
                <a:solidFill>
                  <a:srgbClr val="666666"/>
                </a:solidFill>
                <a:latin typeface="Courier New"/>
                <a:ea typeface="Courier New"/>
                <a:cs typeface="Courier New"/>
                <a:sym typeface="Courier New"/>
              </a:rPr>
              <a:t>document.open</a:t>
            </a:r>
            <a:r>
              <a:rPr lang="en-GB" sz="1100">
                <a:solidFill>
                  <a:srgbClr val="666666"/>
                </a:solidFill>
                <a:latin typeface="Lato"/>
                <a:ea typeface="Lato"/>
                <a:cs typeface="Lato"/>
                <a:sym typeface="Lato"/>
              </a:rPr>
              <a:t>, which wipes out the page and starts writing a new one from scratch.</a:t>
            </a:r>
            <a:endParaRPr sz="1100">
              <a:solidFill>
                <a:srgbClr val="666666"/>
              </a:solidFill>
              <a:latin typeface="Lato"/>
              <a:ea typeface="Lato"/>
              <a:cs typeface="Lato"/>
              <a:sym typeface="Lato"/>
            </a:endParaRPr>
          </a:p>
          <a:p>
            <a:pPr indent="0" lvl="0" marL="0" rtl="0" algn="l">
              <a:lnSpc>
                <a:spcPct val="100000"/>
              </a:lnSpc>
              <a:spcBef>
                <a:spcPts val="600"/>
              </a:spcBef>
              <a:spcAft>
                <a:spcPts val="0"/>
              </a:spcAft>
              <a:buNone/>
            </a:pPr>
            <a:r>
              <a:t/>
            </a:r>
            <a:endParaRPr sz="1100">
              <a:solidFill>
                <a:srgbClr val="666666"/>
              </a:solidFill>
              <a:latin typeface="Lato"/>
              <a:ea typeface="Lato"/>
              <a:cs typeface="Lato"/>
              <a:sym typeface="Lato"/>
            </a:endParaRPr>
          </a:p>
          <a:p>
            <a:pPr indent="0" lvl="0" marL="0" rtl="0" algn="l">
              <a:lnSpc>
                <a:spcPct val="100000"/>
              </a:lnSpc>
              <a:spcBef>
                <a:spcPts val="600"/>
              </a:spcBef>
              <a:spcAft>
                <a:spcPts val="0"/>
              </a:spcAft>
              <a:buNone/>
            </a:pPr>
            <a:r>
              <a:rPr b="1" lang="en-GB" sz="1100">
                <a:solidFill>
                  <a:srgbClr val="666666"/>
                </a:solidFill>
                <a:latin typeface="Lato"/>
                <a:ea typeface="Lato"/>
                <a:cs typeface="Lato"/>
                <a:sym typeface="Lato"/>
              </a:rPr>
              <a:t>Note</a:t>
            </a:r>
            <a:r>
              <a:rPr lang="en-GB" sz="1100">
                <a:solidFill>
                  <a:srgbClr val="666666"/>
                </a:solidFill>
                <a:latin typeface="Lato"/>
                <a:ea typeface="Lato"/>
                <a:cs typeface="Lato"/>
                <a:sym typeface="Lato"/>
              </a:rPr>
              <a:t>: Because </a:t>
            </a:r>
            <a:r>
              <a:rPr lang="en-GB" sz="1100">
                <a:solidFill>
                  <a:srgbClr val="666666"/>
                </a:solidFill>
                <a:latin typeface="Courier New"/>
                <a:ea typeface="Courier New"/>
                <a:cs typeface="Courier New"/>
                <a:sym typeface="Courier New"/>
              </a:rPr>
              <a:t>document.write() </a:t>
            </a:r>
            <a:r>
              <a:rPr lang="en-GB" sz="1100">
                <a:solidFill>
                  <a:srgbClr val="666666"/>
                </a:solidFill>
                <a:latin typeface="Lato"/>
                <a:ea typeface="Lato"/>
                <a:cs typeface="Lato"/>
                <a:sym typeface="Lato"/>
              </a:rPr>
              <a:t>writes to the document </a:t>
            </a:r>
            <a:r>
              <a:rPr b="1" lang="en-GB" sz="1100">
                <a:solidFill>
                  <a:srgbClr val="666666"/>
                </a:solidFill>
                <a:latin typeface="Lato"/>
                <a:ea typeface="Lato"/>
                <a:cs typeface="Lato"/>
                <a:sym typeface="Lato"/>
              </a:rPr>
              <a:t>stream</a:t>
            </a:r>
            <a:r>
              <a:rPr lang="en-GB" sz="1100">
                <a:solidFill>
                  <a:srgbClr val="666666"/>
                </a:solidFill>
                <a:latin typeface="Lato"/>
                <a:ea typeface="Lato"/>
                <a:cs typeface="Lato"/>
                <a:sym typeface="Lato"/>
              </a:rPr>
              <a:t>, calling </a:t>
            </a:r>
            <a:r>
              <a:rPr lang="en-GB" sz="1100">
                <a:solidFill>
                  <a:srgbClr val="666666"/>
                </a:solidFill>
                <a:latin typeface="Courier New"/>
                <a:ea typeface="Courier New"/>
                <a:cs typeface="Courier New"/>
                <a:sym typeface="Courier New"/>
              </a:rPr>
              <a:t>document.write()</a:t>
            </a:r>
            <a:r>
              <a:rPr lang="en-GB" sz="1100">
                <a:solidFill>
                  <a:srgbClr val="666666"/>
                </a:solidFill>
                <a:latin typeface="Lato"/>
                <a:ea typeface="Lato"/>
                <a:cs typeface="Lato"/>
                <a:sym typeface="Lato"/>
              </a:rPr>
              <a:t> on a closed (loaded) document automatically calls </a:t>
            </a:r>
            <a:r>
              <a:rPr lang="en-GB" sz="1100">
                <a:solidFill>
                  <a:srgbClr val="666666"/>
                </a:solidFill>
                <a:latin typeface="Courier New"/>
                <a:ea typeface="Courier New"/>
                <a:cs typeface="Courier New"/>
                <a:sym typeface="Courier New"/>
              </a:rPr>
              <a:t>document.open()</a:t>
            </a:r>
            <a:endParaRPr sz="11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t/>
            </a:r>
            <a:endParaRPr sz="11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26262"/>
                </a:solidFill>
                <a:latin typeface="Courier New"/>
                <a:ea typeface="Courier New"/>
                <a:cs typeface="Courier New"/>
                <a:sym typeface="Courier New"/>
              </a:rPr>
              <a:t>&lt;</a:t>
            </a:r>
            <a:r>
              <a:rPr lang="en-GB" sz="1000">
                <a:solidFill>
                  <a:srgbClr val="95353A"/>
                </a:solidFill>
                <a:latin typeface="Courier New"/>
                <a:ea typeface="Courier New"/>
                <a:cs typeface="Courier New"/>
                <a:sym typeface="Courier New"/>
              </a:rPr>
              <a:t>html</a:t>
            </a:r>
            <a:r>
              <a:rPr lang="en-GB" sz="1000">
                <a:solidFill>
                  <a:srgbClr val="626262"/>
                </a:solidFill>
                <a:latin typeface="Courier New"/>
                <a:ea typeface="Courier New"/>
                <a:cs typeface="Courier New"/>
                <a:sym typeface="Courier New"/>
              </a:rPr>
              <a:t>&gt;</a:t>
            </a:r>
            <a:endParaRPr sz="1000">
              <a:solidFill>
                <a:srgbClr val="212121"/>
              </a:solidFill>
              <a:latin typeface="Courier New"/>
              <a:ea typeface="Courier New"/>
              <a:cs typeface="Courier New"/>
              <a:sym typeface="Courier New"/>
            </a:endParaRPr>
          </a:p>
          <a:p>
            <a:pPr indent="0" lvl="0" marL="0" rtl="0" algn="l">
              <a:lnSpc>
                <a:spcPct val="100000"/>
              </a:lnSpc>
              <a:spcBef>
                <a:spcPts val="600"/>
              </a:spcBef>
              <a:spcAft>
                <a:spcPts val="0"/>
              </a:spcAft>
              <a:buNone/>
            </a:pPr>
            <a:r>
              <a:t/>
            </a:r>
            <a:endParaRPr sz="1000">
              <a:solidFill>
                <a:srgbClr val="212121"/>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26262"/>
                </a:solidFill>
                <a:latin typeface="Courier New"/>
                <a:ea typeface="Courier New"/>
                <a:cs typeface="Courier New"/>
                <a:sym typeface="Courier New"/>
              </a:rPr>
              <a:t>&lt;</a:t>
            </a:r>
            <a:r>
              <a:rPr lang="en-GB" sz="1000">
                <a:solidFill>
                  <a:srgbClr val="95353A"/>
                </a:solidFill>
                <a:latin typeface="Courier New"/>
                <a:ea typeface="Courier New"/>
                <a:cs typeface="Courier New"/>
                <a:sym typeface="Courier New"/>
              </a:rPr>
              <a:t>head</a:t>
            </a:r>
            <a:r>
              <a:rPr lang="en-GB" sz="1000">
                <a:solidFill>
                  <a:srgbClr val="626262"/>
                </a:solidFill>
                <a:latin typeface="Courier New"/>
                <a:ea typeface="Courier New"/>
                <a:cs typeface="Courier New"/>
                <a:sym typeface="Courier New"/>
              </a:rPr>
              <a:t>&gt;</a:t>
            </a:r>
            <a:endParaRPr sz="1000">
              <a:solidFill>
                <a:srgbClr val="212121"/>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212121"/>
                </a:solidFill>
                <a:latin typeface="Courier New"/>
                <a:ea typeface="Courier New"/>
                <a:cs typeface="Courier New"/>
                <a:sym typeface="Courier New"/>
              </a:rPr>
              <a:t>  </a:t>
            </a:r>
            <a:r>
              <a:rPr lang="en-GB" sz="1000">
                <a:solidFill>
                  <a:srgbClr val="626262"/>
                </a:solidFill>
                <a:latin typeface="Courier New"/>
                <a:ea typeface="Courier New"/>
                <a:cs typeface="Courier New"/>
                <a:sym typeface="Courier New"/>
              </a:rPr>
              <a:t>&lt;</a:t>
            </a:r>
            <a:r>
              <a:rPr lang="en-GB" sz="1000">
                <a:solidFill>
                  <a:srgbClr val="95353A"/>
                </a:solidFill>
                <a:latin typeface="Courier New"/>
                <a:ea typeface="Courier New"/>
                <a:cs typeface="Courier New"/>
                <a:sym typeface="Courier New"/>
              </a:rPr>
              <a:t>title</a:t>
            </a:r>
            <a:r>
              <a:rPr lang="en-GB" sz="1000">
                <a:solidFill>
                  <a:srgbClr val="626262"/>
                </a:solidFill>
                <a:latin typeface="Courier New"/>
                <a:ea typeface="Courier New"/>
                <a:cs typeface="Courier New"/>
                <a:sym typeface="Courier New"/>
              </a:rPr>
              <a:t>&gt;</a:t>
            </a:r>
            <a:r>
              <a:rPr lang="en-GB" sz="1000">
                <a:solidFill>
                  <a:srgbClr val="212121"/>
                </a:solidFill>
                <a:latin typeface="Courier New"/>
                <a:ea typeface="Courier New"/>
                <a:cs typeface="Courier New"/>
                <a:sym typeface="Courier New"/>
              </a:rPr>
              <a:t>Write example</a:t>
            </a:r>
            <a:r>
              <a:rPr lang="en-GB" sz="1000">
                <a:solidFill>
                  <a:srgbClr val="626262"/>
                </a:solidFill>
                <a:latin typeface="Courier New"/>
                <a:ea typeface="Courier New"/>
                <a:cs typeface="Courier New"/>
                <a:sym typeface="Courier New"/>
              </a:rPr>
              <a:t>&lt;/</a:t>
            </a:r>
            <a:r>
              <a:rPr lang="en-GB" sz="1000">
                <a:solidFill>
                  <a:srgbClr val="95353A"/>
                </a:solidFill>
                <a:latin typeface="Courier New"/>
                <a:ea typeface="Courier New"/>
                <a:cs typeface="Courier New"/>
                <a:sym typeface="Courier New"/>
              </a:rPr>
              <a:t>title</a:t>
            </a:r>
            <a:r>
              <a:rPr lang="en-GB" sz="1000">
                <a:solidFill>
                  <a:srgbClr val="626262"/>
                </a:solidFill>
                <a:latin typeface="Courier New"/>
                <a:ea typeface="Courier New"/>
                <a:cs typeface="Courier New"/>
                <a:sym typeface="Courier New"/>
              </a:rPr>
              <a:t>&gt;</a:t>
            </a:r>
            <a:endParaRPr sz="1000">
              <a:solidFill>
                <a:srgbClr val="212121"/>
              </a:solidFill>
              <a:latin typeface="Courier New"/>
              <a:ea typeface="Courier New"/>
              <a:cs typeface="Courier New"/>
              <a:sym typeface="Courier New"/>
            </a:endParaRPr>
          </a:p>
          <a:p>
            <a:pPr indent="0" lvl="0" marL="0" rtl="0" algn="l">
              <a:lnSpc>
                <a:spcPct val="100000"/>
              </a:lnSpc>
              <a:spcBef>
                <a:spcPts val="600"/>
              </a:spcBef>
              <a:spcAft>
                <a:spcPts val="0"/>
              </a:spcAft>
              <a:buNone/>
            </a:pPr>
            <a:r>
              <a:t/>
            </a:r>
            <a:endParaRPr sz="1000">
              <a:solidFill>
                <a:srgbClr val="212121"/>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212121"/>
                </a:solidFill>
                <a:latin typeface="Courier New"/>
                <a:ea typeface="Courier New"/>
                <a:cs typeface="Courier New"/>
                <a:sym typeface="Courier New"/>
              </a:rPr>
              <a:t>  </a:t>
            </a:r>
            <a:r>
              <a:rPr lang="en-GB" sz="1000">
                <a:solidFill>
                  <a:srgbClr val="626262"/>
                </a:solidFill>
                <a:latin typeface="Courier New"/>
                <a:ea typeface="Courier New"/>
                <a:cs typeface="Courier New"/>
                <a:sym typeface="Courier New"/>
              </a:rPr>
              <a:t>&lt;</a:t>
            </a:r>
            <a:r>
              <a:rPr lang="en-GB" sz="1000">
                <a:solidFill>
                  <a:srgbClr val="95353A"/>
                </a:solidFill>
                <a:latin typeface="Courier New"/>
                <a:ea typeface="Courier New"/>
                <a:cs typeface="Courier New"/>
                <a:sym typeface="Courier New"/>
              </a:rPr>
              <a:t>script</a:t>
            </a:r>
            <a:r>
              <a:rPr lang="en-GB" sz="1000">
                <a:solidFill>
                  <a:srgbClr val="626262"/>
                </a:solidFill>
                <a:latin typeface="Courier New"/>
                <a:ea typeface="Courier New"/>
                <a:cs typeface="Courier New"/>
                <a:sym typeface="Courier New"/>
              </a:rPr>
              <a:t>&gt;</a:t>
            </a:r>
            <a:endParaRPr sz="1000">
              <a:solidFill>
                <a:srgbClr val="212121"/>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212121"/>
                </a:solidFill>
                <a:latin typeface="Courier New"/>
                <a:ea typeface="Courier New"/>
                <a:cs typeface="Courier New"/>
                <a:sym typeface="Courier New"/>
              </a:rPr>
              <a:t>    </a:t>
            </a:r>
            <a:r>
              <a:rPr lang="en-GB" sz="1000">
                <a:solidFill>
                  <a:srgbClr val="00458B"/>
                </a:solidFill>
                <a:latin typeface="Courier New"/>
                <a:ea typeface="Courier New"/>
                <a:cs typeface="Courier New"/>
                <a:sym typeface="Courier New"/>
              </a:rPr>
              <a:t>function</a:t>
            </a:r>
            <a:r>
              <a:rPr lang="en-GB" sz="1000">
                <a:solidFill>
                  <a:srgbClr val="212121"/>
                </a:solidFill>
                <a:latin typeface="Courier New"/>
                <a:ea typeface="Courier New"/>
                <a:cs typeface="Courier New"/>
                <a:sym typeface="Courier New"/>
              </a:rPr>
              <a:t> </a:t>
            </a:r>
            <a:r>
              <a:rPr lang="en-GB" sz="1000">
                <a:solidFill>
                  <a:srgbClr val="B54248"/>
                </a:solidFill>
                <a:latin typeface="Courier New"/>
                <a:ea typeface="Courier New"/>
                <a:cs typeface="Courier New"/>
                <a:sym typeface="Courier New"/>
              </a:rPr>
              <a:t>newContent</a:t>
            </a:r>
            <a:r>
              <a:rPr lang="en-GB" sz="1000">
                <a:solidFill>
                  <a:srgbClr val="626262"/>
                </a:solidFill>
                <a:latin typeface="Courier New"/>
                <a:ea typeface="Courier New"/>
                <a:cs typeface="Courier New"/>
                <a:sym typeface="Courier New"/>
              </a:rPr>
              <a:t>()</a:t>
            </a:r>
            <a:r>
              <a:rPr lang="en-GB" sz="1000">
                <a:solidFill>
                  <a:srgbClr val="212121"/>
                </a:solidFill>
                <a:latin typeface="Courier New"/>
                <a:ea typeface="Courier New"/>
                <a:cs typeface="Courier New"/>
                <a:sym typeface="Courier New"/>
              </a:rPr>
              <a:t> </a:t>
            </a:r>
            <a:r>
              <a:rPr lang="en-GB" sz="1000">
                <a:solidFill>
                  <a:srgbClr val="626262"/>
                </a:solidFill>
                <a:latin typeface="Courier New"/>
                <a:ea typeface="Courier New"/>
                <a:cs typeface="Courier New"/>
                <a:sym typeface="Courier New"/>
              </a:rPr>
              <a:t>{</a:t>
            </a:r>
            <a:endParaRPr sz="1000">
              <a:solidFill>
                <a:srgbClr val="212121"/>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212121"/>
                </a:solidFill>
                <a:latin typeface="Courier New"/>
                <a:ea typeface="Courier New"/>
                <a:cs typeface="Courier New"/>
                <a:sym typeface="Courier New"/>
              </a:rPr>
              <a:t>      document</a:t>
            </a:r>
            <a:r>
              <a:rPr lang="en-GB" sz="1000">
                <a:solidFill>
                  <a:srgbClr val="626262"/>
                </a:solidFill>
                <a:latin typeface="Courier New"/>
                <a:ea typeface="Courier New"/>
                <a:cs typeface="Courier New"/>
                <a:sym typeface="Courier New"/>
              </a:rPr>
              <a:t>.</a:t>
            </a:r>
            <a:r>
              <a:rPr lang="en-GB" sz="1000">
                <a:solidFill>
                  <a:srgbClr val="B54248"/>
                </a:solidFill>
                <a:latin typeface="Courier New"/>
                <a:ea typeface="Courier New"/>
                <a:cs typeface="Courier New"/>
                <a:sym typeface="Courier New"/>
              </a:rPr>
              <a:t>open</a:t>
            </a:r>
            <a:r>
              <a:rPr lang="en-GB" sz="1000">
                <a:solidFill>
                  <a:srgbClr val="626262"/>
                </a:solidFill>
                <a:latin typeface="Courier New"/>
                <a:ea typeface="Courier New"/>
                <a:cs typeface="Courier New"/>
                <a:sym typeface="Courier New"/>
              </a:rPr>
              <a:t>();</a:t>
            </a:r>
            <a:endParaRPr sz="1000">
              <a:solidFill>
                <a:srgbClr val="212121"/>
              </a:solidFill>
              <a:latin typeface="Courier New"/>
              <a:ea typeface="Courier New"/>
              <a:cs typeface="Courier New"/>
              <a:sym typeface="Courier New"/>
            </a:endParaRPr>
          </a:p>
          <a:p>
            <a:pPr indent="0" lvl="0" marL="0" rtl="0" algn="l">
              <a:lnSpc>
                <a:spcPct val="100000"/>
              </a:lnSpc>
              <a:spcBef>
                <a:spcPts val="600"/>
              </a:spcBef>
              <a:spcAft>
                <a:spcPts val="600"/>
              </a:spcAft>
              <a:buNone/>
            </a:pPr>
            <a:r>
              <a:rPr lang="en-GB" sz="1000">
                <a:solidFill>
                  <a:srgbClr val="212121"/>
                </a:solidFill>
                <a:highlight>
                  <a:srgbClr val="EEEEEE"/>
                </a:highlight>
                <a:latin typeface="Courier New"/>
                <a:ea typeface="Courier New"/>
                <a:cs typeface="Courier New"/>
                <a:sym typeface="Courier New"/>
              </a:rPr>
              <a:t>     </a:t>
            </a:r>
            <a:endParaRPr sz="1000">
              <a:solidFill>
                <a:srgbClr val="666666"/>
              </a:solidFill>
              <a:latin typeface="Courier New"/>
              <a:ea typeface="Courier New"/>
              <a:cs typeface="Courier New"/>
              <a:sym typeface="Courier New"/>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90"/>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600"/>
              </a:spcAft>
              <a:buNone/>
            </a:pPr>
            <a:r>
              <a:rPr lang="en-GB" sz="2400">
                <a:solidFill>
                  <a:srgbClr val="212121"/>
                </a:solidFill>
              </a:rPr>
              <a:t>document.write()</a:t>
            </a:r>
            <a:endParaRPr sz="2400">
              <a:solidFill>
                <a:srgbClr val="212121"/>
              </a:solidFill>
              <a:highlight>
                <a:srgbClr val="FFFFFF"/>
              </a:highlight>
            </a:endParaRPr>
          </a:p>
        </p:txBody>
      </p:sp>
      <p:sp>
        <p:nvSpPr>
          <p:cNvPr id="590" name="Google Shape;590;p90"/>
          <p:cNvSpPr txBox="1"/>
          <p:nvPr/>
        </p:nvSpPr>
        <p:spPr>
          <a:xfrm>
            <a:off x="729450" y="1259350"/>
            <a:ext cx="7816800" cy="36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rgbClr val="212121"/>
                </a:solidFill>
                <a:latin typeface="Courier New"/>
                <a:ea typeface="Courier New"/>
                <a:cs typeface="Courier New"/>
                <a:sym typeface="Courier New"/>
              </a:rPr>
              <a:t>document</a:t>
            </a:r>
            <a:r>
              <a:rPr lang="en-GB" sz="1000">
                <a:solidFill>
                  <a:srgbClr val="626262"/>
                </a:solidFill>
                <a:latin typeface="Courier New"/>
                <a:ea typeface="Courier New"/>
                <a:cs typeface="Courier New"/>
                <a:sym typeface="Courier New"/>
              </a:rPr>
              <a:t>.</a:t>
            </a:r>
            <a:r>
              <a:rPr lang="en-GB" sz="1000">
                <a:solidFill>
                  <a:srgbClr val="B54248"/>
                </a:solidFill>
                <a:latin typeface="Courier New"/>
                <a:ea typeface="Courier New"/>
                <a:cs typeface="Courier New"/>
                <a:sym typeface="Courier New"/>
              </a:rPr>
              <a:t>write</a:t>
            </a:r>
            <a:r>
              <a:rPr lang="en-GB" sz="1000">
                <a:solidFill>
                  <a:srgbClr val="626262"/>
                </a:solidFill>
                <a:latin typeface="Courier New"/>
                <a:ea typeface="Courier New"/>
                <a:cs typeface="Courier New"/>
                <a:sym typeface="Courier New"/>
              </a:rPr>
              <a:t>(</a:t>
            </a:r>
            <a:r>
              <a:rPr lang="en-GB" sz="1000">
                <a:solidFill>
                  <a:srgbClr val="276738"/>
                </a:solidFill>
                <a:latin typeface="Courier New"/>
                <a:ea typeface="Courier New"/>
                <a:cs typeface="Courier New"/>
                <a:sym typeface="Courier New"/>
              </a:rPr>
              <a:t>"&lt;h1&gt;Hello, World is common&lt;/h1&gt;"</a:t>
            </a:r>
            <a:r>
              <a:rPr lang="en-GB" sz="1000">
                <a:solidFill>
                  <a:srgbClr val="626262"/>
                </a:solidFill>
                <a:latin typeface="Courier New"/>
                <a:ea typeface="Courier New"/>
                <a:cs typeface="Courier New"/>
                <a:sym typeface="Courier New"/>
              </a:rPr>
              <a:t>);</a:t>
            </a:r>
            <a:endParaRPr sz="1000">
              <a:solidFill>
                <a:srgbClr val="212121"/>
              </a:solidFill>
              <a:latin typeface="Courier New"/>
              <a:ea typeface="Courier New"/>
              <a:cs typeface="Courier New"/>
              <a:sym typeface="Courier New"/>
            </a:endParaRPr>
          </a:p>
          <a:p>
            <a:pPr indent="0" lvl="0" marL="0" rtl="0" algn="l">
              <a:spcBef>
                <a:spcPts val="600"/>
              </a:spcBef>
              <a:spcAft>
                <a:spcPts val="0"/>
              </a:spcAft>
              <a:buNone/>
            </a:pPr>
            <a:r>
              <a:rPr lang="en-GB" sz="1000">
                <a:solidFill>
                  <a:srgbClr val="212121"/>
                </a:solidFill>
                <a:latin typeface="Courier New"/>
                <a:ea typeface="Courier New"/>
                <a:cs typeface="Courier New"/>
                <a:sym typeface="Courier New"/>
              </a:rPr>
              <a:t>      document</a:t>
            </a:r>
            <a:r>
              <a:rPr lang="en-GB" sz="1000">
                <a:solidFill>
                  <a:srgbClr val="626262"/>
                </a:solidFill>
                <a:latin typeface="Courier New"/>
                <a:ea typeface="Courier New"/>
                <a:cs typeface="Courier New"/>
                <a:sym typeface="Courier New"/>
              </a:rPr>
              <a:t>.</a:t>
            </a:r>
            <a:r>
              <a:rPr lang="en-GB" sz="1000">
                <a:solidFill>
                  <a:srgbClr val="B54248"/>
                </a:solidFill>
                <a:latin typeface="Courier New"/>
                <a:ea typeface="Courier New"/>
                <a:cs typeface="Courier New"/>
                <a:sym typeface="Courier New"/>
              </a:rPr>
              <a:t>close</a:t>
            </a:r>
            <a:r>
              <a:rPr lang="en-GB" sz="1000">
                <a:solidFill>
                  <a:srgbClr val="626262"/>
                </a:solidFill>
                <a:latin typeface="Courier New"/>
                <a:ea typeface="Courier New"/>
                <a:cs typeface="Courier New"/>
                <a:sym typeface="Courier New"/>
              </a:rPr>
              <a:t>();</a:t>
            </a:r>
            <a:endParaRPr sz="1000">
              <a:solidFill>
                <a:srgbClr val="212121"/>
              </a:solidFill>
              <a:latin typeface="Courier New"/>
              <a:ea typeface="Courier New"/>
              <a:cs typeface="Courier New"/>
              <a:sym typeface="Courier New"/>
            </a:endParaRPr>
          </a:p>
          <a:p>
            <a:pPr indent="0" lvl="0" marL="0" rtl="0" algn="l">
              <a:spcBef>
                <a:spcPts val="600"/>
              </a:spcBef>
              <a:spcAft>
                <a:spcPts val="0"/>
              </a:spcAft>
              <a:buNone/>
            </a:pPr>
            <a:r>
              <a:rPr lang="en-GB" sz="1000">
                <a:solidFill>
                  <a:srgbClr val="212121"/>
                </a:solidFill>
                <a:latin typeface="Courier New"/>
                <a:ea typeface="Courier New"/>
                <a:cs typeface="Courier New"/>
                <a:sym typeface="Courier New"/>
              </a:rPr>
              <a:t>    </a:t>
            </a:r>
            <a:r>
              <a:rPr lang="en-GB" sz="1000">
                <a:solidFill>
                  <a:srgbClr val="626262"/>
                </a:solidFill>
                <a:latin typeface="Courier New"/>
                <a:ea typeface="Courier New"/>
                <a:cs typeface="Courier New"/>
                <a:sym typeface="Courier New"/>
              </a:rPr>
              <a:t>}</a:t>
            </a:r>
            <a:endParaRPr sz="1000">
              <a:solidFill>
                <a:srgbClr val="212121"/>
              </a:solidFill>
              <a:latin typeface="Courier New"/>
              <a:ea typeface="Courier New"/>
              <a:cs typeface="Courier New"/>
              <a:sym typeface="Courier New"/>
            </a:endParaRPr>
          </a:p>
          <a:p>
            <a:pPr indent="0" lvl="0" marL="0" rtl="0" algn="l">
              <a:spcBef>
                <a:spcPts val="600"/>
              </a:spcBef>
              <a:spcAft>
                <a:spcPts val="0"/>
              </a:spcAft>
              <a:buNone/>
            </a:pPr>
            <a:r>
              <a:rPr lang="en-GB" sz="1000">
                <a:solidFill>
                  <a:srgbClr val="212121"/>
                </a:solidFill>
                <a:latin typeface="Courier New"/>
                <a:ea typeface="Courier New"/>
                <a:cs typeface="Courier New"/>
                <a:sym typeface="Courier New"/>
              </a:rPr>
              <a:t>  </a:t>
            </a:r>
            <a:r>
              <a:rPr lang="en-GB" sz="1000">
                <a:solidFill>
                  <a:srgbClr val="626262"/>
                </a:solidFill>
                <a:latin typeface="Courier New"/>
                <a:ea typeface="Courier New"/>
                <a:cs typeface="Courier New"/>
                <a:sym typeface="Courier New"/>
              </a:rPr>
              <a:t>&lt;/</a:t>
            </a:r>
            <a:r>
              <a:rPr lang="en-GB" sz="1000">
                <a:solidFill>
                  <a:srgbClr val="95353A"/>
                </a:solidFill>
                <a:latin typeface="Courier New"/>
                <a:ea typeface="Courier New"/>
                <a:cs typeface="Courier New"/>
                <a:sym typeface="Courier New"/>
              </a:rPr>
              <a:t>script</a:t>
            </a:r>
            <a:r>
              <a:rPr lang="en-GB" sz="1000">
                <a:solidFill>
                  <a:srgbClr val="626262"/>
                </a:solidFill>
                <a:latin typeface="Courier New"/>
                <a:ea typeface="Courier New"/>
                <a:cs typeface="Courier New"/>
                <a:sym typeface="Courier New"/>
              </a:rPr>
              <a:t>&gt;</a:t>
            </a:r>
            <a:endParaRPr sz="1000">
              <a:solidFill>
                <a:srgbClr val="212121"/>
              </a:solidFill>
              <a:latin typeface="Courier New"/>
              <a:ea typeface="Courier New"/>
              <a:cs typeface="Courier New"/>
              <a:sym typeface="Courier New"/>
            </a:endParaRPr>
          </a:p>
          <a:p>
            <a:pPr indent="0" lvl="0" marL="0" rtl="0" algn="l">
              <a:spcBef>
                <a:spcPts val="600"/>
              </a:spcBef>
              <a:spcAft>
                <a:spcPts val="0"/>
              </a:spcAft>
              <a:buNone/>
            </a:pPr>
            <a:r>
              <a:rPr lang="en-GB" sz="1000">
                <a:solidFill>
                  <a:srgbClr val="626262"/>
                </a:solidFill>
                <a:latin typeface="Courier New"/>
                <a:ea typeface="Courier New"/>
                <a:cs typeface="Courier New"/>
                <a:sym typeface="Courier New"/>
              </a:rPr>
              <a:t>&lt;/</a:t>
            </a:r>
            <a:r>
              <a:rPr lang="en-GB" sz="1000">
                <a:solidFill>
                  <a:srgbClr val="95353A"/>
                </a:solidFill>
                <a:latin typeface="Courier New"/>
                <a:ea typeface="Courier New"/>
                <a:cs typeface="Courier New"/>
                <a:sym typeface="Courier New"/>
              </a:rPr>
              <a:t>head</a:t>
            </a:r>
            <a:r>
              <a:rPr lang="en-GB" sz="1000">
                <a:solidFill>
                  <a:srgbClr val="626262"/>
                </a:solidFill>
                <a:latin typeface="Courier New"/>
                <a:ea typeface="Courier New"/>
                <a:cs typeface="Courier New"/>
                <a:sym typeface="Courier New"/>
              </a:rPr>
              <a:t>&gt;</a:t>
            </a:r>
            <a:endParaRPr sz="1000">
              <a:solidFill>
                <a:srgbClr val="212121"/>
              </a:solidFill>
              <a:latin typeface="Courier New"/>
              <a:ea typeface="Courier New"/>
              <a:cs typeface="Courier New"/>
              <a:sym typeface="Courier New"/>
            </a:endParaRPr>
          </a:p>
          <a:p>
            <a:pPr indent="0" lvl="0" marL="0" rtl="0" algn="l">
              <a:spcBef>
                <a:spcPts val="600"/>
              </a:spcBef>
              <a:spcAft>
                <a:spcPts val="0"/>
              </a:spcAft>
              <a:buNone/>
            </a:pPr>
            <a:r>
              <a:t/>
            </a:r>
            <a:endParaRPr sz="1000">
              <a:solidFill>
                <a:srgbClr val="212121"/>
              </a:solidFill>
              <a:latin typeface="Courier New"/>
              <a:ea typeface="Courier New"/>
              <a:cs typeface="Courier New"/>
              <a:sym typeface="Courier New"/>
            </a:endParaRPr>
          </a:p>
          <a:p>
            <a:pPr indent="0" lvl="0" marL="0" rtl="0" algn="l">
              <a:spcBef>
                <a:spcPts val="600"/>
              </a:spcBef>
              <a:spcAft>
                <a:spcPts val="0"/>
              </a:spcAft>
              <a:buNone/>
            </a:pPr>
            <a:r>
              <a:rPr lang="en-GB" sz="1000">
                <a:solidFill>
                  <a:srgbClr val="626262"/>
                </a:solidFill>
                <a:latin typeface="Courier New"/>
                <a:ea typeface="Courier New"/>
                <a:cs typeface="Courier New"/>
                <a:sym typeface="Courier New"/>
              </a:rPr>
              <a:t>&lt;</a:t>
            </a:r>
            <a:r>
              <a:rPr lang="en-GB" sz="1000">
                <a:solidFill>
                  <a:srgbClr val="95353A"/>
                </a:solidFill>
                <a:latin typeface="Courier New"/>
                <a:ea typeface="Courier New"/>
                <a:cs typeface="Courier New"/>
                <a:sym typeface="Courier New"/>
              </a:rPr>
              <a:t>body </a:t>
            </a:r>
            <a:r>
              <a:rPr lang="en-GB" sz="1000">
                <a:solidFill>
                  <a:srgbClr val="276738"/>
                </a:solidFill>
                <a:latin typeface="Courier New"/>
                <a:ea typeface="Courier New"/>
                <a:cs typeface="Courier New"/>
                <a:sym typeface="Courier New"/>
              </a:rPr>
              <a:t>onload</a:t>
            </a:r>
            <a:r>
              <a:rPr lang="en-GB" sz="1000">
                <a:solidFill>
                  <a:srgbClr val="626262"/>
                </a:solidFill>
                <a:latin typeface="Courier New"/>
                <a:ea typeface="Courier New"/>
                <a:cs typeface="Courier New"/>
                <a:sym typeface="Courier New"/>
              </a:rPr>
              <a:t>="</a:t>
            </a:r>
            <a:r>
              <a:rPr lang="en-GB" sz="1000">
                <a:solidFill>
                  <a:srgbClr val="00458B"/>
                </a:solidFill>
                <a:latin typeface="Courier New"/>
                <a:ea typeface="Courier New"/>
                <a:cs typeface="Courier New"/>
                <a:sym typeface="Courier New"/>
              </a:rPr>
              <a:t>newContent();</a:t>
            </a:r>
            <a:r>
              <a:rPr lang="en-GB" sz="1000">
                <a:solidFill>
                  <a:srgbClr val="626262"/>
                </a:solidFill>
                <a:latin typeface="Courier New"/>
                <a:ea typeface="Courier New"/>
                <a:cs typeface="Courier New"/>
                <a:sym typeface="Courier New"/>
              </a:rPr>
              <a:t>"&gt;</a:t>
            </a:r>
            <a:endParaRPr sz="1000">
              <a:solidFill>
                <a:srgbClr val="212121"/>
              </a:solidFill>
              <a:latin typeface="Courier New"/>
              <a:ea typeface="Courier New"/>
              <a:cs typeface="Courier New"/>
              <a:sym typeface="Courier New"/>
            </a:endParaRPr>
          </a:p>
          <a:p>
            <a:pPr indent="0" lvl="0" marL="0" rtl="0" algn="l">
              <a:spcBef>
                <a:spcPts val="600"/>
              </a:spcBef>
              <a:spcAft>
                <a:spcPts val="0"/>
              </a:spcAft>
              <a:buNone/>
            </a:pPr>
            <a:r>
              <a:rPr lang="en-GB" sz="1000">
                <a:solidFill>
                  <a:srgbClr val="212121"/>
                </a:solidFill>
                <a:latin typeface="Courier New"/>
                <a:ea typeface="Courier New"/>
                <a:cs typeface="Courier New"/>
                <a:sym typeface="Courier New"/>
              </a:rPr>
              <a:t>  </a:t>
            </a:r>
            <a:r>
              <a:rPr lang="en-GB" sz="1000">
                <a:solidFill>
                  <a:srgbClr val="626262"/>
                </a:solidFill>
                <a:latin typeface="Courier New"/>
                <a:ea typeface="Courier New"/>
                <a:cs typeface="Courier New"/>
                <a:sym typeface="Courier New"/>
              </a:rPr>
              <a:t>&lt;</a:t>
            </a:r>
            <a:r>
              <a:rPr lang="en-GB" sz="1000">
                <a:solidFill>
                  <a:srgbClr val="95353A"/>
                </a:solidFill>
                <a:latin typeface="Courier New"/>
                <a:ea typeface="Courier New"/>
                <a:cs typeface="Courier New"/>
                <a:sym typeface="Courier New"/>
              </a:rPr>
              <a:t>p</a:t>
            </a:r>
            <a:r>
              <a:rPr lang="en-GB" sz="1000">
                <a:solidFill>
                  <a:srgbClr val="626262"/>
                </a:solidFill>
                <a:latin typeface="Courier New"/>
                <a:ea typeface="Courier New"/>
                <a:cs typeface="Courier New"/>
                <a:sym typeface="Courier New"/>
              </a:rPr>
              <a:t>&gt;</a:t>
            </a:r>
            <a:r>
              <a:rPr lang="en-GB" sz="1000">
                <a:solidFill>
                  <a:srgbClr val="212121"/>
                </a:solidFill>
                <a:latin typeface="Courier New"/>
                <a:ea typeface="Courier New"/>
                <a:cs typeface="Courier New"/>
                <a:sym typeface="Courier New"/>
              </a:rPr>
              <a:t>Some original document content.</a:t>
            </a:r>
            <a:r>
              <a:rPr lang="en-GB" sz="1000">
                <a:solidFill>
                  <a:srgbClr val="626262"/>
                </a:solidFill>
                <a:latin typeface="Courier New"/>
                <a:ea typeface="Courier New"/>
                <a:cs typeface="Courier New"/>
                <a:sym typeface="Courier New"/>
              </a:rPr>
              <a:t>&lt;/</a:t>
            </a:r>
            <a:r>
              <a:rPr lang="en-GB" sz="1000">
                <a:solidFill>
                  <a:srgbClr val="95353A"/>
                </a:solidFill>
                <a:latin typeface="Courier New"/>
                <a:ea typeface="Courier New"/>
                <a:cs typeface="Courier New"/>
                <a:sym typeface="Courier New"/>
              </a:rPr>
              <a:t>p</a:t>
            </a:r>
            <a:r>
              <a:rPr lang="en-GB" sz="1000">
                <a:solidFill>
                  <a:srgbClr val="626262"/>
                </a:solidFill>
                <a:latin typeface="Courier New"/>
                <a:ea typeface="Courier New"/>
                <a:cs typeface="Courier New"/>
                <a:sym typeface="Courier New"/>
              </a:rPr>
              <a:t>&gt;</a:t>
            </a:r>
            <a:endParaRPr sz="1000">
              <a:solidFill>
                <a:srgbClr val="212121"/>
              </a:solidFill>
              <a:latin typeface="Courier New"/>
              <a:ea typeface="Courier New"/>
              <a:cs typeface="Courier New"/>
              <a:sym typeface="Courier New"/>
            </a:endParaRPr>
          </a:p>
          <a:p>
            <a:pPr indent="0" lvl="0" marL="0" rtl="0" algn="l">
              <a:spcBef>
                <a:spcPts val="600"/>
              </a:spcBef>
              <a:spcAft>
                <a:spcPts val="0"/>
              </a:spcAft>
              <a:buNone/>
            </a:pPr>
            <a:r>
              <a:rPr lang="en-GB" sz="1000">
                <a:solidFill>
                  <a:srgbClr val="626262"/>
                </a:solidFill>
                <a:latin typeface="Courier New"/>
                <a:ea typeface="Courier New"/>
                <a:cs typeface="Courier New"/>
                <a:sym typeface="Courier New"/>
              </a:rPr>
              <a:t>&lt;/</a:t>
            </a:r>
            <a:r>
              <a:rPr lang="en-GB" sz="1000">
                <a:solidFill>
                  <a:srgbClr val="95353A"/>
                </a:solidFill>
                <a:latin typeface="Courier New"/>
                <a:ea typeface="Courier New"/>
                <a:cs typeface="Courier New"/>
                <a:sym typeface="Courier New"/>
              </a:rPr>
              <a:t>body</a:t>
            </a:r>
            <a:r>
              <a:rPr lang="en-GB" sz="1000">
                <a:solidFill>
                  <a:srgbClr val="626262"/>
                </a:solidFill>
                <a:latin typeface="Courier New"/>
                <a:ea typeface="Courier New"/>
                <a:cs typeface="Courier New"/>
                <a:sym typeface="Courier New"/>
              </a:rPr>
              <a:t>&gt;</a:t>
            </a:r>
            <a:endParaRPr sz="1000">
              <a:solidFill>
                <a:srgbClr val="212121"/>
              </a:solidFill>
              <a:latin typeface="Courier New"/>
              <a:ea typeface="Courier New"/>
              <a:cs typeface="Courier New"/>
              <a:sym typeface="Courier New"/>
            </a:endParaRPr>
          </a:p>
          <a:p>
            <a:pPr indent="0" lvl="0" marL="0" rtl="0" algn="l">
              <a:spcBef>
                <a:spcPts val="600"/>
              </a:spcBef>
              <a:spcAft>
                <a:spcPts val="0"/>
              </a:spcAft>
              <a:buNone/>
            </a:pPr>
            <a:r>
              <a:t/>
            </a:r>
            <a:endParaRPr sz="1000">
              <a:solidFill>
                <a:srgbClr val="212121"/>
              </a:solidFill>
              <a:latin typeface="Courier New"/>
              <a:ea typeface="Courier New"/>
              <a:cs typeface="Courier New"/>
              <a:sym typeface="Courier New"/>
            </a:endParaRPr>
          </a:p>
          <a:p>
            <a:pPr indent="0" lvl="0" marL="228600" marR="228600" rtl="0" algn="l">
              <a:lnSpc>
                <a:spcPct val="140000"/>
              </a:lnSpc>
              <a:spcBef>
                <a:spcPts val="600"/>
              </a:spcBef>
              <a:spcAft>
                <a:spcPts val="0"/>
              </a:spcAft>
              <a:buNone/>
            </a:pPr>
            <a:r>
              <a:rPr lang="en-GB" sz="1000">
                <a:solidFill>
                  <a:srgbClr val="626262"/>
                </a:solidFill>
                <a:latin typeface="Courier New"/>
                <a:ea typeface="Courier New"/>
                <a:cs typeface="Courier New"/>
                <a:sym typeface="Courier New"/>
              </a:rPr>
              <a:t>&lt;/</a:t>
            </a:r>
            <a:r>
              <a:rPr lang="en-GB" sz="1000">
                <a:solidFill>
                  <a:srgbClr val="95353A"/>
                </a:solidFill>
                <a:latin typeface="Courier New"/>
                <a:ea typeface="Courier New"/>
                <a:cs typeface="Courier New"/>
                <a:sym typeface="Courier New"/>
              </a:rPr>
              <a:t>html</a:t>
            </a:r>
            <a:r>
              <a:rPr lang="en-GB" sz="1000">
                <a:solidFill>
                  <a:srgbClr val="626262"/>
                </a:solidFill>
                <a:latin typeface="Courier New"/>
                <a:ea typeface="Courier New"/>
                <a:cs typeface="Courier New"/>
                <a:sym typeface="Courier New"/>
              </a:rPr>
              <a:t>&gt;</a:t>
            </a:r>
            <a:endParaRPr sz="1000">
              <a:solidFill>
                <a:srgbClr val="666666"/>
              </a:solidFill>
              <a:latin typeface="Courier New"/>
              <a:ea typeface="Courier New"/>
              <a:cs typeface="Courier New"/>
              <a:sym typeface="Courier New"/>
            </a:endParaRPr>
          </a:p>
          <a:p>
            <a:pPr indent="0" lvl="0" marL="0" rtl="0" algn="l">
              <a:lnSpc>
                <a:spcPct val="100000"/>
              </a:lnSpc>
              <a:spcBef>
                <a:spcPts val="1800"/>
              </a:spcBef>
              <a:spcAft>
                <a:spcPts val="600"/>
              </a:spcAft>
              <a:buNone/>
            </a:pPr>
            <a:r>
              <a:t/>
            </a:r>
            <a:endParaRPr sz="1100">
              <a:solidFill>
                <a:srgbClr val="666666"/>
              </a:solidFill>
              <a:latin typeface="Lato"/>
              <a:ea typeface="Lato"/>
              <a:cs typeface="Lato"/>
              <a:sym typeface="Lato"/>
            </a:endParaRPr>
          </a:p>
        </p:txBody>
      </p:sp>
      <p:sp>
        <p:nvSpPr>
          <p:cNvPr id="591" name="Google Shape;591;p90"/>
          <p:cNvSpPr txBox="1"/>
          <p:nvPr/>
        </p:nvSpPr>
        <p:spPr>
          <a:xfrm>
            <a:off x="6409925" y="2087125"/>
            <a:ext cx="24126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latin typeface="Lato"/>
                <a:ea typeface="Lato"/>
                <a:cs typeface="Lato"/>
                <a:sym typeface="Lato"/>
              </a:rPr>
              <a:t>Output:</a:t>
            </a:r>
            <a:endParaRPr b="1" sz="1500">
              <a:latin typeface="Lato"/>
              <a:ea typeface="Lato"/>
              <a:cs typeface="Lato"/>
              <a:sym typeface="Lato"/>
            </a:endParaRPr>
          </a:p>
          <a:p>
            <a:pPr indent="0" lvl="0" marL="0" rtl="0" algn="l">
              <a:spcBef>
                <a:spcPts val="0"/>
              </a:spcBef>
              <a:spcAft>
                <a:spcPts val="0"/>
              </a:spcAft>
              <a:buNone/>
            </a:pPr>
            <a:br>
              <a:rPr lang="en-GB">
                <a:latin typeface="Lato"/>
                <a:ea typeface="Lato"/>
                <a:cs typeface="Lato"/>
                <a:sym typeface="Lato"/>
              </a:rPr>
            </a:br>
            <a:r>
              <a:rPr lang="en-GB">
                <a:latin typeface="Lato"/>
                <a:ea typeface="Lato"/>
                <a:cs typeface="Lato"/>
                <a:sym typeface="Lato"/>
              </a:rPr>
              <a:t>Hello World is common</a:t>
            </a:r>
            <a:endParaRPr>
              <a:latin typeface="Lato"/>
              <a:ea typeface="Lato"/>
              <a:cs typeface="Lato"/>
              <a:sym typeface="Lato"/>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91"/>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600"/>
              </a:spcAft>
              <a:buNone/>
            </a:pPr>
            <a:r>
              <a:rPr lang="en-GB">
                <a:solidFill>
                  <a:srgbClr val="212529"/>
                </a:solidFill>
                <a:highlight>
                  <a:srgbClr val="FFFFFF"/>
                </a:highlight>
              </a:rPr>
              <a:t>JavaScript Functions</a:t>
            </a:r>
            <a:endParaRPr>
              <a:solidFill>
                <a:srgbClr val="212529"/>
              </a:solidFill>
              <a:highlight>
                <a:srgbClr val="FFFFFF"/>
              </a:highlight>
            </a:endParaRPr>
          </a:p>
        </p:txBody>
      </p:sp>
      <p:sp>
        <p:nvSpPr>
          <p:cNvPr id="597" name="Google Shape;597;p91"/>
          <p:cNvSpPr txBox="1"/>
          <p:nvPr/>
        </p:nvSpPr>
        <p:spPr>
          <a:xfrm>
            <a:off x="729450" y="1259350"/>
            <a:ext cx="7816800" cy="362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100">
                <a:solidFill>
                  <a:srgbClr val="666666"/>
                </a:solidFill>
                <a:latin typeface="Lato"/>
                <a:ea typeface="Lato"/>
                <a:cs typeface="Lato"/>
                <a:sym typeface="Lato"/>
              </a:rPr>
              <a:t>JavaScript Functions, just like in any other language, is a set of statements that are used to perform a specific task, like adding two numbers, finding the square of a number, or any user-defined task.</a:t>
            </a:r>
            <a:endParaRPr sz="1100">
              <a:solidFill>
                <a:srgbClr val="666666"/>
              </a:solidFill>
              <a:latin typeface="Lato"/>
              <a:ea typeface="Lato"/>
              <a:cs typeface="Lato"/>
              <a:sym typeface="Lato"/>
            </a:endParaRPr>
          </a:p>
          <a:p>
            <a:pPr indent="0" lvl="0" marL="0" rtl="0" algn="l">
              <a:lnSpc>
                <a:spcPct val="115000"/>
              </a:lnSpc>
              <a:spcBef>
                <a:spcPts val="1200"/>
              </a:spcBef>
              <a:spcAft>
                <a:spcPts val="0"/>
              </a:spcAft>
              <a:buNone/>
            </a:pPr>
            <a:r>
              <a:rPr lang="en-GB" sz="1100">
                <a:solidFill>
                  <a:srgbClr val="666666"/>
                </a:solidFill>
                <a:latin typeface="Lato"/>
                <a:ea typeface="Lato"/>
                <a:cs typeface="Lato"/>
                <a:sym typeface="Lato"/>
              </a:rPr>
              <a:t>Let's take an example to understand the concept of Functions. </a:t>
            </a:r>
            <a:endParaRPr sz="1100">
              <a:solidFill>
                <a:srgbClr val="666666"/>
              </a:solidFill>
              <a:latin typeface="Lato"/>
              <a:ea typeface="Lato"/>
              <a:cs typeface="Lato"/>
              <a:sym typeface="Lato"/>
            </a:endParaRPr>
          </a:p>
          <a:p>
            <a:pPr indent="0" lvl="0" marL="0" rtl="0" algn="l">
              <a:lnSpc>
                <a:spcPct val="115000"/>
              </a:lnSpc>
              <a:spcBef>
                <a:spcPts val="1200"/>
              </a:spcBef>
              <a:spcAft>
                <a:spcPts val="1200"/>
              </a:spcAft>
              <a:buNone/>
            </a:pPr>
            <a:r>
              <a:rPr lang="en-GB" sz="1100">
                <a:solidFill>
                  <a:srgbClr val="666666"/>
                </a:solidFill>
                <a:latin typeface="Lato"/>
                <a:ea typeface="Lato"/>
                <a:cs typeface="Lato"/>
                <a:sym typeface="Lato"/>
              </a:rPr>
              <a:t>If you are building an application for Student Management in which you take data from a student during the registration process and then that data is used at the time of identity card printing, mark sheet printing, any notice printing or anywhere else, then one approach would be that wherever you want student data you can use the student id, query the database and find all the information about the student. You will have to write the same code wherever you want student information. But this will lead to code repetition and if you have to change something in this logic of fetching student data, you will have to make the changes everywhere.</a:t>
            </a:r>
            <a:endParaRPr sz="1100">
              <a:solidFill>
                <a:srgbClr val="666666"/>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900"/>
              </a:spcAft>
              <a:buNone/>
            </a:pPr>
            <a:r>
              <a:rPr lang="en-GB">
                <a:solidFill>
                  <a:srgbClr val="25265E"/>
                </a:solidFill>
              </a:rPr>
              <a:t>Advantages of JavaScript?</a:t>
            </a:r>
            <a:endParaRPr>
              <a:solidFill>
                <a:srgbClr val="25265E"/>
              </a:solidFill>
            </a:endParaRPr>
          </a:p>
        </p:txBody>
      </p:sp>
      <p:sp>
        <p:nvSpPr>
          <p:cNvPr id="130" name="Google Shape;130;p20"/>
          <p:cNvSpPr txBox="1"/>
          <p:nvPr>
            <p:ph idx="1" type="body"/>
          </p:nvPr>
        </p:nvSpPr>
        <p:spPr>
          <a:xfrm>
            <a:off x="729450" y="1469275"/>
            <a:ext cx="7688700" cy="33276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GB" sz="1100">
                <a:solidFill>
                  <a:srgbClr val="666666"/>
                </a:solidFill>
                <a:highlight>
                  <a:srgbClr val="FFFFFF"/>
                </a:highlight>
              </a:rPr>
              <a:t>7. Extended Functionality</a:t>
            </a:r>
            <a:endParaRPr b="1" sz="1100">
              <a:solidFill>
                <a:srgbClr val="666666"/>
              </a:solidFill>
              <a:highlight>
                <a:srgbClr val="FFFFFF"/>
              </a:highlight>
            </a:endParaRPr>
          </a:p>
          <a:p>
            <a:pPr indent="0" lvl="0" marL="0" rtl="0" algn="l">
              <a:spcBef>
                <a:spcPts val="1100"/>
              </a:spcBef>
              <a:spcAft>
                <a:spcPts val="0"/>
              </a:spcAft>
              <a:buNone/>
            </a:pPr>
            <a:r>
              <a:rPr lang="en-GB" sz="1100">
                <a:solidFill>
                  <a:srgbClr val="666666"/>
                </a:solidFill>
                <a:highlight>
                  <a:srgbClr val="FFFFFF"/>
                </a:highlight>
              </a:rPr>
              <a:t>Third-party add-ons like Greasemonkey (a Mozilla Firefox extension) allow the developers to add snippets of predefined code in their code to save time and money. These add-ons help the developers build JavaScript applications a lot faster and with much more ease than other programming languages.</a:t>
            </a:r>
            <a:endParaRPr sz="1100">
              <a:solidFill>
                <a:srgbClr val="666666"/>
              </a:solidFill>
              <a:highlight>
                <a:srgbClr val="FFFFFF"/>
              </a:highlight>
            </a:endParaRPr>
          </a:p>
          <a:p>
            <a:pPr indent="0" lvl="0" marL="0" rtl="0" algn="l">
              <a:lnSpc>
                <a:spcPct val="130000"/>
              </a:lnSpc>
              <a:spcBef>
                <a:spcPts val="1400"/>
              </a:spcBef>
              <a:spcAft>
                <a:spcPts val="0"/>
              </a:spcAft>
              <a:buNone/>
            </a:pPr>
            <a:r>
              <a:rPr b="1" lang="en-GB" sz="1100">
                <a:solidFill>
                  <a:srgbClr val="666666"/>
                </a:solidFill>
                <a:highlight>
                  <a:srgbClr val="FFFFFF"/>
                </a:highlight>
              </a:rPr>
              <a:t>8. Versatility</a:t>
            </a:r>
            <a:endParaRPr b="1" sz="1100">
              <a:solidFill>
                <a:srgbClr val="666666"/>
              </a:solidFill>
              <a:highlight>
                <a:srgbClr val="FFFFFF"/>
              </a:highlight>
            </a:endParaRPr>
          </a:p>
          <a:p>
            <a:pPr indent="0" lvl="0" marL="0" rtl="0" algn="l">
              <a:spcBef>
                <a:spcPts val="1100"/>
              </a:spcBef>
              <a:spcAft>
                <a:spcPts val="0"/>
              </a:spcAft>
              <a:buNone/>
            </a:pPr>
            <a:r>
              <a:rPr lang="en-GB" sz="1100">
                <a:solidFill>
                  <a:srgbClr val="666666"/>
                </a:solidFill>
                <a:highlight>
                  <a:srgbClr val="FFFFFF"/>
                </a:highlight>
              </a:rPr>
              <a:t>JavaScript is now capable of front-end as well as back-end development. Back-end development uses NodeJS while many libraries help in front-end development like AngularJS</a:t>
            </a:r>
            <a:r>
              <a:rPr i="1" lang="en-GB" sz="1100">
                <a:solidFill>
                  <a:srgbClr val="666666"/>
                </a:solidFill>
                <a:highlight>
                  <a:srgbClr val="FFFFFF"/>
                </a:highlight>
              </a:rPr>
              <a:t>, ReactJS, etc.</a:t>
            </a:r>
            <a:endParaRPr i="1" sz="1100">
              <a:solidFill>
                <a:srgbClr val="666666"/>
              </a:solidFill>
              <a:highlight>
                <a:srgbClr val="FFFFFF"/>
              </a:highlight>
            </a:endParaRPr>
          </a:p>
          <a:p>
            <a:pPr indent="0" lvl="0" marL="0" rtl="0" algn="l">
              <a:lnSpc>
                <a:spcPct val="130000"/>
              </a:lnSpc>
              <a:spcBef>
                <a:spcPts val="1400"/>
              </a:spcBef>
              <a:spcAft>
                <a:spcPts val="0"/>
              </a:spcAft>
              <a:buNone/>
            </a:pPr>
            <a:r>
              <a:rPr b="1" lang="en-GB" sz="1100">
                <a:solidFill>
                  <a:srgbClr val="666666"/>
                </a:solidFill>
                <a:highlight>
                  <a:srgbClr val="FFFFFF"/>
                </a:highlight>
              </a:rPr>
              <a:t>9. Less Overhead</a:t>
            </a:r>
            <a:endParaRPr b="1" sz="1100">
              <a:solidFill>
                <a:srgbClr val="666666"/>
              </a:solidFill>
              <a:highlight>
                <a:srgbClr val="FFFFFF"/>
              </a:highlight>
            </a:endParaRPr>
          </a:p>
          <a:p>
            <a:pPr indent="0" lvl="0" marL="0" rtl="0" algn="l">
              <a:spcBef>
                <a:spcPts val="1100"/>
              </a:spcBef>
              <a:spcAft>
                <a:spcPts val="1400"/>
              </a:spcAft>
              <a:buNone/>
            </a:pPr>
            <a:r>
              <a:rPr lang="en-GB" sz="1100">
                <a:solidFill>
                  <a:srgbClr val="666666"/>
                </a:solidFill>
                <a:highlight>
                  <a:srgbClr val="FFFFFF"/>
                </a:highlight>
              </a:rPr>
              <a:t>JavaScript improves the performance of websites and web applications by reducing the code length. The codes contain less overhead with the use of various built-in functions for loops, DOM access, etc</a:t>
            </a:r>
            <a:r>
              <a:rPr i="1" lang="en-GB" sz="1100">
                <a:solidFill>
                  <a:srgbClr val="666666"/>
                </a:solidFill>
                <a:highlight>
                  <a:srgbClr val="FFFFFF"/>
                </a:highlight>
              </a:rPr>
              <a:t>.</a:t>
            </a:r>
            <a:endParaRPr sz="1100">
              <a:solidFill>
                <a:srgbClr val="666666"/>
              </a:solidFill>
              <a:highlight>
                <a:srgbClr val="FFFFFF"/>
              </a:highlight>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92"/>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600"/>
              </a:spcAft>
              <a:buNone/>
            </a:pPr>
            <a:r>
              <a:rPr lang="en-GB">
                <a:solidFill>
                  <a:srgbClr val="212529"/>
                </a:solidFill>
                <a:highlight>
                  <a:srgbClr val="FFFFFF"/>
                </a:highlight>
              </a:rPr>
              <a:t>JavaScript Functions</a:t>
            </a:r>
            <a:endParaRPr>
              <a:solidFill>
                <a:srgbClr val="212529"/>
              </a:solidFill>
              <a:highlight>
                <a:srgbClr val="FFFFFF"/>
              </a:highlight>
            </a:endParaRPr>
          </a:p>
        </p:txBody>
      </p:sp>
      <p:sp>
        <p:nvSpPr>
          <p:cNvPr id="603" name="Google Shape;603;p92"/>
          <p:cNvSpPr txBox="1"/>
          <p:nvPr/>
        </p:nvSpPr>
        <p:spPr>
          <a:xfrm>
            <a:off x="729450" y="4230825"/>
            <a:ext cx="7816800" cy="84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GB" sz="1100">
                <a:solidFill>
                  <a:srgbClr val="666666"/>
                </a:solidFill>
                <a:latin typeface="Lato"/>
                <a:ea typeface="Lato"/>
                <a:cs typeface="Lato"/>
                <a:sym typeface="Lato"/>
              </a:rPr>
              <a:t>The better approach to this problem would be defining a function, which takes student id as input, queries the database and returns the student data as output, and then use this function anywhere we want by just calling it. Now, if you have to change something in the logic, you can do it easily.</a:t>
            </a:r>
            <a:endParaRPr sz="1100">
              <a:solidFill>
                <a:srgbClr val="666666"/>
              </a:solidFill>
              <a:latin typeface="Lato"/>
              <a:ea typeface="Lato"/>
              <a:cs typeface="Lato"/>
              <a:sym typeface="Lato"/>
            </a:endParaRPr>
          </a:p>
        </p:txBody>
      </p:sp>
      <p:pic>
        <p:nvPicPr>
          <p:cNvPr id="604" name="Google Shape;604;p92"/>
          <p:cNvPicPr preferRelativeResize="0"/>
          <p:nvPr/>
        </p:nvPicPr>
        <p:blipFill>
          <a:blip r:embed="rId3">
            <a:alphaModFix/>
          </a:blip>
          <a:stretch>
            <a:fillRect/>
          </a:stretch>
        </p:blipFill>
        <p:spPr>
          <a:xfrm>
            <a:off x="729450" y="1393525"/>
            <a:ext cx="3982175" cy="2755725"/>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93"/>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600"/>
              </a:spcAft>
              <a:buNone/>
            </a:pPr>
            <a:r>
              <a:rPr lang="en-GB">
                <a:solidFill>
                  <a:srgbClr val="212529"/>
                </a:solidFill>
                <a:highlight>
                  <a:srgbClr val="FFFFFF"/>
                </a:highlight>
              </a:rPr>
              <a:t>JavaScript Functions</a:t>
            </a:r>
            <a:endParaRPr>
              <a:solidFill>
                <a:srgbClr val="212529"/>
              </a:solidFill>
              <a:highlight>
                <a:srgbClr val="FFFFFF"/>
              </a:highlight>
            </a:endParaRPr>
          </a:p>
        </p:txBody>
      </p:sp>
      <p:sp>
        <p:nvSpPr>
          <p:cNvPr id="610" name="Google Shape;610;p93"/>
          <p:cNvSpPr txBox="1"/>
          <p:nvPr/>
        </p:nvSpPr>
        <p:spPr>
          <a:xfrm>
            <a:off x="729450" y="1301800"/>
            <a:ext cx="7816800" cy="3770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1500"/>
              </a:spcBef>
              <a:spcAft>
                <a:spcPts val="0"/>
              </a:spcAft>
              <a:buNone/>
            </a:pPr>
            <a:r>
              <a:rPr b="1" lang="en-GB" sz="1100">
                <a:solidFill>
                  <a:srgbClr val="666666"/>
                </a:solidFill>
                <a:latin typeface="Lato"/>
                <a:ea typeface="Lato"/>
                <a:cs typeface="Lato"/>
                <a:sym typeface="Lato"/>
              </a:rPr>
              <a:t>JavaScript Function</a:t>
            </a:r>
            <a:r>
              <a:rPr lang="en-GB" sz="1100">
                <a:solidFill>
                  <a:srgbClr val="666666"/>
                </a:solidFill>
                <a:latin typeface="Lato"/>
                <a:ea typeface="Lato"/>
                <a:cs typeface="Lato"/>
                <a:sym typeface="Lato"/>
              </a:rPr>
              <a:t>: Definition</a:t>
            </a:r>
            <a:endParaRPr sz="1100">
              <a:solidFill>
                <a:srgbClr val="666666"/>
              </a:solidFill>
              <a:latin typeface="Lato"/>
              <a:ea typeface="Lato"/>
              <a:cs typeface="Lato"/>
              <a:sym typeface="Lato"/>
            </a:endParaRPr>
          </a:p>
          <a:p>
            <a:pPr indent="0" lvl="0" marL="0" rtl="0" algn="l">
              <a:lnSpc>
                <a:spcPct val="115000"/>
              </a:lnSpc>
              <a:spcBef>
                <a:spcPts val="1500"/>
              </a:spcBef>
              <a:spcAft>
                <a:spcPts val="0"/>
              </a:spcAft>
              <a:buNone/>
            </a:pPr>
            <a:r>
              <a:rPr lang="en-GB" sz="1100">
                <a:solidFill>
                  <a:srgbClr val="666666"/>
                </a:solidFill>
                <a:latin typeface="Lato"/>
                <a:ea typeface="Lato"/>
                <a:cs typeface="Lato"/>
                <a:sym typeface="Lato"/>
              </a:rPr>
              <a:t>Now that you have an idea, what a function is, let's see its definition, and how we can define a function, the basic function structure, and using a function in JavaScript.</a:t>
            </a:r>
            <a:endParaRPr sz="1100">
              <a:solidFill>
                <a:srgbClr val="666666"/>
              </a:solidFill>
              <a:latin typeface="Lato"/>
              <a:ea typeface="Lato"/>
              <a:cs typeface="Lato"/>
              <a:sym typeface="Lato"/>
            </a:endParaRPr>
          </a:p>
          <a:p>
            <a:pPr indent="0" lvl="0" marL="0" rtl="0" algn="l">
              <a:lnSpc>
                <a:spcPct val="115000"/>
              </a:lnSpc>
              <a:spcBef>
                <a:spcPts val="1200"/>
              </a:spcBef>
              <a:spcAft>
                <a:spcPts val="0"/>
              </a:spcAft>
              <a:buNone/>
            </a:pPr>
            <a:r>
              <a:rPr lang="en-GB" sz="1100">
                <a:solidFill>
                  <a:srgbClr val="666666"/>
                </a:solidFill>
                <a:latin typeface="Lato"/>
                <a:ea typeface="Lato"/>
                <a:cs typeface="Lato"/>
                <a:sym typeface="Lato"/>
              </a:rPr>
              <a:t>JavaScript function is a set of statements that are used to perform a specific task. It can take one or more input and can return output as well. Both, taking input and returning an output are optional.</a:t>
            </a:r>
            <a:endParaRPr sz="1100">
              <a:solidFill>
                <a:srgbClr val="666666"/>
              </a:solidFill>
              <a:latin typeface="Lato"/>
              <a:ea typeface="Lato"/>
              <a:cs typeface="Lato"/>
              <a:sym typeface="Lato"/>
            </a:endParaRPr>
          </a:p>
          <a:p>
            <a:pPr indent="0" lvl="0" marL="0" rtl="0" algn="l">
              <a:lnSpc>
                <a:spcPct val="115000"/>
              </a:lnSpc>
              <a:spcBef>
                <a:spcPts val="1200"/>
              </a:spcBef>
              <a:spcAft>
                <a:spcPts val="0"/>
              </a:spcAft>
              <a:buNone/>
            </a:pPr>
            <a:r>
              <a:rPr lang="en-GB" sz="1100">
                <a:solidFill>
                  <a:srgbClr val="666666"/>
                </a:solidFill>
                <a:latin typeface="Lato"/>
                <a:ea typeface="Lato"/>
                <a:cs typeface="Lato"/>
                <a:sym typeface="Lato"/>
              </a:rPr>
              <a:t>Using functions avoids repetition of the code as we need to write the code only once and then the code can be called anywhere using function name. A function can be helpful in the following scenarios.</a:t>
            </a:r>
            <a:endParaRPr sz="1100">
              <a:solidFill>
                <a:srgbClr val="666666"/>
              </a:solidFill>
              <a:latin typeface="Lato"/>
              <a:ea typeface="Lato"/>
              <a:cs typeface="Lato"/>
              <a:sym typeface="Lato"/>
            </a:endParaRPr>
          </a:p>
          <a:p>
            <a:pPr indent="-298450" lvl="0" marL="457200" rtl="0" algn="l">
              <a:lnSpc>
                <a:spcPct val="115000"/>
              </a:lnSpc>
              <a:spcBef>
                <a:spcPts val="1200"/>
              </a:spcBef>
              <a:spcAft>
                <a:spcPts val="0"/>
              </a:spcAft>
              <a:buClr>
                <a:srgbClr val="666666"/>
              </a:buClr>
              <a:buSzPts val="1100"/>
              <a:buFont typeface="Lato"/>
              <a:buChar char="●"/>
            </a:pPr>
            <a:r>
              <a:rPr lang="en-GB" sz="1100">
                <a:solidFill>
                  <a:srgbClr val="666666"/>
                </a:solidFill>
                <a:latin typeface="Lato"/>
                <a:ea typeface="Lato"/>
                <a:cs typeface="Lato"/>
                <a:sym typeface="Lato"/>
              </a:rPr>
              <a:t>For instance, suppose you want to add some numbers and display the results on a web page. In that case, you can define the code for adding the numbers in a function and call the function whenever needed.</a:t>
            </a:r>
            <a:endParaRPr sz="1100">
              <a:solidFill>
                <a:srgbClr val="666666"/>
              </a:solidFill>
              <a:latin typeface="Lato"/>
              <a:ea typeface="Lato"/>
              <a:cs typeface="Lato"/>
              <a:sym typeface="Lato"/>
            </a:endParaRPr>
          </a:p>
          <a:p>
            <a:pPr indent="-298450" lvl="0" marL="457200" rtl="0" algn="l">
              <a:lnSpc>
                <a:spcPct val="115000"/>
              </a:lnSpc>
              <a:spcBef>
                <a:spcPts val="0"/>
              </a:spcBef>
              <a:spcAft>
                <a:spcPts val="0"/>
              </a:spcAft>
              <a:buClr>
                <a:srgbClr val="666666"/>
              </a:buClr>
              <a:buSzPts val="1100"/>
              <a:buFont typeface="Lato"/>
              <a:buChar char="●"/>
            </a:pPr>
            <a:r>
              <a:rPr lang="en-GB" sz="1100">
                <a:solidFill>
                  <a:srgbClr val="666666"/>
                </a:solidFill>
                <a:latin typeface="Lato"/>
                <a:ea typeface="Lato"/>
                <a:cs typeface="Lato"/>
                <a:sym typeface="Lato"/>
              </a:rPr>
              <a:t>For repetitive tasks like displaying a message whenever a web page is loaded into the browser, we can use functions.</a:t>
            </a:r>
            <a:endParaRPr sz="1100">
              <a:solidFill>
                <a:srgbClr val="666666"/>
              </a:solidFill>
              <a:latin typeface="Lato"/>
              <a:ea typeface="Lato"/>
              <a:cs typeface="Lato"/>
              <a:sym typeface="Lato"/>
            </a:endParaRPr>
          </a:p>
          <a:p>
            <a:pPr indent="0" lvl="0" marL="0" rtl="0" algn="l">
              <a:lnSpc>
                <a:spcPct val="115000"/>
              </a:lnSpc>
              <a:spcBef>
                <a:spcPts val="1200"/>
              </a:spcBef>
              <a:spcAft>
                <a:spcPts val="1200"/>
              </a:spcAft>
              <a:buNone/>
            </a:pPr>
            <a:r>
              <a:t/>
            </a:r>
            <a:endParaRPr sz="1100">
              <a:solidFill>
                <a:srgbClr val="666666"/>
              </a:solidFill>
              <a:latin typeface="Lato"/>
              <a:ea typeface="Lato"/>
              <a:cs typeface="Lato"/>
              <a:sym typeface="Lato"/>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94"/>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600"/>
              </a:spcAft>
              <a:buNone/>
            </a:pPr>
            <a:r>
              <a:rPr lang="en-GB">
                <a:solidFill>
                  <a:srgbClr val="212529"/>
                </a:solidFill>
                <a:highlight>
                  <a:srgbClr val="FFFFFF"/>
                </a:highlight>
              </a:rPr>
              <a:t> Why functions are required ?</a:t>
            </a:r>
            <a:endParaRPr>
              <a:solidFill>
                <a:srgbClr val="212529"/>
              </a:solidFill>
              <a:highlight>
                <a:srgbClr val="FFFFFF"/>
              </a:highlight>
            </a:endParaRPr>
          </a:p>
        </p:txBody>
      </p:sp>
      <p:sp>
        <p:nvSpPr>
          <p:cNvPr id="616" name="Google Shape;616;p94"/>
          <p:cNvSpPr txBox="1"/>
          <p:nvPr/>
        </p:nvSpPr>
        <p:spPr>
          <a:xfrm>
            <a:off x="729450" y="1301800"/>
            <a:ext cx="7816800" cy="357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100">
                <a:solidFill>
                  <a:srgbClr val="666666"/>
                </a:solidFill>
                <a:latin typeface="Lato"/>
                <a:ea typeface="Lato"/>
                <a:cs typeface="Lato"/>
                <a:sym typeface="Lato"/>
              </a:rPr>
              <a:t>Every function in JavaScript is a Function object. See Function for information on properties and methods of Function objects.</a:t>
            </a:r>
            <a:endParaRPr sz="1100">
              <a:solidFill>
                <a:srgbClr val="666666"/>
              </a:solidFill>
              <a:latin typeface="Lato"/>
              <a:ea typeface="Lato"/>
              <a:cs typeface="Lato"/>
              <a:sym typeface="Lato"/>
            </a:endParaRPr>
          </a:p>
          <a:p>
            <a:pPr indent="0" lvl="0" marL="0" rtl="0" algn="l">
              <a:lnSpc>
                <a:spcPct val="115000"/>
              </a:lnSpc>
              <a:spcBef>
                <a:spcPts val="1800"/>
              </a:spcBef>
              <a:spcAft>
                <a:spcPts val="0"/>
              </a:spcAft>
              <a:buNone/>
            </a:pPr>
            <a:r>
              <a:rPr lang="en-GB" sz="1100">
                <a:solidFill>
                  <a:srgbClr val="666666"/>
                </a:solidFill>
                <a:latin typeface="Lato"/>
                <a:ea typeface="Lato"/>
                <a:cs typeface="Lato"/>
                <a:sym typeface="Lato"/>
              </a:rPr>
              <a:t>To return a value other than the default, a function must have a return statement that specifies the value to return. A function without a return statement will return a default value. In the case of a constructor called with the new keyword, the default value is the value of its this parameter. For all other functions, the default return value is undefined.</a:t>
            </a:r>
            <a:endParaRPr sz="1100">
              <a:solidFill>
                <a:srgbClr val="666666"/>
              </a:solidFill>
              <a:latin typeface="Lato"/>
              <a:ea typeface="Lato"/>
              <a:cs typeface="Lato"/>
              <a:sym typeface="Lato"/>
            </a:endParaRPr>
          </a:p>
          <a:p>
            <a:pPr indent="0" lvl="0" marL="0" rtl="0" algn="l">
              <a:lnSpc>
                <a:spcPct val="115000"/>
              </a:lnSpc>
              <a:spcBef>
                <a:spcPts val="1800"/>
              </a:spcBef>
              <a:spcAft>
                <a:spcPts val="0"/>
              </a:spcAft>
              <a:buNone/>
            </a:pPr>
            <a:r>
              <a:rPr lang="en-GB" sz="1100">
                <a:solidFill>
                  <a:srgbClr val="666666"/>
                </a:solidFill>
                <a:latin typeface="Lato"/>
                <a:ea typeface="Lato"/>
                <a:cs typeface="Lato"/>
                <a:sym typeface="Lato"/>
              </a:rPr>
              <a:t>The parameters of a function call are the function's </a:t>
            </a:r>
            <a:r>
              <a:rPr i="1" lang="en-GB" sz="1100">
                <a:solidFill>
                  <a:srgbClr val="666666"/>
                </a:solidFill>
                <a:latin typeface="Lato"/>
                <a:ea typeface="Lato"/>
                <a:cs typeface="Lato"/>
                <a:sym typeface="Lato"/>
              </a:rPr>
              <a:t>arguments</a:t>
            </a:r>
            <a:r>
              <a:rPr lang="en-GB" sz="1100">
                <a:solidFill>
                  <a:srgbClr val="666666"/>
                </a:solidFill>
                <a:latin typeface="Lato"/>
                <a:ea typeface="Lato"/>
                <a:cs typeface="Lato"/>
                <a:sym typeface="Lato"/>
              </a:rPr>
              <a:t>. Arguments are passed to functions </a:t>
            </a:r>
            <a:r>
              <a:rPr i="1" lang="en-GB" sz="1100">
                <a:solidFill>
                  <a:srgbClr val="666666"/>
                </a:solidFill>
                <a:latin typeface="Lato"/>
                <a:ea typeface="Lato"/>
                <a:cs typeface="Lato"/>
                <a:sym typeface="Lato"/>
              </a:rPr>
              <a:t>by value</a:t>
            </a:r>
            <a:r>
              <a:rPr lang="en-GB" sz="1100">
                <a:solidFill>
                  <a:srgbClr val="666666"/>
                </a:solidFill>
                <a:latin typeface="Lato"/>
                <a:ea typeface="Lato"/>
                <a:cs typeface="Lato"/>
                <a:sym typeface="Lato"/>
              </a:rPr>
              <a:t>. If the function changes the value of an argument, this change is not reflected globally or in the calling function. However, object references are values, too, and they are special: if the function changes the referred object's properties, that change is visible outside the function,</a:t>
            </a:r>
            <a:endParaRPr sz="1100">
              <a:solidFill>
                <a:srgbClr val="666666"/>
              </a:solidFill>
              <a:latin typeface="Lato"/>
              <a:ea typeface="Lato"/>
              <a:cs typeface="Lato"/>
              <a:sym typeface="Lato"/>
            </a:endParaRPr>
          </a:p>
          <a:p>
            <a:pPr indent="0" lvl="0" marL="0" rtl="0" algn="l">
              <a:lnSpc>
                <a:spcPct val="115000"/>
              </a:lnSpc>
              <a:spcBef>
                <a:spcPts val="1800"/>
              </a:spcBef>
              <a:spcAft>
                <a:spcPts val="1200"/>
              </a:spcAft>
              <a:buNone/>
            </a:pPr>
            <a:r>
              <a:t/>
            </a:r>
            <a:endParaRPr b="1" sz="1100">
              <a:solidFill>
                <a:srgbClr val="666666"/>
              </a:solidFill>
              <a:latin typeface="Lato"/>
              <a:ea typeface="Lato"/>
              <a:cs typeface="Lato"/>
              <a:sym typeface="Lato"/>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95"/>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600"/>
              </a:spcAft>
              <a:buNone/>
            </a:pPr>
            <a:r>
              <a:rPr lang="en-GB">
                <a:solidFill>
                  <a:srgbClr val="212529"/>
                </a:solidFill>
                <a:highlight>
                  <a:srgbClr val="FFFFFF"/>
                </a:highlight>
              </a:rPr>
              <a:t>JavaScript Functions</a:t>
            </a:r>
            <a:endParaRPr>
              <a:solidFill>
                <a:srgbClr val="212529"/>
              </a:solidFill>
              <a:highlight>
                <a:srgbClr val="FFFFFF"/>
              </a:highlight>
            </a:endParaRPr>
          </a:p>
        </p:txBody>
      </p:sp>
      <p:sp>
        <p:nvSpPr>
          <p:cNvPr id="622" name="Google Shape;622;p95"/>
          <p:cNvSpPr txBox="1"/>
          <p:nvPr/>
        </p:nvSpPr>
        <p:spPr>
          <a:xfrm>
            <a:off x="729450" y="1301800"/>
            <a:ext cx="7816800" cy="377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GB" sz="1100">
                <a:solidFill>
                  <a:srgbClr val="666666"/>
                </a:solidFill>
                <a:latin typeface="Lato"/>
                <a:ea typeface="Lato"/>
                <a:cs typeface="Lato"/>
                <a:sym typeface="Lato"/>
              </a:rPr>
              <a:t>Following image shows the structure of a JavaScript function:</a:t>
            </a:r>
            <a:endParaRPr sz="1100">
              <a:solidFill>
                <a:srgbClr val="666666"/>
              </a:solidFill>
              <a:latin typeface="Lato"/>
              <a:ea typeface="Lato"/>
              <a:cs typeface="Lato"/>
              <a:sym typeface="Lato"/>
            </a:endParaRPr>
          </a:p>
        </p:txBody>
      </p:sp>
      <p:pic>
        <p:nvPicPr>
          <p:cNvPr id="623" name="Google Shape;623;p95"/>
          <p:cNvPicPr preferRelativeResize="0"/>
          <p:nvPr/>
        </p:nvPicPr>
        <p:blipFill>
          <a:blip r:embed="rId3">
            <a:alphaModFix/>
          </a:blip>
          <a:stretch>
            <a:fillRect/>
          </a:stretch>
        </p:blipFill>
        <p:spPr>
          <a:xfrm>
            <a:off x="833500" y="2077450"/>
            <a:ext cx="4340701" cy="2604425"/>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96"/>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600"/>
              </a:spcAft>
              <a:buNone/>
            </a:pPr>
            <a:r>
              <a:rPr lang="en-GB">
                <a:solidFill>
                  <a:srgbClr val="212529"/>
                </a:solidFill>
                <a:highlight>
                  <a:srgbClr val="FFFFFF"/>
                </a:highlight>
              </a:rPr>
              <a:t>JavaScript Functions</a:t>
            </a:r>
            <a:endParaRPr>
              <a:solidFill>
                <a:srgbClr val="212529"/>
              </a:solidFill>
              <a:highlight>
                <a:srgbClr val="FFFFFF"/>
              </a:highlight>
            </a:endParaRPr>
          </a:p>
        </p:txBody>
      </p:sp>
      <p:sp>
        <p:nvSpPr>
          <p:cNvPr id="629" name="Google Shape;629;p96"/>
          <p:cNvSpPr txBox="1"/>
          <p:nvPr/>
        </p:nvSpPr>
        <p:spPr>
          <a:xfrm>
            <a:off x="729450" y="1301800"/>
            <a:ext cx="7816800" cy="377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100">
                <a:solidFill>
                  <a:srgbClr val="666666"/>
                </a:solidFill>
                <a:latin typeface="Lato"/>
                <a:ea typeface="Lato"/>
                <a:cs typeface="Lato"/>
                <a:sym typeface="Lato"/>
              </a:rPr>
              <a:t>As already mentioned, functions can be parameterized and non-parameterized which means they may or may not take any input. A function that does not take any parameters/inputs is known as non-</a:t>
            </a:r>
            <a:r>
              <a:rPr lang="en-GB" sz="1100">
                <a:solidFill>
                  <a:srgbClr val="666666"/>
                </a:solidFill>
                <a:latin typeface="Lato"/>
                <a:ea typeface="Lato"/>
                <a:cs typeface="Lato"/>
                <a:sym typeface="Lato"/>
              </a:rPr>
              <a:t>parameterized</a:t>
            </a:r>
            <a:r>
              <a:rPr lang="en-GB" sz="1100">
                <a:solidFill>
                  <a:srgbClr val="666666"/>
                </a:solidFill>
                <a:latin typeface="Lato"/>
                <a:ea typeface="Lato"/>
                <a:cs typeface="Lato"/>
                <a:sym typeface="Lato"/>
              </a:rPr>
              <a:t> function.</a:t>
            </a:r>
            <a:endParaRPr sz="1100">
              <a:solidFill>
                <a:srgbClr val="666666"/>
              </a:solidFill>
              <a:latin typeface="Lato"/>
              <a:ea typeface="Lato"/>
              <a:cs typeface="Lato"/>
              <a:sym typeface="Lato"/>
            </a:endParaRPr>
          </a:p>
          <a:p>
            <a:pPr indent="0" lvl="0" marL="0" rtl="0" algn="l">
              <a:lnSpc>
                <a:spcPct val="115000"/>
              </a:lnSpc>
              <a:spcBef>
                <a:spcPts val="1200"/>
              </a:spcBef>
              <a:spcAft>
                <a:spcPts val="0"/>
              </a:spcAft>
              <a:buNone/>
            </a:pPr>
            <a:r>
              <a:rPr lang="en-GB" sz="1100">
                <a:solidFill>
                  <a:srgbClr val="666666"/>
                </a:solidFill>
                <a:latin typeface="Lato"/>
                <a:ea typeface="Lato"/>
                <a:cs typeface="Lato"/>
                <a:sym typeface="Lato"/>
              </a:rPr>
              <a:t>A function that takes parameters/inputs which must be defined within parenthesis with the function name(before function definition), is known as a parameterized function. When we call a function, we can provide custom values for these parameters which are then used in function </a:t>
            </a:r>
            <a:r>
              <a:rPr lang="en-GB" sz="1100">
                <a:solidFill>
                  <a:srgbClr val="666666"/>
                </a:solidFill>
                <a:latin typeface="Lato"/>
                <a:ea typeface="Lato"/>
                <a:cs typeface="Lato"/>
                <a:sym typeface="Lato"/>
              </a:rPr>
              <a:t>definition</a:t>
            </a:r>
            <a:r>
              <a:rPr lang="en-GB" sz="1100">
                <a:solidFill>
                  <a:srgbClr val="666666"/>
                </a:solidFill>
                <a:latin typeface="Lato"/>
                <a:ea typeface="Lato"/>
                <a:cs typeface="Lato"/>
                <a:sym typeface="Lato"/>
              </a:rPr>
              <a:t>.</a:t>
            </a:r>
            <a:endParaRPr sz="1100">
              <a:solidFill>
                <a:srgbClr val="666666"/>
              </a:solidFill>
              <a:latin typeface="Lato"/>
              <a:ea typeface="Lato"/>
              <a:cs typeface="Lato"/>
              <a:sym typeface="Lato"/>
            </a:endParaRPr>
          </a:p>
          <a:p>
            <a:pPr indent="0" lvl="0" marL="0" rtl="0" algn="l">
              <a:lnSpc>
                <a:spcPct val="115000"/>
              </a:lnSpc>
              <a:spcBef>
                <a:spcPts val="1200"/>
              </a:spcBef>
              <a:spcAft>
                <a:spcPts val="0"/>
              </a:spcAft>
              <a:buNone/>
            </a:pPr>
            <a:r>
              <a:rPr lang="en-GB" sz="1100">
                <a:solidFill>
                  <a:srgbClr val="666666"/>
                </a:solidFill>
                <a:latin typeface="Lato"/>
                <a:ea typeface="Lato"/>
                <a:cs typeface="Lato"/>
                <a:sym typeface="Lato"/>
              </a:rPr>
              <a:t>To return output from a function, we use the return statement.</a:t>
            </a:r>
            <a:endParaRPr sz="1100">
              <a:solidFill>
                <a:srgbClr val="666666"/>
              </a:solidFill>
              <a:latin typeface="Lato"/>
              <a:ea typeface="Lato"/>
              <a:cs typeface="Lato"/>
              <a:sym typeface="Lato"/>
            </a:endParaRPr>
          </a:p>
          <a:p>
            <a:pPr indent="0" lvl="0" marL="0" rtl="0" algn="l">
              <a:lnSpc>
                <a:spcPct val="115000"/>
              </a:lnSpc>
              <a:spcBef>
                <a:spcPts val="1200"/>
              </a:spcBef>
              <a:spcAft>
                <a:spcPts val="0"/>
              </a:spcAft>
              <a:buNone/>
            </a:pPr>
            <a:r>
              <a:rPr lang="en-GB" sz="1100">
                <a:solidFill>
                  <a:srgbClr val="666666"/>
                </a:solidFill>
                <a:latin typeface="Lato"/>
                <a:ea typeface="Lato"/>
                <a:cs typeface="Lato"/>
                <a:sym typeface="Lato"/>
              </a:rPr>
              <a:t>Broadly, we can categorize functions into two category:</a:t>
            </a:r>
            <a:endParaRPr sz="1100">
              <a:solidFill>
                <a:srgbClr val="666666"/>
              </a:solidFill>
              <a:latin typeface="Lato"/>
              <a:ea typeface="Lato"/>
              <a:cs typeface="Lato"/>
              <a:sym typeface="Lato"/>
            </a:endParaRPr>
          </a:p>
          <a:p>
            <a:pPr indent="-298450" lvl="0" marL="457200" rtl="0" algn="l">
              <a:lnSpc>
                <a:spcPct val="115000"/>
              </a:lnSpc>
              <a:spcBef>
                <a:spcPts val="1200"/>
              </a:spcBef>
              <a:spcAft>
                <a:spcPts val="0"/>
              </a:spcAft>
              <a:buClr>
                <a:srgbClr val="666666"/>
              </a:buClr>
              <a:buSzPts val="1100"/>
              <a:buFont typeface="Lato"/>
              <a:buAutoNum type="arabicPeriod"/>
            </a:pPr>
            <a:r>
              <a:rPr b="1" lang="en-GB" sz="1100">
                <a:solidFill>
                  <a:srgbClr val="666666"/>
                </a:solidFill>
                <a:latin typeface="Lato"/>
                <a:ea typeface="Lato"/>
                <a:cs typeface="Lato"/>
                <a:sym typeface="Lato"/>
              </a:rPr>
              <a:t>User defined Function</a:t>
            </a:r>
            <a:endParaRPr b="1" sz="1100">
              <a:solidFill>
                <a:srgbClr val="666666"/>
              </a:solidFill>
              <a:latin typeface="Lato"/>
              <a:ea typeface="Lato"/>
              <a:cs typeface="Lato"/>
              <a:sym typeface="Lato"/>
            </a:endParaRPr>
          </a:p>
          <a:p>
            <a:pPr indent="-298450" lvl="0" marL="457200" rtl="0" algn="l">
              <a:lnSpc>
                <a:spcPct val="115000"/>
              </a:lnSpc>
              <a:spcBef>
                <a:spcPts val="0"/>
              </a:spcBef>
              <a:spcAft>
                <a:spcPts val="0"/>
              </a:spcAft>
              <a:buClr>
                <a:srgbClr val="666666"/>
              </a:buClr>
              <a:buSzPts val="1100"/>
              <a:buFont typeface="Lato"/>
              <a:buAutoNum type="arabicPeriod"/>
            </a:pPr>
            <a:r>
              <a:rPr b="1" lang="en-GB" sz="1100">
                <a:solidFill>
                  <a:srgbClr val="666666"/>
                </a:solidFill>
                <a:latin typeface="Lato"/>
                <a:ea typeface="Lato"/>
                <a:cs typeface="Lato"/>
                <a:sym typeface="Lato"/>
              </a:rPr>
              <a:t>Built-in Function</a:t>
            </a:r>
            <a:endParaRPr b="1" sz="1100">
              <a:solidFill>
                <a:srgbClr val="666666"/>
              </a:solidFill>
              <a:latin typeface="Lato"/>
              <a:ea typeface="Lato"/>
              <a:cs typeface="Lato"/>
              <a:sym typeface="Lato"/>
            </a:endParaRPr>
          </a:p>
          <a:p>
            <a:pPr indent="0" lvl="0" marL="0" rtl="0" algn="l">
              <a:lnSpc>
                <a:spcPct val="115000"/>
              </a:lnSpc>
              <a:spcBef>
                <a:spcPts val="1200"/>
              </a:spcBef>
              <a:spcAft>
                <a:spcPts val="1200"/>
              </a:spcAft>
              <a:buNone/>
            </a:pPr>
            <a:r>
              <a:rPr lang="en-GB" sz="1100">
                <a:solidFill>
                  <a:srgbClr val="666666"/>
                </a:solidFill>
                <a:latin typeface="Lato"/>
                <a:ea typeface="Lato"/>
                <a:cs typeface="Lato"/>
                <a:sym typeface="Lato"/>
              </a:rPr>
              <a:t>We mostly focus on the user defined functions because built-in functions are JavaScript library functions which we can call anytime in our script to use them.</a:t>
            </a:r>
            <a:endParaRPr sz="1100">
              <a:solidFill>
                <a:srgbClr val="666666"/>
              </a:solidFill>
              <a:latin typeface="Lato"/>
              <a:ea typeface="Lato"/>
              <a:cs typeface="Lato"/>
              <a:sym typeface="Lato"/>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97"/>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600"/>
              </a:spcAft>
              <a:buNone/>
            </a:pPr>
            <a:r>
              <a:rPr lang="en-GB">
                <a:solidFill>
                  <a:srgbClr val="212529"/>
                </a:solidFill>
                <a:highlight>
                  <a:srgbClr val="FFFFFF"/>
                </a:highlight>
              </a:rPr>
              <a:t>JavaScript Functions</a:t>
            </a:r>
            <a:endParaRPr>
              <a:solidFill>
                <a:srgbClr val="212529"/>
              </a:solidFill>
              <a:highlight>
                <a:srgbClr val="FFFFFF"/>
              </a:highlight>
            </a:endParaRPr>
          </a:p>
        </p:txBody>
      </p:sp>
      <p:sp>
        <p:nvSpPr>
          <p:cNvPr id="635" name="Google Shape;635;p97"/>
          <p:cNvSpPr txBox="1"/>
          <p:nvPr/>
        </p:nvSpPr>
        <p:spPr>
          <a:xfrm>
            <a:off x="729450" y="1301800"/>
            <a:ext cx="7816800" cy="3770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1500"/>
              </a:spcBef>
              <a:spcAft>
                <a:spcPts val="0"/>
              </a:spcAft>
              <a:buNone/>
            </a:pPr>
            <a:r>
              <a:rPr b="1" lang="en-GB" sz="1100">
                <a:solidFill>
                  <a:srgbClr val="666666"/>
                </a:solidFill>
                <a:latin typeface="Lato"/>
                <a:ea typeface="Lato"/>
                <a:cs typeface="Lato"/>
                <a:sym typeface="Lato"/>
              </a:rPr>
              <a:t>JavaScript User-defined Function</a:t>
            </a:r>
            <a:endParaRPr b="1" sz="1100">
              <a:solidFill>
                <a:srgbClr val="666666"/>
              </a:solidFill>
              <a:latin typeface="Lato"/>
              <a:ea typeface="Lato"/>
              <a:cs typeface="Lato"/>
              <a:sym typeface="Lato"/>
            </a:endParaRPr>
          </a:p>
          <a:p>
            <a:pPr indent="0" lvl="0" marL="0" rtl="0" algn="l">
              <a:lnSpc>
                <a:spcPct val="115000"/>
              </a:lnSpc>
              <a:spcBef>
                <a:spcPts val="1500"/>
              </a:spcBef>
              <a:spcAft>
                <a:spcPts val="0"/>
              </a:spcAft>
              <a:buNone/>
            </a:pPr>
            <a:r>
              <a:rPr lang="en-GB" sz="1100">
                <a:solidFill>
                  <a:srgbClr val="666666"/>
                </a:solidFill>
                <a:latin typeface="Lato"/>
                <a:ea typeface="Lato"/>
                <a:cs typeface="Lato"/>
                <a:sym typeface="Lato"/>
              </a:rPr>
              <a:t>JavaScript allows us to define our own functions as per our requirement, as we discussed above. Let's understand how to create our own functions and call them in our script to use them.</a:t>
            </a:r>
            <a:endParaRPr sz="1100">
              <a:solidFill>
                <a:srgbClr val="666666"/>
              </a:solidFill>
              <a:latin typeface="Lato"/>
              <a:ea typeface="Lato"/>
              <a:cs typeface="Lato"/>
              <a:sym typeface="Lato"/>
            </a:endParaRPr>
          </a:p>
          <a:p>
            <a:pPr indent="0" lvl="0" marL="0" rtl="0" algn="l">
              <a:lnSpc>
                <a:spcPct val="120000"/>
              </a:lnSpc>
              <a:spcBef>
                <a:spcPts val="1500"/>
              </a:spcBef>
              <a:spcAft>
                <a:spcPts val="0"/>
              </a:spcAft>
              <a:buNone/>
            </a:pPr>
            <a:r>
              <a:rPr b="1" lang="en-GB" sz="1100">
                <a:solidFill>
                  <a:srgbClr val="666666"/>
                </a:solidFill>
                <a:latin typeface="Lato"/>
                <a:ea typeface="Lato"/>
                <a:cs typeface="Lato"/>
                <a:sym typeface="Lato"/>
              </a:rPr>
              <a:t>Creating a User-defined Function:</a:t>
            </a:r>
            <a:endParaRPr b="1" sz="1100">
              <a:solidFill>
                <a:srgbClr val="666666"/>
              </a:solidFill>
              <a:latin typeface="Lato"/>
              <a:ea typeface="Lato"/>
              <a:cs typeface="Lato"/>
              <a:sym typeface="Lato"/>
            </a:endParaRPr>
          </a:p>
          <a:p>
            <a:pPr indent="0" lvl="0" marL="0" rtl="0" algn="l">
              <a:lnSpc>
                <a:spcPct val="115000"/>
              </a:lnSpc>
              <a:spcBef>
                <a:spcPts val="1500"/>
              </a:spcBef>
              <a:spcAft>
                <a:spcPts val="0"/>
              </a:spcAft>
              <a:buNone/>
            </a:pPr>
            <a:r>
              <a:rPr lang="en-GB" sz="1100">
                <a:solidFill>
                  <a:srgbClr val="666666"/>
                </a:solidFill>
                <a:latin typeface="Lato"/>
                <a:ea typeface="Lato"/>
                <a:cs typeface="Lato"/>
                <a:sym typeface="Lato"/>
              </a:rPr>
              <a:t>In JavaScript, function is defined by using the function keyword followed by the function name and parentheses ( ), to hold params(inputs) if any. A function can have zero or more parameters separated by commas.</a:t>
            </a:r>
            <a:endParaRPr sz="1100">
              <a:solidFill>
                <a:srgbClr val="666666"/>
              </a:solidFill>
              <a:latin typeface="Lato"/>
              <a:ea typeface="Lato"/>
              <a:cs typeface="Lato"/>
              <a:sym typeface="Lato"/>
            </a:endParaRPr>
          </a:p>
          <a:p>
            <a:pPr indent="0" lvl="0" marL="0" rtl="0" algn="l">
              <a:lnSpc>
                <a:spcPct val="115000"/>
              </a:lnSpc>
              <a:spcBef>
                <a:spcPts val="1200"/>
              </a:spcBef>
              <a:spcAft>
                <a:spcPts val="0"/>
              </a:spcAft>
              <a:buNone/>
            </a:pPr>
            <a:r>
              <a:rPr lang="en-GB" sz="1100">
                <a:solidFill>
                  <a:srgbClr val="666666"/>
                </a:solidFill>
                <a:latin typeface="Lato"/>
                <a:ea typeface="Lato"/>
                <a:cs typeface="Lato"/>
                <a:sym typeface="Lato"/>
              </a:rPr>
              <a:t>The function body is enclosed within curly braces just after the function declaration part(function name and params), and at the end of the function body, we can have a return </a:t>
            </a:r>
            <a:r>
              <a:rPr lang="en-GB" sz="1100">
                <a:solidFill>
                  <a:srgbClr val="666666"/>
                </a:solidFill>
                <a:latin typeface="Lato"/>
                <a:ea typeface="Lato"/>
                <a:cs typeface="Lato"/>
                <a:sym typeface="Lato"/>
              </a:rPr>
              <a:t>statement</a:t>
            </a:r>
            <a:r>
              <a:rPr lang="en-GB" sz="1100">
                <a:solidFill>
                  <a:srgbClr val="666666"/>
                </a:solidFill>
                <a:latin typeface="Lato"/>
                <a:ea typeface="Lato"/>
                <a:cs typeface="Lato"/>
                <a:sym typeface="Lato"/>
              </a:rPr>
              <a:t> to return some output, if we want.</a:t>
            </a:r>
            <a:endParaRPr sz="1100">
              <a:solidFill>
                <a:srgbClr val="666666"/>
              </a:solidFill>
              <a:latin typeface="Lato"/>
              <a:ea typeface="Lato"/>
              <a:cs typeface="Lato"/>
              <a:sym typeface="Lato"/>
            </a:endParaRPr>
          </a:p>
          <a:p>
            <a:pPr indent="0" lvl="0" marL="0" rtl="0" algn="l">
              <a:lnSpc>
                <a:spcPct val="115000"/>
              </a:lnSpc>
              <a:spcBef>
                <a:spcPts val="1200"/>
              </a:spcBef>
              <a:spcAft>
                <a:spcPts val="0"/>
              </a:spcAft>
              <a:buNone/>
            </a:pPr>
            <a:r>
              <a:rPr lang="en-GB" sz="1100">
                <a:solidFill>
                  <a:srgbClr val="666666"/>
                </a:solidFill>
                <a:latin typeface="Lato"/>
                <a:ea typeface="Lato"/>
                <a:cs typeface="Lato"/>
                <a:sym typeface="Lato"/>
              </a:rPr>
              <a:t>Following is the syntax for JavaScript user-defined functions:</a:t>
            </a:r>
            <a:endParaRPr sz="1100">
              <a:solidFill>
                <a:srgbClr val="666666"/>
              </a:solidFill>
              <a:latin typeface="Lato"/>
              <a:ea typeface="Lato"/>
              <a:cs typeface="Lato"/>
              <a:sym typeface="Lato"/>
            </a:endParaRPr>
          </a:p>
          <a:p>
            <a:pPr indent="0" lvl="0" marL="0" rtl="0" algn="l">
              <a:lnSpc>
                <a:spcPct val="115000"/>
              </a:lnSpc>
              <a:spcBef>
                <a:spcPts val="1200"/>
              </a:spcBef>
              <a:spcAft>
                <a:spcPts val="1200"/>
              </a:spcAft>
              <a:buNone/>
            </a:pPr>
            <a:r>
              <a:rPr lang="en-GB" sz="1100">
                <a:solidFill>
                  <a:srgbClr val="666666"/>
                </a:solidFill>
                <a:latin typeface="Courier New"/>
                <a:ea typeface="Courier New"/>
                <a:cs typeface="Courier New"/>
                <a:sym typeface="Courier New"/>
              </a:rPr>
              <a:t>function function_name(parameter-1, parameter-2,...parameter-n)</a:t>
            </a:r>
            <a:endParaRPr sz="1000">
              <a:solidFill>
                <a:srgbClr val="666666"/>
              </a:solidFill>
              <a:latin typeface="Courier New"/>
              <a:ea typeface="Courier New"/>
              <a:cs typeface="Courier New"/>
              <a:sym typeface="Courier New"/>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98"/>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600"/>
              </a:spcAft>
              <a:buNone/>
            </a:pPr>
            <a:r>
              <a:rPr lang="en-GB">
                <a:solidFill>
                  <a:srgbClr val="212529"/>
                </a:solidFill>
                <a:highlight>
                  <a:srgbClr val="FFFFFF"/>
                </a:highlight>
              </a:rPr>
              <a:t>JavaScript Functions</a:t>
            </a:r>
            <a:endParaRPr>
              <a:solidFill>
                <a:srgbClr val="212529"/>
              </a:solidFill>
              <a:highlight>
                <a:srgbClr val="FFFFFF"/>
              </a:highlight>
            </a:endParaRPr>
          </a:p>
        </p:txBody>
      </p:sp>
      <p:sp>
        <p:nvSpPr>
          <p:cNvPr id="641" name="Google Shape;641;p98"/>
          <p:cNvSpPr txBox="1"/>
          <p:nvPr/>
        </p:nvSpPr>
        <p:spPr>
          <a:xfrm>
            <a:off x="729450" y="1301800"/>
            <a:ext cx="7816800" cy="37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rgbClr val="666666"/>
                </a:solidFill>
                <a:latin typeface="Courier New"/>
                <a:ea typeface="Courier New"/>
                <a:cs typeface="Courier New"/>
                <a:sym typeface="Courier New"/>
              </a:rPr>
              <a:t>{</a:t>
            </a:r>
            <a:endParaRPr sz="1000">
              <a:solidFill>
                <a:srgbClr val="666666"/>
              </a:solidFill>
              <a:latin typeface="Courier New"/>
              <a:ea typeface="Courier New"/>
              <a:cs typeface="Courier New"/>
              <a:sym typeface="Courier New"/>
            </a:endParaRPr>
          </a:p>
          <a:p>
            <a:pPr indent="0" lvl="0" marL="0" rtl="0" algn="l">
              <a:spcBef>
                <a:spcPts val="600"/>
              </a:spcBef>
              <a:spcAft>
                <a:spcPts val="0"/>
              </a:spcAft>
              <a:buNone/>
            </a:pPr>
            <a:r>
              <a:rPr lang="en-GB" sz="1000">
                <a:solidFill>
                  <a:srgbClr val="666666"/>
                </a:solidFill>
                <a:latin typeface="Courier New"/>
                <a:ea typeface="Courier New"/>
                <a:cs typeface="Courier New"/>
                <a:sym typeface="Courier New"/>
              </a:rPr>
              <a:t>    // function body</a:t>
            </a:r>
            <a:endParaRPr sz="1000">
              <a:solidFill>
                <a:srgbClr val="666666"/>
              </a:solidFill>
              <a:latin typeface="Courier New"/>
              <a:ea typeface="Courier New"/>
              <a:cs typeface="Courier New"/>
              <a:sym typeface="Courier New"/>
            </a:endParaRPr>
          </a:p>
          <a:p>
            <a:pPr indent="0" lvl="0" marL="0" marR="139700" rtl="0" algn="l">
              <a:spcBef>
                <a:spcPts val="600"/>
              </a:spcBef>
              <a:spcAft>
                <a:spcPts val="0"/>
              </a:spcAft>
              <a:buNone/>
            </a:pPr>
            <a:r>
              <a:rPr lang="en-GB" sz="1000">
                <a:solidFill>
                  <a:srgbClr val="666666"/>
                </a:solidFill>
                <a:latin typeface="Courier New"/>
                <a:ea typeface="Courier New"/>
                <a:cs typeface="Courier New"/>
                <a:sym typeface="Courier New"/>
              </a:rPr>
              <a:t>}</a:t>
            </a:r>
            <a:endParaRPr sz="1500">
              <a:solidFill>
                <a:srgbClr val="212529"/>
              </a:solidFill>
              <a:highlight>
                <a:srgbClr val="FFFFFF"/>
              </a:highlight>
              <a:latin typeface="Roboto"/>
              <a:ea typeface="Roboto"/>
              <a:cs typeface="Roboto"/>
              <a:sym typeface="Roboto"/>
            </a:endParaRPr>
          </a:p>
          <a:p>
            <a:pPr indent="0" lvl="0" marL="0" marR="139700" rtl="0" algn="l">
              <a:lnSpc>
                <a:spcPct val="100000"/>
              </a:lnSpc>
              <a:spcBef>
                <a:spcPts val="600"/>
              </a:spcBef>
              <a:spcAft>
                <a:spcPts val="0"/>
              </a:spcAft>
              <a:buNone/>
            </a:pPr>
            <a:r>
              <a:rPr lang="en-GB" sz="1100">
                <a:solidFill>
                  <a:srgbClr val="666666"/>
                </a:solidFill>
                <a:latin typeface="Lato"/>
                <a:ea typeface="Lato"/>
                <a:cs typeface="Lato"/>
                <a:sym typeface="Lato"/>
              </a:rPr>
              <a:t>where, function_name represents the name of the function and parameter-1, ... , parameter-n represents list of parameters.</a:t>
            </a:r>
            <a:endParaRPr sz="1100">
              <a:solidFill>
                <a:srgbClr val="666666"/>
              </a:solidFill>
              <a:latin typeface="Lato"/>
              <a:ea typeface="Lato"/>
              <a:cs typeface="Lato"/>
              <a:sym typeface="Lato"/>
            </a:endParaRPr>
          </a:p>
          <a:p>
            <a:pPr indent="0" lvl="0" marL="0" marR="139700" rtl="0" algn="l">
              <a:lnSpc>
                <a:spcPct val="100000"/>
              </a:lnSpc>
              <a:spcBef>
                <a:spcPts val="600"/>
              </a:spcBef>
              <a:spcAft>
                <a:spcPts val="0"/>
              </a:spcAft>
              <a:buNone/>
            </a:pPr>
            <a:r>
              <a:t/>
            </a:r>
            <a:endParaRPr sz="1100">
              <a:solidFill>
                <a:srgbClr val="666666"/>
              </a:solidFill>
              <a:latin typeface="Lato"/>
              <a:ea typeface="Lato"/>
              <a:cs typeface="Lato"/>
              <a:sym typeface="Lato"/>
            </a:endParaRPr>
          </a:p>
          <a:p>
            <a:pPr indent="0" lvl="0" marL="0" rtl="0" algn="l">
              <a:lnSpc>
                <a:spcPct val="120000"/>
              </a:lnSpc>
              <a:spcBef>
                <a:spcPts val="1500"/>
              </a:spcBef>
              <a:spcAft>
                <a:spcPts val="0"/>
              </a:spcAft>
              <a:buNone/>
            </a:pPr>
            <a:r>
              <a:rPr b="1" lang="en-GB" sz="1100">
                <a:solidFill>
                  <a:srgbClr val="666666"/>
                </a:solidFill>
                <a:highlight>
                  <a:srgbClr val="FFFFFF"/>
                </a:highlight>
                <a:latin typeface="Lato"/>
                <a:ea typeface="Lato"/>
                <a:cs typeface="Lato"/>
                <a:sym typeface="Lato"/>
              </a:rPr>
              <a:t>Calling a User-defined Function:</a:t>
            </a:r>
            <a:endParaRPr b="1" sz="1100">
              <a:solidFill>
                <a:srgbClr val="666666"/>
              </a:solidFill>
              <a:highlight>
                <a:srgbClr val="FFFFFF"/>
              </a:highlight>
              <a:latin typeface="Lato"/>
              <a:ea typeface="Lato"/>
              <a:cs typeface="Lato"/>
              <a:sym typeface="Lato"/>
            </a:endParaRPr>
          </a:p>
          <a:p>
            <a:pPr indent="0" lvl="0" marL="0" rtl="0" algn="l">
              <a:lnSpc>
                <a:spcPct val="115000"/>
              </a:lnSpc>
              <a:spcBef>
                <a:spcPts val="1500"/>
              </a:spcBef>
              <a:spcAft>
                <a:spcPts val="0"/>
              </a:spcAft>
              <a:buNone/>
            </a:pPr>
            <a:r>
              <a:rPr lang="en-GB" sz="1100">
                <a:solidFill>
                  <a:srgbClr val="666666"/>
                </a:solidFill>
                <a:latin typeface="Lato"/>
                <a:ea typeface="Lato"/>
                <a:cs typeface="Lato"/>
                <a:sym typeface="Lato"/>
              </a:rPr>
              <a:t>After creating a function, we can call it anywhere in our script. The syntax for calling a function is given below:</a:t>
            </a:r>
            <a:endParaRPr sz="1100">
              <a:solidFill>
                <a:srgbClr val="666666"/>
              </a:solidFill>
              <a:latin typeface="Lato"/>
              <a:ea typeface="Lato"/>
              <a:cs typeface="Lato"/>
              <a:sym typeface="Lato"/>
            </a:endParaRPr>
          </a:p>
          <a:p>
            <a:pPr indent="0" lvl="0" marL="139700" marR="139700" rtl="0" algn="l">
              <a:lnSpc>
                <a:spcPct val="150000"/>
              </a:lnSpc>
              <a:spcBef>
                <a:spcPts val="1500"/>
              </a:spcBef>
              <a:spcAft>
                <a:spcPts val="0"/>
              </a:spcAft>
              <a:buNone/>
            </a:pPr>
            <a:r>
              <a:rPr lang="en-GB" sz="1100">
                <a:solidFill>
                  <a:srgbClr val="666666"/>
                </a:solidFill>
                <a:latin typeface="Courier New"/>
                <a:ea typeface="Courier New"/>
                <a:cs typeface="Courier New"/>
                <a:sym typeface="Courier New"/>
              </a:rPr>
              <a:t>function_name(val-1, val-2, ..., val-n);</a:t>
            </a:r>
            <a:endParaRPr sz="1100">
              <a:solidFill>
                <a:srgbClr val="666666"/>
              </a:solidFill>
              <a:latin typeface="Courier New"/>
              <a:ea typeface="Courier New"/>
              <a:cs typeface="Courier New"/>
              <a:sym typeface="Courier New"/>
            </a:endParaRPr>
          </a:p>
          <a:p>
            <a:pPr indent="0" lvl="0" marL="0" rtl="0" algn="l">
              <a:lnSpc>
                <a:spcPct val="115000"/>
              </a:lnSpc>
              <a:spcBef>
                <a:spcPts val="1500"/>
              </a:spcBef>
              <a:spcAft>
                <a:spcPts val="1200"/>
              </a:spcAft>
              <a:buNone/>
            </a:pPr>
            <a:r>
              <a:rPr lang="en-GB" sz="1100">
                <a:solidFill>
                  <a:srgbClr val="666666"/>
                </a:solidFill>
                <a:latin typeface="Lato"/>
                <a:ea typeface="Lato"/>
                <a:cs typeface="Lato"/>
                <a:sym typeface="Lato"/>
              </a:rPr>
              <a:t>Here, list of parameters represents the values passed to the </a:t>
            </a:r>
            <a:r>
              <a:rPr lang="en-GB" sz="1100">
                <a:solidFill>
                  <a:srgbClr val="666666"/>
                </a:solidFill>
                <a:latin typeface="Lato"/>
                <a:ea typeface="Lato"/>
                <a:cs typeface="Lato"/>
                <a:sym typeface="Lato"/>
              </a:rPr>
              <a:t>function</a:t>
            </a:r>
            <a:r>
              <a:rPr lang="en-GB" sz="1100">
                <a:solidFill>
                  <a:srgbClr val="666666"/>
                </a:solidFill>
                <a:latin typeface="Lato"/>
                <a:ea typeface="Lato"/>
                <a:cs typeface="Lato"/>
                <a:sym typeface="Lato"/>
              </a:rPr>
              <a:t> during function call, which the function has specified in function definition. If a function does not take any parameters then we don't have to provide any value while calling the function.</a:t>
            </a:r>
            <a:endParaRPr sz="1100">
              <a:solidFill>
                <a:srgbClr val="666666"/>
              </a:solidFill>
              <a:latin typeface="Lato"/>
              <a:ea typeface="Lato"/>
              <a:cs typeface="Lato"/>
              <a:sym typeface="Lato"/>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99"/>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600"/>
              </a:spcAft>
              <a:buNone/>
            </a:pPr>
            <a:r>
              <a:rPr lang="en-GB">
                <a:solidFill>
                  <a:srgbClr val="212529"/>
                </a:solidFill>
                <a:highlight>
                  <a:srgbClr val="FFFFFF"/>
                </a:highlight>
              </a:rPr>
              <a:t>JavaScript Functions</a:t>
            </a:r>
            <a:endParaRPr>
              <a:solidFill>
                <a:srgbClr val="212529"/>
              </a:solidFill>
              <a:highlight>
                <a:srgbClr val="FFFFFF"/>
              </a:highlight>
            </a:endParaRPr>
          </a:p>
        </p:txBody>
      </p:sp>
      <p:sp>
        <p:nvSpPr>
          <p:cNvPr id="647" name="Google Shape;647;p99"/>
          <p:cNvSpPr txBox="1"/>
          <p:nvPr/>
        </p:nvSpPr>
        <p:spPr>
          <a:xfrm>
            <a:off x="729450" y="1301800"/>
            <a:ext cx="7816800" cy="36720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1500"/>
              </a:spcBef>
              <a:spcAft>
                <a:spcPts val="0"/>
              </a:spcAft>
              <a:buNone/>
            </a:pPr>
            <a:r>
              <a:rPr b="1" lang="en-GB" sz="1100">
                <a:solidFill>
                  <a:srgbClr val="666666"/>
                </a:solidFill>
                <a:latin typeface="Lato"/>
                <a:ea typeface="Lato"/>
                <a:cs typeface="Lato"/>
                <a:sym typeface="Lato"/>
              </a:rPr>
              <a:t>User-defined Function return Statement:</a:t>
            </a:r>
            <a:endParaRPr b="1" sz="1100">
              <a:solidFill>
                <a:srgbClr val="666666"/>
              </a:solidFill>
              <a:latin typeface="Lato"/>
              <a:ea typeface="Lato"/>
              <a:cs typeface="Lato"/>
              <a:sym typeface="Lato"/>
            </a:endParaRPr>
          </a:p>
          <a:p>
            <a:pPr indent="0" lvl="0" marL="0" rtl="0" algn="l">
              <a:lnSpc>
                <a:spcPct val="115000"/>
              </a:lnSpc>
              <a:spcBef>
                <a:spcPts val="1500"/>
              </a:spcBef>
              <a:spcAft>
                <a:spcPts val="0"/>
              </a:spcAft>
              <a:buNone/>
            </a:pPr>
            <a:r>
              <a:rPr lang="en-GB" sz="1100">
                <a:solidFill>
                  <a:srgbClr val="666666"/>
                </a:solidFill>
                <a:latin typeface="Lato"/>
                <a:ea typeface="Lato"/>
                <a:cs typeface="Lato"/>
                <a:sym typeface="Lato"/>
              </a:rPr>
              <a:t>A function may or may not have a return statement, because not all functions return an output. A return statement is used to specify the value/result/output that is returned from a function.</a:t>
            </a:r>
            <a:endParaRPr sz="1100">
              <a:solidFill>
                <a:srgbClr val="666666"/>
              </a:solidFill>
              <a:latin typeface="Lato"/>
              <a:ea typeface="Lato"/>
              <a:cs typeface="Lato"/>
              <a:sym typeface="Lato"/>
            </a:endParaRPr>
          </a:p>
          <a:p>
            <a:pPr indent="0" lvl="0" marL="0" rtl="0" algn="l">
              <a:lnSpc>
                <a:spcPct val="115000"/>
              </a:lnSpc>
              <a:spcBef>
                <a:spcPts val="1200"/>
              </a:spcBef>
              <a:spcAft>
                <a:spcPts val="0"/>
              </a:spcAft>
              <a:buNone/>
            </a:pPr>
            <a:r>
              <a:rPr lang="en-GB" sz="1100">
                <a:solidFill>
                  <a:srgbClr val="666666"/>
                </a:solidFill>
                <a:latin typeface="Lato"/>
                <a:ea typeface="Lato"/>
                <a:cs typeface="Lato"/>
                <a:sym typeface="Lato"/>
              </a:rPr>
              <a:t>It's completely optional to have a return statement in your function definition. The execution of a return statement is the final act of a function, after the execution of the return statement, control of execution passes back to the calling statement, which means the control of execution exits the function.</a:t>
            </a:r>
            <a:endParaRPr sz="1100">
              <a:solidFill>
                <a:srgbClr val="666666"/>
              </a:solidFill>
              <a:latin typeface="Lato"/>
              <a:ea typeface="Lato"/>
              <a:cs typeface="Lato"/>
              <a:sym typeface="Lato"/>
            </a:endParaRPr>
          </a:p>
          <a:p>
            <a:pPr indent="0" lvl="0" marL="0" rtl="0" algn="l">
              <a:lnSpc>
                <a:spcPct val="115000"/>
              </a:lnSpc>
              <a:spcBef>
                <a:spcPts val="1200"/>
              </a:spcBef>
              <a:spcAft>
                <a:spcPts val="0"/>
              </a:spcAft>
              <a:buNone/>
            </a:pPr>
            <a:r>
              <a:rPr lang="en-GB" sz="1100">
                <a:solidFill>
                  <a:srgbClr val="666666"/>
                </a:solidFill>
                <a:latin typeface="Lato"/>
                <a:ea typeface="Lato"/>
                <a:cs typeface="Lato"/>
                <a:sym typeface="Lato"/>
              </a:rPr>
              <a:t>Following is the syntax for using the return statement:</a:t>
            </a:r>
            <a:endParaRPr sz="1100">
              <a:solidFill>
                <a:srgbClr val="666666"/>
              </a:solidFill>
              <a:latin typeface="Lato"/>
              <a:ea typeface="Lato"/>
              <a:cs typeface="Lato"/>
              <a:sym typeface="Lato"/>
            </a:endParaRPr>
          </a:p>
          <a:p>
            <a:pPr indent="0" lvl="0" marL="139700" marR="139700" rtl="0" algn="l">
              <a:lnSpc>
                <a:spcPct val="150000"/>
              </a:lnSpc>
              <a:spcBef>
                <a:spcPts val="1500"/>
              </a:spcBef>
              <a:spcAft>
                <a:spcPts val="0"/>
              </a:spcAft>
              <a:buNone/>
            </a:pPr>
            <a:r>
              <a:rPr lang="en-GB" sz="1100">
                <a:solidFill>
                  <a:srgbClr val="666666"/>
                </a:solidFill>
                <a:latin typeface="Courier New"/>
                <a:ea typeface="Courier New"/>
                <a:cs typeface="Courier New"/>
                <a:sym typeface="Courier New"/>
              </a:rPr>
              <a:t>return value;</a:t>
            </a:r>
            <a:endParaRPr sz="1100">
              <a:solidFill>
                <a:srgbClr val="666666"/>
              </a:solidFill>
              <a:latin typeface="Courier New"/>
              <a:ea typeface="Courier New"/>
              <a:cs typeface="Courier New"/>
              <a:sym typeface="Courier New"/>
            </a:endParaRPr>
          </a:p>
          <a:p>
            <a:pPr indent="0" lvl="0" marL="0" rtl="0" algn="l">
              <a:lnSpc>
                <a:spcPct val="115000"/>
              </a:lnSpc>
              <a:spcBef>
                <a:spcPts val="1500"/>
              </a:spcBef>
              <a:spcAft>
                <a:spcPts val="0"/>
              </a:spcAft>
              <a:buNone/>
            </a:pPr>
            <a:r>
              <a:rPr lang="en-GB" sz="1100">
                <a:solidFill>
                  <a:srgbClr val="666666"/>
                </a:solidFill>
                <a:latin typeface="Lato"/>
                <a:ea typeface="Lato"/>
                <a:cs typeface="Lato"/>
                <a:sym typeface="Lato"/>
              </a:rPr>
              <a:t>The return keyword returns the value to the calling statement.</a:t>
            </a:r>
            <a:endParaRPr sz="1100">
              <a:solidFill>
                <a:srgbClr val="666666"/>
              </a:solidFill>
              <a:latin typeface="Lato"/>
              <a:ea typeface="Lato"/>
              <a:cs typeface="Lato"/>
              <a:sym typeface="Lato"/>
            </a:endParaRPr>
          </a:p>
          <a:p>
            <a:pPr indent="0" lvl="0" marL="0" rtl="0" algn="l">
              <a:lnSpc>
                <a:spcPct val="115000"/>
              </a:lnSpc>
              <a:spcBef>
                <a:spcPts val="1200"/>
              </a:spcBef>
              <a:spcAft>
                <a:spcPts val="1200"/>
              </a:spcAft>
              <a:buNone/>
            </a:pPr>
            <a:r>
              <a:t/>
            </a:r>
            <a:endParaRPr sz="1100">
              <a:solidFill>
                <a:srgbClr val="666666"/>
              </a:solidFill>
              <a:latin typeface="Lato"/>
              <a:ea typeface="Lato"/>
              <a:cs typeface="Lato"/>
              <a:sym typeface="Lato"/>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100"/>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600"/>
              </a:spcAft>
              <a:buNone/>
            </a:pPr>
            <a:r>
              <a:rPr lang="en-GB">
                <a:solidFill>
                  <a:srgbClr val="212529"/>
                </a:solidFill>
                <a:highlight>
                  <a:srgbClr val="FFFFFF"/>
                </a:highlight>
              </a:rPr>
              <a:t>JavaScript Functions</a:t>
            </a:r>
            <a:endParaRPr>
              <a:solidFill>
                <a:srgbClr val="212529"/>
              </a:solidFill>
              <a:highlight>
                <a:srgbClr val="FFFFFF"/>
              </a:highlight>
            </a:endParaRPr>
          </a:p>
        </p:txBody>
      </p:sp>
      <p:sp>
        <p:nvSpPr>
          <p:cNvPr id="653" name="Google Shape;653;p100"/>
          <p:cNvSpPr txBox="1"/>
          <p:nvPr/>
        </p:nvSpPr>
        <p:spPr>
          <a:xfrm>
            <a:off x="729450" y="1301800"/>
            <a:ext cx="7816800" cy="36720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1500"/>
              </a:spcBef>
              <a:spcAft>
                <a:spcPts val="0"/>
              </a:spcAft>
              <a:buNone/>
            </a:pPr>
            <a:r>
              <a:rPr lang="en-GB" sz="1100">
                <a:solidFill>
                  <a:srgbClr val="212529"/>
                </a:solidFill>
                <a:highlight>
                  <a:srgbClr val="FFFFFF"/>
                </a:highlight>
                <a:latin typeface="Lato"/>
                <a:ea typeface="Lato"/>
                <a:cs typeface="Lato"/>
                <a:sym typeface="Lato"/>
              </a:rPr>
              <a:t>Example:</a:t>
            </a:r>
            <a:endParaRPr sz="1100">
              <a:solidFill>
                <a:srgbClr val="212529"/>
              </a:solidFill>
              <a:highlight>
                <a:srgbClr val="FFFFFF"/>
              </a:highlight>
              <a:latin typeface="Lato"/>
              <a:ea typeface="Lato"/>
              <a:cs typeface="Lato"/>
              <a:sym typeface="Lato"/>
            </a:endParaRPr>
          </a:p>
          <a:p>
            <a:pPr indent="0" lvl="0" marL="0" rtl="0" algn="l">
              <a:lnSpc>
                <a:spcPct val="100000"/>
              </a:lnSpc>
              <a:spcBef>
                <a:spcPts val="1500"/>
              </a:spcBef>
              <a:spcAft>
                <a:spcPts val="0"/>
              </a:spcAft>
              <a:buNone/>
            </a:pPr>
            <a:r>
              <a:rPr lang="en-GB" sz="1000">
                <a:solidFill>
                  <a:srgbClr val="666666"/>
                </a:solidFill>
                <a:latin typeface="Courier New"/>
                <a:ea typeface="Courier New"/>
                <a:cs typeface="Courier New"/>
                <a:sym typeface="Courier New"/>
              </a:rPr>
              <a:t>&lt;html&gt;</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&lt;head&gt;</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&lt;script&gt;</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function mySumFunction(a, b)</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 return the result</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return a+b;</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let x = myFunction(8, 7);</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alert(x);</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&lt;/script&gt;</a:t>
            </a:r>
            <a:endParaRPr sz="1000">
              <a:solidFill>
                <a:srgbClr val="666666"/>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GB" sz="1000">
                <a:solidFill>
                  <a:srgbClr val="666666"/>
                </a:solidFill>
                <a:latin typeface="Courier New"/>
                <a:ea typeface="Courier New"/>
                <a:cs typeface="Courier New"/>
                <a:sym typeface="Courier New"/>
              </a:rPr>
              <a:t>    &lt;/head&gt;</a:t>
            </a:r>
            <a:endParaRPr sz="1000">
              <a:solidFill>
                <a:srgbClr val="666666"/>
              </a:solidFill>
              <a:latin typeface="Courier New"/>
              <a:ea typeface="Courier New"/>
              <a:cs typeface="Courier New"/>
              <a:sym typeface="Courier New"/>
            </a:endParaRPr>
          </a:p>
          <a:p>
            <a:pPr indent="0" lvl="0" marL="139700" marR="139700" rtl="0" algn="l">
              <a:lnSpc>
                <a:spcPct val="100000"/>
              </a:lnSpc>
              <a:spcBef>
                <a:spcPts val="600"/>
              </a:spcBef>
              <a:spcAft>
                <a:spcPts val="600"/>
              </a:spcAft>
              <a:buNone/>
            </a:pPr>
            <a:r>
              <a:rPr lang="en-GB" sz="1000">
                <a:solidFill>
                  <a:srgbClr val="666666"/>
                </a:solidFill>
                <a:latin typeface="Courier New"/>
                <a:ea typeface="Courier New"/>
                <a:cs typeface="Courier New"/>
                <a:sym typeface="Courier New"/>
              </a:rPr>
              <a:t>&lt;/html&gt;</a:t>
            </a:r>
            <a:endParaRPr b="1" sz="1000">
              <a:solidFill>
                <a:srgbClr val="666666"/>
              </a:solidFill>
              <a:latin typeface="Courier New"/>
              <a:ea typeface="Courier New"/>
              <a:cs typeface="Courier New"/>
              <a:sym typeface="Courier New"/>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101"/>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600"/>
              </a:spcAft>
              <a:buNone/>
            </a:pPr>
            <a:r>
              <a:rPr lang="en-GB">
                <a:solidFill>
                  <a:srgbClr val="212529"/>
                </a:solidFill>
                <a:highlight>
                  <a:srgbClr val="FFFFFF"/>
                </a:highlight>
              </a:rPr>
              <a:t>Additional</a:t>
            </a:r>
            <a:endParaRPr>
              <a:solidFill>
                <a:srgbClr val="212529"/>
              </a:solidFill>
              <a:highlight>
                <a:srgbClr val="FFFFFF"/>
              </a:highlight>
            </a:endParaRPr>
          </a:p>
        </p:txBody>
      </p:sp>
      <p:sp>
        <p:nvSpPr>
          <p:cNvPr id="659" name="Google Shape;659;p101"/>
          <p:cNvSpPr txBox="1"/>
          <p:nvPr/>
        </p:nvSpPr>
        <p:spPr>
          <a:xfrm>
            <a:off x="729450" y="1301800"/>
            <a:ext cx="7816800" cy="3672000"/>
          </a:xfrm>
          <a:prstGeom prst="rect">
            <a:avLst/>
          </a:prstGeom>
          <a:noFill/>
          <a:ln>
            <a:noFill/>
          </a:ln>
        </p:spPr>
        <p:txBody>
          <a:bodyPr anchorCtr="0" anchor="t" bIns="91425" lIns="91425" spcFirstLastPara="1" rIns="91425" wrap="square" tIns="91425">
            <a:noAutofit/>
          </a:bodyPr>
          <a:lstStyle/>
          <a:p>
            <a:pPr indent="0" lvl="0" marL="139700" marR="139700" rtl="0" algn="l">
              <a:lnSpc>
                <a:spcPct val="150000"/>
              </a:lnSpc>
              <a:spcBef>
                <a:spcPts val="0"/>
              </a:spcBef>
              <a:spcAft>
                <a:spcPts val="0"/>
              </a:spcAft>
              <a:buNone/>
            </a:pPr>
            <a:r>
              <a:rPr b="1" lang="en-GB" sz="1100">
                <a:solidFill>
                  <a:srgbClr val="666666"/>
                </a:solidFill>
                <a:latin typeface="Lato"/>
                <a:ea typeface="Lato"/>
                <a:cs typeface="Lato"/>
                <a:sym typeface="Lato"/>
              </a:rPr>
              <a:t>1. What is just in time compilation ?</a:t>
            </a:r>
            <a:br>
              <a:rPr lang="en-GB" sz="1100">
                <a:solidFill>
                  <a:srgbClr val="666666"/>
                </a:solidFill>
                <a:latin typeface="Lato"/>
                <a:ea typeface="Lato"/>
                <a:cs typeface="Lato"/>
                <a:sym typeface="Lato"/>
              </a:rPr>
            </a:br>
            <a:r>
              <a:rPr lang="en-GB" sz="1100">
                <a:solidFill>
                  <a:srgbClr val="666666"/>
                </a:solidFill>
                <a:latin typeface="Lato"/>
                <a:ea typeface="Lato"/>
                <a:cs typeface="Lato"/>
                <a:sym typeface="Lato"/>
              </a:rPr>
              <a:t>Just-in-time compilation is a technique for improving the performance of interpreted programs. In the time of execution,the program may be compiled into native code to improve its performance. It is also known as dynamic compilation.</a:t>
            </a:r>
            <a:endParaRPr sz="1100">
              <a:solidFill>
                <a:srgbClr val="666666"/>
              </a:solidFill>
              <a:latin typeface="Lato"/>
              <a:ea typeface="Lato"/>
              <a:cs typeface="Lato"/>
              <a:sym typeface="Lato"/>
            </a:endParaRPr>
          </a:p>
          <a:p>
            <a:pPr indent="0" lvl="0" marL="139700" marR="139700" rtl="0" algn="l">
              <a:lnSpc>
                <a:spcPct val="150000"/>
              </a:lnSpc>
              <a:spcBef>
                <a:spcPts val="600"/>
              </a:spcBef>
              <a:spcAft>
                <a:spcPts val="0"/>
              </a:spcAft>
              <a:buNone/>
            </a:pPr>
            <a:r>
              <a:rPr b="1" lang="en-GB" sz="1100">
                <a:solidFill>
                  <a:srgbClr val="666666"/>
                </a:solidFill>
                <a:latin typeface="Lato"/>
                <a:ea typeface="Lato"/>
                <a:cs typeface="Lato"/>
                <a:sym typeface="Lato"/>
              </a:rPr>
              <a:t>2. What is platform in platform independence ?</a:t>
            </a:r>
            <a:endParaRPr b="1" sz="1100">
              <a:solidFill>
                <a:srgbClr val="666666"/>
              </a:solidFill>
              <a:latin typeface="Lato"/>
              <a:ea typeface="Lato"/>
              <a:cs typeface="Lato"/>
              <a:sym typeface="Lato"/>
            </a:endParaRPr>
          </a:p>
          <a:p>
            <a:pPr indent="0" lvl="0" marL="139700" marR="139700" rtl="0" algn="l">
              <a:lnSpc>
                <a:spcPct val="150000"/>
              </a:lnSpc>
              <a:spcBef>
                <a:spcPts val="600"/>
              </a:spcBef>
              <a:spcAft>
                <a:spcPts val="0"/>
              </a:spcAft>
              <a:buNone/>
            </a:pPr>
            <a:r>
              <a:rPr lang="en-GB" sz="1100">
                <a:solidFill>
                  <a:srgbClr val="666666"/>
                </a:solidFill>
                <a:latin typeface="Lato"/>
                <a:ea typeface="Lato"/>
                <a:cs typeface="Lato"/>
                <a:sym typeface="Lato"/>
              </a:rPr>
              <a:t>The platform is a hardware or software used to run an application. The term Platform Independence means "write once and run anywhere". We have different types of operating systems like mac,windows,linux etc. The meaning of platform independent is that, the java source code can run on all operating systems like windows,linux etc.</a:t>
            </a:r>
            <a:endParaRPr sz="1100">
              <a:solidFill>
                <a:srgbClr val="666666"/>
              </a:solidFill>
              <a:latin typeface="Lato"/>
              <a:ea typeface="Lato"/>
              <a:cs typeface="Lato"/>
              <a:sym typeface="Lato"/>
            </a:endParaRPr>
          </a:p>
          <a:p>
            <a:pPr indent="0" lvl="0" marL="139700" marR="139700" rtl="0" algn="l">
              <a:lnSpc>
                <a:spcPct val="150000"/>
              </a:lnSpc>
              <a:spcBef>
                <a:spcPts val="600"/>
              </a:spcBef>
              <a:spcAft>
                <a:spcPts val="0"/>
              </a:spcAft>
              <a:buNone/>
            </a:pPr>
            <a:r>
              <a:rPr b="1" lang="en-GB" sz="1100">
                <a:solidFill>
                  <a:srgbClr val="666666"/>
                </a:solidFill>
                <a:latin typeface="Lato"/>
                <a:ea typeface="Lato"/>
                <a:cs typeface="Lato"/>
                <a:sym typeface="Lato"/>
              </a:rPr>
              <a:t>3. What is DOM ?</a:t>
            </a:r>
            <a:endParaRPr b="1" sz="1100">
              <a:solidFill>
                <a:srgbClr val="666666"/>
              </a:solidFill>
              <a:latin typeface="Lato"/>
              <a:ea typeface="Lato"/>
              <a:cs typeface="Lato"/>
              <a:sym typeface="Lato"/>
            </a:endParaRPr>
          </a:p>
          <a:p>
            <a:pPr indent="0" lvl="0" marL="139700" marR="139700" rtl="0" algn="l">
              <a:lnSpc>
                <a:spcPct val="150000"/>
              </a:lnSpc>
              <a:spcBef>
                <a:spcPts val="600"/>
              </a:spcBef>
              <a:spcAft>
                <a:spcPts val="600"/>
              </a:spcAft>
              <a:buNone/>
            </a:pPr>
            <a:r>
              <a:rPr lang="en-GB" sz="1100">
                <a:solidFill>
                  <a:srgbClr val="666666"/>
                </a:solidFill>
                <a:latin typeface="Lato"/>
                <a:ea typeface="Lato"/>
                <a:cs typeface="Lato"/>
                <a:sym typeface="Lato"/>
              </a:rPr>
              <a:t>The Document Object Model is a cross-platform and language-independent interface that treats an XML or HTML document as a tree structure wherein each node is an object representing a part of the document. The DOM represents a document with a logical tree. </a:t>
            </a:r>
            <a:r>
              <a:rPr lang="en-GB" sz="1100">
                <a:solidFill>
                  <a:srgbClr val="666666"/>
                </a:solidFill>
                <a:latin typeface="Lato"/>
                <a:ea typeface="Lato"/>
                <a:cs typeface="Lato"/>
                <a:sym typeface="Lato"/>
              </a:rPr>
              <a:t>The </a:t>
            </a:r>
            <a:r>
              <a:rPr b="1" lang="en-GB" sz="1100">
                <a:solidFill>
                  <a:srgbClr val="666666"/>
                </a:solidFill>
                <a:latin typeface="Lato"/>
                <a:ea typeface="Lato"/>
                <a:cs typeface="Lato"/>
                <a:sym typeface="Lato"/>
              </a:rPr>
              <a:t>Document</a:t>
            </a:r>
            <a:r>
              <a:rPr lang="en-GB" sz="1100">
                <a:solidFill>
                  <a:srgbClr val="666666"/>
                </a:solidFill>
                <a:latin typeface="Lato"/>
                <a:ea typeface="Lato"/>
                <a:cs typeface="Lato"/>
                <a:sym typeface="Lato"/>
              </a:rPr>
              <a:t> interface represents any web page loaded in the browser and serves as an entry point into the web page's content, which is the DOM tree.</a:t>
            </a:r>
            <a:endParaRPr sz="1100">
              <a:solidFill>
                <a:srgbClr val="666666"/>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900"/>
              </a:spcAft>
              <a:buNone/>
            </a:pPr>
            <a:r>
              <a:rPr lang="en-GB">
                <a:solidFill>
                  <a:srgbClr val="25265E"/>
                </a:solidFill>
              </a:rPr>
              <a:t>Disa</a:t>
            </a:r>
            <a:r>
              <a:rPr lang="en-GB">
                <a:solidFill>
                  <a:srgbClr val="25265E"/>
                </a:solidFill>
              </a:rPr>
              <a:t>dvantages of JavaScript?</a:t>
            </a:r>
            <a:endParaRPr>
              <a:solidFill>
                <a:srgbClr val="25265E"/>
              </a:solidFill>
            </a:endParaRPr>
          </a:p>
        </p:txBody>
      </p:sp>
      <p:sp>
        <p:nvSpPr>
          <p:cNvPr id="136" name="Google Shape;136;p21"/>
          <p:cNvSpPr txBox="1"/>
          <p:nvPr>
            <p:ph idx="1" type="body"/>
          </p:nvPr>
        </p:nvSpPr>
        <p:spPr>
          <a:xfrm>
            <a:off x="729450" y="1469275"/>
            <a:ext cx="7688700" cy="31365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GB" sz="1100">
                <a:solidFill>
                  <a:srgbClr val="666666"/>
                </a:solidFill>
                <a:highlight>
                  <a:srgbClr val="FFFFFF"/>
                </a:highlight>
              </a:rPr>
              <a:t>1. Client-side Security</a:t>
            </a:r>
            <a:endParaRPr b="1" sz="1100">
              <a:solidFill>
                <a:srgbClr val="666666"/>
              </a:solidFill>
              <a:highlight>
                <a:srgbClr val="FFFFFF"/>
              </a:highlight>
            </a:endParaRPr>
          </a:p>
          <a:p>
            <a:pPr indent="0" lvl="0" marL="0" rtl="0" algn="l">
              <a:spcBef>
                <a:spcPts val="1100"/>
              </a:spcBef>
              <a:spcAft>
                <a:spcPts val="0"/>
              </a:spcAft>
              <a:buNone/>
            </a:pPr>
            <a:r>
              <a:rPr lang="en-GB" sz="1100">
                <a:solidFill>
                  <a:srgbClr val="666666"/>
                </a:solidFill>
                <a:highlight>
                  <a:srgbClr val="FFFFFF"/>
                </a:highlight>
              </a:rPr>
              <a:t>Since the JavaScript code is viewable to the user, others may use it for malicious purposes. These practices may include using the source code without authentication. Also, it is very easy to place some code into the site that compromises the security of data over the website.</a:t>
            </a:r>
            <a:endParaRPr sz="1100">
              <a:solidFill>
                <a:srgbClr val="666666"/>
              </a:solidFill>
              <a:highlight>
                <a:srgbClr val="FFFFFF"/>
              </a:highlight>
            </a:endParaRPr>
          </a:p>
          <a:p>
            <a:pPr indent="0" lvl="0" marL="0" rtl="0" algn="l">
              <a:lnSpc>
                <a:spcPct val="130000"/>
              </a:lnSpc>
              <a:spcBef>
                <a:spcPts val="1400"/>
              </a:spcBef>
              <a:spcAft>
                <a:spcPts val="0"/>
              </a:spcAft>
              <a:buNone/>
            </a:pPr>
            <a:r>
              <a:rPr b="1" lang="en-GB" sz="1100">
                <a:solidFill>
                  <a:srgbClr val="666666"/>
                </a:solidFill>
                <a:highlight>
                  <a:srgbClr val="FFFFFF"/>
                </a:highlight>
              </a:rPr>
              <a:t>2. Browser Support</a:t>
            </a:r>
            <a:endParaRPr b="1" sz="1100">
              <a:solidFill>
                <a:srgbClr val="666666"/>
              </a:solidFill>
              <a:highlight>
                <a:srgbClr val="FFFFFF"/>
              </a:highlight>
            </a:endParaRPr>
          </a:p>
          <a:p>
            <a:pPr indent="0" lvl="0" marL="0" rtl="0" algn="l">
              <a:spcBef>
                <a:spcPts val="1100"/>
              </a:spcBef>
              <a:spcAft>
                <a:spcPts val="0"/>
              </a:spcAft>
              <a:buNone/>
            </a:pPr>
            <a:r>
              <a:rPr lang="en-GB" sz="1100">
                <a:solidFill>
                  <a:srgbClr val="666666"/>
                </a:solidFill>
                <a:highlight>
                  <a:srgbClr val="FFFFFF"/>
                </a:highlight>
              </a:rPr>
              <a:t>The browser interprets JavaScript differently in different browsers. Thus, the code must be run on various platforms before publishing. The older browsers don’t support some new functions and we need to check them as well.</a:t>
            </a:r>
            <a:endParaRPr sz="1100">
              <a:solidFill>
                <a:srgbClr val="666666"/>
              </a:solidFill>
              <a:highlight>
                <a:srgbClr val="FFFFFF"/>
              </a:highlight>
            </a:endParaRPr>
          </a:p>
          <a:p>
            <a:pPr indent="0" lvl="0" marL="0" rtl="0" algn="l">
              <a:lnSpc>
                <a:spcPct val="130000"/>
              </a:lnSpc>
              <a:spcBef>
                <a:spcPts val="1400"/>
              </a:spcBef>
              <a:spcAft>
                <a:spcPts val="0"/>
              </a:spcAft>
              <a:buNone/>
            </a:pPr>
            <a:r>
              <a:rPr b="1" lang="en-GB" sz="1100">
                <a:solidFill>
                  <a:srgbClr val="666666"/>
                </a:solidFill>
                <a:highlight>
                  <a:srgbClr val="FFFFFF"/>
                </a:highlight>
              </a:rPr>
              <a:t>3. Lack of Debugging Facility</a:t>
            </a:r>
            <a:endParaRPr b="1" sz="1100">
              <a:solidFill>
                <a:srgbClr val="666666"/>
              </a:solidFill>
              <a:highlight>
                <a:srgbClr val="FFFFFF"/>
              </a:highlight>
            </a:endParaRPr>
          </a:p>
          <a:p>
            <a:pPr indent="0" lvl="0" marL="0" rtl="0" algn="l">
              <a:spcBef>
                <a:spcPts val="1100"/>
              </a:spcBef>
              <a:spcAft>
                <a:spcPts val="1400"/>
              </a:spcAft>
              <a:buNone/>
            </a:pPr>
            <a:r>
              <a:rPr lang="en-GB" sz="1100">
                <a:solidFill>
                  <a:srgbClr val="666666"/>
                </a:solidFill>
                <a:highlight>
                  <a:srgbClr val="FFFFFF"/>
                </a:highlight>
              </a:rPr>
              <a:t>Though some HTML editors support debugging, it is not as efficient as other editors like C/C++ editors. Also, as the browser doesn’t show any error, it is difficult for the developer to detect the problem.</a:t>
            </a:r>
            <a:endParaRPr b="1" sz="1100">
              <a:solidFill>
                <a:srgbClr val="666666"/>
              </a:solidFill>
              <a:highlight>
                <a:srgbClr val="FFFFFF"/>
              </a:highlight>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102"/>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600"/>
              </a:spcAft>
              <a:buNone/>
            </a:pPr>
            <a:r>
              <a:rPr lang="en-GB">
                <a:solidFill>
                  <a:srgbClr val="212529"/>
                </a:solidFill>
                <a:highlight>
                  <a:srgbClr val="FFFFFF"/>
                </a:highlight>
              </a:rPr>
              <a:t>Additional</a:t>
            </a:r>
            <a:endParaRPr>
              <a:solidFill>
                <a:srgbClr val="212529"/>
              </a:solidFill>
              <a:highlight>
                <a:srgbClr val="FFFFFF"/>
              </a:highlight>
            </a:endParaRPr>
          </a:p>
        </p:txBody>
      </p:sp>
      <p:sp>
        <p:nvSpPr>
          <p:cNvPr id="665" name="Google Shape;665;p102"/>
          <p:cNvSpPr txBox="1"/>
          <p:nvPr/>
        </p:nvSpPr>
        <p:spPr>
          <a:xfrm>
            <a:off x="729450" y="1301800"/>
            <a:ext cx="7816800" cy="3672000"/>
          </a:xfrm>
          <a:prstGeom prst="rect">
            <a:avLst/>
          </a:prstGeom>
          <a:noFill/>
          <a:ln>
            <a:noFill/>
          </a:ln>
        </p:spPr>
        <p:txBody>
          <a:bodyPr anchorCtr="0" anchor="t" bIns="91425" lIns="91425" spcFirstLastPara="1" rIns="91425" wrap="square" tIns="91425">
            <a:noAutofit/>
          </a:bodyPr>
          <a:lstStyle/>
          <a:p>
            <a:pPr indent="0" lvl="0" marL="139700" marR="139700" rtl="0" algn="l">
              <a:lnSpc>
                <a:spcPct val="150000"/>
              </a:lnSpc>
              <a:spcBef>
                <a:spcPts val="0"/>
              </a:spcBef>
              <a:spcAft>
                <a:spcPts val="0"/>
              </a:spcAft>
              <a:buNone/>
            </a:pPr>
            <a:r>
              <a:rPr b="1" lang="en-GB" sz="1100">
                <a:solidFill>
                  <a:srgbClr val="666666"/>
                </a:solidFill>
                <a:latin typeface="Lato"/>
                <a:ea typeface="Lato"/>
                <a:cs typeface="Lato"/>
                <a:sym typeface="Lato"/>
              </a:rPr>
              <a:t>4</a:t>
            </a:r>
            <a:r>
              <a:rPr b="1" lang="en-GB" sz="1100">
                <a:solidFill>
                  <a:srgbClr val="666666"/>
                </a:solidFill>
                <a:latin typeface="Lato"/>
                <a:ea typeface="Lato"/>
                <a:cs typeface="Lato"/>
                <a:sym typeface="Lato"/>
              </a:rPr>
              <a:t>. </a:t>
            </a:r>
            <a:r>
              <a:rPr lang="en-GB" sz="1100">
                <a:solidFill>
                  <a:srgbClr val="666666"/>
                </a:solidFill>
                <a:highlight>
                  <a:srgbClr val="FFFFFF"/>
                </a:highlight>
                <a:latin typeface="Lato"/>
                <a:ea typeface="Lato"/>
                <a:cs typeface="Lato"/>
                <a:sym typeface="Lato"/>
              </a:rPr>
              <a:t> What is 32-bit bitwise operands</a:t>
            </a:r>
            <a:endParaRPr sz="1100">
              <a:solidFill>
                <a:srgbClr val="666666"/>
              </a:solidFill>
              <a:highlight>
                <a:srgbClr val="FFFFFF"/>
              </a:highlight>
              <a:latin typeface="Lato"/>
              <a:ea typeface="Lato"/>
              <a:cs typeface="Lato"/>
              <a:sym typeface="Lato"/>
            </a:endParaRPr>
          </a:p>
          <a:p>
            <a:pPr indent="0" lvl="0" marL="139700" marR="139700" rtl="0" algn="l">
              <a:lnSpc>
                <a:spcPct val="150000"/>
              </a:lnSpc>
              <a:spcBef>
                <a:spcPts val="600"/>
              </a:spcBef>
              <a:spcAft>
                <a:spcPts val="0"/>
              </a:spcAft>
              <a:buNone/>
            </a:pPr>
            <a:r>
              <a:rPr lang="en-GB" sz="1100">
                <a:solidFill>
                  <a:srgbClr val="666666"/>
                </a:solidFill>
                <a:highlight>
                  <a:srgbClr val="FFFFFF"/>
                </a:highlight>
                <a:latin typeface="Lato"/>
                <a:ea typeface="Lato"/>
                <a:cs typeface="Lato"/>
                <a:sym typeface="Lato"/>
              </a:rPr>
              <a:t>The operands are converted to 32-bit integers and expressed by a series of bits (zeroes and ones). Numbers with more than 32 bits get their most significant bits discarded. For example, the following integer with more than 32 bits will be converted to a 32 bit integer:</a:t>
            </a:r>
            <a:endParaRPr sz="1100">
              <a:solidFill>
                <a:srgbClr val="666666"/>
              </a:solidFill>
              <a:highlight>
                <a:srgbClr val="FFFFFF"/>
              </a:highlight>
              <a:latin typeface="Lato"/>
              <a:ea typeface="Lato"/>
              <a:cs typeface="Lato"/>
              <a:sym typeface="Lato"/>
            </a:endParaRPr>
          </a:p>
          <a:p>
            <a:pPr indent="0" lvl="0" marL="139700" marR="139700" rtl="0" algn="l">
              <a:lnSpc>
                <a:spcPct val="150000"/>
              </a:lnSpc>
              <a:spcBef>
                <a:spcPts val="600"/>
              </a:spcBef>
              <a:spcAft>
                <a:spcPts val="0"/>
              </a:spcAft>
              <a:buNone/>
            </a:pPr>
            <a:r>
              <a:rPr lang="en-GB" sz="1100">
                <a:solidFill>
                  <a:srgbClr val="666666"/>
                </a:solidFill>
                <a:highlight>
                  <a:srgbClr val="B6D7A8"/>
                </a:highlight>
                <a:latin typeface="Courier New"/>
                <a:ea typeface="Courier New"/>
                <a:cs typeface="Courier New"/>
                <a:sym typeface="Courier New"/>
              </a:rPr>
              <a:t>Before: 11100110111110100000000000000110000000000001</a:t>
            </a:r>
            <a:endParaRPr sz="1100">
              <a:solidFill>
                <a:srgbClr val="666666"/>
              </a:solidFill>
              <a:highlight>
                <a:srgbClr val="B6D7A8"/>
              </a:highlight>
              <a:latin typeface="Courier New"/>
              <a:ea typeface="Courier New"/>
              <a:cs typeface="Courier New"/>
              <a:sym typeface="Courier New"/>
            </a:endParaRPr>
          </a:p>
          <a:p>
            <a:pPr indent="0" lvl="0" marL="0" marR="228600" rtl="0" algn="l">
              <a:lnSpc>
                <a:spcPct val="140000"/>
              </a:lnSpc>
              <a:spcBef>
                <a:spcPts val="600"/>
              </a:spcBef>
              <a:spcAft>
                <a:spcPts val="0"/>
              </a:spcAft>
              <a:buNone/>
            </a:pPr>
            <a:r>
              <a:rPr lang="en-GB" sz="1100">
                <a:solidFill>
                  <a:srgbClr val="666666"/>
                </a:solidFill>
                <a:latin typeface="Courier New"/>
                <a:ea typeface="Courier New"/>
                <a:cs typeface="Courier New"/>
                <a:sym typeface="Courier New"/>
              </a:rPr>
              <a:t>  </a:t>
            </a:r>
            <a:r>
              <a:rPr lang="en-GB" sz="1100">
                <a:solidFill>
                  <a:srgbClr val="666666"/>
                </a:solidFill>
                <a:highlight>
                  <a:srgbClr val="B6D7A8"/>
                </a:highlight>
                <a:latin typeface="Courier New"/>
                <a:ea typeface="Courier New"/>
                <a:cs typeface="Courier New"/>
                <a:sym typeface="Courier New"/>
              </a:rPr>
              <a:t>After:              10100000000000000110000000000001</a:t>
            </a:r>
            <a:endParaRPr sz="1100">
              <a:solidFill>
                <a:srgbClr val="666666"/>
              </a:solidFill>
              <a:highlight>
                <a:srgbClr val="B6D7A8"/>
              </a:highlight>
              <a:latin typeface="Courier New"/>
              <a:ea typeface="Courier New"/>
              <a:cs typeface="Courier New"/>
              <a:sym typeface="Courier New"/>
            </a:endParaRPr>
          </a:p>
          <a:p>
            <a:pPr indent="0" lvl="0" marL="0" marR="228600" rtl="0" algn="l">
              <a:lnSpc>
                <a:spcPct val="140000"/>
              </a:lnSpc>
              <a:spcBef>
                <a:spcPts val="1800"/>
              </a:spcBef>
              <a:spcAft>
                <a:spcPts val="0"/>
              </a:spcAft>
              <a:buNone/>
            </a:pPr>
            <a:r>
              <a:rPr lang="en-GB" sz="1100">
                <a:solidFill>
                  <a:srgbClr val="666666"/>
                </a:solidFill>
                <a:latin typeface="Lato"/>
                <a:ea typeface="Lato"/>
                <a:cs typeface="Lato"/>
                <a:sym typeface="Lato"/>
              </a:rPr>
              <a:t>     5 . What is bitwise ?</a:t>
            </a:r>
            <a:endParaRPr sz="1100">
              <a:solidFill>
                <a:srgbClr val="666666"/>
              </a:solidFill>
              <a:latin typeface="Lato"/>
              <a:ea typeface="Lato"/>
              <a:cs typeface="Lato"/>
              <a:sym typeface="Lato"/>
            </a:endParaRPr>
          </a:p>
          <a:p>
            <a:pPr indent="0" lvl="0" marL="0" marR="228600" rtl="0" algn="l">
              <a:lnSpc>
                <a:spcPct val="140000"/>
              </a:lnSpc>
              <a:spcBef>
                <a:spcPts val="1800"/>
              </a:spcBef>
              <a:spcAft>
                <a:spcPts val="0"/>
              </a:spcAft>
              <a:buNone/>
            </a:pPr>
            <a:r>
              <a:rPr lang="en-GB" sz="1100">
                <a:solidFill>
                  <a:srgbClr val="666666"/>
                </a:solidFill>
                <a:latin typeface="Lato"/>
                <a:ea typeface="Lato"/>
                <a:cs typeface="Lato"/>
                <a:sym typeface="Lato"/>
              </a:rPr>
              <a:t> </a:t>
            </a:r>
            <a:r>
              <a:rPr lang="en-GB" sz="1100">
                <a:solidFill>
                  <a:srgbClr val="666666"/>
                </a:solidFill>
                <a:highlight>
                  <a:srgbClr val="FFFFFF"/>
                </a:highlight>
                <a:latin typeface="Lato"/>
                <a:ea typeface="Lato"/>
                <a:cs typeface="Lato"/>
                <a:sym typeface="Lato"/>
              </a:rPr>
              <a:t>In computer programming, a bitwise operation operates on a bit string, a bit array or a binary numeral at the level of its         individual bits. It is a fast and simple action, basic to the higher level arithmetic operations and directly supported by the processor.</a:t>
            </a:r>
            <a:endParaRPr sz="1100">
              <a:solidFill>
                <a:srgbClr val="666666"/>
              </a:solidFill>
              <a:latin typeface="Lato"/>
              <a:ea typeface="Lato"/>
              <a:cs typeface="Lato"/>
              <a:sym typeface="Lato"/>
            </a:endParaRPr>
          </a:p>
          <a:p>
            <a:pPr indent="0" lvl="0" marL="139700" marR="139700" rtl="0" algn="l">
              <a:lnSpc>
                <a:spcPct val="150000"/>
              </a:lnSpc>
              <a:spcBef>
                <a:spcPts val="1800"/>
              </a:spcBef>
              <a:spcAft>
                <a:spcPts val="0"/>
              </a:spcAft>
              <a:buNone/>
            </a:pPr>
            <a:r>
              <a:t/>
            </a:r>
            <a:endParaRPr sz="1200">
              <a:solidFill>
                <a:srgbClr val="212121"/>
              </a:solidFill>
              <a:highlight>
                <a:srgbClr val="FFFFFF"/>
              </a:highlight>
            </a:endParaRPr>
          </a:p>
          <a:p>
            <a:pPr indent="0" lvl="0" marL="139700" marR="139700" rtl="0" algn="l">
              <a:lnSpc>
                <a:spcPct val="150000"/>
              </a:lnSpc>
              <a:spcBef>
                <a:spcPts val="600"/>
              </a:spcBef>
              <a:spcAft>
                <a:spcPts val="600"/>
              </a:spcAft>
              <a:buNone/>
            </a:pPr>
            <a:r>
              <a:t/>
            </a:r>
            <a:endParaRPr sz="1100">
              <a:solidFill>
                <a:srgbClr val="666666"/>
              </a:solidFill>
              <a:latin typeface="Lato"/>
              <a:ea typeface="Lato"/>
              <a:cs typeface="Lato"/>
              <a:sym typeface="Lato"/>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103"/>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600"/>
              </a:spcAft>
              <a:buNone/>
            </a:pPr>
            <a:r>
              <a:rPr lang="en-GB">
                <a:solidFill>
                  <a:srgbClr val="212529"/>
                </a:solidFill>
                <a:highlight>
                  <a:srgbClr val="FFFFFF"/>
                </a:highlight>
              </a:rPr>
              <a:t>Additional</a:t>
            </a:r>
            <a:endParaRPr>
              <a:solidFill>
                <a:srgbClr val="212529"/>
              </a:solidFill>
              <a:highlight>
                <a:srgbClr val="FFFFFF"/>
              </a:highlight>
            </a:endParaRPr>
          </a:p>
        </p:txBody>
      </p:sp>
      <p:sp>
        <p:nvSpPr>
          <p:cNvPr id="671" name="Google Shape;671;p103"/>
          <p:cNvSpPr txBox="1"/>
          <p:nvPr/>
        </p:nvSpPr>
        <p:spPr>
          <a:xfrm>
            <a:off x="729450" y="1301800"/>
            <a:ext cx="7816800" cy="3672000"/>
          </a:xfrm>
          <a:prstGeom prst="rect">
            <a:avLst/>
          </a:prstGeom>
          <a:noFill/>
          <a:ln>
            <a:noFill/>
          </a:ln>
        </p:spPr>
        <p:txBody>
          <a:bodyPr anchorCtr="0" anchor="t" bIns="91425" lIns="91425" spcFirstLastPara="1" rIns="91425" wrap="square" tIns="91425">
            <a:noAutofit/>
          </a:bodyPr>
          <a:lstStyle/>
          <a:p>
            <a:pPr indent="0" lvl="0" marL="139700" marR="139700" rtl="0" algn="l">
              <a:lnSpc>
                <a:spcPct val="150000"/>
              </a:lnSpc>
              <a:spcBef>
                <a:spcPts val="0"/>
              </a:spcBef>
              <a:spcAft>
                <a:spcPts val="0"/>
              </a:spcAft>
              <a:buNone/>
            </a:pPr>
            <a:r>
              <a:rPr b="1" lang="en-GB" sz="1100">
                <a:solidFill>
                  <a:srgbClr val="666666"/>
                </a:solidFill>
                <a:highlight>
                  <a:srgbClr val="FFFFFF"/>
                </a:highlight>
                <a:latin typeface="Lato"/>
                <a:ea typeface="Lato"/>
                <a:cs typeface="Lato"/>
                <a:sym typeface="Lato"/>
              </a:rPr>
              <a:t>6. What is bitwise AND and similar operators</a:t>
            </a:r>
            <a:endParaRPr b="1" sz="1100">
              <a:solidFill>
                <a:srgbClr val="666666"/>
              </a:solidFill>
              <a:latin typeface="Lato"/>
              <a:ea typeface="Lato"/>
              <a:cs typeface="Lato"/>
              <a:sym typeface="Lato"/>
            </a:endParaRPr>
          </a:p>
          <a:p>
            <a:pPr indent="0" lvl="0" marL="139700" marR="139700" rtl="0" algn="l">
              <a:lnSpc>
                <a:spcPct val="150000"/>
              </a:lnSpc>
              <a:spcBef>
                <a:spcPts val="600"/>
              </a:spcBef>
              <a:spcAft>
                <a:spcPts val="0"/>
              </a:spcAft>
              <a:buNone/>
            </a:pPr>
            <a:r>
              <a:rPr b="1" lang="en-GB" sz="1100">
                <a:solidFill>
                  <a:srgbClr val="666666"/>
                </a:solidFill>
                <a:highlight>
                  <a:srgbClr val="FFFFFF"/>
                </a:highlight>
                <a:latin typeface="Lato"/>
                <a:ea typeface="Lato"/>
                <a:cs typeface="Lato"/>
                <a:sym typeface="Lato"/>
              </a:rPr>
              <a:t>Bit-wise AND ( &amp; ) : </a:t>
            </a:r>
            <a:r>
              <a:rPr lang="en-GB" sz="1100">
                <a:solidFill>
                  <a:srgbClr val="666666"/>
                </a:solidFill>
                <a:highlight>
                  <a:srgbClr val="FFFFFF"/>
                </a:highlight>
                <a:latin typeface="Lato"/>
                <a:ea typeface="Lato"/>
                <a:cs typeface="Lato"/>
                <a:sym typeface="Lato"/>
              </a:rPr>
              <a:t>It is a binary operator i.e. accepts two operands. Bit-wise AND (&amp;) returns 1 if both the bits are set ( i.e 1) and 0 in any other case.</a:t>
            </a:r>
            <a:endParaRPr sz="1100">
              <a:solidFill>
                <a:srgbClr val="666666"/>
              </a:solidFill>
              <a:highlight>
                <a:srgbClr val="FFFFFF"/>
              </a:highlight>
              <a:latin typeface="Lato"/>
              <a:ea typeface="Lato"/>
              <a:cs typeface="Lato"/>
              <a:sym typeface="Lato"/>
            </a:endParaRPr>
          </a:p>
          <a:p>
            <a:pPr indent="0" lvl="0" marL="139700" marR="139700" rtl="0" algn="l">
              <a:lnSpc>
                <a:spcPct val="150000"/>
              </a:lnSpc>
              <a:spcBef>
                <a:spcPts val="600"/>
              </a:spcBef>
              <a:spcAft>
                <a:spcPts val="600"/>
              </a:spcAft>
              <a:buNone/>
            </a:pPr>
            <a:r>
              <a:t/>
            </a:r>
            <a:endParaRPr sz="1300">
              <a:solidFill>
                <a:srgbClr val="40424E"/>
              </a:solidFill>
              <a:highlight>
                <a:srgbClr val="FFFFFF"/>
              </a:highlight>
            </a:endParaRPr>
          </a:p>
        </p:txBody>
      </p:sp>
      <p:pic>
        <p:nvPicPr>
          <p:cNvPr id="672" name="Google Shape;672;p103"/>
          <p:cNvPicPr preferRelativeResize="0"/>
          <p:nvPr/>
        </p:nvPicPr>
        <p:blipFill>
          <a:blip r:embed="rId3">
            <a:alphaModFix/>
          </a:blip>
          <a:stretch>
            <a:fillRect/>
          </a:stretch>
        </p:blipFill>
        <p:spPr>
          <a:xfrm>
            <a:off x="1006188" y="2403338"/>
            <a:ext cx="2143125" cy="1666875"/>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104"/>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600"/>
              </a:spcAft>
              <a:buNone/>
            </a:pPr>
            <a:r>
              <a:rPr lang="en-GB">
                <a:solidFill>
                  <a:srgbClr val="212529"/>
                </a:solidFill>
                <a:highlight>
                  <a:srgbClr val="FFFFFF"/>
                </a:highlight>
              </a:rPr>
              <a:t>Additional</a:t>
            </a:r>
            <a:endParaRPr>
              <a:solidFill>
                <a:srgbClr val="212529"/>
              </a:solidFill>
              <a:highlight>
                <a:srgbClr val="FFFFFF"/>
              </a:highlight>
            </a:endParaRPr>
          </a:p>
        </p:txBody>
      </p:sp>
      <p:sp>
        <p:nvSpPr>
          <p:cNvPr id="678" name="Google Shape;678;p104"/>
          <p:cNvSpPr txBox="1"/>
          <p:nvPr/>
        </p:nvSpPr>
        <p:spPr>
          <a:xfrm>
            <a:off x="729450" y="1301800"/>
            <a:ext cx="7816800" cy="3672000"/>
          </a:xfrm>
          <a:prstGeom prst="rect">
            <a:avLst/>
          </a:prstGeom>
          <a:noFill/>
          <a:ln>
            <a:noFill/>
          </a:ln>
        </p:spPr>
        <p:txBody>
          <a:bodyPr anchorCtr="0" anchor="t" bIns="91425" lIns="91425" spcFirstLastPara="1" rIns="91425" wrap="square" tIns="91425">
            <a:noAutofit/>
          </a:bodyPr>
          <a:lstStyle/>
          <a:p>
            <a:pPr indent="0" lvl="0" marL="139700" marR="139700" rtl="0" algn="l">
              <a:lnSpc>
                <a:spcPct val="150000"/>
              </a:lnSpc>
              <a:spcBef>
                <a:spcPts val="0"/>
              </a:spcBef>
              <a:spcAft>
                <a:spcPts val="0"/>
              </a:spcAft>
              <a:buNone/>
            </a:pPr>
            <a:r>
              <a:rPr b="1" lang="en-GB" sz="1100">
                <a:solidFill>
                  <a:srgbClr val="666666"/>
                </a:solidFill>
                <a:highlight>
                  <a:srgbClr val="FFFFFF"/>
                </a:highlight>
                <a:latin typeface="Lato"/>
                <a:ea typeface="Lato"/>
                <a:cs typeface="Lato"/>
                <a:sym typeface="Lato"/>
              </a:rPr>
              <a:t>Bit-Wise OR ( | ) : </a:t>
            </a:r>
            <a:r>
              <a:rPr lang="en-GB" sz="1100">
                <a:solidFill>
                  <a:srgbClr val="666666"/>
                </a:solidFill>
                <a:highlight>
                  <a:srgbClr val="FFFFFF"/>
                </a:highlight>
                <a:latin typeface="Lato"/>
                <a:ea typeface="Lato"/>
                <a:cs typeface="Lato"/>
                <a:sym typeface="Lato"/>
              </a:rPr>
              <a:t>Its is a binary operator i.e. accepts two operands. Bit-wise OR ( | ) returns 1 if any of the operand is set (i.e. 1) and 0 in any other case</a:t>
            </a:r>
            <a:r>
              <a:rPr lang="en-GB" sz="1300">
                <a:solidFill>
                  <a:srgbClr val="40424E"/>
                </a:solidFill>
                <a:highlight>
                  <a:srgbClr val="FFFFFF"/>
                </a:highlight>
              </a:rPr>
              <a:t>.</a:t>
            </a:r>
            <a:endParaRPr sz="1100">
              <a:solidFill>
                <a:srgbClr val="666666"/>
              </a:solidFill>
              <a:highlight>
                <a:srgbClr val="FFFFFF"/>
              </a:highlight>
              <a:latin typeface="Lato"/>
              <a:ea typeface="Lato"/>
              <a:cs typeface="Lato"/>
              <a:sym typeface="Lato"/>
            </a:endParaRPr>
          </a:p>
          <a:p>
            <a:pPr indent="0" lvl="0" marL="139700" marR="139700" rtl="0" algn="l">
              <a:lnSpc>
                <a:spcPct val="150000"/>
              </a:lnSpc>
              <a:spcBef>
                <a:spcPts val="600"/>
              </a:spcBef>
              <a:spcAft>
                <a:spcPts val="600"/>
              </a:spcAft>
              <a:buNone/>
            </a:pPr>
            <a:r>
              <a:t/>
            </a:r>
            <a:endParaRPr sz="1300">
              <a:solidFill>
                <a:srgbClr val="40424E"/>
              </a:solidFill>
              <a:highlight>
                <a:srgbClr val="FFFFFF"/>
              </a:highlight>
            </a:endParaRPr>
          </a:p>
        </p:txBody>
      </p:sp>
      <p:pic>
        <p:nvPicPr>
          <p:cNvPr id="679" name="Google Shape;679;p104"/>
          <p:cNvPicPr preferRelativeResize="0"/>
          <p:nvPr/>
        </p:nvPicPr>
        <p:blipFill>
          <a:blip r:embed="rId3">
            <a:alphaModFix/>
          </a:blip>
          <a:stretch>
            <a:fillRect/>
          </a:stretch>
        </p:blipFill>
        <p:spPr>
          <a:xfrm>
            <a:off x="932238" y="2516538"/>
            <a:ext cx="2143125" cy="1666875"/>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105"/>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600"/>
              </a:spcAft>
              <a:buNone/>
            </a:pPr>
            <a:r>
              <a:rPr lang="en-GB">
                <a:solidFill>
                  <a:srgbClr val="212529"/>
                </a:solidFill>
                <a:highlight>
                  <a:srgbClr val="FFFFFF"/>
                </a:highlight>
              </a:rPr>
              <a:t>Additional</a:t>
            </a:r>
            <a:endParaRPr>
              <a:solidFill>
                <a:srgbClr val="212529"/>
              </a:solidFill>
              <a:highlight>
                <a:srgbClr val="FFFFFF"/>
              </a:highlight>
            </a:endParaRPr>
          </a:p>
        </p:txBody>
      </p:sp>
      <p:sp>
        <p:nvSpPr>
          <p:cNvPr id="685" name="Google Shape;685;p105"/>
          <p:cNvSpPr txBox="1"/>
          <p:nvPr/>
        </p:nvSpPr>
        <p:spPr>
          <a:xfrm>
            <a:off x="729450" y="1301800"/>
            <a:ext cx="7816800" cy="3672000"/>
          </a:xfrm>
          <a:prstGeom prst="rect">
            <a:avLst/>
          </a:prstGeom>
          <a:noFill/>
          <a:ln>
            <a:noFill/>
          </a:ln>
        </p:spPr>
        <p:txBody>
          <a:bodyPr anchorCtr="0" anchor="t" bIns="91425" lIns="91425" spcFirstLastPara="1" rIns="91425" wrap="square" tIns="91425">
            <a:noAutofit/>
          </a:bodyPr>
          <a:lstStyle/>
          <a:p>
            <a:pPr indent="0" lvl="0" marL="139700" marR="139700" rtl="0" algn="l">
              <a:lnSpc>
                <a:spcPct val="150000"/>
              </a:lnSpc>
              <a:spcBef>
                <a:spcPts val="0"/>
              </a:spcBef>
              <a:spcAft>
                <a:spcPts val="0"/>
              </a:spcAft>
              <a:buNone/>
            </a:pPr>
            <a:r>
              <a:rPr b="1" lang="en-GB" sz="1100">
                <a:solidFill>
                  <a:srgbClr val="666666"/>
                </a:solidFill>
                <a:highlight>
                  <a:srgbClr val="FFFFFF"/>
                </a:highlight>
                <a:latin typeface="Lato"/>
                <a:ea typeface="Lato"/>
                <a:cs typeface="Lato"/>
                <a:sym typeface="Lato"/>
              </a:rPr>
              <a:t>Bit-Wise XOR ( ^ ) : </a:t>
            </a:r>
            <a:r>
              <a:rPr lang="en-GB" sz="1100">
                <a:solidFill>
                  <a:srgbClr val="666666"/>
                </a:solidFill>
                <a:highlight>
                  <a:srgbClr val="FFFFFF"/>
                </a:highlight>
                <a:latin typeface="Lato"/>
                <a:ea typeface="Lato"/>
                <a:cs typeface="Lato"/>
                <a:sym typeface="Lato"/>
              </a:rPr>
              <a:t>Its is a binary operator i.e. accepts two operands. Bit-wise XOR ( ^ ) returns 1 if both the operands are different and 0 in any other case.</a:t>
            </a:r>
            <a:endParaRPr sz="900">
              <a:solidFill>
                <a:srgbClr val="666666"/>
              </a:solidFill>
              <a:highlight>
                <a:srgbClr val="FFFFFF"/>
              </a:highlight>
              <a:latin typeface="Lato"/>
              <a:ea typeface="Lato"/>
              <a:cs typeface="Lato"/>
              <a:sym typeface="Lato"/>
            </a:endParaRPr>
          </a:p>
          <a:p>
            <a:pPr indent="0" lvl="0" marL="139700" marR="139700" rtl="0" algn="l">
              <a:lnSpc>
                <a:spcPct val="150000"/>
              </a:lnSpc>
              <a:spcBef>
                <a:spcPts val="600"/>
              </a:spcBef>
              <a:spcAft>
                <a:spcPts val="600"/>
              </a:spcAft>
              <a:buNone/>
            </a:pPr>
            <a:r>
              <a:t/>
            </a:r>
            <a:endParaRPr sz="1300">
              <a:solidFill>
                <a:srgbClr val="40424E"/>
              </a:solidFill>
              <a:highlight>
                <a:srgbClr val="FFFFFF"/>
              </a:highlight>
            </a:endParaRPr>
          </a:p>
        </p:txBody>
      </p:sp>
      <p:pic>
        <p:nvPicPr>
          <p:cNvPr id="686" name="Google Shape;686;p105"/>
          <p:cNvPicPr preferRelativeResize="0"/>
          <p:nvPr/>
        </p:nvPicPr>
        <p:blipFill>
          <a:blip r:embed="rId3">
            <a:alphaModFix/>
          </a:blip>
          <a:stretch>
            <a:fillRect/>
          </a:stretch>
        </p:blipFill>
        <p:spPr>
          <a:xfrm>
            <a:off x="911013" y="2304350"/>
            <a:ext cx="2143125" cy="1666875"/>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106"/>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600"/>
              </a:spcAft>
              <a:buNone/>
            </a:pPr>
            <a:r>
              <a:rPr lang="en-GB">
                <a:solidFill>
                  <a:srgbClr val="212529"/>
                </a:solidFill>
                <a:highlight>
                  <a:srgbClr val="FFFFFF"/>
                </a:highlight>
              </a:rPr>
              <a:t>Additional</a:t>
            </a:r>
            <a:endParaRPr>
              <a:solidFill>
                <a:srgbClr val="212529"/>
              </a:solidFill>
              <a:highlight>
                <a:srgbClr val="FFFFFF"/>
              </a:highlight>
            </a:endParaRPr>
          </a:p>
        </p:txBody>
      </p:sp>
      <p:sp>
        <p:nvSpPr>
          <p:cNvPr id="692" name="Google Shape;692;p106"/>
          <p:cNvSpPr txBox="1"/>
          <p:nvPr/>
        </p:nvSpPr>
        <p:spPr>
          <a:xfrm>
            <a:off x="729450" y="1301800"/>
            <a:ext cx="7816800" cy="3672000"/>
          </a:xfrm>
          <a:prstGeom prst="rect">
            <a:avLst/>
          </a:prstGeom>
          <a:noFill/>
          <a:ln>
            <a:noFill/>
          </a:ln>
        </p:spPr>
        <p:txBody>
          <a:bodyPr anchorCtr="0" anchor="t" bIns="91425" lIns="91425" spcFirstLastPara="1" rIns="91425" wrap="square" tIns="91425">
            <a:noAutofit/>
          </a:bodyPr>
          <a:lstStyle/>
          <a:p>
            <a:pPr indent="0" lvl="0" marL="139700" marR="139700" rtl="0" algn="l">
              <a:lnSpc>
                <a:spcPct val="150000"/>
              </a:lnSpc>
              <a:spcBef>
                <a:spcPts val="0"/>
              </a:spcBef>
              <a:spcAft>
                <a:spcPts val="0"/>
              </a:spcAft>
              <a:buNone/>
            </a:pPr>
            <a:r>
              <a:rPr b="1" lang="en-GB" sz="1100">
                <a:solidFill>
                  <a:srgbClr val="666666"/>
                </a:solidFill>
                <a:highlight>
                  <a:srgbClr val="FFFFFF"/>
                </a:highlight>
                <a:latin typeface="Lato"/>
                <a:ea typeface="Lato"/>
                <a:cs typeface="Lato"/>
                <a:sym typeface="Lato"/>
              </a:rPr>
              <a:t>Bit-Wise NOT ( ~ ) : </a:t>
            </a:r>
            <a:r>
              <a:rPr lang="en-GB" sz="1100">
                <a:solidFill>
                  <a:srgbClr val="666666"/>
                </a:solidFill>
                <a:highlight>
                  <a:srgbClr val="FFFFFF"/>
                </a:highlight>
                <a:latin typeface="Lato"/>
                <a:ea typeface="Lato"/>
                <a:cs typeface="Lato"/>
                <a:sym typeface="Lato"/>
              </a:rPr>
              <a:t>Its is a unary operator i.e. accepts single operands. Bit-wise NOT ( ~ ) flips the bits i.e 0 becomes 1 and 1 becomes 0.</a:t>
            </a:r>
            <a:endParaRPr sz="700">
              <a:solidFill>
                <a:srgbClr val="666666"/>
              </a:solidFill>
              <a:highlight>
                <a:srgbClr val="FFFFFF"/>
              </a:highlight>
              <a:latin typeface="Lato"/>
              <a:ea typeface="Lato"/>
              <a:cs typeface="Lato"/>
              <a:sym typeface="Lato"/>
            </a:endParaRPr>
          </a:p>
          <a:p>
            <a:pPr indent="0" lvl="0" marL="139700" marR="139700" rtl="0" algn="l">
              <a:lnSpc>
                <a:spcPct val="150000"/>
              </a:lnSpc>
              <a:spcBef>
                <a:spcPts val="600"/>
              </a:spcBef>
              <a:spcAft>
                <a:spcPts val="600"/>
              </a:spcAft>
              <a:buNone/>
            </a:pPr>
            <a:r>
              <a:t/>
            </a:r>
            <a:endParaRPr sz="1300">
              <a:solidFill>
                <a:srgbClr val="40424E"/>
              </a:solidFill>
              <a:highlight>
                <a:srgbClr val="FFFFFF"/>
              </a:highlight>
            </a:endParaRPr>
          </a:p>
        </p:txBody>
      </p:sp>
      <p:pic>
        <p:nvPicPr>
          <p:cNvPr id="693" name="Google Shape;693;p106"/>
          <p:cNvPicPr preferRelativeResize="0"/>
          <p:nvPr/>
        </p:nvPicPr>
        <p:blipFill>
          <a:blip r:embed="rId3">
            <a:alphaModFix/>
          </a:blip>
          <a:stretch>
            <a:fillRect/>
          </a:stretch>
        </p:blipFill>
        <p:spPr>
          <a:xfrm>
            <a:off x="951588" y="2117088"/>
            <a:ext cx="1552575" cy="1362075"/>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107"/>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600"/>
              </a:spcAft>
              <a:buNone/>
            </a:pPr>
            <a:r>
              <a:rPr lang="en-GB">
                <a:solidFill>
                  <a:srgbClr val="212529"/>
                </a:solidFill>
                <a:highlight>
                  <a:srgbClr val="FFFFFF"/>
                </a:highlight>
              </a:rPr>
              <a:t>Assignment</a:t>
            </a:r>
            <a:endParaRPr>
              <a:solidFill>
                <a:srgbClr val="212529"/>
              </a:solidFill>
              <a:highlight>
                <a:srgbClr val="FFFFFF"/>
              </a:highlight>
            </a:endParaRPr>
          </a:p>
        </p:txBody>
      </p:sp>
      <p:sp>
        <p:nvSpPr>
          <p:cNvPr id="699" name="Google Shape;699;p107"/>
          <p:cNvSpPr txBox="1"/>
          <p:nvPr/>
        </p:nvSpPr>
        <p:spPr>
          <a:xfrm>
            <a:off x="729450" y="1301800"/>
            <a:ext cx="7816800" cy="35232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rgbClr val="666666"/>
              </a:buClr>
              <a:buSzPts val="1100"/>
              <a:buFont typeface="Lato"/>
              <a:buAutoNum type="arabicPeriod"/>
            </a:pPr>
            <a:r>
              <a:rPr lang="en-GB" sz="1100">
                <a:solidFill>
                  <a:srgbClr val="666666"/>
                </a:solidFill>
                <a:latin typeface="Lato"/>
                <a:ea typeface="Lato"/>
                <a:cs typeface="Lato"/>
                <a:sym typeface="Lato"/>
              </a:rPr>
              <a:t>Write a JavaScript that outputs the string "Hello, World!" into a web page.</a:t>
            </a:r>
            <a:endParaRPr sz="1100">
              <a:solidFill>
                <a:srgbClr val="666666"/>
              </a:solidFill>
              <a:latin typeface="Lato"/>
              <a:ea typeface="Lato"/>
              <a:cs typeface="Lato"/>
              <a:sym typeface="Lato"/>
            </a:endParaRPr>
          </a:p>
          <a:p>
            <a:pPr indent="-298450" lvl="0" marL="457200" rtl="0" algn="l">
              <a:lnSpc>
                <a:spcPct val="115000"/>
              </a:lnSpc>
              <a:spcBef>
                <a:spcPts val="0"/>
              </a:spcBef>
              <a:spcAft>
                <a:spcPts val="0"/>
              </a:spcAft>
              <a:buClr>
                <a:srgbClr val="666666"/>
              </a:buClr>
              <a:buSzPts val="1100"/>
              <a:buFont typeface="Lato"/>
              <a:buAutoNum type="arabicPeriod"/>
            </a:pPr>
            <a:r>
              <a:rPr lang="en-GB" sz="1100">
                <a:solidFill>
                  <a:srgbClr val="666666"/>
                </a:solidFill>
                <a:latin typeface="Lato"/>
                <a:ea typeface="Lato"/>
                <a:cs typeface="Lato"/>
                <a:sym typeface="Lato"/>
              </a:rPr>
              <a:t>Create a web page that calculates how old you are and displays the result.</a:t>
            </a:r>
            <a:endParaRPr sz="1100">
              <a:solidFill>
                <a:srgbClr val="666666"/>
              </a:solidFill>
              <a:latin typeface="Lato"/>
              <a:ea typeface="Lato"/>
              <a:cs typeface="Lato"/>
              <a:sym typeface="Lato"/>
            </a:endParaRPr>
          </a:p>
          <a:p>
            <a:pPr indent="-298450" lvl="0" marL="457200" rtl="0" algn="l">
              <a:lnSpc>
                <a:spcPct val="115000"/>
              </a:lnSpc>
              <a:spcBef>
                <a:spcPts val="0"/>
              </a:spcBef>
              <a:spcAft>
                <a:spcPts val="0"/>
              </a:spcAft>
              <a:buClr>
                <a:srgbClr val="666666"/>
              </a:buClr>
              <a:buSzPts val="1100"/>
              <a:buFont typeface="Lato"/>
              <a:buAutoNum type="arabicPeriod"/>
            </a:pPr>
            <a:r>
              <a:rPr lang="en-GB" sz="1100">
                <a:solidFill>
                  <a:srgbClr val="666666"/>
                </a:solidFill>
                <a:latin typeface="Lato"/>
                <a:ea typeface="Lato"/>
                <a:cs typeface="Lato"/>
                <a:sym typeface="Lato"/>
              </a:rPr>
              <a:t>Embed JavaScript code in an HTML file.</a:t>
            </a:r>
            <a:endParaRPr sz="1100">
              <a:solidFill>
                <a:srgbClr val="666666"/>
              </a:solidFill>
              <a:latin typeface="Lato"/>
              <a:ea typeface="Lato"/>
              <a:cs typeface="Lato"/>
              <a:sym typeface="Lato"/>
            </a:endParaRPr>
          </a:p>
          <a:p>
            <a:pPr indent="-298450" lvl="0" marL="457200" rtl="0" algn="l">
              <a:lnSpc>
                <a:spcPct val="115000"/>
              </a:lnSpc>
              <a:spcBef>
                <a:spcPts val="0"/>
              </a:spcBef>
              <a:spcAft>
                <a:spcPts val="0"/>
              </a:spcAft>
              <a:buClr>
                <a:srgbClr val="666666"/>
              </a:buClr>
              <a:buSzPts val="1100"/>
              <a:buFont typeface="Lato"/>
              <a:buAutoNum type="arabicPeriod"/>
            </a:pPr>
            <a:r>
              <a:rPr lang="en-GB" sz="1100">
                <a:solidFill>
                  <a:srgbClr val="666666"/>
                </a:solidFill>
                <a:latin typeface="Lato"/>
                <a:ea typeface="Lato"/>
                <a:cs typeface="Lato"/>
                <a:sym typeface="Lato"/>
              </a:rPr>
              <a:t>Call an external JavaScript file in a HTML document.</a:t>
            </a:r>
            <a:endParaRPr sz="1100">
              <a:solidFill>
                <a:srgbClr val="666666"/>
              </a:solidFill>
              <a:latin typeface="Lato"/>
              <a:ea typeface="Lato"/>
              <a:cs typeface="Lato"/>
              <a:sym typeface="Lato"/>
            </a:endParaRPr>
          </a:p>
          <a:p>
            <a:pPr indent="-298450" lvl="0" marL="457200" rtl="0" algn="l">
              <a:lnSpc>
                <a:spcPct val="115000"/>
              </a:lnSpc>
              <a:spcBef>
                <a:spcPts val="0"/>
              </a:spcBef>
              <a:spcAft>
                <a:spcPts val="0"/>
              </a:spcAft>
              <a:buClr>
                <a:srgbClr val="666666"/>
              </a:buClr>
              <a:buSzPts val="1100"/>
              <a:buFont typeface="Lato"/>
              <a:buAutoNum type="arabicPeriod"/>
            </a:pPr>
            <a:r>
              <a:rPr lang="en-GB" sz="1100">
                <a:solidFill>
                  <a:srgbClr val="666666"/>
                </a:solidFill>
                <a:latin typeface="Lato"/>
                <a:ea typeface="Lato"/>
                <a:cs typeface="Lato"/>
                <a:sym typeface="Lato"/>
              </a:rPr>
              <a:t>Insert JavaScript code inside HTML tag.</a:t>
            </a:r>
            <a:endParaRPr sz="1100">
              <a:solidFill>
                <a:srgbClr val="666666"/>
              </a:solidFill>
              <a:latin typeface="Lato"/>
              <a:ea typeface="Lato"/>
              <a:cs typeface="Lato"/>
              <a:sym typeface="Lato"/>
            </a:endParaRPr>
          </a:p>
          <a:p>
            <a:pPr indent="-298450" lvl="0" marL="457200" rtl="0" algn="l">
              <a:lnSpc>
                <a:spcPct val="115000"/>
              </a:lnSpc>
              <a:spcBef>
                <a:spcPts val="0"/>
              </a:spcBef>
              <a:spcAft>
                <a:spcPts val="0"/>
              </a:spcAft>
              <a:buClr>
                <a:srgbClr val="666666"/>
              </a:buClr>
              <a:buSzPts val="1100"/>
              <a:buFont typeface="Lato"/>
              <a:buAutoNum type="arabicPeriod"/>
            </a:pPr>
            <a:r>
              <a:rPr lang="en-GB" sz="1100">
                <a:solidFill>
                  <a:srgbClr val="666666"/>
                </a:solidFill>
                <a:latin typeface="Lato"/>
                <a:ea typeface="Lato"/>
                <a:cs typeface="Lato"/>
                <a:sym typeface="Lato"/>
              </a:rPr>
              <a:t>Insert JavaScript Single line comments.</a:t>
            </a:r>
            <a:endParaRPr sz="1100">
              <a:solidFill>
                <a:srgbClr val="666666"/>
              </a:solidFill>
              <a:latin typeface="Lato"/>
              <a:ea typeface="Lato"/>
              <a:cs typeface="Lato"/>
              <a:sym typeface="Lato"/>
            </a:endParaRPr>
          </a:p>
          <a:p>
            <a:pPr indent="-298450" lvl="0" marL="457200" rtl="0" algn="l">
              <a:lnSpc>
                <a:spcPct val="115000"/>
              </a:lnSpc>
              <a:spcBef>
                <a:spcPts val="0"/>
              </a:spcBef>
              <a:spcAft>
                <a:spcPts val="0"/>
              </a:spcAft>
              <a:buClr>
                <a:srgbClr val="666666"/>
              </a:buClr>
              <a:buSzPts val="1100"/>
              <a:buFont typeface="Lato"/>
              <a:buAutoNum type="arabicPeriod"/>
            </a:pPr>
            <a:r>
              <a:rPr lang="en-GB" sz="1100">
                <a:solidFill>
                  <a:srgbClr val="666666"/>
                </a:solidFill>
                <a:latin typeface="Lato"/>
                <a:ea typeface="Lato"/>
                <a:cs typeface="Lato"/>
                <a:sym typeface="Lato"/>
              </a:rPr>
              <a:t>Insert JavaScript Multi line comments.</a:t>
            </a:r>
            <a:endParaRPr sz="1100">
              <a:solidFill>
                <a:srgbClr val="666666"/>
              </a:solidFill>
              <a:latin typeface="Lato"/>
              <a:ea typeface="Lato"/>
              <a:cs typeface="Lato"/>
              <a:sym typeface="Lato"/>
            </a:endParaRPr>
          </a:p>
          <a:p>
            <a:pPr indent="-298450" lvl="0" marL="457200" rtl="0" algn="l">
              <a:lnSpc>
                <a:spcPct val="115000"/>
              </a:lnSpc>
              <a:spcBef>
                <a:spcPts val="0"/>
              </a:spcBef>
              <a:spcAft>
                <a:spcPts val="0"/>
              </a:spcAft>
              <a:buClr>
                <a:srgbClr val="666666"/>
              </a:buClr>
              <a:buSzPts val="1100"/>
              <a:buFont typeface="Lato"/>
              <a:buAutoNum type="arabicPeriod"/>
            </a:pPr>
            <a:r>
              <a:rPr lang="en-GB" sz="1100">
                <a:solidFill>
                  <a:srgbClr val="666666"/>
                </a:solidFill>
                <a:latin typeface="Lato"/>
                <a:ea typeface="Lato"/>
                <a:cs typeface="Lato"/>
                <a:sym typeface="Lato"/>
              </a:rPr>
              <a:t>Create variables in JavaScript.</a:t>
            </a:r>
            <a:endParaRPr sz="1100">
              <a:solidFill>
                <a:srgbClr val="666666"/>
              </a:solidFill>
              <a:latin typeface="Lato"/>
              <a:ea typeface="Lato"/>
              <a:cs typeface="Lato"/>
              <a:sym typeface="Lato"/>
            </a:endParaRPr>
          </a:p>
          <a:p>
            <a:pPr indent="-298450" lvl="0" marL="457200" rtl="0" algn="l">
              <a:lnSpc>
                <a:spcPct val="115000"/>
              </a:lnSpc>
              <a:spcBef>
                <a:spcPts val="0"/>
              </a:spcBef>
              <a:spcAft>
                <a:spcPts val="0"/>
              </a:spcAft>
              <a:buClr>
                <a:srgbClr val="666666"/>
              </a:buClr>
              <a:buSzPts val="1100"/>
              <a:buFont typeface="Lato"/>
              <a:buAutoNum type="arabicPeriod"/>
            </a:pPr>
            <a:r>
              <a:rPr lang="en-GB" sz="1100">
                <a:solidFill>
                  <a:srgbClr val="666666"/>
                </a:solidFill>
                <a:latin typeface="Lato"/>
                <a:ea typeface="Lato"/>
                <a:cs typeface="Lato"/>
                <a:sym typeface="Lato"/>
              </a:rPr>
              <a:t>Declare variables in JavaScript.</a:t>
            </a:r>
            <a:endParaRPr sz="1100">
              <a:solidFill>
                <a:srgbClr val="666666"/>
              </a:solidFill>
              <a:latin typeface="Lato"/>
              <a:ea typeface="Lato"/>
              <a:cs typeface="Lato"/>
              <a:sym typeface="Lato"/>
            </a:endParaRPr>
          </a:p>
          <a:p>
            <a:pPr indent="-298450" lvl="0" marL="457200" rtl="0" algn="l">
              <a:lnSpc>
                <a:spcPct val="115000"/>
              </a:lnSpc>
              <a:spcBef>
                <a:spcPts val="0"/>
              </a:spcBef>
              <a:spcAft>
                <a:spcPts val="0"/>
              </a:spcAft>
              <a:buClr>
                <a:srgbClr val="666666"/>
              </a:buClr>
              <a:buSzPts val="1100"/>
              <a:buFont typeface="Lato"/>
              <a:buAutoNum type="arabicPeriod"/>
            </a:pPr>
            <a:r>
              <a:rPr lang="en-GB" sz="1100">
                <a:solidFill>
                  <a:srgbClr val="666666"/>
                </a:solidFill>
                <a:latin typeface="Lato"/>
                <a:ea typeface="Lato"/>
                <a:cs typeface="Lato"/>
                <a:sym typeface="Lato"/>
              </a:rPr>
              <a:t>Show Alert, Confirm and Prompt Box in Javascript.</a:t>
            </a:r>
            <a:endParaRPr sz="1100">
              <a:solidFill>
                <a:srgbClr val="666666"/>
              </a:solidFill>
              <a:latin typeface="Lato"/>
              <a:ea typeface="Lato"/>
              <a:cs typeface="Lato"/>
              <a:sym typeface="Lato"/>
            </a:endParaRPr>
          </a:p>
          <a:p>
            <a:pPr indent="-298450" lvl="0" marL="457200" rtl="0" algn="l">
              <a:lnSpc>
                <a:spcPct val="115000"/>
              </a:lnSpc>
              <a:spcBef>
                <a:spcPts val="0"/>
              </a:spcBef>
              <a:spcAft>
                <a:spcPts val="0"/>
              </a:spcAft>
              <a:buClr>
                <a:srgbClr val="666666"/>
              </a:buClr>
              <a:buSzPts val="1100"/>
              <a:buFont typeface="Lato"/>
              <a:buAutoNum type="arabicPeriod"/>
            </a:pPr>
            <a:r>
              <a:rPr lang="en-GB" sz="1100">
                <a:solidFill>
                  <a:srgbClr val="666666"/>
                </a:solidFill>
                <a:latin typeface="Lato"/>
                <a:ea typeface="Lato"/>
                <a:cs typeface="Lato"/>
                <a:sym typeface="Lato"/>
              </a:rPr>
              <a:t>Get the length of a string</a:t>
            </a:r>
            <a:endParaRPr sz="1100">
              <a:solidFill>
                <a:srgbClr val="666666"/>
              </a:solidFill>
              <a:latin typeface="Lato"/>
              <a:ea typeface="Lato"/>
              <a:cs typeface="Lato"/>
              <a:sym typeface="Lato"/>
            </a:endParaRPr>
          </a:p>
          <a:p>
            <a:pPr indent="-298450" lvl="0" marL="457200" rtl="0" algn="l">
              <a:lnSpc>
                <a:spcPct val="115000"/>
              </a:lnSpc>
              <a:spcBef>
                <a:spcPts val="0"/>
              </a:spcBef>
              <a:spcAft>
                <a:spcPts val="0"/>
              </a:spcAft>
              <a:buClr>
                <a:srgbClr val="666666"/>
              </a:buClr>
              <a:buSzPts val="1100"/>
              <a:buFont typeface="Lato"/>
              <a:buAutoNum type="arabicPeriod"/>
            </a:pPr>
            <a:r>
              <a:rPr lang="en-GB" sz="1100">
                <a:solidFill>
                  <a:srgbClr val="666666"/>
                </a:solidFill>
                <a:latin typeface="Lato"/>
                <a:ea typeface="Lato"/>
                <a:cs typeface="Lato"/>
                <a:sym typeface="Lato"/>
              </a:rPr>
              <a:t>&lt;p&gt;This is a demo content&lt;/p&gt;. Change this content to “Hello World” using JavaScript. </a:t>
            </a:r>
            <a:endParaRPr sz="1100">
              <a:solidFill>
                <a:srgbClr val="666666"/>
              </a:solidFill>
              <a:latin typeface="Lato"/>
              <a:ea typeface="Lato"/>
              <a:cs typeface="Lato"/>
              <a:sym typeface="Lato"/>
            </a:endParaRPr>
          </a:p>
          <a:p>
            <a:pPr indent="-298450" lvl="0" marL="457200" rtl="0" algn="l">
              <a:lnSpc>
                <a:spcPct val="115000"/>
              </a:lnSpc>
              <a:spcBef>
                <a:spcPts val="0"/>
              </a:spcBef>
              <a:spcAft>
                <a:spcPts val="0"/>
              </a:spcAft>
              <a:buClr>
                <a:srgbClr val="666666"/>
              </a:buClr>
              <a:buSzPts val="1100"/>
              <a:buFont typeface="Lato"/>
              <a:buAutoNum type="arabicPeriod"/>
            </a:pPr>
            <a:r>
              <a:rPr lang="en-GB" sz="1100">
                <a:solidFill>
                  <a:srgbClr val="666666"/>
                </a:solidFill>
                <a:latin typeface="Lato"/>
                <a:ea typeface="Lato"/>
                <a:cs typeface="Lato"/>
                <a:sym typeface="Lato"/>
              </a:rPr>
              <a:t>Click on a button to open a Modal </a:t>
            </a:r>
            <a:r>
              <a:rPr lang="en-GB" sz="1100">
                <a:solidFill>
                  <a:srgbClr val="666666"/>
                </a:solidFill>
                <a:latin typeface="Lato"/>
                <a:ea typeface="Lato"/>
                <a:cs typeface="Lato"/>
                <a:sym typeface="Lato"/>
              </a:rPr>
              <a:t>Popup</a:t>
            </a:r>
            <a:r>
              <a:rPr lang="en-GB" sz="1100">
                <a:solidFill>
                  <a:srgbClr val="666666"/>
                </a:solidFill>
                <a:latin typeface="Lato"/>
                <a:ea typeface="Lato"/>
                <a:cs typeface="Lato"/>
                <a:sym typeface="Lato"/>
              </a:rPr>
              <a:t>, close the </a:t>
            </a:r>
            <a:r>
              <a:rPr lang="en-GB" sz="1100">
                <a:solidFill>
                  <a:srgbClr val="666666"/>
                </a:solidFill>
                <a:latin typeface="Lato"/>
                <a:ea typeface="Lato"/>
                <a:cs typeface="Lato"/>
                <a:sym typeface="Lato"/>
              </a:rPr>
              <a:t>popup</a:t>
            </a:r>
            <a:r>
              <a:rPr lang="en-GB" sz="1100">
                <a:solidFill>
                  <a:srgbClr val="666666"/>
                </a:solidFill>
                <a:latin typeface="Lato"/>
                <a:ea typeface="Lato"/>
                <a:cs typeface="Lato"/>
                <a:sym typeface="Lato"/>
              </a:rPr>
              <a:t> when clicked outside.</a:t>
            </a:r>
            <a:endParaRPr sz="1100">
              <a:solidFill>
                <a:srgbClr val="666666"/>
              </a:solidFill>
              <a:latin typeface="Lato"/>
              <a:ea typeface="Lato"/>
              <a:cs typeface="Lato"/>
              <a:sym typeface="Lato"/>
            </a:endParaRPr>
          </a:p>
          <a:p>
            <a:pPr indent="-298450" lvl="0" marL="457200" rtl="0" algn="l">
              <a:lnSpc>
                <a:spcPct val="115000"/>
              </a:lnSpc>
              <a:spcBef>
                <a:spcPts val="0"/>
              </a:spcBef>
              <a:spcAft>
                <a:spcPts val="0"/>
              </a:spcAft>
              <a:buClr>
                <a:srgbClr val="666666"/>
              </a:buClr>
              <a:buSzPts val="1100"/>
              <a:buFont typeface="Lato"/>
              <a:buAutoNum type="arabicPeriod"/>
            </a:pPr>
            <a:r>
              <a:rPr lang="en-GB" sz="1100">
                <a:solidFill>
                  <a:srgbClr val="666666"/>
                </a:solidFill>
                <a:latin typeface="Lato"/>
                <a:ea typeface="Lato"/>
                <a:cs typeface="Lato"/>
                <a:sym typeface="Lato"/>
              </a:rPr>
              <a:t>Apply mouseover event on a square shape from circle shape and give x axis animated movement.</a:t>
            </a:r>
            <a:endParaRPr sz="1100">
              <a:solidFill>
                <a:srgbClr val="666666"/>
              </a:solidFill>
              <a:latin typeface="Lato"/>
              <a:ea typeface="Lato"/>
              <a:cs typeface="Lato"/>
              <a:sym typeface="Lato"/>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108"/>
          <p:cNvSpPr txBox="1"/>
          <p:nvPr>
            <p:ph idx="1" type="body"/>
          </p:nvPr>
        </p:nvSpPr>
        <p:spPr>
          <a:xfrm>
            <a:off x="149300" y="48350"/>
            <a:ext cx="954300" cy="439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Summary</a:t>
            </a:r>
            <a:endParaRPr/>
          </a:p>
        </p:txBody>
      </p:sp>
      <p:sp>
        <p:nvSpPr>
          <p:cNvPr id="705" name="Google Shape;705;p108"/>
          <p:cNvSpPr txBox="1"/>
          <p:nvPr>
            <p:ph idx="1" type="body"/>
          </p:nvPr>
        </p:nvSpPr>
        <p:spPr>
          <a:xfrm>
            <a:off x="853550" y="1481325"/>
            <a:ext cx="7763700" cy="241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666666"/>
                </a:solidFill>
              </a:rPr>
              <a:t>With this, we come to the end of our JavaScript Tutorial. Now we can say that we are familiar with the term JavaScript. It allows us to dynamically create and manipulate content and multimedia for the web. JavaScript helps in supporting and creating some of the best applications that we use worldwide. Suffice it to say, it’s a great language for both beginners, as well as the experts.</a:t>
            </a:r>
            <a:endParaRPr sz="1100">
              <a:solidFill>
                <a:srgbClr val="666666"/>
              </a:solidFill>
            </a:endParaRPr>
          </a:p>
          <a:p>
            <a:pPr indent="0" lvl="0" marL="0" rtl="0" algn="l">
              <a:spcBef>
                <a:spcPts val="1400"/>
              </a:spcBef>
              <a:spcAft>
                <a:spcPts val="1400"/>
              </a:spcAft>
              <a:buNone/>
            </a:pPr>
            <a:r>
              <a:rPr lang="en-GB" sz="1100">
                <a:solidFill>
                  <a:srgbClr val="666666"/>
                </a:solidFill>
              </a:rPr>
              <a:t>Hope the information provided was helpful for you!</a:t>
            </a:r>
            <a:endParaRPr sz="1100">
              <a:solidFill>
                <a:srgbClr val="666666"/>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10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