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7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cy\Downloads\nancy%20.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cy\Downloads\nancy%20.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[nancy .a.xlsx]Sheet2!PivotTable1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1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398314014752"/>
          <c:y val="0.39629629331606397"/>
          <c:w val="0.50141201264488899"/>
          <c:h val="0.257037040017269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Sheet2!$B$6:$B$8</c:f>
              <c:strCache>
                <c:ptCount val="1"/>
                <c:pt idx="0">
                  <c:v>Exceeds - Count of Performance level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Sheet2!$B$9:$B$19</c:f>
              <c:numCache>
                <c:formatCode>General</c:formatCode>
                <c:ptCount val="10"/>
                <c:pt idx="0">
                  <c:v>24</c:v>
                </c:pt>
                <c:pt idx="1">
                  <c:v>21</c:v>
                </c:pt>
                <c:pt idx="2">
                  <c:v>18</c:v>
                </c:pt>
                <c:pt idx="3">
                  <c:v>19</c:v>
                </c:pt>
                <c:pt idx="4">
                  <c:v>15</c:v>
                </c:pt>
                <c:pt idx="5">
                  <c:v>13</c:v>
                </c:pt>
                <c:pt idx="6">
                  <c:v>19</c:v>
                </c:pt>
                <c:pt idx="7">
                  <c:v>33</c:v>
                </c:pt>
                <c:pt idx="8">
                  <c:v>16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6-4CBD-BC79-3747EBF1E3E8}"/>
            </c:ext>
          </c:extLst>
        </c:ser>
        <c:ser>
          <c:idx val="1"/>
          <c:order val="1"/>
          <c:tx>
            <c:strRef>
              <c:f>Sheet2!$C$6:$C$8</c:f>
              <c:strCache>
                <c:ptCount val="1"/>
                <c:pt idx="0">
                  <c:v>Exceeds - Count of Performance Score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Sheet2!$C$9:$C$19</c:f>
              <c:numCache>
                <c:formatCode>General</c:formatCode>
                <c:ptCount val="10"/>
                <c:pt idx="0">
                  <c:v>24</c:v>
                </c:pt>
                <c:pt idx="1">
                  <c:v>21</c:v>
                </c:pt>
                <c:pt idx="2">
                  <c:v>18</c:v>
                </c:pt>
                <c:pt idx="3">
                  <c:v>19</c:v>
                </c:pt>
                <c:pt idx="4">
                  <c:v>15</c:v>
                </c:pt>
                <c:pt idx="5">
                  <c:v>13</c:v>
                </c:pt>
                <c:pt idx="6">
                  <c:v>19</c:v>
                </c:pt>
                <c:pt idx="7">
                  <c:v>33</c:v>
                </c:pt>
                <c:pt idx="8">
                  <c:v>16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F6-4CBD-BC79-3747EBF1E3E8}"/>
            </c:ext>
          </c:extLst>
        </c:ser>
        <c:ser>
          <c:idx val="2"/>
          <c:order val="2"/>
          <c:tx>
            <c:strRef>
              <c:f>Sheet2!$D$6:$D$8</c:f>
              <c:strCache>
                <c:ptCount val="1"/>
                <c:pt idx="0">
                  <c:v>Fully Meets - Count of Performance level</c:v>
                </c:pt>
              </c:strCache>
            </c:strRef>
          </c:tx>
          <c:spPr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90000">
                  <a:schemeClr val="accent3"/>
                </a:gs>
              </a:gsLst>
              <a:lin ang="5400000" scaled="0"/>
            </a:gradFill>
            <a:ln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3"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Sheet2!$D$9:$D$19</c:f>
              <c:numCache>
                <c:formatCode>General</c:formatCode>
                <c:ptCount val="10"/>
                <c:pt idx="0">
                  <c:v>109</c:v>
                </c:pt>
                <c:pt idx="1">
                  <c:v>113</c:v>
                </c:pt>
                <c:pt idx="2">
                  <c:v>124</c:v>
                </c:pt>
                <c:pt idx="3">
                  <c:v>117</c:v>
                </c:pt>
                <c:pt idx="4">
                  <c:v>129</c:v>
                </c:pt>
                <c:pt idx="5">
                  <c:v>115</c:v>
                </c:pt>
                <c:pt idx="6">
                  <c:v>123</c:v>
                </c:pt>
                <c:pt idx="7">
                  <c:v>116</c:v>
                </c:pt>
                <c:pt idx="8">
                  <c:v>122</c:v>
                </c:pt>
                <c:pt idx="9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F6-4CBD-BC79-3747EBF1E3E8}"/>
            </c:ext>
          </c:extLst>
        </c:ser>
        <c:ser>
          <c:idx val="3"/>
          <c:order val="3"/>
          <c:tx>
            <c:strRef>
              <c:f>Sheet2!$E$6:$E$8</c:f>
              <c:strCache>
                <c:ptCount val="1"/>
                <c:pt idx="0">
                  <c:v>Fully Meets - Count of Performance Score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90000">
                  <a:schemeClr val="accent4"/>
                </a:gs>
              </a:gsLst>
              <a:lin ang="5400000" scaled="0"/>
            </a:gradFill>
            <a:ln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4"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Sheet2!$E$9:$E$19</c:f>
              <c:numCache>
                <c:formatCode>General</c:formatCode>
                <c:ptCount val="10"/>
                <c:pt idx="0">
                  <c:v>109</c:v>
                </c:pt>
                <c:pt idx="1">
                  <c:v>113</c:v>
                </c:pt>
                <c:pt idx="2">
                  <c:v>124</c:v>
                </c:pt>
                <c:pt idx="3">
                  <c:v>117</c:v>
                </c:pt>
                <c:pt idx="4">
                  <c:v>129</c:v>
                </c:pt>
                <c:pt idx="5">
                  <c:v>115</c:v>
                </c:pt>
                <c:pt idx="6">
                  <c:v>123</c:v>
                </c:pt>
                <c:pt idx="7">
                  <c:v>116</c:v>
                </c:pt>
                <c:pt idx="8">
                  <c:v>122</c:v>
                </c:pt>
                <c:pt idx="9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F6-4CBD-BC79-3747EBF1E3E8}"/>
            </c:ext>
          </c:extLst>
        </c:ser>
        <c:ser>
          <c:idx val="4"/>
          <c:order val="4"/>
          <c:tx>
            <c:strRef>
              <c:f>Sheet2!$F$6:$F$8</c:f>
              <c:strCache>
                <c:ptCount val="1"/>
                <c:pt idx="0">
                  <c:v>Needs Improvement - Count of Performance level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90000">
                  <a:schemeClr val="accent5"/>
                </a:gs>
              </a:gsLst>
              <a:lin ang="5400000" scaled="0"/>
            </a:gradFill>
            <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5"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Sheet2!$F$9:$F$19</c:f>
              <c:numCache>
                <c:formatCode>General</c:formatCode>
                <c:ptCount val="10"/>
                <c:pt idx="0">
                  <c:v>12</c:v>
                </c:pt>
                <c:pt idx="1">
                  <c:v>9</c:v>
                </c:pt>
                <c:pt idx="2">
                  <c:v>8</c:v>
                </c:pt>
                <c:pt idx="3">
                  <c:v>14</c:v>
                </c:pt>
                <c:pt idx="4">
                  <c:v>4</c:v>
                </c:pt>
                <c:pt idx="5">
                  <c:v>8</c:v>
                </c:pt>
                <c:pt idx="6">
                  <c:v>8</c:v>
                </c:pt>
                <c:pt idx="7">
                  <c:v>14</c:v>
                </c:pt>
                <c:pt idx="8">
                  <c:v>9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F6-4CBD-BC79-3747EBF1E3E8}"/>
            </c:ext>
          </c:extLst>
        </c:ser>
        <c:ser>
          <c:idx val="5"/>
          <c:order val="5"/>
          <c:tx>
            <c:strRef>
              <c:f>Sheet2!$G$6:$G$8</c:f>
              <c:strCache>
                <c:ptCount val="1"/>
                <c:pt idx="0">
                  <c:v>Needs Improvement - Count of Performance Score</c:v>
                </c:pt>
              </c:strCache>
            </c:strRef>
          </c:tx>
          <c:spPr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90000">
                  <a:schemeClr val="accent6"/>
                </a:gs>
              </a:gsLst>
              <a:lin ang="5400000" scaled="0"/>
            </a:gradFill>
            <a:ln>
              <a:gradFill>
                <a:gsLst>
                  <a:gs pos="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6"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Sheet2!$G$9:$G$19</c:f>
              <c:numCache>
                <c:formatCode>General</c:formatCode>
                <c:ptCount val="10"/>
                <c:pt idx="0">
                  <c:v>12</c:v>
                </c:pt>
                <c:pt idx="1">
                  <c:v>9</c:v>
                </c:pt>
                <c:pt idx="2">
                  <c:v>8</c:v>
                </c:pt>
                <c:pt idx="3">
                  <c:v>14</c:v>
                </c:pt>
                <c:pt idx="4">
                  <c:v>4</c:v>
                </c:pt>
                <c:pt idx="5">
                  <c:v>8</c:v>
                </c:pt>
                <c:pt idx="6">
                  <c:v>8</c:v>
                </c:pt>
                <c:pt idx="7">
                  <c:v>14</c:v>
                </c:pt>
                <c:pt idx="8">
                  <c:v>9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F6-4CBD-BC79-3747EBF1E3E8}"/>
            </c:ext>
          </c:extLst>
        </c:ser>
        <c:ser>
          <c:idx val="6"/>
          <c:order val="6"/>
          <c:tx>
            <c:strRef>
              <c:f>Sheet2!$H$6:$H$8</c:f>
              <c:strCache>
                <c:ptCount val="1"/>
                <c:pt idx="0">
                  <c:v>PIP - Count of Performance level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60000"/>
                    <a:lumMod val="40000"/>
                    <a:lumOff val="60000"/>
                  </a:schemeClr>
                </a:gs>
                <a:gs pos="90000">
                  <a:schemeClr val="accent1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Sheet2!$H$9:$H$19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F6-4CBD-BC79-3747EBF1E3E8}"/>
            </c:ext>
          </c:extLst>
        </c:ser>
        <c:ser>
          <c:idx val="7"/>
          <c:order val="7"/>
          <c:tx>
            <c:strRef>
              <c:f>Sheet2!$I$6:$I$8</c:f>
              <c:strCache>
                <c:ptCount val="1"/>
                <c:pt idx="0">
                  <c:v>PIP - Count of Performance Score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60000"/>
                    <a:lumMod val="40000"/>
                    <a:lumOff val="60000"/>
                  </a:schemeClr>
                </a:gs>
                <a:gs pos="9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gradFill>
                <a:gsLst>
                  <a:gs pos="0">
                    <a:schemeClr val="accent2">
                      <a:lumMod val="60000"/>
                    </a:schemeClr>
                  </a:gs>
                  <a:gs pos="100000">
                    <a:schemeClr val="accent2">
                      <a:lumMod val="60000"/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60000"/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Sheet2!$I$9:$I$19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0F6-4CBD-BC79-3747EBF1E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828358862"/>
        <c:axId val="869466072"/>
      </c:barChart>
      <c:catAx>
        <c:axId val="82835886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466072"/>
        <c:crosses val="autoZero"/>
        <c:auto val="1"/>
        <c:lblAlgn val="ctr"/>
        <c:lblOffset val="100"/>
        <c:noMultiLvlLbl val="0"/>
      </c:catAx>
      <c:valAx>
        <c:axId val="86946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3588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[nancy .a.xlsx]Sheet2!PivotTable1</c:name>
    <c:fmtId val="2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Sheet2!$B$6:$B$8</c:f>
              <c:strCache>
                <c:ptCount val="1"/>
                <c:pt idx="0">
                  <c:v>Exceeds - Count of Performance level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B1-405C-8AED-DE4BDD0E0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B1-405C-8AED-DE4BDD0E0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B1-405C-8AED-DE4BDD0E0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B1-405C-8AED-DE4BDD0E0F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CB1-405C-8AED-DE4BDD0E0F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CB1-405C-8AED-DE4BDD0E0F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CB1-405C-8AED-DE4BDD0E0F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CB1-405C-8AED-DE4BDD0E0F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CB1-405C-8AED-DE4BDD0E0F7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CB1-405C-8AED-DE4BDD0E0F79}"/>
              </c:ext>
            </c:extLst>
          </c:dPt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Sheet2!$B$9:$B$19</c:f>
              <c:numCache>
                <c:formatCode>General</c:formatCode>
                <c:ptCount val="10"/>
                <c:pt idx="0">
                  <c:v>24</c:v>
                </c:pt>
                <c:pt idx="1">
                  <c:v>21</c:v>
                </c:pt>
                <c:pt idx="2">
                  <c:v>18</c:v>
                </c:pt>
                <c:pt idx="3">
                  <c:v>19</c:v>
                </c:pt>
                <c:pt idx="4">
                  <c:v>15</c:v>
                </c:pt>
                <c:pt idx="5">
                  <c:v>13</c:v>
                </c:pt>
                <c:pt idx="6">
                  <c:v>19</c:v>
                </c:pt>
                <c:pt idx="7">
                  <c:v>33</c:v>
                </c:pt>
                <c:pt idx="8">
                  <c:v>16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CB1-405C-8AED-DE4BDD0E0F79}"/>
            </c:ext>
          </c:extLst>
        </c:ser>
        <c:ser>
          <c:idx val="1"/>
          <c:order val="1"/>
          <c:tx>
            <c:strRef>
              <c:f>Sheet2!$C$6:$C$8</c:f>
              <c:strCache>
                <c:ptCount val="1"/>
                <c:pt idx="0">
                  <c:v>Exceeds - Count of Performance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9CB1-405C-8AED-DE4BDD0E0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9CB1-405C-8AED-DE4BDD0E0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9CB1-405C-8AED-DE4BDD0E0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9CB1-405C-8AED-DE4BDD0E0F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9CB1-405C-8AED-DE4BDD0E0F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9CB1-405C-8AED-DE4BDD0E0F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9CB1-405C-8AED-DE4BDD0E0F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9CB1-405C-8AED-DE4BDD0E0F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9CB1-405C-8AED-DE4BDD0E0F7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9CB1-405C-8AED-DE4BDD0E0F79}"/>
              </c:ext>
            </c:extLst>
          </c:dPt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Sheet2!$C$9:$C$19</c:f>
              <c:numCache>
                <c:formatCode>General</c:formatCode>
                <c:ptCount val="10"/>
                <c:pt idx="0">
                  <c:v>24</c:v>
                </c:pt>
                <c:pt idx="1">
                  <c:v>21</c:v>
                </c:pt>
                <c:pt idx="2">
                  <c:v>18</c:v>
                </c:pt>
                <c:pt idx="3">
                  <c:v>19</c:v>
                </c:pt>
                <c:pt idx="4">
                  <c:v>15</c:v>
                </c:pt>
                <c:pt idx="5">
                  <c:v>13</c:v>
                </c:pt>
                <c:pt idx="6">
                  <c:v>19</c:v>
                </c:pt>
                <c:pt idx="7">
                  <c:v>33</c:v>
                </c:pt>
                <c:pt idx="8">
                  <c:v>16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CB1-405C-8AED-DE4BDD0E0F79}"/>
            </c:ext>
          </c:extLst>
        </c:ser>
        <c:ser>
          <c:idx val="2"/>
          <c:order val="2"/>
          <c:tx>
            <c:strRef>
              <c:f>Sheet2!$D$6:$D$8</c:f>
              <c:strCache>
                <c:ptCount val="1"/>
                <c:pt idx="0">
                  <c:v>Fully Meets - Count of Performance level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9CB1-405C-8AED-DE4BDD0E0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9CB1-405C-8AED-DE4BDD0E0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9CB1-405C-8AED-DE4BDD0E0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9CB1-405C-8AED-DE4BDD0E0F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9CB1-405C-8AED-DE4BDD0E0F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9CB1-405C-8AED-DE4BDD0E0F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9CB1-405C-8AED-DE4BDD0E0F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9CB1-405C-8AED-DE4BDD0E0F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9CB1-405C-8AED-DE4BDD0E0F7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9CB1-405C-8AED-DE4BDD0E0F79}"/>
              </c:ext>
            </c:extLst>
          </c:dPt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Sheet2!$D$9:$D$19</c:f>
              <c:numCache>
                <c:formatCode>General</c:formatCode>
                <c:ptCount val="10"/>
                <c:pt idx="0">
                  <c:v>109</c:v>
                </c:pt>
                <c:pt idx="1">
                  <c:v>113</c:v>
                </c:pt>
                <c:pt idx="2">
                  <c:v>124</c:v>
                </c:pt>
                <c:pt idx="3">
                  <c:v>117</c:v>
                </c:pt>
                <c:pt idx="4">
                  <c:v>129</c:v>
                </c:pt>
                <c:pt idx="5">
                  <c:v>115</c:v>
                </c:pt>
                <c:pt idx="6">
                  <c:v>123</c:v>
                </c:pt>
                <c:pt idx="7">
                  <c:v>116</c:v>
                </c:pt>
                <c:pt idx="8">
                  <c:v>122</c:v>
                </c:pt>
                <c:pt idx="9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9CB1-405C-8AED-DE4BDD0E0F79}"/>
            </c:ext>
          </c:extLst>
        </c:ser>
        <c:ser>
          <c:idx val="3"/>
          <c:order val="3"/>
          <c:tx>
            <c:strRef>
              <c:f>Sheet2!$E$6:$E$8</c:f>
              <c:strCache>
                <c:ptCount val="1"/>
                <c:pt idx="0">
                  <c:v>Fully Meets - Count of Performance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9CB1-405C-8AED-DE4BDD0E0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9CB1-405C-8AED-DE4BDD0E0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9CB1-405C-8AED-DE4BDD0E0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9CB1-405C-8AED-DE4BDD0E0F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9CB1-405C-8AED-DE4BDD0E0F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9CB1-405C-8AED-DE4BDD0E0F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9CB1-405C-8AED-DE4BDD0E0F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9CB1-405C-8AED-DE4BDD0E0F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9CB1-405C-8AED-DE4BDD0E0F7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9CB1-405C-8AED-DE4BDD0E0F79}"/>
              </c:ext>
            </c:extLst>
          </c:dPt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Sheet2!$E$9:$E$19</c:f>
              <c:numCache>
                <c:formatCode>General</c:formatCode>
                <c:ptCount val="10"/>
                <c:pt idx="0">
                  <c:v>109</c:v>
                </c:pt>
                <c:pt idx="1">
                  <c:v>113</c:v>
                </c:pt>
                <c:pt idx="2">
                  <c:v>124</c:v>
                </c:pt>
                <c:pt idx="3">
                  <c:v>117</c:v>
                </c:pt>
                <c:pt idx="4">
                  <c:v>129</c:v>
                </c:pt>
                <c:pt idx="5">
                  <c:v>115</c:v>
                </c:pt>
                <c:pt idx="6">
                  <c:v>123</c:v>
                </c:pt>
                <c:pt idx="7">
                  <c:v>116</c:v>
                </c:pt>
                <c:pt idx="8">
                  <c:v>122</c:v>
                </c:pt>
                <c:pt idx="9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9CB1-405C-8AED-DE4BDD0E0F79}"/>
            </c:ext>
          </c:extLst>
        </c:ser>
        <c:ser>
          <c:idx val="4"/>
          <c:order val="4"/>
          <c:tx>
            <c:strRef>
              <c:f>Sheet2!$F$6:$F$8</c:f>
              <c:strCache>
                <c:ptCount val="1"/>
                <c:pt idx="0">
                  <c:v>Needs Improvement - Count of Performance level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9CB1-405C-8AED-DE4BDD0E0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9CB1-405C-8AED-DE4BDD0E0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9CB1-405C-8AED-DE4BDD0E0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9CB1-405C-8AED-DE4BDD0E0F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9CB1-405C-8AED-DE4BDD0E0F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9CB1-405C-8AED-DE4BDD0E0F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9CB1-405C-8AED-DE4BDD0E0F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9CB1-405C-8AED-DE4BDD0E0F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9CB1-405C-8AED-DE4BDD0E0F7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9CB1-405C-8AED-DE4BDD0E0F79}"/>
              </c:ext>
            </c:extLst>
          </c:dPt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Sheet2!$F$9:$F$19</c:f>
              <c:numCache>
                <c:formatCode>General</c:formatCode>
                <c:ptCount val="10"/>
                <c:pt idx="0">
                  <c:v>12</c:v>
                </c:pt>
                <c:pt idx="1">
                  <c:v>9</c:v>
                </c:pt>
                <c:pt idx="2">
                  <c:v>8</c:v>
                </c:pt>
                <c:pt idx="3">
                  <c:v>14</c:v>
                </c:pt>
                <c:pt idx="4">
                  <c:v>4</c:v>
                </c:pt>
                <c:pt idx="5">
                  <c:v>8</c:v>
                </c:pt>
                <c:pt idx="6">
                  <c:v>8</c:v>
                </c:pt>
                <c:pt idx="7">
                  <c:v>14</c:v>
                </c:pt>
                <c:pt idx="8">
                  <c:v>9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9CB1-405C-8AED-DE4BDD0E0F79}"/>
            </c:ext>
          </c:extLst>
        </c:ser>
        <c:ser>
          <c:idx val="5"/>
          <c:order val="5"/>
          <c:tx>
            <c:strRef>
              <c:f>Sheet2!$G$6:$G$8</c:f>
              <c:strCache>
                <c:ptCount val="1"/>
                <c:pt idx="0">
                  <c:v>Needs Improvement - Count of Performance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A-9CB1-405C-8AED-DE4BDD0E0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C-9CB1-405C-8AED-DE4BDD0E0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E-9CB1-405C-8AED-DE4BDD0E0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0-9CB1-405C-8AED-DE4BDD0E0F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2-9CB1-405C-8AED-DE4BDD0E0F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4-9CB1-405C-8AED-DE4BDD0E0F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6-9CB1-405C-8AED-DE4BDD0E0F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8-9CB1-405C-8AED-DE4BDD0E0F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A-9CB1-405C-8AED-DE4BDD0E0F7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C-9CB1-405C-8AED-DE4BDD0E0F79}"/>
              </c:ext>
            </c:extLst>
          </c:dPt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Sheet2!$G$9:$G$19</c:f>
              <c:numCache>
                <c:formatCode>General</c:formatCode>
                <c:ptCount val="10"/>
                <c:pt idx="0">
                  <c:v>12</c:v>
                </c:pt>
                <c:pt idx="1">
                  <c:v>9</c:v>
                </c:pt>
                <c:pt idx="2">
                  <c:v>8</c:v>
                </c:pt>
                <c:pt idx="3">
                  <c:v>14</c:v>
                </c:pt>
                <c:pt idx="4">
                  <c:v>4</c:v>
                </c:pt>
                <c:pt idx="5">
                  <c:v>8</c:v>
                </c:pt>
                <c:pt idx="6">
                  <c:v>8</c:v>
                </c:pt>
                <c:pt idx="7">
                  <c:v>14</c:v>
                </c:pt>
                <c:pt idx="8">
                  <c:v>9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9CB1-405C-8AED-DE4BDD0E0F79}"/>
            </c:ext>
          </c:extLst>
        </c:ser>
        <c:ser>
          <c:idx val="6"/>
          <c:order val="6"/>
          <c:tx>
            <c:strRef>
              <c:f>Sheet2!$H$6:$H$8</c:f>
              <c:strCache>
                <c:ptCount val="1"/>
                <c:pt idx="0">
                  <c:v>PIP - Count of Performance level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9CB1-405C-8AED-DE4BDD0E0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9CB1-405C-8AED-DE4BDD0E0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9CB1-405C-8AED-DE4BDD0E0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9CB1-405C-8AED-DE4BDD0E0F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9CB1-405C-8AED-DE4BDD0E0F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9CB1-405C-8AED-DE4BDD0E0F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9CB1-405C-8AED-DE4BDD0E0F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9CB1-405C-8AED-DE4BDD0E0F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9CB1-405C-8AED-DE4BDD0E0F7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9CB1-405C-8AED-DE4BDD0E0F79}"/>
              </c:ext>
            </c:extLst>
          </c:dPt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Sheet2!$H$9:$H$19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9CB1-405C-8AED-DE4BDD0E0F79}"/>
            </c:ext>
          </c:extLst>
        </c:ser>
        <c:ser>
          <c:idx val="7"/>
          <c:order val="7"/>
          <c:tx>
            <c:strRef>
              <c:f>Sheet2!$I$6:$I$8</c:f>
              <c:strCache>
                <c:ptCount val="1"/>
                <c:pt idx="0">
                  <c:v>PIP - Count of Performance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4-9CB1-405C-8AED-DE4BDD0E0F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6-9CB1-405C-8AED-DE4BDD0E0F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8-9CB1-405C-8AED-DE4BDD0E0F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A-9CB1-405C-8AED-DE4BDD0E0F7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C-9CB1-405C-8AED-DE4BDD0E0F7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E-9CB1-405C-8AED-DE4BDD0E0F7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0-9CB1-405C-8AED-DE4BDD0E0F7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2-9CB1-405C-8AED-DE4BDD0E0F7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4-9CB1-405C-8AED-DE4BDD0E0F7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6-9CB1-405C-8AED-DE4BDD0E0F79}"/>
              </c:ext>
            </c:extLst>
          </c:dPt>
          <c:cat>
            <c:strRef>
              <c:f>Sheet2!$A$9:$A$19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Sheet2!$I$9:$I$19</c:f>
              <c:numCache>
                <c:formatCode>General</c:formatCode>
                <c:ptCount val="10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9CB1-405C-8AED-DE4BDD0E0F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1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6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5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6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93267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761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637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9270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8303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0687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237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118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7113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9905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-1094486"/>
            <a:ext cx="12030076" cy="32298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19400" y="2743200"/>
            <a:ext cx="8086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FATHIMA ALANGAR NANCI.A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312212790 (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asunm14512022g40)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B.COM (GENERAL)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MAHALASHMI WOMEN’S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10995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</a:t>
            </a:r>
            <a:r>
              <a:rPr lang="en-US" sz="4250" b="1" spc="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4250" b="1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WOW"</a:t>
            </a:r>
            <a:r>
              <a:rPr lang="en-US" sz="4250" b="1" spc="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425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4250" b="1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914400"/>
            <a:ext cx="90531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Situations in the Data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Resource Distribution: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Departments with high or low "Count - Name" compared to "Count - Department."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Project-Oriented Departments: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"Count - Name" relative to "Count - Department."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or Support Functions: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"Count - Name" relative to "Count - Department."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Resource Utilization: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"Count - Name" with low productivity.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Overburdened Departments: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5965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060217"/>
            <a:ext cx="1127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Addressing any missing data points for "Count - Department" or "Count - Name."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consistency in data formats and units of measurement.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and Correction: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and addressing any extreme or unusual values that might skew the analysis.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Derived Metrics: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creating additional metrics such as "Resource Allocation Ratio" (Count - Name / Count - Department) to provide a more comprehensive understanding of resource utilization.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Encoding: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"Department" field is categorical, converting it into a numerical format suitable for modeling.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visualizations (e.g., histograms, scatter plots, box plots) to explore the distribution of variables, identify relationships, and detect patterns.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4800"/>
            <a:ext cx="10668000" cy="669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regression models (e.g., linear regression, multiple regression) to predict the "Count - Name" based on the "Count - Department" and other relevant features.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Assessing the model's performance using appropriate metrics (e.g., R-squared, mean squared error, accuracy, precision, recall, F1-score).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Evaluating the model's generalization ability using techniques like k-fold cross-validation.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Insights: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Model Coefficients: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Interpreting the coefficients of the regression model to understand the impact of "Count - Department" and other features on "Count - Name."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Significant Predictors: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Determining which features are most influential in predicting "Count - Name."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19252"/>
            <a:ext cx="102174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72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274267"/>
              </p:ext>
            </p:extLst>
          </p:nvPr>
        </p:nvGraphicFramePr>
        <p:xfrm>
          <a:off x="2209800" y="1815710"/>
          <a:ext cx="8458199" cy="428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5171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A1892E-EE44-4255-BD50-DB763ECD6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662371"/>
              </p:ext>
            </p:extLst>
          </p:nvPr>
        </p:nvGraphicFramePr>
        <p:xfrm>
          <a:off x="990600" y="1219200"/>
          <a:ext cx="9982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1965960"/>
            <a:ext cx="9372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Overburdened departments.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11887200" cy="6553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791050"/>
            <a:ext cx="8337042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1" spc="5" dirty="0"/>
              <a:t>			</a:t>
            </a:r>
            <a:r>
              <a:rPr lang="en-US" sz="4250" b="1" spc="5" dirty="0">
                <a:solidFill>
                  <a:srgbClr val="0070C0"/>
                </a:solidFill>
              </a:rPr>
              <a:t>   </a:t>
            </a:r>
            <a:r>
              <a:rPr sz="4800" b="1" u="sng" spc="5" dirty="0">
                <a:solidFill>
                  <a:srgbClr val="0070C0"/>
                </a:solidFill>
              </a:rPr>
              <a:t>PROJECT</a:t>
            </a:r>
            <a:r>
              <a:rPr lang="en-US" sz="4800" b="1" u="sng" spc="5" dirty="0">
                <a:solidFill>
                  <a:srgbClr val="0070C0"/>
                </a:solidFill>
              </a:rPr>
              <a:t> </a:t>
            </a:r>
            <a:r>
              <a:rPr sz="4800" b="1" u="sng" spc="-85" dirty="0">
                <a:solidFill>
                  <a:srgbClr val="0070C0"/>
                </a:solidFill>
              </a:rPr>
              <a:t> </a:t>
            </a:r>
            <a:r>
              <a:rPr sz="4800" b="1" u="sng" spc="25" dirty="0">
                <a:solidFill>
                  <a:srgbClr val="0070C0"/>
                </a:solidFill>
              </a:rPr>
              <a:t>TITLE</a:t>
            </a:r>
            <a:endParaRPr sz="4800" b="1" u="sng" dirty="0">
              <a:solidFill>
                <a:srgbClr val="0070C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47800" y="2017648"/>
            <a:ext cx="974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41513"/>
            <a:ext cx="11887200" cy="65532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914400" y="2743200"/>
            <a:ext cx="5486400" cy="3555806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4" y="479196"/>
            <a:ext cx="1028327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b="1" u="sng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u="sng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u="sng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4171950" y="1162151"/>
            <a:ext cx="64314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8800" y="2587612"/>
            <a:ext cx="274320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8797"/>
            <a:ext cx="7319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u="sng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b="1" u="sng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b="1" u="sng" spc="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b="1" u="sng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u="sng" spc="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b="1" u="sng" spc="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u="sng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b="1" u="sng" spc="-37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u="sng" spc="-37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b="1" u="sng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b="1" u="sng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b="1" u="sng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b="1" u="sng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6" y="1437426"/>
            <a:ext cx="92164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Type Distribution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distribution of employee types (fixed term, permanent, temporary) across different departments and identify potential imbalances or disparities.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Examination of the provided dataset, which includes departmental names, employee type counts, and total results.</a:t>
            </a:r>
          </a:p>
          <a:p>
            <a:pPr algn="just">
              <a:buFont typeface="Arial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Comparison: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of employee type distributions across various departments to identify any patterns or trends.</a:t>
            </a:r>
          </a:p>
          <a:p>
            <a:pPr algn="just">
              <a:buFont typeface="Arial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Assessment: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 algn="just">
              <a:buFont typeface="Arial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988321"/>
            <a:ext cx="1005839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Outcomes: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understanding of the employee type distribution within the organization.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potential imbalances or disparities in employee type allocation.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improving employee type distribution and departmental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Deliverables: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report, including key metrics and findings.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employee type distributions across departments.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employee type balance and identification of areas for improvement.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optimizing employee type allocation and improving departmental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409491"/>
            <a:ext cx="57816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u="sng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250" b="1" u="sng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u="sng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14400" y="1080189"/>
            <a:ext cx="10287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distribution of employee types (fixed term, permanent, temporary) across departments and identify areas for improvement.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imbalances in employee type distribution.</a:t>
            </a: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balance of employee types within departments.</a:t>
            </a: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recommendations for optimizing employee type allocation.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departmental information, employee type counts, and total results.</a:t>
            </a: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across departments.</a:t>
            </a: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employee type balance.</a:t>
            </a: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optimization.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analysis.</a:t>
            </a: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comparison.</a:t>
            </a: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assessment.</a:t>
            </a: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4761"/>
            <a:ext cx="692054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4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000" spc="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400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00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2280826"/>
            <a:ext cx="9372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967" y="1590596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967" y="831032"/>
            <a:ext cx="1168163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u="sng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u="sng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b="1" u="sng" spc="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b="1" u="sng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u="sng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4000" b="1" u="sng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b="1" u="sng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u="sng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u="sng" spc="-3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b="1" u="sng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u="sng" spc="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u="sng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b="1" u="sng" spc="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2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4000" b="1" u="sng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b="1" u="sng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4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u="sng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u="sng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b="1" u="sng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b="1" u="sng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u="sng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b="1" u="sng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u="sng" spc="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b="1" u="sng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u="sng" spc="-3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b="1" u="sng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u="sng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53541" y="1600201"/>
            <a:ext cx="84621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Departmental Resource Allocation Optimization Framework.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collection, analysis, comparison, assessment, and recommendations.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676400"/>
            <a:ext cx="9448800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algn="just">
              <a:lnSpc>
                <a:spcPct val="200000"/>
              </a:lnSpc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algn="just">
              <a:lnSpc>
                <a:spcPct val="200000"/>
              </a:lnSpc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algn="just">
              <a:lnSpc>
                <a:spcPct val="200000"/>
              </a:lnSpc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algn="just">
              <a:lnSpc>
                <a:spcPct val="200000"/>
              </a:lnSpc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algn="just">
              <a:lnSpc>
                <a:spcPct val="200000"/>
              </a:lnSpc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301</TotalTime>
  <Words>1077</Words>
  <Application>Microsoft Office PowerPoint</Application>
  <PresentationFormat>Widescreen</PresentationFormat>
  <Paragraphs>133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Roboto</vt:lpstr>
      <vt:lpstr>Times New Roman</vt:lpstr>
      <vt:lpstr>Trebuchet MS</vt:lpstr>
      <vt:lpstr>Basis</vt:lpstr>
      <vt:lpstr>          Employee Data Analysis using Excel  </vt:lpstr>
      <vt:lpstr>      PROJECT  TITLE</vt:lpstr>
      <vt:lpstr>    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 THE "WOW" IN OUR SOLUTION</vt:lpstr>
      <vt:lpstr>PowerPoint Presentation</vt:lpstr>
      <vt:lpstr>PowerPoint Presentation</vt:lpstr>
      <vt:lpstr>    RESULT</vt:lpstr>
      <vt:lpstr>PowerPoint Presentation</vt:lpstr>
      <vt:lpstr>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sonia</cp:lastModifiedBy>
  <cp:revision>69</cp:revision>
  <dcterms:created xsi:type="dcterms:W3CDTF">2024-03-29T15:07:22Z</dcterms:created>
  <dcterms:modified xsi:type="dcterms:W3CDTF">2024-08-29T16:14:24Z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