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8" r:id="rId4"/>
    <p:sldId id="270" r:id="rId5"/>
    <p:sldId id="263" r:id="rId6"/>
    <p:sldId id="262" r:id="rId7"/>
    <p:sldId id="264" r:id="rId8"/>
    <p:sldId id="269" r:id="rId9"/>
    <p:sldId id="265" r:id="rId10"/>
    <p:sldId id="266" r:id="rId11"/>
    <p:sldId id="271" r:id="rId12"/>
    <p:sldId id="272" r:id="rId13"/>
    <p:sldId id="273" r:id="rId14"/>
    <p:sldId id="274" r:id="rId15"/>
    <p:sldId id="267" r:id="rId16"/>
    <p:sldId id="268"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65" autoAdjust="0"/>
  </p:normalViewPr>
  <p:slideViewPr>
    <p:cSldViewPr snapToGrid="0">
      <p:cViewPr varScale="1">
        <p:scale>
          <a:sx n="93" d="100"/>
          <a:sy n="93" d="100"/>
        </p:scale>
        <p:origin x="302" y="67"/>
      </p:cViewPr>
      <p:guideLst>
        <p:guide orient="horz" pos="2160"/>
        <p:guide pos="3840"/>
      </p:guideLst>
    </p:cSldViewPr>
  </p:slideViewPr>
  <p:outlineViewPr>
    <p:cViewPr>
      <p:scale>
        <a:sx n="25" d="100"/>
        <a:sy n="25"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C2B1E-0669-411A-AF5D-2B7F039F681B}"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914F0-A747-49BE-85D2-0FF8329ADA9F}" type="slidenum">
              <a:rPr lang="en-US" smtClean="0"/>
              <a:t>‹#›</a:t>
            </a:fld>
            <a:endParaRPr lang="en-US"/>
          </a:p>
        </p:txBody>
      </p:sp>
    </p:spTree>
    <p:extLst>
      <p:ext uri="{BB962C8B-B14F-4D97-AF65-F5344CB8AC3E}">
        <p14:creationId xmlns:p14="http://schemas.microsoft.com/office/powerpoint/2010/main" val="2366726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10</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11</a:t>
            </a:fld>
            <a:endParaRPr lang="en-US"/>
          </a:p>
        </p:txBody>
      </p:sp>
    </p:spTree>
    <p:extLst>
      <p:ext uri="{BB962C8B-B14F-4D97-AF65-F5344CB8AC3E}">
        <p14:creationId xmlns:p14="http://schemas.microsoft.com/office/powerpoint/2010/main" val="248741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12</a:t>
            </a:fld>
            <a:endParaRPr lang="en-US"/>
          </a:p>
        </p:txBody>
      </p:sp>
    </p:spTree>
    <p:extLst>
      <p:ext uri="{BB962C8B-B14F-4D97-AF65-F5344CB8AC3E}">
        <p14:creationId xmlns:p14="http://schemas.microsoft.com/office/powerpoint/2010/main" val="153514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13</a:t>
            </a:fld>
            <a:endParaRPr lang="en-US"/>
          </a:p>
        </p:txBody>
      </p:sp>
    </p:spTree>
    <p:extLst>
      <p:ext uri="{BB962C8B-B14F-4D97-AF65-F5344CB8AC3E}">
        <p14:creationId xmlns:p14="http://schemas.microsoft.com/office/powerpoint/2010/main" val="2265506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14</a:t>
            </a:fld>
            <a:endParaRPr lang="en-US"/>
          </a:p>
        </p:txBody>
      </p:sp>
    </p:spTree>
    <p:extLst>
      <p:ext uri="{BB962C8B-B14F-4D97-AF65-F5344CB8AC3E}">
        <p14:creationId xmlns:p14="http://schemas.microsoft.com/office/powerpoint/2010/main" val="3505990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15</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16</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17</a:t>
            </a:fld>
            <a:endParaRPr lang="en-US"/>
          </a:p>
        </p:txBody>
      </p:sp>
    </p:spTree>
    <p:extLst>
      <p:ext uri="{BB962C8B-B14F-4D97-AF65-F5344CB8AC3E}">
        <p14:creationId xmlns:p14="http://schemas.microsoft.com/office/powerpoint/2010/main" val="18063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2</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3</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4</a:t>
            </a:fld>
            <a:endParaRPr lang="en-US"/>
          </a:p>
        </p:txBody>
      </p:sp>
    </p:spTree>
    <p:extLst>
      <p:ext uri="{BB962C8B-B14F-4D97-AF65-F5344CB8AC3E}">
        <p14:creationId xmlns:p14="http://schemas.microsoft.com/office/powerpoint/2010/main" val="159757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5</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6</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7</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8</a:t>
            </a:fld>
            <a:endParaRPr lang="en-US"/>
          </a:p>
        </p:txBody>
      </p:sp>
    </p:spTree>
    <p:extLst>
      <p:ext uri="{BB962C8B-B14F-4D97-AF65-F5344CB8AC3E}">
        <p14:creationId xmlns:p14="http://schemas.microsoft.com/office/powerpoint/2010/main" val="243463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3914F0-A747-49BE-85D2-0FF8329ADA9F}" type="slidenum">
              <a:rPr lang="en-US" smtClean="0"/>
              <a:t>9</a:t>
            </a:fld>
            <a:endParaRPr lang="en-US"/>
          </a:p>
        </p:txBody>
      </p:sp>
    </p:spTree>
    <p:extLst>
      <p:ext uri="{BB962C8B-B14F-4D97-AF65-F5344CB8AC3E}">
        <p14:creationId xmlns:p14="http://schemas.microsoft.com/office/powerpoint/2010/main" val="2434633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7C44-023B-4588-A768-D20A5A1E38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26CAB9-C5AB-49BC-BB7F-6A1315520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BBB781-FCE2-4E05-B931-11A084982262}"/>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7FB44A21-6DFE-484B-BD36-DB914CA46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26E47B-C927-4C45-BED2-160EC9231AA4}"/>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272544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A8E7-742F-4117-96D3-DAF1FD1848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AC120E-B50F-40D1-BD84-2A1AEC3DE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EFFD4-4099-4CB5-9828-90C788CC1124}"/>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0A84B1A8-FE44-4685-922D-B209C6E01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472438-8100-45C4-9422-A5289399FCC2}"/>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891042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A5778F-07C4-4692-9C6F-E4FE99D8FF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07768E-657E-467D-BABE-693531D3B2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8EFA7-8909-49AD-AB08-DD012D8CA499}"/>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3DCED653-99B4-40BB-B6FD-23AB694C0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D9F3B-848D-4937-A591-2B5DB47F4821}"/>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350249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43B9-9934-4EAD-A74C-7942EC031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14862C-F7B6-40D8-97A6-32A48DAF1A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416CA-F94F-43A7-B8DD-4809A8B4A769}"/>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F9082B60-2E02-4B0B-96FC-C422CC1A4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BCD5-51B4-47AD-9C87-60E9FE5DAA81}"/>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3045365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725A-4F19-44E4-B603-5F8C77C52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40AED7-7636-498F-BE15-139210EB4D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2041A1-3A76-41F3-B6C2-338D108A91A0}"/>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D98FC281-DBF2-4C8E-851A-032AEBD6E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8264F-0696-4552-8A83-68ED111615EC}"/>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3837321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D7B7-3CBC-43FD-B544-F250CFD1A5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93DB8-D03A-4599-82BD-D4161BBF4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1E567-70B3-4CDB-8659-5169E7E423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11DDE0-F66B-47B2-981D-06D4D8E35DFF}"/>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6" name="Footer Placeholder 5">
            <a:extLst>
              <a:ext uri="{FF2B5EF4-FFF2-40B4-BE49-F238E27FC236}">
                <a16:creationId xmlns:a16="http://schemas.microsoft.com/office/drawing/2014/main" id="{A87C9BF1-CA65-432D-BBAE-29ADEEF34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208FF8-40ED-4778-8EAE-D5B8D23366F3}"/>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1676550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5C9C-953E-4E71-B1BD-4EA66F920A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76C1E6-4A71-4BAE-85CB-FBDBAF6F9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42E886-8DBF-4E97-AE03-CAFC0A2122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B34D39-BB6E-4158-8BFA-3D84BC77A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341EA3-9C4C-47EF-9962-250DE8F551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A4CA9F-AF71-40F3-AD6D-7B129AAA5D57}"/>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8" name="Footer Placeholder 7">
            <a:extLst>
              <a:ext uri="{FF2B5EF4-FFF2-40B4-BE49-F238E27FC236}">
                <a16:creationId xmlns:a16="http://schemas.microsoft.com/office/drawing/2014/main" id="{714C21E8-061F-47D7-A1A5-8683A4FFFC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FE130-8AD9-4AE6-ABE1-14154BB9D412}"/>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46119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578B0-53C9-4DB9-B3E7-0E3D5D6355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BA6D9-458F-4502-8504-A4D28A61C954}"/>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4" name="Footer Placeholder 3">
            <a:extLst>
              <a:ext uri="{FF2B5EF4-FFF2-40B4-BE49-F238E27FC236}">
                <a16:creationId xmlns:a16="http://schemas.microsoft.com/office/drawing/2014/main" id="{BFE3BDC2-06DE-45CC-A9CB-0E6C337E5A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AE3281-924B-4ECC-B932-19DA633F882F}"/>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176623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60B8B3-CB47-4974-985B-240B7BCF3418}"/>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3" name="Footer Placeholder 2">
            <a:extLst>
              <a:ext uri="{FF2B5EF4-FFF2-40B4-BE49-F238E27FC236}">
                <a16:creationId xmlns:a16="http://schemas.microsoft.com/office/drawing/2014/main" id="{D8ACC763-F64A-4729-805B-7F4AC0713B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5572D8-0C63-436F-BAF5-7FC3F9C750A0}"/>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1924623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9999-617B-49F8-A3E8-B60E4825A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BF5AA7-C95B-4E21-8323-83F29F7554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2AB9A-12A4-4F2D-83A9-7B763C387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74DBBA-4A1C-475B-97FC-E52A723DF050}"/>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6" name="Footer Placeholder 5">
            <a:extLst>
              <a:ext uri="{FF2B5EF4-FFF2-40B4-BE49-F238E27FC236}">
                <a16:creationId xmlns:a16="http://schemas.microsoft.com/office/drawing/2014/main" id="{31B535CD-2C5D-4AC8-A1AA-35A44D226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A5672-FD88-4640-8297-7F49E7205975}"/>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183545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2AB2-3D95-419F-A988-BE54C86AB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4E9C8D-B07C-4122-A43D-6A4D82A29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A63377-7A1B-4CB0-B186-EB3147807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FF1FE-4068-4E91-8FC2-8DE5F1331C52}"/>
              </a:ext>
            </a:extLst>
          </p:cNvPr>
          <p:cNvSpPr>
            <a:spLocks noGrp="1"/>
          </p:cNvSpPr>
          <p:nvPr>
            <p:ph type="dt" sz="half" idx="10"/>
          </p:nvPr>
        </p:nvSpPr>
        <p:spPr/>
        <p:txBody>
          <a:bodyPr/>
          <a:lstStyle/>
          <a:p>
            <a:fld id="{68F05B06-B60F-4CF5-93BA-9A95603EABFE}" type="datetimeFigureOut">
              <a:rPr lang="en-US" smtClean="0"/>
              <a:t>12/12/2024</a:t>
            </a:fld>
            <a:endParaRPr lang="en-US"/>
          </a:p>
        </p:txBody>
      </p:sp>
      <p:sp>
        <p:nvSpPr>
          <p:cNvPr id="6" name="Footer Placeholder 5">
            <a:extLst>
              <a:ext uri="{FF2B5EF4-FFF2-40B4-BE49-F238E27FC236}">
                <a16:creationId xmlns:a16="http://schemas.microsoft.com/office/drawing/2014/main" id="{27A82EB7-30B8-4A23-B053-6FA068013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C305E-4FA9-4DA8-A819-7C11080F9ED3}"/>
              </a:ext>
            </a:extLst>
          </p:cNvPr>
          <p:cNvSpPr>
            <a:spLocks noGrp="1"/>
          </p:cNvSpPr>
          <p:nvPr>
            <p:ph type="sldNum" sz="quarter" idx="12"/>
          </p:nvPr>
        </p:nvSpPr>
        <p:spPr/>
        <p:txBody>
          <a:bodyPr/>
          <a:lstStyle/>
          <a:p>
            <a:fld id="{881BA8D7-FB05-4BFC-AF7D-9A5FA39A835E}" type="slidenum">
              <a:rPr lang="en-US" smtClean="0"/>
              <a:t>‹#›</a:t>
            </a:fld>
            <a:endParaRPr lang="en-US"/>
          </a:p>
        </p:txBody>
      </p:sp>
    </p:spTree>
    <p:extLst>
      <p:ext uri="{BB962C8B-B14F-4D97-AF65-F5344CB8AC3E}">
        <p14:creationId xmlns:p14="http://schemas.microsoft.com/office/powerpoint/2010/main" val="363553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29FFC9-316A-4137-8475-C266B4975D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45AFB-51A0-4C62-81C8-97F62E8C8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B78AE-CFE5-4D97-9696-BB7679778C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05B06-B60F-4CF5-93BA-9A95603EABFE}" type="datetimeFigureOut">
              <a:rPr lang="en-US" smtClean="0"/>
              <a:t>12/12/2024</a:t>
            </a:fld>
            <a:endParaRPr lang="en-US"/>
          </a:p>
        </p:txBody>
      </p:sp>
      <p:sp>
        <p:nvSpPr>
          <p:cNvPr id="5" name="Footer Placeholder 4">
            <a:extLst>
              <a:ext uri="{FF2B5EF4-FFF2-40B4-BE49-F238E27FC236}">
                <a16:creationId xmlns:a16="http://schemas.microsoft.com/office/drawing/2014/main" id="{4F663A31-F692-439C-A4C1-2F459993DF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8CD20D-57A6-4D68-A27A-283AB4A9C6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BA8D7-FB05-4BFC-AF7D-9A5FA39A835E}" type="slidenum">
              <a:rPr lang="en-US" smtClean="0"/>
              <a:t>‹#›</a:t>
            </a:fld>
            <a:endParaRPr lang="en-US"/>
          </a:p>
        </p:txBody>
      </p:sp>
    </p:spTree>
    <p:extLst>
      <p:ext uri="{BB962C8B-B14F-4D97-AF65-F5344CB8AC3E}">
        <p14:creationId xmlns:p14="http://schemas.microsoft.com/office/powerpoint/2010/main" val="3012187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3.wdp"/><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99"/>
            <a:ext cx="12192000" cy="6858000"/>
          </a:xfrm>
          <a:prstGeom prst="rect">
            <a:avLst/>
          </a:prstGeom>
        </p:spPr>
      </p:pic>
      <p:pic>
        <p:nvPicPr>
          <p:cNvPr id="13" name="Picture 12">
            <a:extLst>
              <a:ext uri="{FF2B5EF4-FFF2-40B4-BE49-F238E27FC236}">
                <a16:creationId xmlns:a16="http://schemas.microsoft.com/office/drawing/2014/main" id="{68C6AE16-1A4E-4F6E-A611-FADAE210CB9C}"/>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9470" b="89773" l="5946" r="96937">
                        <a14:foregroundMark x1="18108" y1="43561" x2="18108" y2="43561"/>
                        <a14:foregroundMark x1="25315" y1="40152" x2="25315" y2="40152"/>
                        <a14:foregroundMark x1="28018" y1="35606" x2="28018" y2="35606"/>
                        <a14:foregroundMark x1="32793" y1="34091" x2="32793" y2="34091"/>
                        <a14:foregroundMark x1="33694" y1="45076" x2="33694" y2="45076"/>
                        <a14:foregroundMark x1="32252" y1="51136" x2="32252" y2="51136"/>
                        <a14:foregroundMark x1="32613" y1="56439" x2="32613" y2="56439"/>
                        <a14:foregroundMark x1="38559" y1="44697" x2="38559" y2="44697"/>
                        <a14:foregroundMark x1="48198" y1="23485" x2="48198" y2="23485"/>
                        <a14:foregroundMark x1="6486" y1="69697" x2="6486" y2="69697"/>
                        <a14:foregroundMark x1="6847" y1="62879" x2="6847" y2="62879"/>
                        <a14:foregroundMark x1="31622" y1="25379" x2="31622" y2="25379"/>
                        <a14:foregroundMark x1="35495" y1="56439" x2="35495" y2="56439"/>
                        <a14:foregroundMark x1="18649" y1="59470" x2="18649" y2="59470"/>
                        <a14:foregroundMark x1="20631" y1="60606" x2="20631" y2="60606"/>
                        <a14:foregroundMark x1="22342" y1="60227" x2="22342" y2="60227"/>
                        <a14:foregroundMark x1="23874" y1="61364" x2="23874" y2="61364"/>
                        <a14:foregroundMark x1="23784" y1="55303" x2="23784" y2="55303"/>
                        <a14:foregroundMark x1="25586" y1="59470" x2="25586" y2="59470"/>
                        <a14:foregroundMark x1="27477" y1="60985" x2="27477" y2="60985"/>
                        <a14:foregroundMark x1="15766" y1="69697" x2="15766" y2="69697"/>
                        <a14:foregroundMark x1="13964" y1="60606" x2="13964" y2="60606"/>
                        <a14:foregroundMark x1="10811" y1="62879" x2="10811" y2="62879"/>
                        <a14:foregroundMark x1="6667" y1="60227" x2="6667" y2="60227"/>
                        <a14:foregroundMark x1="6667" y1="56061" x2="6667" y2="56061"/>
                        <a14:foregroundMark x1="7117" y1="53409" x2="7117" y2="53409"/>
                        <a14:foregroundMark x1="6847" y1="46212" x2="6847" y2="46212"/>
                        <a14:foregroundMark x1="6937" y1="35606" x2="6937" y2="35606"/>
                        <a14:foregroundMark x1="6757" y1="29167" x2="6757" y2="29167"/>
                        <a14:foregroundMark x1="7027" y1="22727" x2="7027" y2="22727"/>
                        <a14:foregroundMark x1="6667" y1="12500" x2="6667" y2="12500"/>
                        <a14:foregroundMark x1="8739" y1="51515" x2="8739" y2="51515"/>
                        <a14:foregroundMark x1="8739" y1="45455" x2="8739" y2="45455"/>
                        <a14:foregroundMark x1="8649" y1="37500" x2="8649" y2="37500"/>
                        <a14:foregroundMark x1="8739" y1="32197" x2="8739" y2="32197"/>
                        <a14:foregroundMark x1="8829" y1="20833" x2="8829" y2="20833"/>
                        <a14:foregroundMark x1="32793" y1="41667" x2="32793" y2="41667"/>
                        <a14:foregroundMark x1="44054" y1="49242" x2="44054" y2="49242"/>
                        <a14:foregroundMark x1="44054" y1="52652" x2="44054" y2="52652"/>
                        <a14:foregroundMark x1="47658" y1="40530" x2="47658" y2="40530"/>
                        <a14:foregroundMark x1="47477" y1="35606" x2="47477" y2="35606"/>
                        <a14:foregroundMark x1="49009" y1="40909" x2="49009" y2="40909"/>
                        <a14:foregroundMark x1="50541" y1="39394" x2="50541" y2="39394"/>
                        <a14:foregroundMark x1="50450" y1="43561" x2="50450" y2="43561"/>
                        <a14:foregroundMark x1="52072" y1="43939" x2="52072" y2="43939"/>
                        <a14:foregroundMark x1="54865" y1="37879" x2="54865" y2="37879"/>
                        <a14:foregroundMark x1="56577" y1="40152" x2="56577" y2="40152"/>
                        <a14:foregroundMark x1="57568" y1="39773" x2="57568" y2="39773"/>
                        <a14:foregroundMark x1="58198" y1="39773" x2="58198" y2="39773"/>
                        <a14:foregroundMark x1="58378" y1="34848" x2="58378" y2="34848"/>
                        <a14:foregroundMark x1="59099" y1="40530" x2="59099" y2="40530"/>
                        <a14:foregroundMark x1="60000" y1="40909" x2="60000" y2="40909"/>
                        <a14:foregroundMark x1="60631" y1="38636" x2="60631" y2="38636"/>
                        <a14:foregroundMark x1="59910" y1="38636" x2="59910" y2="38636"/>
                        <a14:foregroundMark x1="49550" y1="23864" x2="49550" y2="23864"/>
                        <a14:foregroundMark x1="51532" y1="20455" x2="51532" y2="20455"/>
                        <a14:foregroundMark x1="51982" y1="22727" x2="51982" y2="22727"/>
                        <a14:foregroundMark x1="52793" y1="22348" x2="52793" y2="22348"/>
                        <a14:foregroundMark x1="53784" y1="21970" x2="53784" y2="21970"/>
                        <a14:foregroundMark x1="54595" y1="21212" x2="54595" y2="21212"/>
                        <a14:foregroundMark x1="54865" y1="22348" x2="54865" y2="22348"/>
                        <a14:foregroundMark x1="55315" y1="17803" x2="55315" y2="17803"/>
                        <a14:foregroundMark x1="47297" y1="59848" x2="47297" y2="59848"/>
                        <a14:foregroundMark x1="48198" y1="59848" x2="48198" y2="59848"/>
                        <a14:foregroundMark x1="48829" y1="62879" x2="48829" y2="62879"/>
                        <a14:foregroundMark x1="49730" y1="57955" x2="49730" y2="57955"/>
                        <a14:foregroundMark x1="50721" y1="60606" x2="50721" y2="60606"/>
                        <a14:foregroundMark x1="53784" y1="59091" x2="53784" y2="59091"/>
                        <a14:foregroundMark x1="53784" y1="60985" x2="53784" y2="60985"/>
                        <a14:foregroundMark x1="54685" y1="61364" x2="54685" y2="61364"/>
                        <a14:foregroundMark x1="54865" y1="55303" x2="54865" y2="55303"/>
                        <a14:foregroundMark x1="55405" y1="61364" x2="55405" y2="61364"/>
                        <a14:foregroundMark x1="56847" y1="62500" x2="56847" y2="62500"/>
                        <a14:foregroundMark x1="44054" y1="40530" x2="44054" y2="40530"/>
                        <a14:foregroundMark x1="44144" y1="34091" x2="44144" y2="34091"/>
                        <a14:foregroundMark x1="44144" y1="45076" x2="44144" y2="45076"/>
                        <a14:foregroundMark x1="44144" y1="57955" x2="44144" y2="57955"/>
                        <a14:foregroundMark x1="44054" y1="62121" x2="44054" y2="62121"/>
                        <a14:foregroundMark x1="43964" y1="65909" x2="43964" y2="65909"/>
                        <a14:foregroundMark x1="44054" y1="69318" x2="44054" y2="69318"/>
                        <a14:foregroundMark x1="44144" y1="70455" x2="44144" y2="70455"/>
                        <a14:foregroundMark x1="44054" y1="27273" x2="44054" y2="27273"/>
                        <a14:foregroundMark x1="44054" y1="24621" x2="44054" y2="24621"/>
                        <a14:foregroundMark x1="44144" y1="19318" x2="44144" y2="19318"/>
                        <a14:foregroundMark x1="44144" y1="31439" x2="44144" y2="31439"/>
                        <a14:foregroundMark x1="43964" y1="13258" x2="43964" y2="13258"/>
                        <a14:foregroundMark x1="44144" y1="10985" x2="44144" y2="10985"/>
                        <a14:foregroundMark x1="44054" y1="10606" x2="44054" y2="10606"/>
                        <a14:foregroundMark x1="37838" y1="60606" x2="37838" y2="60606"/>
                        <a14:foregroundMark x1="31532" y1="21212" x2="31532" y2="21212"/>
                        <a14:foregroundMark x1="71622" y1="55303" x2="71622" y2="55303"/>
                        <a14:foregroundMark x1="71622" y1="55303" x2="71622" y2="55303"/>
                        <a14:foregroundMark x1="74414" y1="53788" x2="74414" y2="53788"/>
                        <a14:foregroundMark x1="97117" y1="40152" x2="97117" y2="40152"/>
                        <a14:foregroundMark x1="92973" y1="40530" x2="92973" y2="40530"/>
                        <a14:foregroundMark x1="95856" y1="23864" x2="95856" y2="23864"/>
                        <a14:foregroundMark x1="92883" y1="33333" x2="92883" y2="33333"/>
                        <a14:foregroundMark x1="92342" y1="36364" x2="92342" y2="36364"/>
                        <a14:foregroundMark x1="93423" y1="15530" x2="93423" y2="15530"/>
                        <a14:foregroundMark x1="93604" y1="16288" x2="93604" y2="16288"/>
                        <a14:foregroundMark x1="89189" y1="18939" x2="89189" y2="18939"/>
                        <a14:foregroundMark x1="90180" y1="34848" x2="90180" y2="34848"/>
                        <a14:foregroundMark x1="90450" y1="37879" x2="90450" y2="37879"/>
                        <a14:foregroundMark x1="88288" y1="43182" x2="88288" y2="43182"/>
                        <a14:foregroundMark x1="87387" y1="40909" x2="87387" y2="40909"/>
                        <a14:foregroundMark x1="92162" y1="28030" x2="92162" y2="28030"/>
                        <a14:foregroundMark x1="91892" y1="29924" x2="91892" y2="29924"/>
                        <a14:foregroundMark x1="91892" y1="32576" x2="91892" y2="32576"/>
                        <a14:foregroundMark x1="91802" y1="40530" x2="91802" y2="40530"/>
                        <a14:foregroundMark x1="92162" y1="42803" x2="92162" y2="42803"/>
                        <a14:foregroundMark x1="89459" y1="43182" x2="89459" y2="43182"/>
                        <a14:foregroundMark x1="90901" y1="39773" x2="90901" y2="39773"/>
                        <a14:foregroundMark x1="90180" y1="42803" x2="90180" y2="42803"/>
                        <a14:foregroundMark x1="64324" y1="33333" x2="64324" y2="33333"/>
                        <a14:foregroundMark x1="64324" y1="31818" x2="64324" y2="31818"/>
                        <a14:foregroundMark x1="64414" y1="29167" x2="64414" y2="29167"/>
                        <a14:foregroundMark x1="64324" y1="25379" x2="64324" y2="25379"/>
                        <a14:foregroundMark x1="64414" y1="23485" x2="64414" y2="23485"/>
                        <a14:foregroundMark x1="64414" y1="20833" x2="64414" y2="20833"/>
                        <a14:foregroundMark x1="64324" y1="17045" x2="64324" y2="17045"/>
                        <a14:foregroundMark x1="64324" y1="15152" x2="64324" y2="15152"/>
                        <a14:foregroundMark x1="64414" y1="12121" x2="64414" y2="12121"/>
                        <a14:foregroundMark x1="64324" y1="9848" x2="64324" y2="9848"/>
                        <a14:foregroundMark x1="64414" y1="46591" x2="64414" y2="46591"/>
                        <a14:foregroundMark x1="64234" y1="45455" x2="64234" y2="45455"/>
                        <a14:foregroundMark x1="64505" y1="43939" x2="64505" y2="43939"/>
                        <a14:foregroundMark x1="64144" y1="41288" x2="64144" y2="41288"/>
                        <a14:foregroundMark x1="64234" y1="39773" x2="64234" y2="39773"/>
                        <a14:foregroundMark x1="64324" y1="37879" x2="64324" y2="37879"/>
                        <a14:foregroundMark x1="64324" y1="54924" x2="64324" y2="54924"/>
                        <a14:foregroundMark x1="64324" y1="53030" x2="64324" y2="53030"/>
                        <a14:foregroundMark x1="64414" y1="51136" x2="64414" y2="51136"/>
                        <a14:foregroundMark x1="64234" y1="57576" x2="64234" y2="57576"/>
                        <a14:foregroundMark x1="64234" y1="60985" x2="64234" y2="60985"/>
                        <a14:foregroundMark x1="64324" y1="65909" x2="64324" y2="65909"/>
                        <a14:foregroundMark x1="64234" y1="67045" x2="64234" y2="67045"/>
                        <a14:foregroundMark x1="64234" y1="70076" x2="64234" y2="70076"/>
                        <a14:foregroundMark x1="64234" y1="73864" x2="64234" y2="73864"/>
                        <a14:foregroundMark x1="64324" y1="77652" x2="64324" y2="77652"/>
                        <a14:foregroundMark x1="64144" y1="81818" x2="64144" y2="81818"/>
                        <a14:foregroundMark x1="70450" y1="64394" x2="70450" y2="64394"/>
                        <a14:foregroundMark x1="70541" y1="64015" x2="70541" y2="64015"/>
                        <a14:foregroundMark x1="70901" y1="57576" x2="70901" y2="57576"/>
                        <a14:foregroundMark x1="71802" y1="61364" x2="71802" y2="61364"/>
                        <a14:foregroundMark x1="71802" y1="53030" x2="71802" y2="53030"/>
                        <a14:foregroundMark x1="74234" y1="52652" x2="74234" y2="52652"/>
                        <a14:foregroundMark x1="75946" y1="61742" x2="75946" y2="61742"/>
                        <a14:foregroundMark x1="76667" y1="60606" x2="76667" y2="60606"/>
                        <a14:foregroundMark x1="76847" y1="64394" x2="76847" y2="64394"/>
                        <a14:foregroundMark x1="77928" y1="62500" x2="77928" y2="62500"/>
                        <a14:foregroundMark x1="79009" y1="56818" x2="79009" y2="56818"/>
                        <a14:foregroundMark x1="79820" y1="58712" x2="79820" y2="58712"/>
                        <a14:foregroundMark x1="81351" y1="57197" x2="81351" y2="57197"/>
                        <a14:foregroundMark x1="82523" y1="58333" x2="82523" y2="58333"/>
                        <a14:foregroundMark x1="84505" y1="58333" x2="84505" y2="58333"/>
                        <a14:foregroundMark x1="86937" y1="56818" x2="86937" y2="56818"/>
                        <a14:foregroundMark x1="88288" y1="57197" x2="88288" y2="57197"/>
                        <a14:foregroundMark x1="91081" y1="64773" x2="91081" y2="64773"/>
                        <a14:foregroundMark x1="92973" y1="62121" x2="92973" y2="62121"/>
                        <a14:foregroundMark x1="93243" y1="64394" x2="93243" y2="64394"/>
                        <a14:foregroundMark x1="82793" y1="38258" x2="82793" y2="38258"/>
                        <a14:foregroundMark x1="80811" y1="38636" x2="80811" y2="38636"/>
                        <a14:foregroundMark x1="79730" y1="39773" x2="79730" y2="39773"/>
                        <a14:foregroundMark x1="77117" y1="38636" x2="77117" y2="38636"/>
                        <a14:foregroundMark x1="74865" y1="40530" x2="74865" y2="40530"/>
                        <a14:foregroundMark x1="73964" y1="40530" x2="73964" y2="40530"/>
                        <a14:foregroundMark x1="71622" y1="36364" x2="71622" y2="36364"/>
                        <a14:foregroundMark x1="69459" y1="35606" x2="69459" y2="35606"/>
                        <a14:foregroundMark x1="70180" y1="13636" x2="70180" y2="13636"/>
                        <a14:foregroundMark x1="70721" y1="13636" x2="70721" y2="13636"/>
                        <a14:foregroundMark x1="70811" y1="17424" x2="70811" y2="17424"/>
                        <a14:foregroundMark x1="69189" y1="9470" x2="69189" y2="9470"/>
                        <a14:foregroundMark x1="72883" y1="16667" x2="72883" y2="16667"/>
                        <a14:foregroundMark x1="72973" y1="15152" x2="72973" y2="15152"/>
                        <a14:foregroundMark x1="71712" y1="14773" x2="71712" y2="14773"/>
                        <a14:foregroundMark x1="71802" y1="19697" x2="71802" y2="19697"/>
                        <a14:foregroundMark x1="72613" y1="21212" x2="72613" y2="21212"/>
                        <a14:foregroundMark x1="75045" y1="16288" x2="75045" y2="16288"/>
                        <a14:foregroundMark x1="74685" y1="15530" x2="74685" y2="15530"/>
                        <a14:foregroundMark x1="75856" y1="13636" x2="75856" y2="13636"/>
                        <a14:foregroundMark x1="75856" y1="16288" x2="75856" y2="16288"/>
                        <a14:foregroundMark x1="76306" y1="11742" x2="76306" y2="11742"/>
                        <a14:foregroundMark x1="77568" y1="15909" x2="77568" y2="15909"/>
                        <a14:foregroundMark x1="78018" y1="20833" x2="78018" y2="20833"/>
                        <a14:foregroundMark x1="78559" y1="16288" x2="78559" y2="16288"/>
                        <a14:foregroundMark x1="78649" y1="15152" x2="78649" y2="15152"/>
                        <a14:foregroundMark x1="77748" y1="23485" x2="77748" y2="23485"/>
                        <a14:foregroundMark x1="78739" y1="12879" x2="78739" y2="12879"/>
                        <a14:foregroundMark x1="79369" y1="14773" x2="79369" y2="14773"/>
                        <a14:foregroundMark x1="79730" y1="15909" x2="79730" y2="15909"/>
                        <a14:foregroundMark x1="80450" y1="19697" x2="80450" y2="19697"/>
                        <a14:foregroundMark x1="80000" y1="11364" x2="80000" y2="11364"/>
                        <a14:foregroundMark x1="77387" y1="12879" x2="77387" y2="12879"/>
                        <a14:foregroundMark x1="69820" y1="84848" x2="69820" y2="84848"/>
                        <a14:foregroundMark x1="70090" y1="82576" x2="70090" y2="82576"/>
                        <a14:foregroundMark x1="70270" y1="80682" x2="70270" y2="80682"/>
                        <a14:foregroundMark x1="70541" y1="83333" x2="70541" y2="83333"/>
                        <a14:foregroundMark x1="69369" y1="81061" x2="69369" y2="81061"/>
                        <a14:foregroundMark x1="69099" y1="84091" x2="69099" y2="84091"/>
                        <a14:foregroundMark x1="70631" y1="86742" x2="70631" y2="86742"/>
                        <a14:foregroundMark x1="71171" y1="84091" x2="71171" y2="84091"/>
                        <a14:foregroundMark x1="71622" y1="84091" x2="71622" y2="84091"/>
                        <a14:foregroundMark x1="71892" y1="86742" x2="71892" y2="86742"/>
                        <a14:foregroundMark x1="72613" y1="83712" x2="72613" y2="83712"/>
                        <a14:foregroundMark x1="73423" y1="85985" x2="73423" y2="85985"/>
                        <a14:foregroundMark x1="73514" y1="84470" x2="73514" y2="84470"/>
                        <a14:foregroundMark x1="73514" y1="82197" x2="73514" y2="82197"/>
                        <a14:foregroundMark x1="74595" y1="85985" x2="74595" y2="85985"/>
                        <a14:foregroundMark x1="75045" y1="86364" x2="75045" y2="86364"/>
                        <a14:foregroundMark x1="75045" y1="83333" x2="75045" y2="83333"/>
                        <a14:foregroundMark x1="74955" y1="78788" x2="74955" y2="78788"/>
                        <a14:foregroundMark x1="73423" y1="80303" x2="73423" y2="80303"/>
                        <a14:foregroundMark x1="75946" y1="84091" x2="75946" y2="84091"/>
                        <a14:foregroundMark x1="76396" y1="84470" x2="76396" y2="84470"/>
                        <a14:foregroundMark x1="77027" y1="82576" x2="77027" y2="82576"/>
                        <a14:foregroundMark x1="76306" y1="80303" x2="76306" y2="80303"/>
                        <a14:foregroundMark x1="77387" y1="87121" x2="77387" y2="87121"/>
                        <a14:foregroundMark x1="77838" y1="87121" x2="77838" y2="87121"/>
                        <a14:foregroundMark x1="77387" y1="81061" x2="77387" y2="81061"/>
                        <a14:foregroundMark x1="77117" y1="80303" x2="77117" y2="80303"/>
                        <a14:foregroundMark x1="78108" y1="79545" x2="78108" y2="79545"/>
                        <a14:foregroundMark x1="78829" y1="79545" x2="78829" y2="79545"/>
                        <a14:foregroundMark x1="79279" y1="83333" x2="79279" y2="83333"/>
                        <a14:foregroundMark x1="79910" y1="82955" x2="79910" y2="82955"/>
                        <a14:foregroundMark x1="80541" y1="82955" x2="80541" y2="82955"/>
                        <a14:foregroundMark x1="80541" y1="84848" x2="80541" y2="84848"/>
                        <a14:foregroundMark x1="81802" y1="82576" x2="81802" y2="82576"/>
                        <a14:foregroundMark x1="81802" y1="86742" x2="81802" y2="86742"/>
                        <a14:foregroundMark x1="8829" y1="65909" x2="8829" y2="65909"/>
                        <a14:foregroundMark x1="9099" y1="15909" x2="9099" y2="15909"/>
                        <a14:foregroundMark x1="56396" y1="60985" x2="56396" y2="60985"/>
                        <a14:foregroundMark x1="53784" y1="18939" x2="53784" y2="18939"/>
                        <a14:foregroundMark x1="6216" y1="15909" x2="6216" y2="15909"/>
                        <a14:foregroundMark x1="52883" y1="43182" x2="52883" y2="43182"/>
                        <a14:foregroundMark x1="53604" y1="43182" x2="53604" y2="43182"/>
                        <a14:foregroundMark x1="54414" y1="42803" x2="54414" y2="42803"/>
                        <a14:foregroundMark x1="57027" y1="58712" x2="57027" y2="58712"/>
                        <a14:foregroundMark x1="6937" y1="66288" x2="6937" y2="66288"/>
                        <a14:foregroundMark x1="5946" y1="66288" x2="5946" y2="66288"/>
                        <a14:foregroundMark x1="76306" y1="38258" x2="76306" y2="38258"/>
                        <a14:foregroundMark x1="76036" y1="31061" x2="76036" y2="31061"/>
                        <a14:foregroundMark x1="47658" y1="15152" x2="47658" y2="15152"/>
                        <a14:foregroundMark x1="48468" y1="17803" x2="48468" y2="17803"/>
                        <a14:foregroundMark x1="50901" y1="17424" x2="50901" y2="17424"/>
                        <a14:foregroundMark x1="49640" y1="64015" x2="49640" y2="64015"/>
                        <a14:foregroundMark x1="60000" y1="47348" x2="60000" y2="47348"/>
                      </a14:backgroundRemoval>
                    </a14:imgEffect>
                  </a14:imgLayer>
                </a14:imgProps>
              </a:ext>
              <a:ext uri="{28A0092B-C50C-407E-A947-70E740481C1C}">
                <a14:useLocalDpi xmlns:a14="http://schemas.microsoft.com/office/drawing/2010/main" val="0"/>
              </a:ext>
            </a:extLst>
          </a:blip>
          <a:stretch>
            <a:fillRect/>
          </a:stretch>
        </p:blipFill>
        <p:spPr>
          <a:xfrm>
            <a:off x="8338185" y="82291"/>
            <a:ext cx="3769360" cy="947997"/>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BF314288-2FCA-4E7E-9B59-BE2F3763C39D}"/>
              </a:ext>
            </a:extLst>
          </p:cNvPr>
          <p:cNvSpPr txBox="1"/>
          <p:nvPr/>
        </p:nvSpPr>
        <p:spPr>
          <a:xfrm flipH="1">
            <a:off x="807718" y="1198304"/>
            <a:ext cx="10784206" cy="461665"/>
          </a:xfrm>
          <a:prstGeom prst="rect">
            <a:avLst/>
          </a:prstGeom>
          <a:noFill/>
        </p:spPr>
        <p:txBody>
          <a:bodyPr wrap="square" rtlCol="0">
            <a:spAutoFit/>
          </a:bodyPr>
          <a:lstStyle/>
          <a:p>
            <a:pPr algn="just"/>
            <a:r>
              <a:rPr lang="en-US" sz="2400" b="1" dirty="0">
                <a:solidFill>
                  <a:srgbClr val="C00000"/>
                </a:solidFill>
                <a:latin typeface="Arial Black" panose="020B0A04020102020204" pitchFamily="34" charset="0"/>
              </a:rPr>
              <a:t>DEPARTMENT OF ARTIFICIAL INTELLIGENCE &amp; DATA SCIENCE </a:t>
            </a:r>
            <a:endParaRPr lang="en-US" sz="2400" b="1" dirty="0">
              <a:solidFill>
                <a:schemeClr val="accent2">
                  <a:lumMod val="50000"/>
                </a:schemeClr>
              </a:solidFill>
              <a:latin typeface="Arial Black" panose="020B0A04020102020204" pitchFamily="34" charset="0"/>
            </a:endParaRPr>
          </a:p>
        </p:txBody>
      </p:sp>
      <p:sp>
        <p:nvSpPr>
          <p:cNvPr id="5" name="TextBox 4">
            <a:extLst>
              <a:ext uri="{FF2B5EF4-FFF2-40B4-BE49-F238E27FC236}">
                <a16:creationId xmlns:a16="http://schemas.microsoft.com/office/drawing/2014/main" id="{C0977C79-A6B0-491E-B7D0-595DE33E4F2C}"/>
              </a:ext>
            </a:extLst>
          </p:cNvPr>
          <p:cNvSpPr txBox="1"/>
          <p:nvPr/>
        </p:nvSpPr>
        <p:spPr>
          <a:xfrm>
            <a:off x="3474718" y="2089775"/>
            <a:ext cx="5935981" cy="400110"/>
          </a:xfrm>
          <a:prstGeom prst="rect">
            <a:avLst/>
          </a:prstGeom>
          <a:noFill/>
        </p:spPr>
        <p:txBody>
          <a:bodyPr wrap="square" rtlCol="0">
            <a:spAutoFit/>
          </a:bodyPr>
          <a:lstStyle/>
          <a:p>
            <a:r>
              <a:rPr lang="en-US" sz="2000" b="1" dirty="0">
                <a:solidFill>
                  <a:schemeClr val="accent2">
                    <a:lumMod val="50000"/>
                  </a:schemeClr>
                </a:solidFill>
                <a:latin typeface="Arial Rounded MT Bold" panose="020F0704030504030204" pitchFamily="34" charset="0"/>
              </a:rPr>
              <a:t>MINI PROJECT ON THE TOPIC:</a:t>
            </a:r>
          </a:p>
        </p:txBody>
      </p:sp>
      <p:sp>
        <p:nvSpPr>
          <p:cNvPr id="6" name="TextBox 5">
            <a:extLst>
              <a:ext uri="{FF2B5EF4-FFF2-40B4-BE49-F238E27FC236}">
                <a16:creationId xmlns:a16="http://schemas.microsoft.com/office/drawing/2014/main" id="{10A5455A-674F-4049-B368-85358430D8AA}"/>
              </a:ext>
            </a:extLst>
          </p:cNvPr>
          <p:cNvSpPr txBox="1"/>
          <p:nvPr/>
        </p:nvSpPr>
        <p:spPr>
          <a:xfrm>
            <a:off x="760096" y="2552085"/>
            <a:ext cx="10831828" cy="584775"/>
          </a:xfrm>
          <a:prstGeom prst="rect">
            <a:avLst/>
          </a:prstGeom>
          <a:noFill/>
        </p:spPr>
        <p:txBody>
          <a:bodyPr wrap="square" rtlCol="0">
            <a:spAutoFit/>
          </a:bodyPr>
          <a:lstStyle/>
          <a:p>
            <a:r>
              <a:rPr lang="en-US" sz="3200" b="1" dirty="0">
                <a:solidFill>
                  <a:srgbClr val="800000"/>
                </a:solidFill>
                <a:latin typeface="Arial Black" panose="020B0A04020102020204" pitchFamily="34" charset="0"/>
              </a:rPr>
              <a:t>AI-POWERED PHISHING DETECTION SYSTEM</a:t>
            </a:r>
          </a:p>
        </p:txBody>
      </p:sp>
      <p:sp>
        <p:nvSpPr>
          <p:cNvPr id="7" name="TextBox 6">
            <a:extLst>
              <a:ext uri="{FF2B5EF4-FFF2-40B4-BE49-F238E27FC236}">
                <a16:creationId xmlns:a16="http://schemas.microsoft.com/office/drawing/2014/main" id="{B0B3052B-37A9-48F9-9A2C-3AF275D87C10}"/>
              </a:ext>
            </a:extLst>
          </p:cNvPr>
          <p:cNvSpPr txBox="1"/>
          <p:nvPr/>
        </p:nvSpPr>
        <p:spPr>
          <a:xfrm>
            <a:off x="2647314" y="5041153"/>
            <a:ext cx="5962651" cy="2350131"/>
          </a:xfrm>
          <a:prstGeom prst="rect">
            <a:avLst/>
          </a:prstGeom>
          <a:noFill/>
        </p:spPr>
        <p:txBody>
          <a:bodyPr wrap="square" rtlCol="0">
            <a:spAutoFit/>
          </a:bodyPr>
          <a:lstStyle/>
          <a:p>
            <a:pPr marL="0" marR="0" indent="0" algn="l">
              <a:lnSpc>
                <a:spcPct val="107000"/>
              </a:lnSpc>
              <a:spcBef>
                <a:spcPts val="0"/>
              </a:spcBef>
              <a:spcAft>
                <a:spcPts val="590"/>
              </a:spcAft>
              <a:tabLst>
                <a:tab pos="1361440" algn="ctr"/>
                <a:tab pos="4210050" algn="ctr"/>
              </a:tabLst>
            </a:pPr>
            <a:r>
              <a:rPr lang="en-IN" sz="2400" b="1" kern="100" dirty="0">
                <a:solidFill>
                  <a:srgbClr val="212A35"/>
                </a:solidFill>
                <a:effectLst/>
                <a:latin typeface="Times New Roman" panose="02020603050405020304" pitchFamily="18" charset="0"/>
                <a:ea typeface="Times New Roman" panose="02020603050405020304" pitchFamily="18" charset="0"/>
              </a:rPr>
              <a:t>ASIYAMATH AZEEMA 	     4BP22AD008</a:t>
            </a:r>
          </a:p>
          <a:p>
            <a:pPr marL="0" marR="0" indent="0" algn="l">
              <a:lnSpc>
                <a:spcPct val="107000"/>
              </a:lnSpc>
              <a:spcBef>
                <a:spcPts val="0"/>
              </a:spcBef>
              <a:spcAft>
                <a:spcPts val="590"/>
              </a:spcAft>
              <a:tabLst>
                <a:tab pos="1361440" algn="ctr"/>
                <a:tab pos="4210050" algn="ctr"/>
              </a:tabLst>
            </a:pPr>
            <a:r>
              <a:rPr lang="en-IN" sz="2400" b="1" kern="100" dirty="0">
                <a:solidFill>
                  <a:srgbClr val="212A35"/>
                </a:solidFill>
                <a:effectLst/>
                <a:latin typeface="Times New Roman" panose="02020603050405020304" pitchFamily="18" charset="0"/>
                <a:ea typeface="Times New Roman" panose="02020603050405020304" pitchFamily="18" charset="0"/>
              </a:rPr>
              <a:t>AYSHATH SAFA                   4BP22AD010</a:t>
            </a:r>
            <a:endParaRPr lang="en-US" sz="2400" kern="1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590"/>
              </a:spcAft>
              <a:tabLst>
                <a:tab pos="1301750" algn="ctr"/>
                <a:tab pos="4210050" algn="ctr"/>
              </a:tabLst>
            </a:pPr>
            <a:r>
              <a:rPr lang="en-IN" sz="2400" kern="100" dirty="0">
                <a:solidFill>
                  <a:srgbClr val="000000"/>
                </a:solidFill>
                <a:effectLst/>
                <a:latin typeface="Calibri" panose="020F0502020204030204" pitchFamily="34" charset="0"/>
                <a:ea typeface="Calibri" panose="020F0502020204030204" pitchFamily="34" charset="0"/>
              </a:rPr>
              <a:t> </a:t>
            </a:r>
            <a:r>
              <a:rPr lang="en-IN" sz="2400" b="1" kern="100" dirty="0">
                <a:solidFill>
                  <a:srgbClr val="212A35"/>
                </a:solidFill>
                <a:effectLst/>
                <a:latin typeface="Times New Roman" panose="02020603050405020304" pitchFamily="18" charset="0"/>
                <a:ea typeface="Times New Roman" panose="02020603050405020304" pitchFamily="18" charset="0"/>
              </a:rPr>
              <a:t>FATHIMA ANNA</a:t>
            </a:r>
            <a:r>
              <a:rPr lang="en-IN" sz="2400" b="1" kern="100" dirty="0">
                <a:solidFill>
                  <a:srgbClr val="000000"/>
                </a:solidFill>
                <a:latin typeface="Times New Roman" panose="02020603050405020304" pitchFamily="18" charset="0"/>
                <a:ea typeface="Times New Roman" panose="02020603050405020304" pitchFamily="18" charset="0"/>
              </a:rPr>
              <a:t>                 </a:t>
            </a:r>
            <a:r>
              <a:rPr lang="en-IN" sz="2400" b="1" kern="100" dirty="0">
                <a:solidFill>
                  <a:srgbClr val="212A35"/>
                </a:solidFill>
                <a:effectLst/>
                <a:latin typeface="Times New Roman" panose="02020603050405020304" pitchFamily="18" charset="0"/>
                <a:ea typeface="Times New Roman" panose="02020603050405020304" pitchFamily="18" charset="0"/>
              </a:rPr>
              <a:t>4BP22AD015</a:t>
            </a:r>
            <a:endParaRPr lang="en-US" sz="2400" kern="1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590"/>
              </a:spcAft>
              <a:tabLst>
                <a:tab pos="981075" algn="ctr"/>
                <a:tab pos="4210050" algn="ctr"/>
              </a:tabLst>
            </a:pPr>
            <a:r>
              <a:rPr lang="en-IN" sz="2400" kern="100" dirty="0">
                <a:solidFill>
                  <a:srgbClr val="000000"/>
                </a:solidFill>
                <a:effectLst/>
                <a:latin typeface="Calibri" panose="020F0502020204030204" pitchFamily="34" charset="0"/>
                <a:ea typeface="Calibri" panose="020F0502020204030204" pitchFamily="34" charset="0"/>
              </a:rPr>
              <a:t>	</a:t>
            </a:r>
            <a:r>
              <a:rPr lang="en-IN" sz="2400" b="1" kern="100" dirty="0">
                <a:solidFill>
                  <a:srgbClr val="000000"/>
                </a:solidFill>
                <a:effectLst/>
                <a:latin typeface="Times New Roman" panose="02020603050405020304" pitchFamily="18" charset="0"/>
                <a:ea typeface="Times New Roman" panose="02020603050405020304" pitchFamily="18" charset="0"/>
              </a:rPr>
              <a:t> </a:t>
            </a:r>
            <a:endParaRPr lang="en-US" sz="2400" kern="100" dirty="0">
              <a:solidFill>
                <a:srgbClr val="000000"/>
              </a:solidFill>
              <a:effectLst/>
              <a:latin typeface="Times New Roman" panose="02020603050405020304" pitchFamily="18" charset="0"/>
              <a:ea typeface="Times New Roman" panose="02020603050405020304" pitchFamily="18" charset="0"/>
            </a:endParaRPr>
          </a:p>
          <a:p>
            <a:endParaRPr lang="en-US" sz="2400" dirty="0"/>
          </a:p>
        </p:txBody>
      </p:sp>
      <p:sp>
        <p:nvSpPr>
          <p:cNvPr id="8" name="TextBox 7">
            <a:extLst>
              <a:ext uri="{FF2B5EF4-FFF2-40B4-BE49-F238E27FC236}">
                <a16:creationId xmlns:a16="http://schemas.microsoft.com/office/drawing/2014/main" id="{3FA02005-CD08-4B79-A5D7-DC59A4DD9DB7}"/>
              </a:ext>
            </a:extLst>
          </p:cNvPr>
          <p:cNvSpPr txBox="1"/>
          <p:nvPr/>
        </p:nvSpPr>
        <p:spPr>
          <a:xfrm>
            <a:off x="3594734" y="3934284"/>
            <a:ext cx="4463416" cy="461665"/>
          </a:xfrm>
          <a:prstGeom prst="rect">
            <a:avLst/>
          </a:prstGeom>
          <a:noFill/>
        </p:spPr>
        <p:txBody>
          <a:bodyPr wrap="square" rtlCol="0">
            <a:spAutoFit/>
          </a:bodyPr>
          <a:lstStyle/>
          <a:p>
            <a:r>
              <a:rPr lang="en-IN" sz="2400" b="1" kern="100" dirty="0" err="1">
                <a:solidFill>
                  <a:schemeClr val="tx1">
                    <a:lumMod val="75000"/>
                    <a:lumOff val="25000"/>
                  </a:schemeClr>
                </a:solidFill>
                <a:effectLst/>
                <a:latin typeface="Arial Black" panose="020B0A04020102020204" pitchFamily="34" charset="0"/>
                <a:ea typeface="Times New Roman" panose="02020603050405020304" pitchFamily="18" charset="0"/>
              </a:rPr>
              <a:t>Dr.</a:t>
            </a:r>
            <a:r>
              <a:rPr lang="en-IN" sz="2400" b="1" kern="100" dirty="0">
                <a:solidFill>
                  <a:schemeClr val="tx1">
                    <a:lumMod val="75000"/>
                    <a:lumOff val="25000"/>
                  </a:schemeClr>
                </a:solidFill>
                <a:effectLst/>
                <a:latin typeface="Arial Black" panose="020B0A04020102020204" pitchFamily="34" charset="0"/>
                <a:ea typeface="Times New Roman" panose="02020603050405020304" pitchFamily="18" charset="0"/>
              </a:rPr>
              <a:t>  </a:t>
            </a:r>
            <a:r>
              <a:rPr lang="en-IN" sz="2400" b="1" kern="100" dirty="0" err="1">
                <a:solidFill>
                  <a:schemeClr val="tx1">
                    <a:lumMod val="75000"/>
                    <a:lumOff val="25000"/>
                  </a:schemeClr>
                </a:solidFill>
                <a:effectLst/>
                <a:latin typeface="Arial Black" panose="020B0A04020102020204" pitchFamily="34" charset="0"/>
                <a:ea typeface="Times New Roman" panose="02020603050405020304" pitchFamily="18" charset="0"/>
              </a:rPr>
              <a:t>Mehaboob</a:t>
            </a:r>
            <a:r>
              <a:rPr lang="en-IN" sz="2400" b="1" kern="100" dirty="0">
                <a:solidFill>
                  <a:schemeClr val="tx1">
                    <a:lumMod val="75000"/>
                    <a:lumOff val="25000"/>
                  </a:schemeClr>
                </a:solidFill>
                <a:effectLst/>
                <a:latin typeface="Arial Black" panose="020B0A04020102020204" pitchFamily="34" charset="0"/>
                <a:ea typeface="Times New Roman" panose="02020603050405020304" pitchFamily="18" charset="0"/>
              </a:rPr>
              <a:t> </a:t>
            </a:r>
            <a:r>
              <a:rPr lang="en-IN" sz="2400" b="1" kern="100" dirty="0" err="1">
                <a:solidFill>
                  <a:schemeClr val="tx1">
                    <a:lumMod val="75000"/>
                    <a:lumOff val="25000"/>
                  </a:schemeClr>
                </a:solidFill>
                <a:effectLst/>
                <a:latin typeface="Arial Black" panose="020B0A04020102020204" pitchFamily="34" charset="0"/>
                <a:ea typeface="Times New Roman" panose="02020603050405020304" pitchFamily="18" charset="0"/>
              </a:rPr>
              <a:t>Mujawar</a:t>
            </a:r>
            <a:endParaRPr lang="en-US" sz="2400" dirty="0">
              <a:solidFill>
                <a:schemeClr val="tx1">
                  <a:lumMod val="75000"/>
                  <a:lumOff val="25000"/>
                </a:schemeClr>
              </a:solidFill>
              <a:latin typeface="Arial Black" panose="020B0A04020102020204" pitchFamily="34" charset="0"/>
            </a:endParaRPr>
          </a:p>
        </p:txBody>
      </p:sp>
      <p:sp>
        <p:nvSpPr>
          <p:cNvPr id="10" name="TextBox 9">
            <a:extLst>
              <a:ext uri="{FF2B5EF4-FFF2-40B4-BE49-F238E27FC236}">
                <a16:creationId xmlns:a16="http://schemas.microsoft.com/office/drawing/2014/main" id="{015E65D2-13F2-465A-8FDF-C99937C84FA9}"/>
              </a:ext>
            </a:extLst>
          </p:cNvPr>
          <p:cNvSpPr txBox="1"/>
          <p:nvPr/>
        </p:nvSpPr>
        <p:spPr>
          <a:xfrm>
            <a:off x="3756024" y="3531816"/>
            <a:ext cx="3790950" cy="369332"/>
          </a:xfrm>
          <a:prstGeom prst="rect">
            <a:avLst/>
          </a:prstGeom>
          <a:noFill/>
        </p:spPr>
        <p:txBody>
          <a:bodyPr wrap="square" rtlCol="0">
            <a:spAutoFit/>
          </a:bodyPr>
          <a:lstStyle/>
          <a:p>
            <a:r>
              <a:rPr lang="en-IN" sz="1800" b="1" dirty="0">
                <a:solidFill>
                  <a:srgbClr val="C00000"/>
                </a:solidFill>
                <a:effectLst/>
                <a:latin typeface="Times New Roman" panose="02020603050405020304" pitchFamily="18" charset="0"/>
                <a:ea typeface="Times New Roman" panose="02020603050405020304" pitchFamily="18" charset="0"/>
              </a:rPr>
              <a:t>Under the esteemed Guidance of</a:t>
            </a:r>
            <a:endParaRPr lang="en-US" dirty="0"/>
          </a:p>
        </p:txBody>
      </p:sp>
      <p:sp>
        <p:nvSpPr>
          <p:cNvPr id="11" name="TextBox 10">
            <a:extLst>
              <a:ext uri="{FF2B5EF4-FFF2-40B4-BE49-F238E27FC236}">
                <a16:creationId xmlns:a16="http://schemas.microsoft.com/office/drawing/2014/main" id="{1BB3C9D5-C4DB-4417-904A-3ACB55488A2E}"/>
              </a:ext>
            </a:extLst>
          </p:cNvPr>
          <p:cNvSpPr txBox="1"/>
          <p:nvPr/>
        </p:nvSpPr>
        <p:spPr>
          <a:xfrm flipH="1">
            <a:off x="4129903" y="4607379"/>
            <a:ext cx="2997474" cy="400110"/>
          </a:xfrm>
          <a:prstGeom prst="rect">
            <a:avLst/>
          </a:prstGeom>
          <a:noFill/>
        </p:spPr>
        <p:txBody>
          <a:bodyPr wrap="square" rtlCol="0">
            <a:spAutoFit/>
          </a:bodyPr>
          <a:lstStyle/>
          <a:p>
            <a:r>
              <a:rPr lang="en-US" sz="2000" b="1" dirty="0">
                <a:solidFill>
                  <a:schemeClr val="accent2">
                    <a:lumMod val="50000"/>
                  </a:schemeClr>
                </a:solidFill>
                <a:latin typeface="Arial Black" panose="020B0A04020102020204" pitchFamily="34" charset="0"/>
              </a:rPr>
              <a:t>TEAM MEMBERS:</a:t>
            </a:r>
          </a:p>
        </p:txBody>
      </p:sp>
    </p:spTree>
    <p:extLst>
      <p:ext uri="{BB962C8B-B14F-4D97-AF65-F5344CB8AC3E}">
        <p14:creationId xmlns:p14="http://schemas.microsoft.com/office/powerpoint/2010/main" val="71777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C093EA83-B673-4489-B528-FEDA30DC9391}"/>
              </a:ext>
            </a:extLst>
          </p:cNvPr>
          <p:cNvSpPr txBox="1"/>
          <p:nvPr/>
        </p:nvSpPr>
        <p:spPr>
          <a:xfrm>
            <a:off x="160637" y="230659"/>
            <a:ext cx="11705968" cy="6733062"/>
          </a:xfrm>
          <a:prstGeom prst="rect">
            <a:avLst/>
          </a:prstGeom>
          <a:noFill/>
        </p:spPr>
        <p:txBody>
          <a:bodyPr wrap="square">
            <a:spAutoFit/>
          </a:bodyPr>
          <a:lstStyle/>
          <a:p>
            <a:pPr marL="285750" indent="-285750">
              <a:buFont typeface="Wingdings" panose="05000000000000000000" pitchFamily="2" charset="2"/>
              <a:buChar char="Ø"/>
            </a:pPr>
            <a:r>
              <a:rPr lang="en-US" dirty="0">
                <a:solidFill>
                  <a:srgbClr val="C00000"/>
                </a:solidFill>
                <a:latin typeface="Arial Rounded MT Bold" panose="020F0704030504030204" pitchFamily="34" charset="0"/>
              </a:rPr>
              <a:t>Feature Engineering:</a:t>
            </a:r>
          </a:p>
          <a:p>
            <a:pPr>
              <a:lnSpc>
                <a:spcPct val="150000"/>
              </a:lnSpc>
            </a:pPr>
            <a:r>
              <a:rPr lang="en-US" sz="2000" dirty="0">
                <a:solidFill>
                  <a:srgbClr val="800000"/>
                </a:solidFill>
                <a:latin typeface="Arial Rounded MT Bold" panose="020F0704030504030204" pitchFamily="34" charset="0"/>
              </a:rPr>
              <a:t>The features used for phishing email detection include both text-based and metadata-based attributes:- </a:t>
            </a:r>
          </a:p>
          <a:p>
            <a:pPr marL="342900" indent="-342900">
              <a:lnSpc>
                <a:spcPct val="150000"/>
              </a:lnSpc>
              <a:buFont typeface="Wingdings" panose="05000000000000000000" pitchFamily="2" charset="2"/>
              <a:buChar char="v"/>
            </a:pPr>
            <a:r>
              <a:rPr lang="en-US" sz="2000" dirty="0">
                <a:solidFill>
                  <a:srgbClr val="C00000"/>
                </a:solidFill>
                <a:latin typeface="Arial Rounded MT Bold" panose="020F0704030504030204" pitchFamily="34" charset="0"/>
              </a:rPr>
              <a:t>Text Features</a:t>
            </a:r>
            <a:r>
              <a:rPr lang="en-US" sz="2000" dirty="0">
                <a:solidFill>
                  <a:srgbClr val="800000"/>
                </a:solidFill>
                <a:latin typeface="Arial Rounded MT Bold" panose="020F0704030504030204" pitchFamily="34" charset="0"/>
              </a:rPr>
              <a:t>: </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 Email body and subject are combined and text processed using techniques like tokenization and Term Frequency-inverse Document Frequency (TF-IDF) to capture textual patterns. </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The email text will be checked for suspicious keywords like "urgent", "free", and "offer" that may indicate phishing.</a:t>
            </a:r>
          </a:p>
          <a:p>
            <a:pPr marL="285750" indent="-285750">
              <a:lnSpc>
                <a:spcPct val="150000"/>
              </a:lnSpc>
              <a:buFont typeface="Wingdings" panose="05000000000000000000" pitchFamily="2" charset="2"/>
              <a:buChar char="v"/>
            </a:pPr>
            <a:r>
              <a:rPr lang="en-US" sz="2000" dirty="0">
                <a:solidFill>
                  <a:srgbClr val="C00000"/>
                </a:solidFill>
                <a:latin typeface="Arial Rounded MT Bold" panose="020F0704030504030204" pitchFamily="34" charset="0"/>
              </a:rPr>
              <a:t>Metadata Features: </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Sender and receiver info are normalized, and URL presence is checked .</a:t>
            </a:r>
          </a:p>
          <a:p>
            <a:pPr marL="342900" indent="-342900">
              <a:lnSpc>
                <a:spcPct val="150000"/>
              </a:lnSpc>
              <a:buFont typeface="Wingdings" panose="05000000000000000000" pitchFamily="2" charset="2"/>
              <a:buChar char="v"/>
            </a:pPr>
            <a:r>
              <a:rPr lang="en-US" sz="2000" dirty="0">
                <a:solidFill>
                  <a:srgbClr val="C00000"/>
                </a:solidFill>
                <a:latin typeface="Arial Rounded MT Bold" panose="020F0704030504030204" pitchFamily="34" charset="0"/>
              </a:rPr>
              <a:t>Binary Features</a:t>
            </a:r>
            <a:r>
              <a:rPr lang="en-US" sz="2000" dirty="0">
                <a:solidFill>
                  <a:srgbClr val="800000"/>
                </a:solidFill>
                <a:latin typeface="Arial Rounded MT Bold" panose="020F0704030504030204" pitchFamily="34" charset="0"/>
              </a:rPr>
              <a:t>:  </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Two binary features will be used: one to indicate if the email contains any URLs, and another to indicate if suspicious keywords are found in the email text.</a:t>
            </a:r>
          </a:p>
          <a:p>
            <a:pPr marL="285750" indent="-285750">
              <a:lnSpc>
                <a:spcPct val="150000"/>
              </a:lnSpc>
              <a:buFont typeface="Arial" panose="020B0604020202020204" pitchFamily="34" charset="0"/>
              <a:buChar char="•"/>
            </a:pPr>
            <a:endParaRPr lang="en-US" dirty="0">
              <a:solidFill>
                <a:srgbClr val="800000"/>
              </a:solidFill>
              <a:latin typeface="Arial Rounded MT Bold" panose="020F0704030504030204" pitchFamily="34" charset="0"/>
            </a:endParaRPr>
          </a:p>
        </p:txBody>
      </p:sp>
    </p:spTree>
    <p:extLst>
      <p:ext uri="{BB962C8B-B14F-4D97-AF65-F5344CB8AC3E}">
        <p14:creationId xmlns:p14="http://schemas.microsoft.com/office/powerpoint/2010/main" val="409018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C6EE57D7-CB2B-4C19-8267-5D3C4B70194E}"/>
              </a:ext>
            </a:extLst>
          </p:cNvPr>
          <p:cNvSpPr txBox="1"/>
          <p:nvPr/>
        </p:nvSpPr>
        <p:spPr>
          <a:xfrm>
            <a:off x="82377" y="113328"/>
            <a:ext cx="11137557" cy="234134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Data Preprocessing:</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Missing data will be filled with suitable values.- </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Email text will be normalized using techniques like tokenization and stop word removal.</a:t>
            </a:r>
          </a:p>
          <a:p>
            <a:pPr marL="285750" indent="-28575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The target variable (label) will be encoded as 0 (legitimate) or 1 (phishing) using Label Encoder</a:t>
            </a:r>
            <a:r>
              <a:rPr lang="en-US" dirty="0">
                <a:solidFill>
                  <a:srgbClr val="800000"/>
                </a:solidFill>
                <a:latin typeface="Arial Rounded MT Bold" panose="020F0704030504030204" pitchFamily="34" charset="0"/>
              </a:rPr>
              <a:t>.</a:t>
            </a:r>
          </a:p>
        </p:txBody>
      </p:sp>
      <p:sp>
        <p:nvSpPr>
          <p:cNvPr id="12" name="TextBox 11">
            <a:extLst>
              <a:ext uri="{FF2B5EF4-FFF2-40B4-BE49-F238E27FC236}">
                <a16:creationId xmlns:a16="http://schemas.microsoft.com/office/drawing/2014/main" id="{DA0E1BF4-0728-4BB9-BA40-D1E15F6189C6}"/>
              </a:ext>
            </a:extLst>
          </p:cNvPr>
          <p:cNvSpPr txBox="1"/>
          <p:nvPr/>
        </p:nvSpPr>
        <p:spPr>
          <a:xfrm>
            <a:off x="0" y="2345241"/>
            <a:ext cx="11557686" cy="1418017"/>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Model Selection:</a:t>
            </a:r>
          </a:p>
          <a:p>
            <a:pPr>
              <a:lnSpc>
                <a:spcPct val="150000"/>
              </a:lnSpc>
            </a:pPr>
            <a:r>
              <a:rPr lang="en-US" sz="2000" dirty="0">
                <a:solidFill>
                  <a:srgbClr val="800000"/>
                </a:solidFill>
                <a:latin typeface="Arial Rounded MT Bold" panose="020F0704030504030204" pitchFamily="34" charset="0"/>
              </a:rPr>
              <a:t>A </a:t>
            </a:r>
            <a:r>
              <a:rPr lang="en-US" sz="2000" dirty="0">
                <a:solidFill>
                  <a:srgbClr val="FF0000"/>
                </a:solidFill>
                <a:latin typeface="Arial Rounded MT Bold" panose="020F0704030504030204" pitchFamily="34" charset="0"/>
              </a:rPr>
              <a:t>RANDOM FOREST CLASSIFIER </a:t>
            </a:r>
            <a:r>
              <a:rPr lang="en-US" sz="2000" dirty="0">
                <a:solidFill>
                  <a:srgbClr val="800000"/>
                </a:solidFill>
                <a:latin typeface="Arial Rounded MT Bold" panose="020F0704030504030204" pitchFamily="34" charset="0"/>
              </a:rPr>
              <a:t>will be used to build the phishing detection system, as it can handle different data types and is resistant to overfitting.</a:t>
            </a:r>
            <a:endParaRPr lang="en-US" sz="2000" dirty="0">
              <a:latin typeface="Arial Rounded MT Bold" panose="020F0704030504030204" pitchFamily="34" charset="0"/>
            </a:endParaRPr>
          </a:p>
        </p:txBody>
      </p:sp>
      <p:sp>
        <p:nvSpPr>
          <p:cNvPr id="16" name="TextBox 15">
            <a:extLst>
              <a:ext uri="{FF2B5EF4-FFF2-40B4-BE49-F238E27FC236}">
                <a16:creationId xmlns:a16="http://schemas.microsoft.com/office/drawing/2014/main" id="{C7518F5F-C4ED-452E-AC39-2297CAADB4EF}"/>
              </a:ext>
            </a:extLst>
          </p:cNvPr>
          <p:cNvSpPr txBox="1"/>
          <p:nvPr/>
        </p:nvSpPr>
        <p:spPr>
          <a:xfrm>
            <a:off x="300681" y="3858496"/>
            <a:ext cx="11804822" cy="188885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Model Selection Criteria: </a:t>
            </a:r>
            <a:r>
              <a:rPr lang="en-US" sz="2000" dirty="0">
                <a:solidFill>
                  <a:srgbClr val="800000"/>
                </a:solidFill>
                <a:latin typeface="Arial Rounded MT Bold" panose="020F0704030504030204" pitchFamily="34" charset="0"/>
              </a:rPr>
              <a:t>Random forests are chosen because they:</a:t>
            </a:r>
          </a:p>
          <a:p>
            <a:pPr marL="285750" indent="-285750">
              <a:lnSpc>
                <a:spcPct val="150000"/>
              </a:lnSpc>
              <a:buFont typeface="Wingdings" panose="05000000000000000000" pitchFamily="2" charset="2"/>
              <a:buChar char="v"/>
            </a:pPr>
            <a:r>
              <a:rPr lang="en-US" sz="2000" dirty="0">
                <a:solidFill>
                  <a:srgbClr val="800000"/>
                </a:solidFill>
                <a:latin typeface="Arial Rounded MT Bold" panose="020F0704030504030204" pitchFamily="34" charset="0"/>
              </a:rPr>
              <a:t> Handle high-dimensional data (e.g., text features) effectively.</a:t>
            </a:r>
          </a:p>
          <a:p>
            <a:pPr marL="285750" indent="-285750">
              <a:lnSpc>
                <a:spcPct val="150000"/>
              </a:lnSpc>
              <a:buFont typeface="Wingdings" panose="05000000000000000000" pitchFamily="2" charset="2"/>
              <a:buChar char="v"/>
            </a:pPr>
            <a:r>
              <a:rPr lang="en-US" sz="2000" dirty="0">
                <a:solidFill>
                  <a:srgbClr val="800000"/>
                </a:solidFill>
                <a:latin typeface="Arial Rounded MT Bold" panose="020F0704030504030204" pitchFamily="34" charset="0"/>
              </a:rPr>
              <a:t> Provide feature importance, aiding in model interpretation.</a:t>
            </a:r>
          </a:p>
          <a:p>
            <a:pPr marL="285750" indent="-285750">
              <a:lnSpc>
                <a:spcPct val="150000"/>
              </a:lnSpc>
              <a:buFont typeface="Wingdings" panose="05000000000000000000" pitchFamily="2" charset="2"/>
              <a:buChar char="v"/>
            </a:pPr>
            <a:r>
              <a:rPr lang="en-US" sz="2000" dirty="0">
                <a:solidFill>
                  <a:srgbClr val="800000"/>
                </a:solidFill>
                <a:latin typeface="Arial Rounded MT Bold" panose="020F0704030504030204" pitchFamily="34" charset="0"/>
              </a:rPr>
              <a:t> Deliver good performance with minimal hyperparameter tuning.</a:t>
            </a:r>
            <a:endParaRPr lang="en-US" sz="2000" dirty="0">
              <a:solidFill>
                <a:srgbClr val="800000"/>
              </a:solidFill>
            </a:endParaRPr>
          </a:p>
        </p:txBody>
      </p:sp>
    </p:spTree>
    <p:extLst>
      <p:ext uri="{BB962C8B-B14F-4D97-AF65-F5344CB8AC3E}">
        <p14:creationId xmlns:p14="http://schemas.microsoft.com/office/powerpoint/2010/main" val="359572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0D6A17B1-F063-4E06-B74A-DA41ED08E6CA}"/>
              </a:ext>
            </a:extLst>
          </p:cNvPr>
          <p:cNvSpPr txBox="1"/>
          <p:nvPr/>
        </p:nvSpPr>
        <p:spPr>
          <a:xfrm>
            <a:off x="148281" y="94994"/>
            <a:ext cx="11458832" cy="23413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Model Training:</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The dataset will be split into 80% for training and 20% for testing using Scikit-</a:t>
            </a:r>
            <a:r>
              <a:rPr lang="en-US" sz="2000" dirty="0" err="1">
                <a:solidFill>
                  <a:srgbClr val="800000"/>
                </a:solidFill>
                <a:latin typeface="Arial Rounded MT Bold" panose="020F0704030504030204" pitchFamily="34" charset="0"/>
              </a:rPr>
              <a:t>learn's</a:t>
            </a:r>
            <a:r>
              <a:rPr lang="en-US" sz="2000" dirty="0">
                <a:solidFill>
                  <a:srgbClr val="800000"/>
                </a:solidFill>
                <a:latin typeface="Arial Rounded MT Bold" panose="020F0704030504030204" pitchFamily="34" charset="0"/>
              </a:rPr>
              <a:t> </a:t>
            </a:r>
            <a:r>
              <a:rPr lang="en-US" sz="2000" dirty="0" err="1">
                <a:solidFill>
                  <a:srgbClr val="800000"/>
                </a:solidFill>
                <a:latin typeface="Arial Rounded MT Bold" panose="020F0704030504030204" pitchFamily="34" charset="0"/>
              </a:rPr>
              <a:t>train_test_split</a:t>
            </a:r>
            <a:r>
              <a:rPr lang="en-US" sz="2000" dirty="0">
                <a:solidFill>
                  <a:srgbClr val="800000"/>
                </a:solidFill>
                <a:latin typeface="Arial Rounded MT Bold" panose="020F0704030504030204" pitchFamily="34" charset="0"/>
              </a:rPr>
              <a:t> to evaluate the model's performance on unseen data.</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K-fold cross-validation will be used to evaluate the model during training, preventing overfitting and ensuring it generalizes well to new data .</a:t>
            </a:r>
          </a:p>
        </p:txBody>
      </p:sp>
      <p:sp>
        <p:nvSpPr>
          <p:cNvPr id="12" name="TextBox 11">
            <a:extLst>
              <a:ext uri="{FF2B5EF4-FFF2-40B4-BE49-F238E27FC236}">
                <a16:creationId xmlns:a16="http://schemas.microsoft.com/office/drawing/2014/main" id="{7028E760-68D6-4E75-B14C-E1F4B50900D0}"/>
              </a:ext>
            </a:extLst>
          </p:cNvPr>
          <p:cNvSpPr txBox="1"/>
          <p:nvPr/>
        </p:nvSpPr>
        <p:spPr>
          <a:xfrm>
            <a:off x="148281" y="2508954"/>
            <a:ext cx="11725325" cy="326467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Evaluation Metrics</a:t>
            </a:r>
            <a:r>
              <a:rPr lang="en-US" sz="2000" dirty="0">
                <a:solidFill>
                  <a:srgbClr val="800000"/>
                </a:solidFill>
                <a:latin typeface="Arial Rounded MT Bold" panose="020F0704030504030204" pitchFamily="34" charset="0"/>
              </a:rPr>
              <a:t>:</a:t>
            </a:r>
          </a:p>
          <a:p>
            <a:pPr>
              <a:lnSpc>
                <a:spcPct val="150000"/>
              </a:lnSpc>
            </a:pPr>
            <a:r>
              <a:rPr lang="en-US" sz="2000" dirty="0">
                <a:solidFill>
                  <a:srgbClr val="800000"/>
                </a:solidFill>
                <a:latin typeface="Arial Rounded MT Bold" panose="020F0704030504030204" pitchFamily="34" charset="0"/>
              </a:rPr>
              <a:t>The model's performance will be evaluated using:</a:t>
            </a:r>
          </a:p>
          <a:p>
            <a:pPr marL="342900" indent="-342900">
              <a:lnSpc>
                <a:spcPct val="150000"/>
              </a:lnSpc>
              <a:buAutoNum type="arabicPeriod"/>
            </a:pPr>
            <a:r>
              <a:rPr lang="en-US" sz="2000" dirty="0">
                <a:solidFill>
                  <a:srgbClr val="C00000"/>
                </a:solidFill>
                <a:latin typeface="Arial Rounded MT Bold" panose="020F0704030504030204" pitchFamily="34" charset="0"/>
              </a:rPr>
              <a:t>Accuracy:</a:t>
            </a:r>
            <a:r>
              <a:rPr lang="en-US" sz="2000" dirty="0">
                <a:solidFill>
                  <a:srgbClr val="800000"/>
                </a:solidFill>
                <a:latin typeface="Arial Rounded MT Bold" panose="020F0704030504030204" pitchFamily="34" charset="0"/>
              </a:rPr>
              <a:t> Correctly classified emails (both phishing and legitimate)</a:t>
            </a:r>
          </a:p>
          <a:p>
            <a:pPr marL="342900" indent="-342900">
              <a:lnSpc>
                <a:spcPct val="150000"/>
              </a:lnSpc>
              <a:buAutoNum type="arabicPeriod"/>
            </a:pPr>
            <a:r>
              <a:rPr lang="en-US" sz="2000" dirty="0">
                <a:solidFill>
                  <a:srgbClr val="C00000"/>
                </a:solidFill>
                <a:latin typeface="Arial Rounded MT Bold" panose="020F0704030504030204" pitchFamily="34" charset="0"/>
              </a:rPr>
              <a:t>Precision:</a:t>
            </a:r>
            <a:r>
              <a:rPr lang="en-US" sz="2000" dirty="0">
                <a:solidFill>
                  <a:srgbClr val="800000"/>
                </a:solidFill>
                <a:latin typeface="Arial Rounded MT Bold" panose="020F0704030504030204" pitchFamily="34" charset="0"/>
              </a:rPr>
              <a:t> True positive phishing emails among predicted phishing emails</a:t>
            </a:r>
          </a:p>
          <a:p>
            <a:pPr marL="342900" indent="-342900">
              <a:lnSpc>
                <a:spcPct val="150000"/>
              </a:lnSpc>
              <a:buAutoNum type="arabicPeriod"/>
            </a:pPr>
            <a:r>
              <a:rPr lang="en-US" sz="2000" dirty="0">
                <a:solidFill>
                  <a:srgbClr val="C00000"/>
                </a:solidFill>
                <a:latin typeface="Arial Rounded MT Bold" panose="020F0704030504030204" pitchFamily="34" charset="0"/>
              </a:rPr>
              <a:t>Recall: </a:t>
            </a:r>
            <a:r>
              <a:rPr lang="en-US" sz="2000" dirty="0">
                <a:solidFill>
                  <a:srgbClr val="800000"/>
                </a:solidFill>
                <a:latin typeface="Arial Rounded MT Bold" panose="020F0704030504030204" pitchFamily="34" charset="0"/>
              </a:rPr>
              <a:t>True positive phishing emails among actual phishing emails</a:t>
            </a:r>
          </a:p>
          <a:p>
            <a:pPr marL="342900" indent="-342900">
              <a:lnSpc>
                <a:spcPct val="150000"/>
              </a:lnSpc>
              <a:buAutoNum type="arabicPeriod"/>
            </a:pPr>
            <a:r>
              <a:rPr lang="en-US" sz="2000" dirty="0">
                <a:solidFill>
                  <a:srgbClr val="C00000"/>
                </a:solidFill>
                <a:latin typeface="Arial Rounded MT Bold" panose="020F0704030504030204" pitchFamily="34" charset="0"/>
              </a:rPr>
              <a:t>F1-Score:</a:t>
            </a:r>
            <a:r>
              <a:rPr lang="en-US" sz="2000" dirty="0">
                <a:solidFill>
                  <a:srgbClr val="FF0000"/>
                </a:solidFill>
                <a:latin typeface="Arial Rounded MT Bold" panose="020F0704030504030204" pitchFamily="34" charset="0"/>
              </a:rPr>
              <a:t> </a:t>
            </a:r>
            <a:r>
              <a:rPr lang="en-US" sz="2000" dirty="0">
                <a:solidFill>
                  <a:srgbClr val="800000"/>
                </a:solidFill>
                <a:latin typeface="Arial Rounded MT Bold" panose="020F0704030504030204" pitchFamily="34" charset="0"/>
              </a:rPr>
              <a:t>Balance between precision and recall</a:t>
            </a:r>
          </a:p>
          <a:p>
            <a:pPr marL="342900" indent="-342900">
              <a:lnSpc>
                <a:spcPct val="150000"/>
              </a:lnSpc>
              <a:buAutoNum type="arabicPeriod"/>
            </a:pPr>
            <a:r>
              <a:rPr lang="en-US" sz="2000" dirty="0">
                <a:solidFill>
                  <a:srgbClr val="C00000"/>
                </a:solidFill>
                <a:latin typeface="Arial Rounded MT Bold" panose="020F0704030504030204" pitchFamily="34" charset="0"/>
              </a:rPr>
              <a:t>Confusion Matrix: </a:t>
            </a:r>
            <a:r>
              <a:rPr lang="en-US" sz="2000" dirty="0">
                <a:solidFill>
                  <a:srgbClr val="800000"/>
                </a:solidFill>
                <a:latin typeface="Arial Rounded MT Bold" panose="020F0704030504030204" pitchFamily="34" charset="0"/>
              </a:rPr>
              <a:t>Visualization of classification results to detect misclassification patterns.</a:t>
            </a:r>
          </a:p>
        </p:txBody>
      </p:sp>
    </p:spTree>
    <p:extLst>
      <p:ext uri="{BB962C8B-B14F-4D97-AF65-F5344CB8AC3E}">
        <p14:creationId xmlns:p14="http://schemas.microsoft.com/office/powerpoint/2010/main" val="3442965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2B3682E7-091B-4D61-957A-42DBEB15FB83}"/>
              </a:ext>
            </a:extLst>
          </p:cNvPr>
          <p:cNvSpPr txBox="1"/>
          <p:nvPr/>
        </p:nvSpPr>
        <p:spPr>
          <a:xfrm>
            <a:off x="259491" y="155956"/>
            <a:ext cx="11673017" cy="603466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Implementation Framework:</a:t>
            </a:r>
          </a:p>
          <a:p>
            <a:pPr>
              <a:lnSpc>
                <a:spcPct val="150000"/>
              </a:lnSpc>
            </a:pPr>
            <a:r>
              <a:rPr lang="en-US" sz="2000" dirty="0">
                <a:solidFill>
                  <a:srgbClr val="800000"/>
                </a:solidFill>
                <a:latin typeface="Arial Rounded MT Bold" panose="020F0704030504030204" pitchFamily="34" charset="0"/>
              </a:rPr>
              <a:t>The tools and libraries used for the phishing detection system are:</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Pandas and NumPy (data manipulation and numerical computations)</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 Scikit-learn (model training, preprocessing, and evaluation)</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NLP Libraries (NLTK or </a:t>
            </a:r>
            <a:r>
              <a:rPr lang="en-US" sz="2000" dirty="0" err="1">
                <a:solidFill>
                  <a:srgbClr val="800000"/>
                </a:solidFill>
                <a:latin typeface="Arial Rounded MT Bold" panose="020F0704030504030204" pitchFamily="34" charset="0"/>
              </a:rPr>
              <a:t>SpaCy</a:t>
            </a:r>
            <a:r>
              <a:rPr lang="en-US" sz="2000" dirty="0">
                <a:solidFill>
                  <a:srgbClr val="800000"/>
                </a:solidFill>
                <a:latin typeface="Arial Rounded MT Bold" panose="020F0704030504030204" pitchFamily="34" charset="0"/>
              </a:rPr>
              <a:t>) (text processing, tokenization, and feature extraction)</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Random Forest Classifier (from Scikit-learn)</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Matplotlib/Seaborn (data visualization and performance evaluation)</a:t>
            </a:r>
          </a:p>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Experimental Setup:</a:t>
            </a:r>
          </a:p>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Data Preprocessing </a:t>
            </a:r>
            <a:r>
              <a:rPr lang="en-US" sz="2000" dirty="0">
                <a:solidFill>
                  <a:srgbClr val="800000"/>
                </a:solidFill>
                <a:latin typeface="Arial Rounded MT Bold" panose="020F0704030504030204" pitchFamily="34" charset="0"/>
              </a:rPr>
              <a:t>: Cleaning text, extracting features (TF-IDF), and transforming data.</a:t>
            </a:r>
          </a:p>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Model Training </a:t>
            </a:r>
            <a:r>
              <a:rPr lang="en-US" sz="2000" dirty="0">
                <a:solidFill>
                  <a:srgbClr val="800000"/>
                </a:solidFill>
                <a:latin typeface="Arial Rounded MT Bold" panose="020F0704030504030204" pitchFamily="34" charset="0"/>
              </a:rPr>
              <a:t>: Training a Random Forest Classifier on the preprocessed data and fine-tuning it with hyperparameter optimization.</a:t>
            </a:r>
          </a:p>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Evaluation</a:t>
            </a:r>
            <a:r>
              <a:rPr lang="en-US" sz="2000" dirty="0">
                <a:solidFill>
                  <a:srgbClr val="800000"/>
                </a:solidFill>
                <a:latin typeface="Arial Rounded MT Bold" panose="020F0704030504030204" pitchFamily="34" charset="0"/>
              </a:rPr>
              <a:t>: Evaluating the model on the test dataset and comparing performance across metrics like accuracy, precision, recall, and F1-score.</a:t>
            </a:r>
          </a:p>
        </p:txBody>
      </p:sp>
    </p:spTree>
    <p:extLst>
      <p:ext uri="{BB962C8B-B14F-4D97-AF65-F5344CB8AC3E}">
        <p14:creationId xmlns:p14="http://schemas.microsoft.com/office/powerpoint/2010/main" val="266196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891A770B-B1C6-41F6-A4EB-BA7AF0B6466D}"/>
              </a:ext>
            </a:extLst>
          </p:cNvPr>
          <p:cNvSpPr txBox="1"/>
          <p:nvPr/>
        </p:nvSpPr>
        <p:spPr>
          <a:xfrm>
            <a:off x="362464" y="432079"/>
            <a:ext cx="11450595" cy="187968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2000" dirty="0">
                <a:solidFill>
                  <a:srgbClr val="C00000"/>
                </a:solidFill>
                <a:latin typeface="Arial Rounded MT Bold" panose="020F0704030504030204" pitchFamily="34" charset="0"/>
              </a:rPr>
              <a:t>Result Interpretation:</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  Analyze the model's performance.</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 Identify the most important features in detecting phishing emails.</a:t>
            </a:r>
          </a:p>
          <a:p>
            <a:pPr marL="342900" indent="-342900">
              <a:lnSpc>
                <a:spcPct val="150000"/>
              </a:lnSpc>
              <a:buFont typeface="Arial" panose="020B0604020202020204" pitchFamily="34" charset="0"/>
              <a:buChar char="•"/>
            </a:pPr>
            <a:r>
              <a:rPr lang="en-US" sz="2000" dirty="0">
                <a:solidFill>
                  <a:srgbClr val="800000"/>
                </a:solidFill>
                <a:latin typeface="Arial Rounded MT Bold" panose="020F0704030504030204" pitchFamily="34" charset="0"/>
              </a:rPr>
              <a:t> Compare the model with others (SVM, Logistic Regression) to find the best one.</a:t>
            </a:r>
          </a:p>
        </p:txBody>
      </p:sp>
      <p:sp>
        <p:nvSpPr>
          <p:cNvPr id="12" name="TextBox 11">
            <a:extLst>
              <a:ext uri="{FF2B5EF4-FFF2-40B4-BE49-F238E27FC236}">
                <a16:creationId xmlns:a16="http://schemas.microsoft.com/office/drawing/2014/main" id="{209E4FD1-BB93-47C6-B912-C7E65CDBB405}"/>
              </a:ext>
            </a:extLst>
          </p:cNvPr>
          <p:cNvSpPr txBox="1"/>
          <p:nvPr/>
        </p:nvSpPr>
        <p:spPr>
          <a:xfrm>
            <a:off x="214184" y="2834176"/>
            <a:ext cx="11178746" cy="3357009"/>
          </a:xfrm>
          <a:prstGeom prst="rect">
            <a:avLst/>
          </a:prstGeom>
          <a:noFill/>
        </p:spPr>
        <p:txBody>
          <a:bodyPr wrap="square">
            <a:spAutoFit/>
          </a:bodyPr>
          <a:lstStyle/>
          <a:p>
            <a:r>
              <a:rPr lang="en-US" sz="3600" b="1" u="sng" dirty="0">
                <a:solidFill>
                  <a:srgbClr val="C00000"/>
                </a:solidFill>
                <a:latin typeface="Arial Black" panose="020B0A04020102020204" pitchFamily="34" charset="0"/>
              </a:rPr>
              <a:t>CONCLUSION AND FUTURE WORK:</a:t>
            </a:r>
          </a:p>
          <a:p>
            <a:pPr>
              <a:lnSpc>
                <a:spcPct val="150000"/>
              </a:lnSpc>
            </a:pPr>
            <a:r>
              <a:rPr lang="en-US" sz="2000" dirty="0">
                <a:solidFill>
                  <a:srgbClr val="800000"/>
                </a:solidFill>
                <a:latin typeface="Arial Rounded MT Bold" panose="020F0704030504030204" pitchFamily="34" charset="0"/>
              </a:rPr>
              <a:t>Based on the results, conclusions will be drawn about the system's effectiveness.</a:t>
            </a:r>
          </a:p>
          <a:p>
            <a:pPr>
              <a:lnSpc>
                <a:spcPct val="150000"/>
              </a:lnSpc>
            </a:pPr>
            <a:r>
              <a:rPr lang="en-US" sz="2000" dirty="0">
                <a:solidFill>
                  <a:srgbClr val="800000"/>
                </a:solidFill>
                <a:latin typeface="Arial Rounded MT Bold" panose="020F0704030504030204" pitchFamily="34" charset="0"/>
              </a:rPr>
              <a:t> Future directions may include:</a:t>
            </a:r>
          </a:p>
          <a:p>
            <a:pPr marL="457200" indent="-457200">
              <a:lnSpc>
                <a:spcPct val="150000"/>
              </a:lnSpc>
              <a:buAutoNum type="arabicPeriod"/>
            </a:pPr>
            <a:r>
              <a:rPr lang="en-US" sz="2000" dirty="0">
                <a:solidFill>
                  <a:srgbClr val="C00000"/>
                </a:solidFill>
                <a:latin typeface="Arial Rounded MT Bold" panose="020F0704030504030204" pitchFamily="34" charset="0"/>
              </a:rPr>
              <a:t>Deep Learning</a:t>
            </a:r>
            <a:r>
              <a:rPr lang="en-US" sz="2000" dirty="0">
                <a:solidFill>
                  <a:srgbClr val="800000"/>
                </a:solidFill>
                <a:latin typeface="Arial Rounded MT Bold" panose="020F0704030504030204" pitchFamily="34" charset="0"/>
              </a:rPr>
              <a:t>: Using LSTM or CNN for better text representation and accuracy.</a:t>
            </a:r>
          </a:p>
          <a:p>
            <a:pPr marL="457200" indent="-457200">
              <a:lnSpc>
                <a:spcPct val="150000"/>
              </a:lnSpc>
              <a:buAutoNum type="arabicPeriod"/>
            </a:pPr>
            <a:r>
              <a:rPr lang="en-US" sz="2000" dirty="0">
                <a:solidFill>
                  <a:srgbClr val="C00000"/>
                </a:solidFill>
                <a:latin typeface="Arial Rounded MT Bold" panose="020F0704030504030204" pitchFamily="34" charset="0"/>
              </a:rPr>
              <a:t>Real-Time Detection</a:t>
            </a:r>
            <a:r>
              <a:rPr lang="en-US" sz="2000" dirty="0">
                <a:solidFill>
                  <a:srgbClr val="800000"/>
                </a:solidFill>
                <a:latin typeface="Arial Rounded MT Bold" panose="020F0704030504030204" pitchFamily="34" charset="0"/>
              </a:rPr>
              <a:t>: Deploying the model as a real-time email filtering system.</a:t>
            </a:r>
          </a:p>
          <a:p>
            <a:pPr marL="457200" indent="-457200">
              <a:lnSpc>
                <a:spcPct val="150000"/>
              </a:lnSpc>
              <a:buAutoNum type="arabicPeriod"/>
            </a:pPr>
            <a:r>
              <a:rPr lang="en-US" sz="2000" dirty="0">
                <a:solidFill>
                  <a:srgbClr val="C00000"/>
                </a:solidFill>
                <a:latin typeface="Arial Rounded MT Bold" panose="020F0704030504030204" pitchFamily="34" charset="0"/>
              </a:rPr>
              <a:t>Feature Expansion</a:t>
            </a:r>
            <a:r>
              <a:rPr lang="en-US" sz="2000" dirty="0">
                <a:solidFill>
                  <a:srgbClr val="800000"/>
                </a:solidFill>
                <a:latin typeface="Arial Rounded MT Bold" panose="020F0704030504030204" pitchFamily="34" charset="0"/>
              </a:rPr>
              <a:t>: Adding features like email header information to improve performance.</a:t>
            </a:r>
          </a:p>
        </p:txBody>
      </p:sp>
    </p:spTree>
    <p:extLst>
      <p:ext uri="{BB962C8B-B14F-4D97-AF65-F5344CB8AC3E}">
        <p14:creationId xmlns:p14="http://schemas.microsoft.com/office/powerpoint/2010/main" val="3280125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388A4F58-DB3A-4169-AD12-94D382D2643E}"/>
              </a:ext>
            </a:extLst>
          </p:cNvPr>
          <p:cNvSpPr txBox="1"/>
          <p:nvPr/>
        </p:nvSpPr>
        <p:spPr>
          <a:xfrm>
            <a:off x="209550" y="192384"/>
            <a:ext cx="3133092" cy="584775"/>
          </a:xfrm>
          <a:prstGeom prst="rect">
            <a:avLst/>
          </a:prstGeom>
          <a:noFill/>
        </p:spPr>
        <p:txBody>
          <a:bodyPr wrap="square" rtlCol="0">
            <a:spAutoFit/>
          </a:bodyPr>
          <a:lstStyle/>
          <a:p>
            <a:r>
              <a:rPr lang="en-US" sz="3200" b="1" u="sng" dirty="0">
                <a:solidFill>
                  <a:srgbClr val="C00000"/>
                </a:solidFill>
                <a:latin typeface="Arial Black" panose="020B0A04020102020204" pitchFamily="34" charset="0"/>
              </a:rPr>
              <a:t>TIMELINE:</a:t>
            </a:r>
          </a:p>
        </p:txBody>
      </p:sp>
      <p:sp>
        <p:nvSpPr>
          <p:cNvPr id="10" name="TextBox 9">
            <a:extLst>
              <a:ext uri="{FF2B5EF4-FFF2-40B4-BE49-F238E27FC236}">
                <a16:creationId xmlns:a16="http://schemas.microsoft.com/office/drawing/2014/main" id="{C757E77B-77FB-4E91-B384-135F8BD3CD44}"/>
              </a:ext>
            </a:extLst>
          </p:cNvPr>
          <p:cNvSpPr txBox="1"/>
          <p:nvPr/>
        </p:nvSpPr>
        <p:spPr>
          <a:xfrm>
            <a:off x="473160" y="841315"/>
            <a:ext cx="6153150" cy="2116413"/>
          </a:xfrm>
          <a:prstGeom prst="rect">
            <a:avLst/>
          </a:prstGeom>
          <a:noFill/>
        </p:spPr>
        <p:txBody>
          <a:bodyPr wrap="square">
            <a:spAutoFit/>
          </a:bodyPr>
          <a:lstStyle/>
          <a:p>
            <a:pPr marL="342900" indent="-342900">
              <a:lnSpc>
                <a:spcPct val="150000"/>
              </a:lnSpc>
              <a:buAutoNum type="arabicPeriod"/>
            </a:pPr>
            <a:r>
              <a:rPr lang="en-US" dirty="0">
                <a:solidFill>
                  <a:schemeClr val="accent2">
                    <a:lumMod val="50000"/>
                  </a:schemeClr>
                </a:solidFill>
                <a:latin typeface="Arial Rounded MT Bold" panose="020F0704030504030204" pitchFamily="34" charset="0"/>
              </a:rPr>
              <a:t> Literature Review: 1week</a:t>
            </a:r>
          </a:p>
          <a:p>
            <a:pPr marL="342900" indent="-342900">
              <a:lnSpc>
                <a:spcPct val="150000"/>
              </a:lnSpc>
              <a:buAutoNum type="arabicPeriod"/>
            </a:pPr>
            <a:r>
              <a:rPr lang="en-US" dirty="0">
                <a:solidFill>
                  <a:schemeClr val="accent2">
                    <a:lumMod val="50000"/>
                  </a:schemeClr>
                </a:solidFill>
                <a:latin typeface="Arial Rounded MT Bold" panose="020F0704030504030204" pitchFamily="34" charset="0"/>
              </a:rPr>
              <a:t> Data Collection and Preprocessing: 2weeks </a:t>
            </a:r>
          </a:p>
          <a:p>
            <a:pPr marL="342900" indent="-342900">
              <a:lnSpc>
                <a:spcPct val="150000"/>
              </a:lnSpc>
              <a:buAutoNum type="arabicPeriod"/>
            </a:pPr>
            <a:r>
              <a:rPr lang="en-US" dirty="0">
                <a:solidFill>
                  <a:schemeClr val="accent2">
                    <a:lumMod val="50000"/>
                  </a:schemeClr>
                </a:solidFill>
                <a:latin typeface="Arial Rounded MT Bold" panose="020F0704030504030204" pitchFamily="34" charset="0"/>
              </a:rPr>
              <a:t> AI Model Development:4weeks</a:t>
            </a:r>
          </a:p>
          <a:p>
            <a:pPr marL="342900" indent="-342900">
              <a:lnSpc>
                <a:spcPct val="150000"/>
              </a:lnSpc>
              <a:buAutoNum type="arabicPeriod"/>
            </a:pPr>
            <a:r>
              <a:rPr lang="en-US" dirty="0">
                <a:solidFill>
                  <a:schemeClr val="accent2">
                    <a:lumMod val="50000"/>
                  </a:schemeClr>
                </a:solidFill>
                <a:latin typeface="Arial Rounded MT Bold" panose="020F0704030504030204" pitchFamily="34" charset="0"/>
              </a:rPr>
              <a:t> Model Evaluation and Deployment: 2weeks</a:t>
            </a:r>
          </a:p>
          <a:p>
            <a:pPr marL="342900" indent="-342900">
              <a:lnSpc>
                <a:spcPct val="150000"/>
              </a:lnSpc>
              <a:buAutoNum type="arabicPeriod"/>
            </a:pPr>
            <a:r>
              <a:rPr lang="en-US" dirty="0">
                <a:solidFill>
                  <a:schemeClr val="accent2">
                    <a:lumMod val="50000"/>
                  </a:schemeClr>
                </a:solidFill>
                <a:latin typeface="Arial Rounded MT Bold" panose="020F0704030504030204" pitchFamily="34" charset="0"/>
              </a:rPr>
              <a:t> Data Analysis and Reporting: 1weeks</a:t>
            </a:r>
          </a:p>
        </p:txBody>
      </p:sp>
      <p:sp>
        <p:nvSpPr>
          <p:cNvPr id="6" name="TextBox 5">
            <a:extLst>
              <a:ext uri="{FF2B5EF4-FFF2-40B4-BE49-F238E27FC236}">
                <a16:creationId xmlns:a16="http://schemas.microsoft.com/office/drawing/2014/main" id="{94DB4248-B234-4A43-A507-604934CB7877}"/>
              </a:ext>
            </a:extLst>
          </p:cNvPr>
          <p:cNvSpPr txBox="1"/>
          <p:nvPr/>
        </p:nvSpPr>
        <p:spPr>
          <a:xfrm>
            <a:off x="209550" y="3309650"/>
            <a:ext cx="7105650" cy="584775"/>
          </a:xfrm>
          <a:prstGeom prst="rect">
            <a:avLst/>
          </a:prstGeom>
          <a:noFill/>
        </p:spPr>
        <p:txBody>
          <a:bodyPr wrap="square" rtlCol="0">
            <a:spAutoFit/>
          </a:bodyPr>
          <a:lstStyle/>
          <a:p>
            <a:r>
              <a:rPr lang="en-US" sz="3200" b="1" u="sng" dirty="0">
                <a:solidFill>
                  <a:srgbClr val="C00000"/>
                </a:solidFill>
                <a:latin typeface="Arial Black" panose="020B0A04020102020204" pitchFamily="34" charset="0"/>
              </a:rPr>
              <a:t>REFERENCE:</a:t>
            </a:r>
          </a:p>
        </p:txBody>
      </p:sp>
      <p:sp>
        <p:nvSpPr>
          <p:cNvPr id="11" name="TextBox 10">
            <a:extLst>
              <a:ext uri="{FF2B5EF4-FFF2-40B4-BE49-F238E27FC236}">
                <a16:creationId xmlns:a16="http://schemas.microsoft.com/office/drawing/2014/main" id="{19622D1E-D27C-4AAE-B233-BCC0BC2372D2}"/>
              </a:ext>
            </a:extLst>
          </p:cNvPr>
          <p:cNvSpPr txBox="1"/>
          <p:nvPr/>
        </p:nvSpPr>
        <p:spPr>
          <a:xfrm>
            <a:off x="681424" y="3962608"/>
            <a:ext cx="8454338" cy="369332"/>
          </a:xfrm>
          <a:prstGeom prst="rect">
            <a:avLst/>
          </a:prstGeom>
          <a:noFill/>
        </p:spPr>
        <p:txBody>
          <a:bodyPr wrap="square">
            <a:spAutoFit/>
          </a:bodyPr>
          <a:lstStyle/>
          <a:p>
            <a:r>
              <a:rPr lang="en-US" dirty="0" err="1"/>
              <a:t>Ogundairo</a:t>
            </a:r>
            <a:r>
              <a:rPr lang="en-US" dirty="0"/>
              <a:t>, O., &amp; </a:t>
            </a:r>
            <a:r>
              <a:rPr lang="en-US" dirty="0" err="1"/>
              <a:t>Broklyn</a:t>
            </a:r>
            <a:r>
              <a:rPr lang="en-US" dirty="0"/>
              <a:t>, P. (2024). AI-Driven Phishing Detection System.</a:t>
            </a:r>
          </a:p>
        </p:txBody>
      </p:sp>
    </p:spTree>
    <p:extLst>
      <p:ext uri="{BB962C8B-B14F-4D97-AF65-F5344CB8AC3E}">
        <p14:creationId xmlns:p14="http://schemas.microsoft.com/office/powerpoint/2010/main" val="2023372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68C6AE16-1A4E-4F6E-A611-FADAE210CB9C}"/>
              </a:ext>
            </a:extLst>
          </p:cNvPr>
          <p:cNvPicPr>
            <a:picLocks noChangeAspect="1"/>
          </p:cNvPicPr>
          <p:nvPr/>
        </p:nvPicPr>
        <p:blipFill>
          <a:blip r:embed="rId4" cstate="print">
            <a:extLst>
              <a:ext uri="{BEBA8EAE-BF5A-486C-A8C5-ECC9F3942E4B}">
                <a14:imgProps xmlns:a14="http://schemas.microsoft.com/office/drawing/2010/main">
                  <a14:imgLayer r:embed="rId5">
                    <a14:imgEffect>
                      <a14:backgroundRemoval t="9470" b="89773" l="5946" r="96937">
                        <a14:foregroundMark x1="18108" y1="43561" x2="18108" y2="43561"/>
                        <a14:foregroundMark x1="25315" y1="40152" x2="25315" y2="40152"/>
                        <a14:foregroundMark x1="28018" y1="35606" x2="28018" y2="35606"/>
                        <a14:foregroundMark x1="32793" y1="34091" x2="32793" y2="34091"/>
                        <a14:foregroundMark x1="33694" y1="45076" x2="33694" y2="45076"/>
                        <a14:foregroundMark x1="32252" y1="51136" x2="32252" y2="51136"/>
                        <a14:foregroundMark x1="32613" y1="56439" x2="32613" y2="56439"/>
                        <a14:foregroundMark x1="38559" y1="44697" x2="38559" y2="44697"/>
                        <a14:foregroundMark x1="48198" y1="23485" x2="48198" y2="23485"/>
                        <a14:foregroundMark x1="6486" y1="69697" x2="6486" y2="69697"/>
                        <a14:foregroundMark x1="6847" y1="62879" x2="6847" y2="62879"/>
                        <a14:foregroundMark x1="31622" y1="25379" x2="31622" y2="25379"/>
                        <a14:foregroundMark x1="35495" y1="56439" x2="35495" y2="56439"/>
                        <a14:foregroundMark x1="18649" y1="59470" x2="18649" y2="59470"/>
                        <a14:foregroundMark x1="20631" y1="60606" x2="20631" y2="60606"/>
                        <a14:foregroundMark x1="22342" y1="60227" x2="22342" y2="60227"/>
                        <a14:foregroundMark x1="23874" y1="61364" x2="23874" y2="61364"/>
                        <a14:foregroundMark x1="23784" y1="55303" x2="23784" y2="55303"/>
                        <a14:foregroundMark x1="25586" y1="59470" x2="25586" y2="59470"/>
                        <a14:foregroundMark x1="27477" y1="60985" x2="27477" y2="60985"/>
                        <a14:foregroundMark x1="15766" y1="69697" x2="15766" y2="69697"/>
                        <a14:foregroundMark x1="13964" y1="60606" x2="13964" y2="60606"/>
                        <a14:foregroundMark x1="10811" y1="62879" x2="10811" y2="62879"/>
                        <a14:foregroundMark x1="6667" y1="60227" x2="6667" y2="60227"/>
                        <a14:foregroundMark x1="6667" y1="56061" x2="6667" y2="56061"/>
                        <a14:foregroundMark x1="7117" y1="53409" x2="7117" y2="53409"/>
                        <a14:foregroundMark x1="6847" y1="46212" x2="6847" y2="46212"/>
                        <a14:foregroundMark x1="6937" y1="35606" x2="6937" y2="35606"/>
                        <a14:foregroundMark x1="6757" y1="29167" x2="6757" y2="29167"/>
                        <a14:foregroundMark x1="7027" y1="22727" x2="7027" y2="22727"/>
                        <a14:foregroundMark x1="6667" y1="12500" x2="6667" y2="12500"/>
                        <a14:foregroundMark x1="8739" y1="51515" x2="8739" y2="51515"/>
                        <a14:foregroundMark x1="8739" y1="45455" x2="8739" y2="45455"/>
                        <a14:foregroundMark x1="8649" y1="37500" x2="8649" y2="37500"/>
                        <a14:foregroundMark x1="8739" y1="32197" x2="8739" y2="32197"/>
                        <a14:foregroundMark x1="8829" y1="20833" x2="8829" y2="20833"/>
                        <a14:foregroundMark x1="32793" y1="41667" x2="32793" y2="41667"/>
                        <a14:foregroundMark x1="44054" y1="49242" x2="44054" y2="49242"/>
                        <a14:foregroundMark x1="44054" y1="52652" x2="44054" y2="52652"/>
                        <a14:foregroundMark x1="47658" y1="40530" x2="47658" y2="40530"/>
                        <a14:foregroundMark x1="47477" y1="35606" x2="47477" y2="35606"/>
                        <a14:foregroundMark x1="49009" y1="40909" x2="49009" y2="40909"/>
                        <a14:foregroundMark x1="50541" y1="39394" x2="50541" y2="39394"/>
                        <a14:foregroundMark x1="50450" y1="43561" x2="50450" y2="43561"/>
                        <a14:foregroundMark x1="52072" y1="43939" x2="52072" y2="43939"/>
                        <a14:foregroundMark x1="54865" y1="37879" x2="54865" y2="37879"/>
                        <a14:foregroundMark x1="56577" y1="40152" x2="56577" y2="40152"/>
                        <a14:foregroundMark x1="57568" y1="39773" x2="57568" y2="39773"/>
                        <a14:foregroundMark x1="58198" y1="39773" x2="58198" y2="39773"/>
                        <a14:foregroundMark x1="58378" y1="34848" x2="58378" y2="34848"/>
                        <a14:foregroundMark x1="59099" y1="40530" x2="59099" y2="40530"/>
                        <a14:foregroundMark x1="60000" y1="40909" x2="60000" y2="40909"/>
                        <a14:foregroundMark x1="60631" y1="38636" x2="60631" y2="38636"/>
                        <a14:foregroundMark x1="59910" y1="38636" x2="59910" y2="38636"/>
                        <a14:foregroundMark x1="49550" y1="23864" x2="49550" y2="23864"/>
                        <a14:foregroundMark x1="51532" y1="20455" x2="51532" y2="20455"/>
                        <a14:foregroundMark x1="51982" y1="22727" x2="51982" y2="22727"/>
                        <a14:foregroundMark x1="52793" y1="22348" x2="52793" y2="22348"/>
                        <a14:foregroundMark x1="53784" y1="21970" x2="53784" y2="21970"/>
                        <a14:foregroundMark x1="54595" y1="21212" x2="54595" y2="21212"/>
                        <a14:foregroundMark x1="54865" y1="22348" x2="54865" y2="22348"/>
                        <a14:foregroundMark x1="55315" y1="17803" x2="55315" y2="17803"/>
                        <a14:foregroundMark x1="47297" y1="59848" x2="47297" y2="59848"/>
                        <a14:foregroundMark x1="48198" y1="59848" x2="48198" y2="59848"/>
                        <a14:foregroundMark x1="48829" y1="62879" x2="48829" y2="62879"/>
                        <a14:foregroundMark x1="49730" y1="57955" x2="49730" y2="57955"/>
                        <a14:foregroundMark x1="50721" y1="60606" x2="50721" y2="60606"/>
                        <a14:foregroundMark x1="53784" y1="59091" x2="53784" y2="59091"/>
                        <a14:foregroundMark x1="53784" y1="60985" x2="53784" y2="60985"/>
                        <a14:foregroundMark x1="54685" y1="61364" x2="54685" y2="61364"/>
                        <a14:foregroundMark x1="54865" y1="55303" x2="54865" y2="55303"/>
                        <a14:foregroundMark x1="55405" y1="61364" x2="55405" y2="61364"/>
                        <a14:foregroundMark x1="56847" y1="62500" x2="56847" y2="62500"/>
                        <a14:foregroundMark x1="44054" y1="40530" x2="44054" y2="40530"/>
                        <a14:foregroundMark x1="44144" y1="34091" x2="44144" y2="34091"/>
                        <a14:foregroundMark x1="44144" y1="45076" x2="44144" y2="45076"/>
                        <a14:foregroundMark x1="44144" y1="57955" x2="44144" y2="57955"/>
                        <a14:foregroundMark x1="44054" y1="62121" x2="44054" y2="62121"/>
                        <a14:foregroundMark x1="43964" y1="65909" x2="43964" y2="65909"/>
                        <a14:foregroundMark x1="44054" y1="69318" x2="44054" y2="69318"/>
                        <a14:foregroundMark x1="44144" y1="70455" x2="44144" y2="70455"/>
                        <a14:foregroundMark x1="44054" y1="27273" x2="44054" y2="27273"/>
                        <a14:foregroundMark x1="44054" y1="24621" x2="44054" y2="24621"/>
                        <a14:foregroundMark x1="44144" y1="19318" x2="44144" y2="19318"/>
                        <a14:foregroundMark x1="44144" y1="31439" x2="44144" y2="31439"/>
                        <a14:foregroundMark x1="43964" y1="13258" x2="43964" y2="13258"/>
                        <a14:foregroundMark x1="44144" y1="10985" x2="44144" y2="10985"/>
                        <a14:foregroundMark x1="44054" y1="10606" x2="44054" y2="10606"/>
                        <a14:foregroundMark x1="37838" y1="60606" x2="37838" y2="60606"/>
                        <a14:foregroundMark x1="31532" y1="21212" x2="31532" y2="21212"/>
                        <a14:foregroundMark x1="71622" y1="55303" x2="71622" y2="55303"/>
                        <a14:foregroundMark x1="71622" y1="55303" x2="71622" y2="55303"/>
                        <a14:foregroundMark x1="74414" y1="53788" x2="74414" y2="53788"/>
                        <a14:foregroundMark x1="97117" y1="40152" x2="97117" y2="40152"/>
                        <a14:foregroundMark x1="92973" y1="40530" x2="92973" y2="40530"/>
                        <a14:foregroundMark x1="95856" y1="23864" x2="95856" y2="23864"/>
                        <a14:foregroundMark x1="92883" y1="33333" x2="92883" y2="33333"/>
                        <a14:foregroundMark x1="92342" y1="36364" x2="92342" y2="36364"/>
                        <a14:foregroundMark x1="93423" y1="15530" x2="93423" y2="15530"/>
                        <a14:foregroundMark x1="93604" y1="16288" x2="93604" y2="16288"/>
                        <a14:foregroundMark x1="89189" y1="18939" x2="89189" y2="18939"/>
                        <a14:foregroundMark x1="90180" y1="34848" x2="90180" y2="34848"/>
                        <a14:foregroundMark x1="90450" y1="37879" x2="90450" y2="37879"/>
                        <a14:foregroundMark x1="88288" y1="43182" x2="88288" y2="43182"/>
                        <a14:foregroundMark x1="87387" y1="40909" x2="87387" y2="40909"/>
                        <a14:foregroundMark x1="92162" y1="28030" x2="92162" y2="28030"/>
                        <a14:foregroundMark x1="91892" y1="29924" x2="91892" y2="29924"/>
                        <a14:foregroundMark x1="91892" y1="32576" x2="91892" y2="32576"/>
                        <a14:foregroundMark x1="91802" y1="40530" x2="91802" y2="40530"/>
                        <a14:foregroundMark x1="92162" y1="42803" x2="92162" y2="42803"/>
                        <a14:foregroundMark x1="89459" y1="43182" x2="89459" y2="43182"/>
                        <a14:foregroundMark x1="90901" y1="39773" x2="90901" y2="39773"/>
                        <a14:foregroundMark x1="90180" y1="42803" x2="90180" y2="42803"/>
                        <a14:foregroundMark x1="64324" y1="33333" x2="64324" y2="33333"/>
                        <a14:foregroundMark x1="64324" y1="31818" x2="64324" y2="31818"/>
                        <a14:foregroundMark x1="64414" y1="29167" x2="64414" y2="29167"/>
                        <a14:foregroundMark x1="64324" y1="25379" x2="64324" y2="25379"/>
                        <a14:foregroundMark x1="64414" y1="23485" x2="64414" y2="23485"/>
                        <a14:foregroundMark x1="64414" y1="20833" x2="64414" y2="20833"/>
                        <a14:foregroundMark x1="64324" y1="17045" x2="64324" y2="17045"/>
                        <a14:foregroundMark x1="64324" y1="15152" x2="64324" y2="15152"/>
                        <a14:foregroundMark x1="64414" y1="12121" x2="64414" y2="12121"/>
                        <a14:foregroundMark x1="64324" y1="9848" x2="64324" y2="9848"/>
                        <a14:foregroundMark x1="64414" y1="46591" x2="64414" y2="46591"/>
                        <a14:foregroundMark x1="64234" y1="45455" x2="64234" y2="45455"/>
                        <a14:foregroundMark x1="64505" y1="43939" x2="64505" y2="43939"/>
                        <a14:foregroundMark x1="64144" y1="41288" x2="64144" y2="41288"/>
                        <a14:foregroundMark x1="64234" y1="39773" x2="64234" y2="39773"/>
                        <a14:foregroundMark x1="64324" y1="37879" x2="64324" y2="37879"/>
                        <a14:foregroundMark x1="64324" y1="54924" x2="64324" y2="54924"/>
                        <a14:foregroundMark x1="64324" y1="53030" x2="64324" y2="53030"/>
                        <a14:foregroundMark x1="64414" y1="51136" x2="64414" y2="51136"/>
                        <a14:foregroundMark x1="64234" y1="57576" x2="64234" y2="57576"/>
                        <a14:foregroundMark x1="64234" y1="60985" x2="64234" y2="60985"/>
                        <a14:foregroundMark x1="64324" y1="65909" x2="64324" y2="65909"/>
                        <a14:foregroundMark x1="64234" y1="67045" x2="64234" y2="67045"/>
                        <a14:foregroundMark x1="64234" y1="70076" x2="64234" y2="70076"/>
                        <a14:foregroundMark x1="64234" y1="73864" x2="64234" y2="73864"/>
                        <a14:foregroundMark x1="64324" y1="77652" x2="64324" y2="77652"/>
                        <a14:foregroundMark x1="64144" y1="81818" x2="64144" y2="81818"/>
                        <a14:foregroundMark x1="70450" y1="64394" x2="70450" y2="64394"/>
                        <a14:foregroundMark x1="70541" y1="64015" x2="70541" y2="64015"/>
                        <a14:foregroundMark x1="70901" y1="57576" x2="70901" y2="57576"/>
                        <a14:foregroundMark x1="71802" y1="61364" x2="71802" y2="61364"/>
                        <a14:foregroundMark x1="71802" y1="53030" x2="71802" y2="53030"/>
                        <a14:foregroundMark x1="74234" y1="52652" x2="74234" y2="52652"/>
                        <a14:foregroundMark x1="75946" y1="61742" x2="75946" y2="61742"/>
                        <a14:foregroundMark x1="76667" y1="60606" x2="76667" y2="60606"/>
                        <a14:foregroundMark x1="76847" y1="64394" x2="76847" y2="64394"/>
                        <a14:foregroundMark x1="77928" y1="62500" x2="77928" y2="62500"/>
                        <a14:foregroundMark x1="79009" y1="56818" x2="79009" y2="56818"/>
                        <a14:foregroundMark x1="79820" y1="58712" x2="79820" y2="58712"/>
                        <a14:foregroundMark x1="81351" y1="57197" x2="81351" y2="57197"/>
                        <a14:foregroundMark x1="82523" y1="58333" x2="82523" y2="58333"/>
                        <a14:foregroundMark x1="84505" y1="58333" x2="84505" y2="58333"/>
                        <a14:foregroundMark x1="86937" y1="56818" x2="86937" y2="56818"/>
                        <a14:foregroundMark x1="88288" y1="57197" x2="88288" y2="57197"/>
                        <a14:foregroundMark x1="91081" y1="64773" x2="91081" y2="64773"/>
                        <a14:foregroundMark x1="92973" y1="62121" x2="92973" y2="62121"/>
                        <a14:foregroundMark x1="93243" y1="64394" x2="93243" y2="64394"/>
                        <a14:foregroundMark x1="82793" y1="38258" x2="82793" y2="38258"/>
                        <a14:foregroundMark x1="80811" y1="38636" x2="80811" y2="38636"/>
                        <a14:foregroundMark x1="79730" y1="39773" x2="79730" y2="39773"/>
                        <a14:foregroundMark x1="77117" y1="38636" x2="77117" y2="38636"/>
                        <a14:foregroundMark x1="74865" y1="40530" x2="74865" y2="40530"/>
                        <a14:foregroundMark x1="73964" y1="40530" x2="73964" y2="40530"/>
                        <a14:foregroundMark x1="71622" y1="36364" x2="71622" y2="36364"/>
                        <a14:foregroundMark x1="69459" y1="35606" x2="69459" y2="35606"/>
                        <a14:foregroundMark x1="70180" y1="13636" x2="70180" y2="13636"/>
                        <a14:foregroundMark x1="70721" y1="13636" x2="70721" y2="13636"/>
                        <a14:foregroundMark x1="70811" y1="17424" x2="70811" y2="17424"/>
                        <a14:foregroundMark x1="69189" y1="9470" x2="69189" y2="9470"/>
                        <a14:foregroundMark x1="72883" y1="16667" x2="72883" y2="16667"/>
                        <a14:foregroundMark x1="72973" y1="15152" x2="72973" y2="15152"/>
                        <a14:foregroundMark x1="71712" y1="14773" x2="71712" y2="14773"/>
                        <a14:foregroundMark x1="71802" y1="19697" x2="71802" y2="19697"/>
                        <a14:foregroundMark x1="72613" y1="21212" x2="72613" y2="21212"/>
                        <a14:foregroundMark x1="75045" y1="16288" x2="75045" y2="16288"/>
                        <a14:foregroundMark x1="74685" y1="15530" x2="74685" y2="15530"/>
                        <a14:foregroundMark x1="75856" y1="13636" x2="75856" y2="13636"/>
                        <a14:foregroundMark x1="75856" y1="16288" x2="75856" y2="16288"/>
                        <a14:foregroundMark x1="76306" y1="11742" x2="76306" y2="11742"/>
                        <a14:foregroundMark x1="77568" y1="15909" x2="77568" y2="15909"/>
                        <a14:foregroundMark x1="78018" y1="20833" x2="78018" y2="20833"/>
                        <a14:foregroundMark x1="78559" y1="16288" x2="78559" y2="16288"/>
                        <a14:foregroundMark x1="78649" y1="15152" x2="78649" y2="15152"/>
                        <a14:foregroundMark x1="77748" y1="23485" x2="77748" y2="23485"/>
                        <a14:foregroundMark x1="78739" y1="12879" x2="78739" y2="12879"/>
                        <a14:foregroundMark x1="79369" y1="14773" x2="79369" y2="14773"/>
                        <a14:foregroundMark x1="79730" y1="15909" x2="79730" y2="15909"/>
                        <a14:foregroundMark x1="80450" y1="19697" x2="80450" y2="19697"/>
                        <a14:foregroundMark x1="80000" y1="11364" x2="80000" y2="11364"/>
                        <a14:foregroundMark x1="77387" y1="12879" x2="77387" y2="12879"/>
                        <a14:foregroundMark x1="69820" y1="84848" x2="69820" y2="84848"/>
                        <a14:foregroundMark x1="70090" y1="82576" x2="70090" y2="82576"/>
                        <a14:foregroundMark x1="70270" y1="80682" x2="70270" y2="80682"/>
                        <a14:foregroundMark x1="70541" y1="83333" x2="70541" y2="83333"/>
                        <a14:foregroundMark x1="69369" y1="81061" x2="69369" y2="81061"/>
                        <a14:foregroundMark x1="69099" y1="84091" x2="69099" y2="84091"/>
                        <a14:foregroundMark x1="70631" y1="86742" x2="70631" y2="86742"/>
                        <a14:foregroundMark x1="71171" y1="84091" x2="71171" y2="84091"/>
                        <a14:foregroundMark x1="71622" y1="84091" x2="71622" y2="84091"/>
                        <a14:foregroundMark x1="71892" y1="86742" x2="71892" y2="86742"/>
                        <a14:foregroundMark x1="72613" y1="83712" x2="72613" y2="83712"/>
                        <a14:foregroundMark x1="73423" y1="85985" x2="73423" y2="85985"/>
                        <a14:foregroundMark x1="73514" y1="84470" x2="73514" y2="84470"/>
                        <a14:foregroundMark x1="73514" y1="82197" x2="73514" y2="82197"/>
                        <a14:foregroundMark x1="74595" y1="85985" x2="74595" y2="85985"/>
                        <a14:foregroundMark x1="75045" y1="86364" x2="75045" y2="86364"/>
                        <a14:foregroundMark x1="75045" y1="83333" x2="75045" y2="83333"/>
                        <a14:foregroundMark x1="74955" y1="78788" x2="74955" y2="78788"/>
                        <a14:foregroundMark x1="73423" y1="80303" x2="73423" y2="80303"/>
                        <a14:foregroundMark x1="75946" y1="84091" x2="75946" y2="84091"/>
                        <a14:foregroundMark x1="76396" y1="84470" x2="76396" y2="84470"/>
                        <a14:foregroundMark x1="77027" y1="82576" x2="77027" y2="82576"/>
                        <a14:foregroundMark x1="76306" y1="80303" x2="76306" y2="80303"/>
                        <a14:foregroundMark x1="77387" y1="87121" x2="77387" y2="87121"/>
                        <a14:foregroundMark x1="77838" y1="87121" x2="77838" y2="87121"/>
                        <a14:foregroundMark x1="77387" y1="81061" x2="77387" y2="81061"/>
                        <a14:foregroundMark x1="77117" y1="80303" x2="77117" y2="80303"/>
                        <a14:foregroundMark x1="78108" y1="79545" x2="78108" y2="79545"/>
                        <a14:foregroundMark x1="78829" y1="79545" x2="78829" y2="79545"/>
                        <a14:foregroundMark x1="79279" y1="83333" x2="79279" y2="83333"/>
                        <a14:foregroundMark x1="79910" y1="82955" x2="79910" y2="82955"/>
                        <a14:foregroundMark x1="80541" y1="82955" x2="80541" y2="82955"/>
                        <a14:foregroundMark x1="80541" y1="84848" x2="80541" y2="84848"/>
                        <a14:foregroundMark x1="81802" y1="82576" x2="81802" y2="82576"/>
                        <a14:foregroundMark x1="81802" y1="86742" x2="81802" y2="86742"/>
                        <a14:foregroundMark x1="8829" y1="65909" x2="8829" y2="65909"/>
                        <a14:foregroundMark x1="9099" y1="15909" x2="9099" y2="15909"/>
                        <a14:foregroundMark x1="56396" y1="60985" x2="56396" y2="60985"/>
                        <a14:foregroundMark x1="53784" y1="18939" x2="53784" y2="18939"/>
                        <a14:foregroundMark x1="6216" y1="15909" x2="6216" y2="15909"/>
                        <a14:foregroundMark x1="52883" y1="43182" x2="52883" y2="43182"/>
                        <a14:foregroundMark x1="53604" y1="43182" x2="53604" y2="43182"/>
                        <a14:foregroundMark x1="54414" y1="42803" x2="54414" y2="42803"/>
                        <a14:foregroundMark x1="57027" y1="58712" x2="57027" y2="58712"/>
                        <a14:foregroundMark x1="6937" y1="66288" x2="6937" y2="66288"/>
                        <a14:foregroundMark x1="5946" y1="66288" x2="5946" y2="66288"/>
                        <a14:foregroundMark x1="76306" y1="38258" x2="76306" y2="38258"/>
                        <a14:foregroundMark x1="76036" y1="31061" x2="76036" y2="31061"/>
                        <a14:foregroundMark x1="47658" y1="15152" x2="47658" y2="15152"/>
                        <a14:foregroundMark x1="48468" y1="17803" x2="48468" y2="17803"/>
                        <a14:foregroundMark x1="50901" y1="17424" x2="50901" y2="17424"/>
                        <a14:foregroundMark x1="49640" y1="64015" x2="49640" y2="64015"/>
                        <a14:foregroundMark x1="60000" y1="47348" x2="60000" y2="47348"/>
                      </a14:backgroundRemoval>
                    </a14:imgEffect>
                  </a14:imgLayer>
                </a14:imgProps>
              </a:ext>
              <a:ext uri="{28A0092B-C50C-407E-A947-70E740481C1C}">
                <a14:useLocalDpi xmlns:a14="http://schemas.microsoft.com/office/drawing/2010/main" val="0"/>
              </a:ext>
            </a:extLst>
          </a:blip>
          <a:stretch>
            <a:fillRect/>
          </a:stretch>
        </p:blipFill>
        <p:spPr>
          <a:xfrm>
            <a:off x="8300085" y="0"/>
            <a:ext cx="3769360" cy="947997"/>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13A99E0E-5C0F-4AA5-A1B2-91A0903DD271}"/>
              </a:ext>
            </a:extLst>
          </p:cNvPr>
          <p:cNvSpPr txBox="1"/>
          <p:nvPr/>
        </p:nvSpPr>
        <p:spPr>
          <a:xfrm>
            <a:off x="2214562" y="2828835"/>
            <a:ext cx="7762875" cy="1200329"/>
          </a:xfrm>
          <a:prstGeom prst="rect">
            <a:avLst/>
          </a:prstGeom>
          <a:noFill/>
        </p:spPr>
        <p:txBody>
          <a:bodyPr wrap="square" rtlCol="0">
            <a:spAutoFit/>
          </a:bodyPr>
          <a:lstStyle/>
          <a:p>
            <a:r>
              <a:rPr lang="en-US" sz="7200" b="1" dirty="0">
                <a:solidFill>
                  <a:srgbClr val="C00000"/>
                </a:solidFill>
                <a:latin typeface="Arial Black" panose="020B0A04020102020204" pitchFamily="34" charset="0"/>
              </a:rPr>
              <a:t>THANK YOU!</a:t>
            </a:r>
          </a:p>
        </p:txBody>
      </p:sp>
      <p:pic>
        <p:nvPicPr>
          <p:cNvPr id="8" name="Picture 7">
            <a:extLst>
              <a:ext uri="{FF2B5EF4-FFF2-40B4-BE49-F238E27FC236}">
                <a16:creationId xmlns:a16="http://schemas.microsoft.com/office/drawing/2014/main" id="{94BFD529-9196-4B21-B4E2-FEB2867F8FDC}"/>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7246" b="96377" l="10000" r="90000">
                        <a14:foregroundMark x1="21944" y1="43478" x2="21944" y2="43478"/>
                        <a14:foregroundMark x1="23889" y1="36594" x2="23889" y2="36594"/>
                        <a14:foregroundMark x1="23889" y1="36594" x2="23889" y2="36594"/>
                        <a14:foregroundMark x1="23889" y1="36594" x2="23889" y2="36594"/>
                        <a14:foregroundMark x1="23889" y1="36594" x2="48611" y2="25362"/>
                        <a14:foregroundMark x1="48611" y1="25362" x2="21389" y2="52899"/>
                        <a14:foregroundMark x1="21944" y1="38406" x2="26944" y2="24275"/>
                        <a14:foregroundMark x1="32778" y1="50000" x2="32778" y2="50000"/>
                        <a14:foregroundMark x1="32778" y1="50000" x2="32778" y2="50000"/>
                        <a14:foregroundMark x1="42778" y1="52536" x2="42778" y2="52536"/>
                        <a14:foregroundMark x1="32222" y1="56522" x2="32222" y2="56522"/>
                        <a14:foregroundMark x1="63889" y1="21739" x2="63889" y2="21739"/>
                        <a14:foregroundMark x1="54444" y1="96377" x2="54444" y2="96377"/>
                        <a14:foregroundMark x1="10278" y1="29710" x2="10278" y2="29710"/>
                        <a14:foregroundMark x1="49722" y1="7246" x2="49722" y2="7246"/>
                      </a14:backgroundRemoval>
                    </a14:imgEffect>
                  </a14:imgLayer>
                </a14:imgProps>
              </a:ext>
              <a:ext uri="{28A0092B-C50C-407E-A947-70E740481C1C}">
                <a14:useLocalDpi xmlns:a14="http://schemas.microsoft.com/office/drawing/2010/main" val="0"/>
              </a:ext>
            </a:extLst>
          </a:blip>
          <a:stretch>
            <a:fillRect/>
          </a:stretch>
        </p:blipFill>
        <p:spPr>
          <a:xfrm>
            <a:off x="8963025" y="4226762"/>
            <a:ext cx="3429000" cy="2628900"/>
          </a:xfrm>
          <a:prstGeom prst="rect">
            <a:avLst/>
          </a:prstGeom>
        </p:spPr>
      </p:pic>
    </p:spTree>
    <p:extLst>
      <p:ext uri="{BB962C8B-B14F-4D97-AF65-F5344CB8AC3E}">
        <p14:creationId xmlns:p14="http://schemas.microsoft.com/office/powerpoint/2010/main" val="3525014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1822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9923875A-81B4-4171-AF41-B757C1B4927E}"/>
              </a:ext>
            </a:extLst>
          </p:cNvPr>
          <p:cNvSpPr txBox="1"/>
          <p:nvPr/>
        </p:nvSpPr>
        <p:spPr>
          <a:xfrm>
            <a:off x="266700" y="363222"/>
            <a:ext cx="3550922" cy="584775"/>
          </a:xfrm>
          <a:prstGeom prst="rect">
            <a:avLst/>
          </a:prstGeom>
          <a:noFill/>
        </p:spPr>
        <p:txBody>
          <a:bodyPr wrap="square" rtlCol="0">
            <a:spAutoFit/>
          </a:bodyPr>
          <a:lstStyle/>
          <a:p>
            <a:r>
              <a:rPr lang="en-US" sz="3200" b="1" u="sng" dirty="0">
                <a:solidFill>
                  <a:srgbClr val="C00000"/>
                </a:solidFill>
                <a:latin typeface="Arial Black" panose="020B0A04020102020204" pitchFamily="34" charset="0"/>
              </a:rPr>
              <a:t>CONTENTS:</a:t>
            </a:r>
          </a:p>
        </p:txBody>
      </p:sp>
      <p:sp>
        <p:nvSpPr>
          <p:cNvPr id="8" name="TextBox 7">
            <a:extLst>
              <a:ext uri="{FF2B5EF4-FFF2-40B4-BE49-F238E27FC236}">
                <a16:creationId xmlns:a16="http://schemas.microsoft.com/office/drawing/2014/main" id="{624F5EEE-9BA3-462F-92FC-574FE8F96444}"/>
              </a:ext>
            </a:extLst>
          </p:cNvPr>
          <p:cNvSpPr txBox="1"/>
          <p:nvPr/>
        </p:nvSpPr>
        <p:spPr>
          <a:xfrm>
            <a:off x="440871" y="971679"/>
            <a:ext cx="5829300" cy="58035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500" b="1" dirty="0">
                <a:solidFill>
                  <a:schemeClr val="accent2">
                    <a:lumMod val="50000"/>
                  </a:schemeClr>
                </a:solidFill>
              </a:rPr>
              <a:t>INTRODUCTION</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LITERATURE REVIEW</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SUMMARY OF LITERATURE REVIEW</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RESEARCH GAP</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STATEMENT OF THE PROBLEM</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OBJECTIVE OF STUDY</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LIMITATION  OF STUDY</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RESEARCH DESIGN AND METHODOLOGY</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TIMELINE</a:t>
            </a:r>
          </a:p>
          <a:p>
            <a:pPr marL="285750" indent="-285750">
              <a:lnSpc>
                <a:spcPct val="150000"/>
              </a:lnSpc>
              <a:buFont typeface="Wingdings" panose="05000000000000000000" pitchFamily="2" charset="2"/>
              <a:buChar char="Ø"/>
            </a:pPr>
            <a:r>
              <a:rPr lang="en-US" sz="2500" b="1" dirty="0">
                <a:solidFill>
                  <a:schemeClr val="accent2">
                    <a:lumMod val="50000"/>
                  </a:schemeClr>
                </a:solidFill>
              </a:rPr>
              <a:t>REFERENCE</a:t>
            </a:r>
          </a:p>
        </p:txBody>
      </p:sp>
    </p:spTree>
    <p:extLst>
      <p:ext uri="{BB962C8B-B14F-4D97-AF65-F5344CB8AC3E}">
        <p14:creationId xmlns:p14="http://schemas.microsoft.com/office/powerpoint/2010/main" val="1714672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19630056-F14B-4AC8-B2F0-69BF351767E5}"/>
              </a:ext>
            </a:extLst>
          </p:cNvPr>
          <p:cNvSpPr txBox="1"/>
          <p:nvPr/>
        </p:nvSpPr>
        <p:spPr>
          <a:xfrm>
            <a:off x="166687" y="1395928"/>
            <a:ext cx="11788458" cy="2400657"/>
          </a:xfrm>
          <a:prstGeom prst="rect">
            <a:avLst/>
          </a:prstGeom>
          <a:noFill/>
        </p:spPr>
        <p:txBody>
          <a:bodyPr wrap="square" rtlCol="0">
            <a:spAutoFit/>
          </a:bodyPr>
          <a:lstStyle/>
          <a:p>
            <a:pPr marL="6350" marR="567690" indent="-6350" algn="just">
              <a:lnSpc>
                <a:spcPct val="150000"/>
              </a:lnSpc>
              <a:spcBef>
                <a:spcPts val="0"/>
              </a:spcBef>
              <a:spcAft>
                <a:spcPts val="0"/>
              </a:spcAft>
            </a:pPr>
            <a:r>
              <a:rPr lang="en-US" sz="2000" kern="100" dirty="0">
                <a:solidFill>
                  <a:schemeClr val="accent2">
                    <a:lumMod val="5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Phishing attacks have become increasingly sophisticated, targeting individuals and organizations through deceptive emails, websites, and messages. These attacks aim to steal sensitive information, such as login credentials and financial details, often resulting in significant financial and reputational damage</a:t>
            </a:r>
            <a:r>
              <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6350" marR="567690" indent="-6350" algn="just">
              <a:lnSpc>
                <a:spcPct val="150000"/>
              </a:lnSpc>
              <a:spcBef>
                <a:spcPts val="0"/>
              </a:spcBef>
              <a:spcAft>
                <a:spcPts val="0"/>
              </a:spcAft>
            </a:pPr>
            <a:endParaRPr lang="en-US" sz="2000" kern="100" dirty="0">
              <a:solidFill>
                <a:schemeClr val="accent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F6D4187-8BE7-4943-95AD-6910A368E1BE}"/>
              </a:ext>
            </a:extLst>
          </p:cNvPr>
          <p:cNvSpPr txBox="1"/>
          <p:nvPr/>
        </p:nvSpPr>
        <p:spPr>
          <a:xfrm>
            <a:off x="66675" y="668899"/>
            <a:ext cx="5962650" cy="584775"/>
          </a:xfrm>
          <a:prstGeom prst="rect">
            <a:avLst/>
          </a:prstGeom>
          <a:noFill/>
        </p:spPr>
        <p:txBody>
          <a:bodyPr wrap="square" rtlCol="0">
            <a:spAutoFit/>
          </a:bodyPr>
          <a:lstStyle/>
          <a:p>
            <a:r>
              <a:rPr lang="en-US" sz="3200" b="1" u="sng" dirty="0">
                <a:solidFill>
                  <a:srgbClr val="C00000"/>
                </a:solidFill>
                <a:latin typeface="Arial Black" panose="020B0A04020102020204" pitchFamily="34" charset="0"/>
              </a:rPr>
              <a:t>INTRODUCTION:</a:t>
            </a:r>
          </a:p>
        </p:txBody>
      </p:sp>
      <p:pic>
        <p:nvPicPr>
          <p:cNvPr id="7" name="Picture 6">
            <a:extLst>
              <a:ext uri="{FF2B5EF4-FFF2-40B4-BE49-F238E27FC236}">
                <a16:creationId xmlns:a16="http://schemas.microsoft.com/office/drawing/2014/main" id="{5B186117-C31F-4F98-A4CC-2FDDF272FE9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329047" y="3723524"/>
            <a:ext cx="3029640" cy="3252701"/>
          </a:xfrm>
          <a:prstGeom prst="rect">
            <a:avLst/>
          </a:prstGeom>
        </p:spPr>
      </p:pic>
      <p:sp>
        <p:nvSpPr>
          <p:cNvPr id="6" name="Rectangle 5"/>
          <p:cNvSpPr/>
          <p:nvPr/>
        </p:nvSpPr>
        <p:spPr>
          <a:xfrm>
            <a:off x="66675" y="3596961"/>
            <a:ext cx="12001395" cy="954107"/>
          </a:xfrm>
          <a:prstGeom prst="rect">
            <a:avLst/>
          </a:prstGeom>
        </p:spPr>
        <p:txBody>
          <a:bodyPr wrap="square">
            <a:spAutoFit/>
          </a:bodyPr>
          <a:lstStyle/>
          <a:p>
            <a:r>
              <a:rPr lang="en-US" sz="2800" b="1" u="sng" kern="100" dirty="0">
                <a:solidFill>
                  <a:srgbClr val="C00000"/>
                </a:solidFill>
                <a:latin typeface="Arial Black" panose="020B0A04020102020204" pitchFamily="34" charset="0"/>
                <a:ea typeface="Times New Roman" panose="02020603050405020304" pitchFamily="18" charset="0"/>
              </a:rPr>
              <a:t>AI-powered phishing detection systems use advanced technology to:</a:t>
            </a:r>
            <a:endParaRPr lang="en-US" sz="2800" dirty="0"/>
          </a:p>
        </p:txBody>
      </p:sp>
      <p:sp>
        <p:nvSpPr>
          <p:cNvPr id="8" name="Rectangle 7"/>
          <p:cNvSpPr/>
          <p:nvPr/>
        </p:nvSpPr>
        <p:spPr>
          <a:xfrm>
            <a:off x="166687" y="4837690"/>
            <a:ext cx="7570543" cy="1754326"/>
          </a:xfrm>
          <a:prstGeom prst="rect">
            <a:avLst/>
          </a:prstGeom>
        </p:spPr>
        <p:txBody>
          <a:bodyPr wrap="square">
            <a:spAutoFit/>
          </a:bodyPr>
          <a:lstStyle/>
          <a:p>
            <a:pPr marL="342900" marR="567690" indent="-342900" algn="just">
              <a:lnSpc>
                <a:spcPct val="150000"/>
              </a:lnSpc>
              <a:spcBef>
                <a:spcPts val="0"/>
              </a:spcBef>
              <a:spcAft>
                <a:spcPts val="0"/>
              </a:spcAft>
              <a:buAutoNum type="arabicPeriod"/>
            </a:pPr>
            <a:r>
              <a:rPr lang="en-US" kern="100" dirty="0">
                <a:solidFill>
                  <a:schemeClr val="accent2">
                    <a:lumMod val="50000"/>
                  </a:schemeClr>
                </a:solidFill>
                <a:latin typeface="Arial Rounded MT Bold" panose="020F0704030504030204" pitchFamily="34" charset="0"/>
                <a:ea typeface="Times New Roman" panose="02020603050405020304" pitchFamily="18" charset="0"/>
              </a:rPr>
              <a:t>Identify phishing attempts in real-time.</a:t>
            </a:r>
          </a:p>
          <a:p>
            <a:pPr marL="342900" marR="567690" indent="-342900" algn="just">
              <a:lnSpc>
                <a:spcPct val="150000"/>
              </a:lnSpc>
              <a:spcBef>
                <a:spcPts val="0"/>
              </a:spcBef>
              <a:spcAft>
                <a:spcPts val="0"/>
              </a:spcAft>
              <a:buAutoNum type="arabicPeriod"/>
            </a:pPr>
            <a:r>
              <a:rPr lang="en-US" kern="100" dirty="0">
                <a:solidFill>
                  <a:schemeClr val="accent2">
                    <a:lumMod val="50000"/>
                  </a:schemeClr>
                </a:solidFill>
                <a:latin typeface="Arial Rounded MT Bold" panose="020F0704030504030204" pitchFamily="34" charset="0"/>
                <a:ea typeface="Times New Roman" panose="02020603050405020304" pitchFamily="18" charset="0"/>
              </a:rPr>
              <a:t>Analyze patterns to detect suspicious activity.</a:t>
            </a:r>
          </a:p>
          <a:p>
            <a:pPr marL="342900" marR="567690" indent="-342900" algn="just">
              <a:lnSpc>
                <a:spcPct val="150000"/>
              </a:lnSpc>
              <a:spcBef>
                <a:spcPts val="0"/>
              </a:spcBef>
              <a:spcAft>
                <a:spcPts val="0"/>
              </a:spcAft>
              <a:buAutoNum type="arabicPeriod" startAt="3"/>
            </a:pPr>
            <a:r>
              <a:rPr lang="en-US" kern="100" dirty="0">
                <a:solidFill>
                  <a:schemeClr val="accent2">
                    <a:lumMod val="50000"/>
                  </a:schemeClr>
                </a:solidFill>
                <a:latin typeface="Arial Rounded MT Bold" panose="020F0704030504030204" pitchFamily="34" charset="0"/>
                <a:ea typeface="Times New Roman" panose="02020603050405020304" pitchFamily="18" charset="0"/>
              </a:rPr>
              <a:t>Learn from large datasets to recognize phishing signs.</a:t>
            </a:r>
          </a:p>
          <a:p>
            <a:pPr marL="342900" marR="567690" indent="-342900" algn="just">
              <a:lnSpc>
                <a:spcPct val="150000"/>
              </a:lnSpc>
              <a:spcBef>
                <a:spcPts val="0"/>
              </a:spcBef>
              <a:spcAft>
                <a:spcPts val="0"/>
              </a:spcAft>
              <a:buAutoNum type="arabicPeriod" startAt="3"/>
            </a:pPr>
            <a:r>
              <a:rPr lang="en-US" kern="100" dirty="0">
                <a:solidFill>
                  <a:schemeClr val="accent2">
                    <a:lumMod val="50000"/>
                  </a:schemeClr>
                </a:solidFill>
                <a:latin typeface="Arial Rounded MT Bold" panose="020F0704030504030204" pitchFamily="34" charset="0"/>
                <a:ea typeface="Times New Roman" panose="02020603050405020304" pitchFamily="18" charset="0"/>
              </a:rPr>
              <a:t> Adapt to new phishing strategies.</a:t>
            </a:r>
          </a:p>
        </p:txBody>
      </p:sp>
    </p:spTree>
    <p:extLst>
      <p:ext uri="{BB962C8B-B14F-4D97-AF65-F5344CB8AC3E}">
        <p14:creationId xmlns:p14="http://schemas.microsoft.com/office/powerpoint/2010/main" val="104464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4" name="TextBox 3">
            <a:extLst>
              <a:ext uri="{FF2B5EF4-FFF2-40B4-BE49-F238E27FC236}">
                <a16:creationId xmlns:a16="http://schemas.microsoft.com/office/drawing/2014/main" id="{23F775B3-E60C-43DA-BDAD-E0B91E85480C}"/>
              </a:ext>
            </a:extLst>
          </p:cNvPr>
          <p:cNvSpPr txBox="1"/>
          <p:nvPr/>
        </p:nvSpPr>
        <p:spPr>
          <a:xfrm>
            <a:off x="0" y="40271"/>
            <a:ext cx="2764971" cy="338554"/>
          </a:xfrm>
          <a:prstGeom prst="rect">
            <a:avLst/>
          </a:prstGeom>
          <a:noFill/>
        </p:spPr>
        <p:txBody>
          <a:bodyPr wrap="square" rtlCol="0">
            <a:spAutoFit/>
          </a:bodyPr>
          <a:lstStyle/>
          <a:p>
            <a:r>
              <a:rPr lang="en-US" sz="1600" b="1" u="sng" dirty="0">
                <a:solidFill>
                  <a:srgbClr val="C00000"/>
                </a:solidFill>
                <a:latin typeface="Arial Black" panose="020B0A04020102020204" pitchFamily="34" charset="0"/>
              </a:rPr>
              <a:t>LITERATURE REVIEW:</a:t>
            </a:r>
          </a:p>
        </p:txBody>
      </p:sp>
      <p:graphicFrame>
        <p:nvGraphicFramePr>
          <p:cNvPr id="7" name="Table 6"/>
          <p:cNvGraphicFramePr>
            <a:graphicFrameLocks noGrp="1"/>
          </p:cNvGraphicFramePr>
          <p:nvPr>
            <p:extLst>
              <p:ext uri="{D42A27DB-BD31-4B8C-83A1-F6EECF244321}">
                <p14:modId xmlns:p14="http://schemas.microsoft.com/office/powerpoint/2010/main" val="2348032524"/>
              </p:ext>
            </p:extLst>
          </p:nvPr>
        </p:nvGraphicFramePr>
        <p:xfrm>
          <a:off x="78104" y="357054"/>
          <a:ext cx="12035792" cy="6455229"/>
        </p:xfrm>
        <a:graphic>
          <a:graphicData uri="http://schemas.openxmlformats.org/drawingml/2006/table">
            <a:tbl>
              <a:tblPr firstRow="1" bandRow="1">
                <a:tableStyleId>{7E9639D4-E3E2-4D34-9284-5A2195B3D0D7}</a:tableStyleId>
              </a:tblPr>
              <a:tblGrid>
                <a:gridCol w="901609">
                  <a:extLst>
                    <a:ext uri="{9D8B030D-6E8A-4147-A177-3AD203B41FA5}">
                      <a16:colId xmlns:a16="http://schemas.microsoft.com/office/drawing/2014/main" val="20000"/>
                    </a:ext>
                  </a:extLst>
                </a:gridCol>
                <a:gridCol w="2645229">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gridCol w="4831354">
                  <a:extLst>
                    <a:ext uri="{9D8B030D-6E8A-4147-A177-3AD203B41FA5}">
                      <a16:colId xmlns:a16="http://schemas.microsoft.com/office/drawing/2014/main" val="20003"/>
                    </a:ext>
                  </a:extLst>
                </a:gridCol>
              </a:tblGrid>
              <a:tr h="511629">
                <a:tc>
                  <a:txBody>
                    <a:bodyPr/>
                    <a:lstStyle/>
                    <a:p>
                      <a:pPr algn="ctr">
                        <a:lnSpc>
                          <a:spcPct val="150000"/>
                        </a:lnSpc>
                      </a:pPr>
                      <a:r>
                        <a:rPr lang="en-US" sz="1800" kern="1200" dirty="0">
                          <a:effectLst/>
                        </a:rPr>
                        <a:t>SR.NO</a:t>
                      </a:r>
                      <a:endParaRPr lang="en-US" dirty="0">
                        <a:solidFill>
                          <a:schemeClr val="tx1"/>
                        </a:solidFill>
                        <a:latin typeface="Arial Black" pitchFamily="34" charset="0"/>
                      </a:endParaRPr>
                    </a:p>
                  </a:txBody>
                  <a:tcPr>
                    <a:cell3D prstMaterial="dkEdge">
                      <a:bevel prst="artDeco"/>
                      <a:lightRig rig="flood" dir="t"/>
                    </a:cell3D>
                  </a:tcPr>
                </a:tc>
                <a:tc>
                  <a:txBody>
                    <a:bodyPr/>
                    <a:lstStyle/>
                    <a:p>
                      <a:pPr algn="ctr">
                        <a:lnSpc>
                          <a:spcPct val="150000"/>
                        </a:lnSpc>
                      </a:pPr>
                      <a:r>
                        <a:rPr lang="en-US" sz="2000" kern="1200" dirty="0">
                          <a:effectLst/>
                        </a:rPr>
                        <a:t>AUTHOR</a:t>
                      </a:r>
                      <a:endParaRPr lang="en-US" sz="2000" dirty="0">
                        <a:solidFill>
                          <a:schemeClr val="tx1"/>
                        </a:solidFill>
                        <a:latin typeface="Arial Black" pitchFamily="34" charset="0"/>
                      </a:endParaRPr>
                    </a:p>
                  </a:txBody>
                  <a:tcPr>
                    <a:cell3D prstMaterial="dkEdge">
                      <a:bevel prst="artDeco"/>
                      <a:lightRig rig="flood" dir="t"/>
                    </a:cell3D>
                  </a:tcPr>
                </a:tc>
                <a:tc>
                  <a:txBody>
                    <a:bodyPr/>
                    <a:lstStyle/>
                    <a:p>
                      <a:pPr algn="ctr">
                        <a:lnSpc>
                          <a:spcPct val="150000"/>
                        </a:lnSpc>
                      </a:pPr>
                      <a:r>
                        <a:rPr lang="en-US" sz="2000" dirty="0"/>
                        <a:t>TITLE</a:t>
                      </a:r>
                      <a:endParaRPr lang="en-US" sz="2000" dirty="0">
                        <a:solidFill>
                          <a:schemeClr val="tx1"/>
                        </a:solidFill>
                        <a:latin typeface="Arial Black" pitchFamily="34" charset="0"/>
                      </a:endParaRPr>
                    </a:p>
                  </a:txBody>
                  <a:tcPr>
                    <a:cell3D prstMaterial="dkEdge">
                      <a:bevel prst="artDeco"/>
                      <a:lightRig rig="flood" dir="t"/>
                    </a:cell3D>
                  </a:tcPr>
                </a:tc>
                <a:tc>
                  <a:txBody>
                    <a:bodyPr/>
                    <a:lstStyle/>
                    <a:p>
                      <a:pPr algn="ctr">
                        <a:lnSpc>
                          <a:spcPct val="150000"/>
                        </a:lnSpc>
                      </a:pPr>
                      <a:r>
                        <a:rPr lang="en-US" sz="2000" kern="1200" dirty="0">
                          <a:effectLst/>
                        </a:rPr>
                        <a:t>DESCRIPTION</a:t>
                      </a:r>
                      <a:endParaRPr lang="en-US" sz="2000" dirty="0">
                        <a:solidFill>
                          <a:schemeClr val="tx1"/>
                        </a:solidFill>
                        <a:latin typeface="Arial Black" pitchFamily="34" charset="0"/>
                      </a:endParaRPr>
                    </a:p>
                  </a:txBody>
                  <a:tcPr>
                    <a:cell3D prstMaterial="dkEdge">
                      <a:bevel prst="artDeco"/>
                      <a:lightRig rig="flood" dir="t"/>
                    </a:cell3D>
                  </a:tcPr>
                </a:tc>
                <a:extLst>
                  <a:ext uri="{0D108BD9-81ED-4DB2-BD59-A6C34878D82A}">
                    <a16:rowId xmlns:a16="http://schemas.microsoft.com/office/drawing/2014/main" val="10000"/>
                  </a:ext>
                </a:extLst>
              </a:tr>
              <a:tr h="901337">
                <a:tc>
                  <a:txBody>
                    <a:bodyPr/>
                    <a:lstStyle/>
                    <a:p>
                      <a:pPr algn="ctr">
                        <a:lnSpc>
                          <a:spcPct val="150000"/>
                        </a:lnSpc>
                      </a:pPr>
                      <a:r>
                        <a:rPr lang="en-US" dirty="0"/>
                        <a:t>1.</a:t>
                      </a:r>
                      <a:endParaRPr lang="en-US" dirty="0">
                        <a:solidFill>
                          <a:schemeClr val="tx1"/>
                        </a:solidFill>
                      </a:endParaRPr>
                    </a:p>
                  </a:txBody>
                  <a:tcPr>
                    <a:cell3D prstMaterial="dkEdge">
                      <a:bevel prst="artDeco"/>
                      <a:lightRig rig="flood" dir="t"/>
                    </a:cell3D>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800" kern="1200" dirty="0">
                          <a:effectLst/>
                        </a:rPr>
                        <a:t>1.Obaloluwa </a:t>
                      </a:r>
                      <a:r>
                        <a:rPr lang="en-US" sz="1800" kern="1200" dirty="0" err="1">
                          <a:effectLst/>
                        </a:rPr>
                        <a:t>Ogundairo</a:t>
                      </a:r>
                      <a:endParaRPr lang="en-US" sz="1800" kern="1200" dirty="0">
                        <a:effectLst/>
                      </a:endParaRPr>
                    </a:p>
                    <a:p>
                      <a:pPr>
                        <a:lnSpc>
                          <a:spcPct val="150000"/>
                        </a:lnSpc>
                      </a:pPr>
                      <a:r>
                        <a:rPr lang="en-US" sz="1800" kern="1200" dirty="0">
                          <a:effectLst/>
                        </a:rPr>
                        <a:t>2.Peter  </a:t>
                      </a:r>
                      <a:r>
                        <a:rPr lang="en-US" sz="1800" kern="1200" dirty="0" err="1">
                          <a:effectLst/>
                        </a:rPr>
                        <a:t>Broklyn</a:t>
                      </a:r>
                      <a:endParaRPr lang="en-US" dirty="0"/>
                    </a:p>
                  </a:txBody>
                  <a:tcPr>
                    <a:cell3D prstMaterial="dkEdge">
                      <a:bevel prst="artDeco"/>
                      <a:lightRig rig="flood" dir="t"/>
                    </a:cell3D>
                  </a:tcPr>
                </a:tc>
                <a:tc>
                  <a:txBody>
                    <a:bodyPr/>
                    <a:lstStyle/>
                    <a:p>
                      <a:r>
                        <a:rPr lang="en-US" sz="1800" kern="1200" dirty="0">
                          <a:effectLst/>
                        </a:rPr>
                        <a:t>AI-Driven Phishing Detection System.</a:t>
                      </a:r>
                      <a:endParaRPr lang="en-US" dirty="0"/>
                    </a:p>
                  </a:txBody>
                  <a:tcPr>
                    <a:cell3D prstMaterial="dkEdge">
                      <a:bevel prst="artDeco"/>
                      <a:lightRig rig="flood" dir="t"/>
                    </a:cell3D>
                  </a:tcPr>
                </a:tc>
                <a:tc>
                  <a:txBody>
                    <a:bodyPr/>
                    <a:lstStyle/>
                    <a:p>
                      <a:r>
                        <a:rPr lang="en-US" dirty="0"/>
                        <a:t>This paper examines AI-based phishing detection to enhance accuracy, reduce false positives, and address challenges with evolving techniques.</a:t>
                      </a:r>
                    </a:p>
                  </a:txBody>
                  <a:tcPr>
                    <a:cell3D prstMaterial="dkEdge">
                      <a:bevel prst="artDeco"/>
                      <a:lightRig rig="flood" dir="t"/>
                    </a:cell3D>
                  </a:tcPr>
                </a:tc>
                <a:extLst>
                  <a:ext uri="{0D108BD9-81ED-4DB2-BD59-A6C34878D82A}">
                    <a16:rowId xmlns:a16="http://schemas.microsoft.com/office/drawing/2014/main" val="10001"/>
                  </a:ext>
                </a:extLst>
              </a:tr>
              <a:tr h="968672">
                <a:tc>
                  <a:txBody>
                    <a:bodyPr/>
                    <a:lstStyle/>
                    <a:p>
                      <a:pPr algn="ctr">
                        <a:lnSpc>
                          <a:spcPct val="150000"/>
                        </a:lnSpc>
                      </a:pPr>
                      <a:r>
                        <a:rPr lang="en-US" dirty="0"/>
                        <a:t>2.</a:t>
                      </a:r>
                      <a:endParaRPr lang="en-US" dirty="0">
                        <a:solidFill>
                          <a:schemeClr val="tx1"/>
                        </a:solidFill>
                      </a:endParaRPr>
                    </a:p>
                  </a:txBody>
                  <a:tcPr>
                    <a:cell3D prstMaterial="dkEdge">
                      <a:bevel prst="artDeco"/>
                      <a:lightRig rig="flood" dir="t"/>
                    </a:cell3D>
                  </a:tcPr>
                </a:tc>
                <a:tc>
                  <a:txBody>
                    <a:bodyPr/>
                    <a:lstStyle/>
                    <a:p>
                      <a:r>
                        <a:rPr lang="en-US" sz="1800" kern="1200" dirty="0" err="1">
                          <a:effectLst/>
                        </a:rPr>
                        <a:t>Sivakumar</a:t>
                      </a:r>
                      <a:r>
                        <a:rPr lang="en-US" sz="1800" kern="1200" dirty="0">
                          <a:effectLst/>
                        </a:rPr>
                        <a:t> </a:t>
                      </a:r>
                      <a:r>
                        <a:rPr lang="en-US" sz="1800" kern="1200" dirty="0" err="1">
                          <a:effectLst/>
                        </a:rPr>
                        <a:t>Nagarajan</a:t>
                      </a:r>
                      <a:endParaRPr lang="en-US" dirty="0"/>
                    </a:p>
                  </a:txBody>
                  <a:tcPr>
                    <a:cell3D prstMaterial="dkEdge">
                      <a:bevel prst="artDeco"/>
                      <a:lightRig rig="flood" dir="t"/>
                    </a:cell3D>
                  </a:tcPr>
                </a:tc>
                <a:tc>
                  <a:txBody>
                    <a:bodyPr/>
                    <a:lstStyle/>
                    <a:p>
                      <a:r>
                        <a:rPr lang="en-US" sz="1800" kern="1200" dirty="0">
                          <a:effectLst/>
                        </a:rPr>
                        <a:t>An Investigation of Al-Enabled</a:t>
                      </a:r>
                    </a:p>
                    <a:p>
                      <a:r>
                        <a:rPr lang="en-US" sz="1800" kern="1200" dirty="0">
                          <a:effectLst/>
                        </a:rPr>
                        <a:t>Comprehensive Survey of Phishing Attacks detection techniques.</a:t>
                      </a:r>
                      <a:endParaRPr lang="en-US" dirty="0"/>
                    </a:p>
                  </a:txBody>
                  <a:tcPr>
                    <a:cell3D prstMaterial="dkEdge">
                      <a:bevel prst="artDeco"/>
                      <a:lightRig rig="flood" dir="t"/>
                    </a:cell3D>
                  </a:tcPr>
                </a:tc>
                <a:tc>
                  <a:txBody>
                    <a:bodyPr/>
                    <a:lstStyle/>
                    <a:p>
                      <a:r>
                        <a:rPr lang="en-US" dirty="0"/>
                        <a:t>This paper reviews AI-enabled phishing detection techniques, focusing on improving accuracy and reducing false positives, while discussing current advancements and future directions.</a:t>
                      </a:r>
                    </a:p>
                  </a:txBody>
                  <a:tcPr>
                    <a:cell3D prstMaterial="dkEdge">
                      <a:bevel prst="artDeco"/>
                      <a:lightRig rig="flood" dir="t"/>
                    </a:cell3D>
                  </a:tcPr>
                </a:tc>
                <a:extLst>
                  <a:ext uri="{0D108BD9-81ED-4DB2-BD59-A6C34878D82A}">
                    <a16:rowId xmlns:a16="http://schemas.microsoft.com/office/drawing/2014/main" val="10002"/>
                  </a:ext>
                </a:extLst>
              </a:tr>
              <a:tr h="1062446">
                <a:tc>
                  <a:txBody>
                    <a:bodyPr/>
                    <a:lstStyle/>
                    <a:p>
                      <a:pPr algn="ctr">
                        <a:lnSpc>
                          <a:spcPct val="150000"/>
                        </a:lnSpc>
                      </a:pPr>
                      <a:r>
                        <a:rPr lang="en-US" dirty="0"/>
                        <a:t>3.</a:t>
                      </a:r>
                      <a:endParaRPr lang="en-US" dirty="0">
                        <a:solidFill>
                          <a:schemeClr val="tx1"/>
                        </a:solidFill>
                      </a:endParaRPr>
                    </a:p>
                  </a:txBody>
                  <a:tcPr>
                    <a:cell3D prstMaterial="dkEdge">
                      <a:bevel prst="artDeco"/>
                      <a:lightRig rig="flood" dir="t"/>
                    </a:cell3D>
                  </a:tcPr>
                </a:tc>
                <a:tc>
                  <a:txBody>
                    <a:bodyPr/>
                    <a:lstStyle/>
                    <a:p>
                      <a:r>
                        <a:rPr lang="en-US" sz="1800" kern="1200" dirty="0">
                          <a:effectLst/>
                        </a:rPr>
                        <a:t>1.Phyo </a:t>
                      </a:r>
                      <a:r>
                        <a:rPr lang="en-US" sz="1800" kern="1200" dirty="0" err="1">
                          <a:effectLst/>
                        </a:rPr>
                        <a:t>Htet</a:t>
                      </a:r>
                      <a:r>
                        <a:rPr lang="en-US" sz="1800" kern="1200" dirty="0">
                          <a:effectLst/>
                        </a:rPr>
                        <a:t> </a:t>
                      </a:r>
                      <a:r>
                        <a:rPr lang="en-US" sz="1800" kern="1200" dirty="0" err="1">
                          <a:effectLst/>
                        </a:rPr>
                        <a:t>Kyaw</a:t>
                      </a:r>
                      <a:endParaRPr lang="en-US" sz="1800" kern="1200" dirty="0">
                        <a:effectLst/>
                      </a:endParaRPr>
                    </a:p>
                    <a:p>
                      <a:r>
                        <a:rPr lang="en-US" sz="1800" kern="1200" dirty="0">
                          <a:effectLst/>
                        </a:rPr>
                        <a:t>2.Jairo Gutierrez </a:t>
                      </a:r>
                    </a:p>
                    <a:p>
                      <a:r>
                        <a:rPr lang="en-US" sz="1800" kern="1200" dirty="0">
                          <a:effectLst/>
                        </a:rPr>
                        <a:t>3.Akbar </a:t>
                      </a:r>
                      <a:r>
                        <a:rPr lang="en-US" sz="1800" kern="1200" dirty="0" err="1">
                          <a:effectLst/>
                        </a:rPr>
                        <a:t>Ghobakhlou</a:t>
                      </a:r>
                      <a:endParaRPr lang="en-US" dirty="0">
                        <a:solidFill>
                          <a:schemeClr val="tx1"/>
                        </a:solidFill>
                      </a:endParaRPr>
                    </a:p>
                  </a:txBody>
                  <a:tcPr>
                    <a:cell3D prstMaterial="dkEdge">
                      <a:bevel prst="artDeco"/>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A Systematic Review of Deep Learning Techniques for</a:t>
                      </a:r>
                      <a:r>
                        <a:rPr lang="en-US" sz="1800" kern="1200" baseline="0" dirty="0">
                          <a:effectLst/>
                        </a:rPr>
                        <a:t> </a:t>
                      </a:r>
                      <a:r>
                        <a:rPr lang="en-US" sz="1800" kern="1200" dirty="0">
                          <a:effectLst/>
                        </a:rPr>
                        <a:t>Phishing Email Detection </a:t>
                      </a:r>
                    </a:p>
                    <a:p>
                      <a:endParaRPr lang="en-US" dirty="0"/>
                    </a:p>
                  </a:txBody>
                  <a:tcPr>
                    <a:cell3D prstMaterial="dkEdge">
                      <a:bevel prst="artDeco"/>
                      <a:lightRig rig="flood" dir="t"/>
                    </a:cell3D>
                  </a:tcPr>
                </a:tc>
                <a:tc>
                  <a:txBody>
                    <a:bodyPr/>
                    <a:lstStyle/>
                    <a:p>
                      <a:r>
                        <a:rPr lang="en-US" dirty="0"/>
                        <a:t>This paper questions the link between recognizing phishing emails and reduced susceptibility, highlighting the need for improved intervention strategies.</a:t>
                      </a:r>
                    </a:p>
                  </a:txBody>
                  <a:tcPr>
                    <a:cell3D prstMaterial="dkEdge">
                      <a:bevel prst="artDeco"/>
                      <a:lightRig rig="flood" dir="t"/>
                    </a:cell3D>
                  </a:tcPr>
                </a:tc>
                <a:extLst>
                  <a:ext uri="{0D108BD9-81ED-4DB2-BD59-A6C34878D82A}">
                    <a16:rowId xmlns:a16="http://schemas.microsoft.com/office/drawing/2014/main" val="10003"/>
                  </a:ext>
                </a:extLst>
              </a:tr>
              <a:tr h="968672">
                <a:tc>
                  <a:txBody>
                    <a:bodyPr/>
                    <a:lstStyle/>
                    <a:p>
                      <a:pPr algn="ctr">
                        <a:lnSpc>
                          <a:spcPct val="150000"/>
                        </a:lnSpc>
                      </a:pPr>
                      <a:r>
                        <a:rPr lang="en-US" dirty="0"/>
                        <a:t>4.</a:t>
                      </a:r>
                    </a:p>
                  </a:txBody>
                  <a:tcPr>
                    <a:cell3D prstMaterial="dkEdge">
                      <a:bevel prst="artDeco"/>
                      <a:lightRig rig="flood" dir="t"/>
                    </a:cell3D>
                  </a:tcPr>
                </a:tc>
                <a:tc>
                  <a:txBody>
                    <a:bodyPr/>
                    <a:lstStyle/>
                    <a:p>
                      <a:r>
                        <a:rPr lang="en-US" sz="1800" kern="1200" dirty="0">
                          <a:effectLst/>
                        </a:rPr>
                        <a:t>1.Rahul </a:t>
                      </a:r>
                      <a:r>
                        <a:rPr lang="en-US" sz="1800" kern="1200" dirty="0" err="1">
                          <a:effectLst/>
                        </a:rPr>
                        <a:t>Choutapally</a:t>
                      </a:r>
                      <a:endParaRPr lang="en-US" sz="1800" kern="1200" dirty="0">
                        <a:effectLst/>
                      </a:endParaRPr>
                    </a:p>
                    <a:p>
                      <a:r>
                        <a:rPr lang="en-US" sz="1800" kern="1200" dirty="0">
                          <a:effectLst/>
                        </a:rPr>
                        <a:t>2.Tapadhir Das</a:t>
                      </a:r>
                    </a:p>
                    <a:p>
                      <a:endParaRPr lang="en-US" dirty="0"/>
                    </a:p>
                  </a:txBody>
                  <a:tcPr>
                    <a:cell3D prstMaterial="dkEdge">
                      <a:bevel prst="artDeco"/>
                      <a:lightRig rig="flood" dir="t"/>
                    </a:cell3D>
                  </a:tcPr>
                </a:tc>
                <a:tc>
                  <a:txBody>
                    <a:bodyPr/>
                    <a:lstStyle/>
                    <a:p>
                      <a:r>
                        <a:rPr lang="en-US" sz="1800" kern="1200" dirty="0" err="1">
                          <a:effectLst/>
                        </a:rPr>
                        <a:t>PaciPhish</a:t>
                      </a:r>
                      <a:r>
                        <a:rPr lang="en-US" sz="1800" kern="1200" dirty="0">
                          <a:effectLst/>
                        </a:rPr>
                        <a:t>: Intelligent and Interpretable Phishing URL</a:t>
                      </a:r>
                    </a:p>
                    <a:p>
                      <a:r>
                        <a:rPr lang="en-US" sz="1800" kern="1200" dirty="0">
                          <a:effectLst/>
                        </a:rPr>
                        <a:t>Detection Framework</a:t>
                      </a:r>
                    </a:p>
                    <a:p>
                      <a:r>
                        <a:rPr lang="en-US" sz="1800" kern="1200" dirty="0">
                          <a:effectLst/>
                        </a:rPr>
                        <a:t>September 2024</a:t>
                      </a:r>
                    </a:p>
                    <a:p>
                      <a:endParaRPr lang="en-US" dirty="0"/>
                    </a:p>
                  </a:txBody>
                  <a:tcPr>
                    <a:cell3D prstMaterial="dkEdge">
                      <a:bevel prst="artDeco"/>
                      <a:lightRig rig="flood" dir="t"/>
                    </a:cell3D>
                  </a:tcPr>
                </a:tc>
                <a:tc>
                  <a:txBody>
                    <a:bodyPr/>
                    <a:lstStyle/>
                    <a:p>
                      <a:r>
                        <a:rPr lang="en-US" dirty="0"/>
                        <a:t>This paper reviews deep learning techniques for phishing email detection, showing their superiority over traditional methods and highlighting advancements in robustness and scalability.</a:t>
                      </a:r>
                    </a:p>
                  </a:txBody>
                  <a:tcPr>
                    <a:cell3D prstMaterial="dkEdge">
                      <a:bevel prst="artDeco"/>
                      <a:lightRig rig="flood" dir="t"/>
                    </a:cell3D>
                  </a:tcPr>
                </a:tc>
                <a:extLst>
                  <a:ext uri="{0D108BD9-81ED-4DB2-BD59-A6C34878D82A}">
                    <a16:rowId xmlns:a16="http://schemas.microsoft.com/office/drawing/2014/main" val="10004"/>
                  </a:ext>
                </a:extLst>
              </a:tr>
              <a:tr h="1028231">
                <a:tc>
                  <a:txBody>
                    <a:bodyPr/>
                    <a:lstStyle/>
                    <a:p>
                      <a:pPr algn="ctr"/>
                      <a:r>
                        <a:rPr lang="en-US" dirty="0"/>
                        <a:t>5.</a:t>
                      </a:r>
                    </a:p>
                  </a:txBody>
                  <a:tcPr>
                    <a:cell3D prstMaterial="dkEdge">
                      <a:bevel prst="artDeco"/>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Simon </a:t>
                      </a:r>
                      <a:r>
                        <a:rPr lang="en-US" sz="1800" kern="1200" dirty="0" err="1">
                          <a:effectLst/>
                        </a:rPr>
                        <a:t>Vrhovec</a:t>
                      </a:r>
                      <a:endParaRPr lang="en-US" sz="1800" kern="1200" dirty="0">
                        <a:effectLst/>
                      </a:endParaRPr>
                    </a:p>
                    <a:p>
                      <a:endParaRPr lang="en-US" dirty="0"/>
                    </a:p>
                  </a:txBody>
                  <a:tcPr>
                    <a:cell3D prstMaterial="dkEdge">
                      <a:bevel prst="artDeco"/>
                      <a:lightRig rig="flood" dir="t"/>
                    </a:cell3D>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effectLst/>
                        </a:rPr>
                        <a:t>Recognition of genuine and phishing emails may not be associated with response to phishing attacks.</a:t>
                      </a:r>
                    </a:p>
                    <a:p>
                      <a:endParaRPr lang="en-US" dirty="0"/>
                    </a:p>
                  </a:txBody>
                  <a:tcPr>
                    <a:cell3D prstMaterial="dkEdge">
                      <a:bevel prst="artDeco"/>
                      <a:lightRig rig="flood" dir="t"/>
                    </a:cell3D>
                  </a:tcPr>
                </a:tc>
                <a:tc>
                  <a:txBody>
                    <a:bodyPr/>
                    <a:lstStyle/>
                    <a:p>
                      <a:r>
                        <a:rPr lang="en-US" dirty="0"/>
                        <a:t>An interpretable framework for phishing URL detection that improves accuracy and promotes transparency in AI for </a:t>
                      </a:r>
                      <a:r>
                        <a:rPr lang="en-US" dirty="0" err="1"/>
                        <a:t>cybersecurity</a:t>
                      </a:r>
                      <a:r>
                        <a:rPr lang="en-US" dirty="0"/>
                        <a:t>.</a:t>
                      </a:r>
                    </a:p>
                  </a:txBody>
                  <a:tcPr>
                    <a:cell3D prstMaterial="dkEdge">
                      <a:bevel prst="artDeco"/>
                      <a:lightRig rig="flood" dir="t"/>
                    </a:cell3D>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45322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AEE60DC3-02D3-4F86-A0C7-454BEA2E014B}"/>
              </a:ext>
            </a:extLst>
          </p:cNvPr>
          <p:cNvSpPr txBox="1"/>
          <p:nvPr/>
        </p:nvSpPr>
        <p:spPr>
          <a:xfrm>
            <a:off x="271462" y="1535235"/>
            <a:ext cx="11272837" cy="369332"/>
          </a:xfrm>
          <a:prstGeom prst="rect">
            <a:avLst/>
          </a:prstGeom>
          <a:noFill/>
        </p:spPr>
        <p:txBody>
          <a:bodyPr wrap="square">
            <a:spAutoFit/>
          </a:bodyPr>
          <a:lstStyle/>
          <a:p>
            <a:r>
              <a:rPr lang="en-US" dirty="0">
                <a:solidFill>
                  <a:schemeClr val="accent2">
                    <a:lumMod val="50000"/>
                  </a:schemeClr>
                </a:solidFill>
                <a:latin typeface="Arial Rounded MT Bold" panose="020F0704030504030204" pitchFamily="34" charset="0"/>
              </a:rPr>
              <a:t>  </a:t>
            </a:r>
            <a:endParaRPr lang="en-US" sz="2000" dirty="0">
              <a:solidFill>
                <a:schemeClr val="accent2">
                  <a:lumMod val="50000"/>
                </a:schemeClr>
              </a:solidFill>
              <a:latin typeface="Arial Rounded MT Bold" panose="020F0704030504030204" pitchFamily="34" charset="0"/>
            </a:endParaRPr>
          </a:p>
        </p:txBody>
      </p:sp>
      <p:sp>
        <p:nvSpPr>
          <p:cNvPr id="10" name="TextBox 9">
            <a:extLst>
              <a:ext uri="{FF2B5EF4-FFF2-40B4-BE49-F238E27FC236}">
                <a16:creationId xmlns:a16="http://schemas.microsoft.com/office/drawing/2014/main" id="{7AAB8629-F412-45C2-8E0A-CB2CE1C0A830}"/>
              </a:ext>
            </a:extLst>
          </p:cNvPr>
          <p:cNvSpPr txBox="1"/>
          <p:nvPr/>
        </p:nvSpPr>
        <p:spPr>
          <a:xfrm>
            <a:off x="193835" y="418132"/>
            <a:ext cx="7300912" cy="523220"/>
          </a:xfrm>
          <a:prstGeom prst="rect">
            <a:avLst/>
          </a:prstGeom>
          <a:noFill/>
        </p:spPr>
        <p:txBody>
          <a:bodyPr wrap="square">
            <a:spAutoFit/>
          </a:bodyPr>
          <a:lstStyle/>
          <a:p>
            <a:r>
              <a:rPr lang="en-US" sz="2800" b="1" u="sng" dirty="0">
                <a:solidFill>
                  <a:srgbClr val="C00000"/>
                </a:solidFill>
                <a:latin typeface="Arial Black" panose="020B0A04020102020204" pitchFamily="34" charset="0"/>
              </a:rPr>
              <a:t>SUMMARY OF LITERATURE REVIEW</a:t>
            </a:r>
          </a:p>
        </p:txBody>
      </p:sp>
      <p:sp>
        <p:nvSpPr>
          <p:cNvPr id="4" name="Rectangle 3"/>
          <p:cNvSpPr/>
          <p:nvPr/>
        </p:nvSpPr>
        <p:spPr>
          <a:xfrm>
            <a:off x="182949" y="1690062"/>
            <a:ext cx="11595394" cy="5170646"/>
          </a:xfrm>
          <a:prstGeom prst="rect">
            <a:avLst/>
          </a:prstGeom>
        </p:spPr>
        <p:txBody>
          <a:bodyPr wrap="square">
            <a:spAutoFit/>
          </a:bodyPr>
          <a:lstStyle/>
          <a:p>
            <a:pPr marL="342900" indent="-342900">
              <a:lnSpc>
                <a:spcPct val="150000"/>
              </a:lnSpc>
              <a:buFont typeface="Wingdings" pitchFamily="2" charset="2"/>
              <a:buChar char="q"/>
            </a:pPr>
            <a:r>
              <a:rPr lang="en-US" sz="2000" dirty="0" err="1">
                <a:solidFill>
                  <a:schemeClr val="accent2">
                    <a:lumMod val="50000"/>
                  </a:schemeClr>
                </a:solidFill>
                <a:latin typeface="Arial Rounded MT Bold" pitchFamily="34" charset="0"/>
              </a:rPr>
              <a:t>Ogundairo</a:t>
            </a:r>
            <a:r>
              <a:rPr lang="en-US" sz="2000" dirty="0">
                <a:solidFill>
                  <a:schemeClr val="accent2">
                    <a:lumMod val="50000"/>
                  </a:schemeClr>
                </a:solidFill>
                <a:latin typeface="Arial Rounded MT Bold" pitchFamily="34" charset="0"/>
              </a:rPr>
              <a:t> and </a:t>
            </a:r>
            <a:r>
              <a:rPr lang="en-US" sz="2000" dirty="0" err="1">
                <a:solidFill>
                  <a:schemeClr val="accent2">
                    <a:lumMod val="50000"/>
                  </a:schemeClr>
                </a:solidFill>
                <a:latin typeface="Arial Rounded MT Bold" pitchFamily="34" charset="0"/>
              </a:rPr>
              <a:t>Broklyn</a:t>
            </a:r>
            <a:r>
              <a:rPr lang="en-US" sz="2000" dirty="0">
                <a:solidFill>
                  <a:schemeClr val="accent2">
                    <a:lumMod val="50000"/>
                  </a:schemeClr>
                </a:solidFill>
                <a:latin typeface="Arial Rounded MT Bold" pitchFamily="34" charset="0"/>
              </a:rPr>
              <a:t> (2024), highlight the growing importance of machine learning in cyber defense.</a:t>
            </a:r>
          </a:p>
          <a:p>
            <a:pPr marL="342900" indent="-342900">
              <a:lnSpc>
                <a:spcPct val="150000"/>
              </a:lnSpc>
              <a:buFont typeface="Wingdings" pitchFamily="2" charset="2"/>
              <a:buChar char="q"/>
            </a:pPr>
            <a:r>
              <a:rPr lang="en-US" sz="2000" dirty="0">
                <a:solidFill>
                  <a:schemeClr val="accent2">
                    <a:lumMod val="50000"/>
                  </a:schemeClr>
                </a:solidFill>
                <a:latin typeface="Arial Rounded MT Bold" pitchFamily="34" charset="0"/>
              </a:rPr>
              <a:t> </a:t>
            </a:r>
            <a:r>
              <a:rPr lang="en-US" sz="2000" dirty="0" err="1">
                <a:solidFill>
                  <a:schemeClr val="accent2">
                    <a:lumMod val="50000"/>
                  </a:schemeClr>
                </a:solidFill>
                <a:latin typeface="Arial Rounded MT Bold" pitchFamily="34" charset="0"/>
              </a:rPr>
              <a:t>Nagarajan</a:t>
            </a:r>
            <a:r>
              <a:rPr lang="en-US" sz="2000" dirty="0">
                <a:solidFill>
                  <a:schemeClr val="accent2">
                    <a:lumMod val="50000"/>
                  </a:schemeClr>
                </a:solidFill>
                <a:latin typeface="Arial Rounded MT Bold" pitchFamily="34" charset="0"/>
              </a:rPr>
              <a:t> (2024) provides a comprehensive survey of AI-enabled phishing detection techniques, emphasizing their effectiveness against evolving phishing strategies. </a:t>
            </a:r>
          </a:p>
          <a:p>
            <a:pPr marL="342900" indent="-342900">
              <a:lnSpc>
                <a:spcPct val="150000"/>
              </a:lnSpc>
              <a:buFont typeface="Wingdings" pitchFamily="2" charset="2"/>
              <a:buChar char="q"/>
            </a:pPr>
            <a:r>
              <a:rPr lang="en-US" sz="2000" dirty="0" err="1">
                <a:solidFill>
                  <a:schemeClr val="accent2">
                    <a:lumMod val="50000"/>
                  </a:schemeClr>
                </a:solidFill>
                <a:latin typeface="Arial Rounded MT Bold" pitchFamily="34" charset="0"/>
              </a:rPr>
              <a:t>Crgol</a:t>
            </a:r>
            <a:r>
              <a:rPr lang="en-US" sz="2000" dirty="0">
                <a:solidFill>
                  <a:schemeClr val="accent2">
                    <a:lumMod val="50000"/>
                  </a:schemeClr>
                </a:solidFill>
                <a:latin typeface="Arial Rounded MT Bold" pitchFamily="34" charset="0"/>
              </a:rPr>
              <a:t> and </a:t>
            </a:r>
            <a:r>
              <a:rPr lang="en-US" sz="2000" dirty="0" err="1">
                <a:solidFill>
                  <a:schemeClr val="accent2">
                    <a:lumMod val="50000"/>
                  </a:schemeClr>
                </a:solidFill>
                <a:latin typeface="Arial Rounded MT Bold" pitchFamily="34" charset="0"/>
              </a:rPr>
              <a:t>Vrhovec</a:t>
            </a:r>
            <a:r>
              <a:rPr lang="en-US" sz="2000" dirty="0">
                <a:solidFill>
                  <a:schemeClr val="accent2">
                    <a:lumMod val="50000"/>
                  </a:schemeClr>
                </a:solidFill>
                <a:latin typeface="Arial Rounded MT Bold" pitchFamily="34" charset="0"/>
              </a:rPr>
              <a:t> (2024) reveal that recognizing phishing emails doesn't necessarily correlate with user responses to attacks. </a:t>
            </a:r>
          </a:p>
          <a:p>
            <a:pPr marL="342900" indent="-342900">
              <a:lnSpc>
                <a:spcPct val="150000"/>
              </a:lnSpc>
              <a:buFont typeface="Wingdings" pitchFamily="2" charset="2"/>
              <a:buChar char="q"/>
            </a:pPr>
            <a:r>
              <a:rPr lang="en-US" sz="2000" dirty="0" err="1">
                <a:solidFill>
                  <a:schemeClr val="accent2">
                    <a:lumMod val="50000"/>
                  </a:schemeClr>
                </a:solidFill>
                <a:latin typeface="Arial Rounded MT Bold" pitchFamily="34" charset="0"/>
              </a:rPr>
              <a:t>Kyaw</a:t>
            </a:r>
            <a:r>
              <a:rPr lang="en-US" sz="2000" dirty="0">
                <a:solidFill>
                  <a:schemeClr val="accent2">
                    <a:lumMod val="50000"/>
                  </a:schemeClr>
                </a:solidFill>
                <a:latin typeface="Arial Rounded MT Bold" pitchFamily="34" charset="0"/>
              </a:rPr>
              <a:t>, Gutierrez, and </a:t>
            </a:r>
            <a:r>
              <a:rPr lang="en-US" sz="2000" dirty="0" err="1">
                <a:solidFill>
                  <a:schemeClr val="accent2">
                    <a:lumMod val="50000"/>
                  </a:schemeClr>
                </a:solidFill>
                <a:latin typeface="Arial Rounded MT Bold" pitchFamily="34" charset="0"/>
              </a:rPr>
              <a:t>Ghobakhlou</a:t>
            </a:r>
            <a:r>
              <a:rPr lang="en-US" sz="2000" dirty="0">
                <a:solidFill>
                  <a:schemeClr val="accent2">
                    <a:lumMod val="50000"/>
                  </a:schemeClr>
                </a:solidFill>
                <a:latin typeface="Arial Rounded MT Bold" pitchFamily="34" charset="0"/>
              </a:rPr>
              <a:t> (2024) conduct a systematic review of deep learning techniques, underscoring their potential for improving phishing email detection accuracy. </a:t>
            </a:r>
          </a:p>
          <a:p>
            <a:pPr marL="342900" indent="-342900">
              <a:lnSpc>
                <a:spcPct val="150000"/>
              </a:lnSpc>
              <a:buFont typeface="Wingdings" pitchFamily="2" charset="2"/>
              <a:buChar char="q"/>
            </a:pPr>
            <a:r>
              <a:rPr lang="en-US" sz="2000" dirty="0">
                <a:solidFill>
                  <a:schemeClr val="accent2">
                    <a:lumMod val="50000"/>
                  </a:schemeClr>
                </a:solidFill>
                <a:latin typeface="Arial Rounded MT Bold" pitchFamily="34" charset="0"/>
              </a:rPr>
              <a:t>Lastly, </a:t>
            </a:r>
            <a:r>
              <a:rPr lang="en-US" sz="2000" dirty="0" err="1">
                <a:solidFill>
                  <a:schemeClr val="accent2">
                    <a:lumMod val="50000"/>
                  </a:schemeClr>
                </a:solidFill>
                <a:latin typeface="Arial Rounded MT Bold" pitchFamily="34" charset="0"/>
              </a:rPr>
              <a:t>Choutapally</a:t>
            </a:r>
            <a:r>
              <a:rPr lang="en-US" sz="2000" dirty="0">
                <a:solidFill>
                  <a:schemeClr val="accent2">
                    <a:lumMod val="50000"/>
                  </a:schemeClr>
                </a:solidFill>
                <a:latin typeface="Arial Rounded MT Bold" pitchFamily="34" charset="0"/>
              </a:rPr>
              <a:t> and Das (2024) introduce "</a:t>
            </a:r>
            <a:r>
              <a:rPr lang="en-US" sz="2000" dirty="0" err="1">
                <a:solidFill>
                  <a:schemeClr val="accent2">
                    <a:lumMod val="50000"/>
                  </a:schemeClr>
                </a:solidFill>
                <a:latin typeface="Arial Rounded MT Bold" pitchFamily="34" charset="0"/>
              </a:rPr>
              <a:t>PaciPhish</a:t>
            </a:r>
            <a:r>
              <a:rPr lang="en-US" sz="2000" dirty="0">
                <a:solidFill>
                  <a:schemeClr val="accent2">
                    <a:lumMod val="50000"/>
                  </a:schemeClr>
                </a:solidFill>
                <a:latin typeface="Arial Rounded MT Bold" pitchFamily="34" charset="0"/>
              </a:rPr>
              <a:t>," an interpretable phishing URL detection framework, offering both intelligence and transparency in tackling phishing threats.</a:t>
            </a:r>
          </a:p>
        </p:txBody>
      </p:sp>
      <p:sp>
        <p:nvSpPr>
          <p:cNvPr id="5" name="Rectangle 4"/>
          <p:cNvSpPr/>
          <p:nvPr/>
        </p:nvSpPr>
        <p:spPr>
          <a:xfrm>
            <a:off x="448692" y="1182848"/>
            <a:ext cx="10981307" cy="400110"/>
          </a:xfrm>
          <a:prstGeom prst="rect">
            <a:avLst/>
          </a:prstGeom>
        </p:spPr>
        <p:txBody>
          <a:bodyPr wrap="square">
            <a:spAutoFit/>
          </a:bodyPr>
          <a:lstStyle/>
          <a:p>
            <a:r>
              <a:rPr lang="en-US" sz="2000" dirty="0">
                <a:solidFill>
                  <a:schemeClr val="accent2">
                    <a:lumMod val="50000"/>
                  </a:schemeClr>
                </a:solidFill>
                <a:latin typeface="Arial Rounded MT Bold" pitchFamily="34" charset="0"/>
              </a:rPr>
              <a:t>Recent advancements in AI-driven phishing detection systems, as discussed by </a:t>
            </a:r>
          </a:p>
        </p:txBody>
      </p:sp>
    </p:spTree>
    <p:extLst>
      <p:ext uri="{BB962C8B-B14F-4D97-AF65-F5344CB8AC3E}">
        <p14:creationId xmlns:p14="http://schemas.microsoft.com/office/powerpoint/2010/main" val="606054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D3FE77CA-2AEB-4BC4-92EC-109B40F15C18}"/>
              </a:ext>
            </a:extLst>
          </p:cNvPr>
          <p:cNvSpPr txBox="1"/>
          <p:nvPr/>
        </p:nvSpPr>
        <p:spPr>
          <a:xfrm>
            <a:off x="180975" y="276999"/>
            <a:ext cx="6096000" cy="584775"/>
          </a:xfrm>
          <a:prstGeom prst="rect">
            <a:avLst/>
          </a:prstGeom>
          <a:noFill/>
        </p:spPr>
        <p:txBody>
          <a:bodyPr wrap="square">
            <a:spAutoFit/>
          </a:bodyPr>
          <a:lstStyle/>
          <a:p>
            <a:r>
              <a:rPr lang="en-US" sz="3200" b="1" u="sng" dirty="0">
                <a:solidFill>
                  <a:srgbClr val="C00000"/>
                </a:solidFill>
                <a:latin typeface="Arial Black" panose="020B0A04020102020204" pitchFamily="34" charset="0"/>
              </a:rPr>
              <a:t>RESEARCH GAP:</a:t>
            </a:r>
          </a:p>
        </p:txBody>
      </p:sp>
      <p:sp>
        <p:nvSpPr>
          <p:cNvPr id="4" name="Rectangle 3"/>
          <p:cNvSpPr/>
          <p:nvPr/>
        </p:nvSpPr>
        <p:spPr>
          <a:xfrm>
            <a:off x="391886" y="990491"/>
            <a:ext cx="11114314" cy="2862322"/>
          </a:xfrm>
          <a:prstGeom prst="rect">
            <a:avLst/>
          </a:prstGeom>
        </p:spPr>
        <p:txBody>
          <a:bodyPr wrap="square">
            <a:spAutoFit/>
          </a:bodyPr>
          <a:lstStyle/>
          <a:p>
            <a:pPr>
              <a:lnSpc>
                <a:spcPct val="150000"/>
              </a:lnSpc>
            </a:pPr>
            <a:r>
              <a:rPr lang="en-US" sz="2000" dirty="0">
                <a:solidFill>
                  <a:schemeClr val="accent2">
                    <a:lumMod val="50000"/>
                  </a:schemeClr>
                </a:solidFill>
                <a:latin typeface="Arial Rounded MT Bold" pitchFamily="34" charset="0"/>
              </a:rPr>
              <a:t>The research gap highlights the absence of real-time phishing detection systems that balance accuracy and interpretability. </a:t>
            </a:r>
          </a:p>
          <a:p>
            <a:pPr>
              <a:lnSpc>
                <a:spcPct val="150000"/>
              </a:lnSpc>
            </a:pPr>
            <a:r>
              <a:rPr lang="en-US" sz="2000" dirty="0">
                <a:solidFill>
                  <a:schemeClr val="accent2">
                    <a:lumMod val="50000"/>
                  </a:schemeClr>
                </a:solidFill>
                <a:latin typeface="Arial Rounded MT Bold" pitchFamily="34" charset="0"/>
              </a:rPr>
              <a:t>While deep learning (</a:t>
            </a:r>
            <a:r>
              <a:rPr lang="en-US" sz="2000" dirty="0" err="1">
                <a:solidFill>
                  <a:schemeClr val="accent2">
                    <a:lumMod val="50000"/>
                  </a:schemeClr>
                </a:solidFill>
                <a:latin typeface="Arial Rounded MT Bold" pitchFamily="34" charset="0"/>
              </a:rPr>
              <a:t>Kyaw</a:t>
            </a:r>
            <a:r>
              <a:rPr lang="en-US" sz="2000" dirty="0">
                <a:solidFill>
                  <a:schemeClr val="accent2">
                    <a:lumMod val="50000"/>
                  </a:schemeClr>
                </a:solidFill>
                <a:latin typeface="Arial Rounded MT Bold" pitchFamily="34" charset="0"/>
              </a:rPr>
              <a:t> et al., 2024) and AI systems (</a:t>
            </a:r>
            <a:r>
              <a:rPr lang="en-US" sz="2000" dirty="0" err="1">
                <a:solidFill>
                  <a:schemeClr val="accent2">
                    <a:lumMod val="50000"/>
                  </a:schemeClr>
                </a:solidFill>
                <a:latin typeface="Arial Rounded MT Bold" pitchFamily="34" charset="0"/>
              </a:rPr>
              <a:t>Ogundairo</a:t>
            </a:r>
            <a:r>
              <a:rPr lang="en-US" sz="2000" dirty="0">
                <a:solidFill>
                  <a:schemeClr val="accent2">
                    <a:lumMod val="50000"/>
                  </a:schemeClr>
                </a:solidFill>
                <a:latin typeface="Arial Rounded MT Bold" pitchFamily="34" charset="0"/>
              </a:rPr>
              <a:t> &amp; </a:t>
            </a:r>
            <a:r>
              <a:rPr lang="en-US" sz="2000" dirty="0" err="1">
                <a:solidFill>
                  <a:schemeClr val="accent2">
                    <a:lumMod val="50000"/>
                  </a:schemeClr>
                </a:solidFill>
                <a:latin typeface="Arial Rounded MT Bold" pitchFamily="34" charset="0"/>
              </a:rPr>
              <a:t>Broklyn</a:t>
            </a:r>
            <a:r>
              <a:rPr lang="en-US" sz="2000" dirty="0">
                <a:solidFill>
                  <a:schemeClr val="accent2">
                    <a:lumMod val="50000"/>
                  </a:schemeClr>
                </a:solidFill>
                <a:latin typeface="Arial Rounded MT Bold" pitchFamily="34" charset="0"/>
              </a:rPr>
              <a:t>, 2024) show promise, they struggle with scalability and user adaptability. Current models also overlook behavioral responses (</a:t>
            </a:r>
            <a:r>
              <a:rPr lang="en-US" sz="2000" dirty="0" err="1">
                <a:solidFill>
                  <a:schemeClr val="accent2">
                    <a:lumMod val="50000"/>
                  </a:schemeClr>
                </a:solidFill>
                <a:latin typeface="Arial Rounded MT Bold" pitchFamily="34" charset="0"/>
              </a:rPr>
              <a:t>Crgol</a:t>
            </a:r>
            <a:r>
              <a:rPr lang="en-US" sz="2000" dirty="0">
                <a:solidFill>
                  <a:schemeClr val="accent2">
                    <a:lumMod val="50000"/>
                  </a:schemeClr>
                </a:solidFill>
                <a:latin typeface="Arial Rounded MT Bold" pitchFamily="34" charset="0"/>
              </a:rPr>
              <a:t> &amp; </a:t>
            </a:r>
            <a:r>
              <a:rPr lang="en-US" sz="2000" dirty="0" err="1">
                <a:solidFill>
                  <a:schemeClr val="accent2">
                    <a:lumMod val="50000"/>
                  </a:schemeClr>
                </a:solidFill>
                <a:latin typeface="Arial Rounded MT Bold" pitchFamily="34" charset="0"/>
              </a:rPr>
              <a:t>Vrhovec</a:t>
            </a:r>
            <a:r>
              <a:rPr lang="en-US" sz="2000" dirty="0">
                <a:solidFill>
                  <a:schemeClr val="accent2">
                    <a:lumMod val="50000"/>
                  </a:schemeClr>
                </a:solidFill>
                <a:latin typeface="Arial Rounded MT Bold" pitchFamily="34" charset="0"/>
              </a:rPr>
              <a:t>, 2024), and frameworks like "</a:t>
            </a:r>
            <a:r>
              <a:rPr lang="en-US" sz="2000" dirty="0" err="1">
                <a:solidFill>
                  <a:schemeClr val="accent2">
                    <a:lumMod val="50000"/>
                  </a:schemeClr>
                </a:solidFill>
                <a:latin typeface="Arial Rounded MT Bold" pitchFamily="34" charset="0"/>
              </a:rPr>
              <a:t>PaciPhish</a:t>
            </a:r>
            <a:r>
              <a:rPr lang="en-US" sz="2000" dirty="0">
                <a:solidFill>
                  <a:schemeClr val="accent2">
                    <a:lumMod val="50000"/>
                  </a:schemeClr>
                </a:solidFill>
                <a:latin typeface="Arial Rounded MT Bold" pitchFamily="34" charset="0"/>
              </a:rPr>
              <a:t>" (</a:t>
            </a:r>
            <a:r>
              <a:rPr lang="en-US" sz="2000" dirty="0" err="1">
                <a:solidFill>
                  <a:schemeClr val="accent2">
                    <a:lumMod val="50000"/>
                  </a:schemeClr>
                </a:solidFill>
                <a:latin typeface="Arial Rounded MT Bold" pitchFamily="34" charset="0"/>
              </a:rPr>
              <a:t>Choutapally</a:t>
            </a:r>
            <a:r>
              <a:rPr lang="en-US" sz="2000" dirty="0">
                <a:solidFill>
                  <a:schemeClr val="accent2">
                    <a:lumMod val="50000"/>
                  </a:schemeClr>
                </a:solidFill>
                <a:latin typeface="Arial Rounded MT Bold" pitchFamily="34" charset="0"/>
              </a:rPr>
              <a:t> &amp; Das, 2024) require further validation across diverse attack types.</a:t>
            </a:r>
          </a:p>
        </p:txBody>
      </p:sp>
      <p:sp>
        <p:nvSpPr>
          <p:cNvPr id="5" name="Rectangle 4"/>
          <p:cNvSpPr/>
          <p:nvPr/>
        </p:nvSpPr>
        <p:spPr>
          <a:xfrm>
            <a:off x="427264" y="4692640"/>
            <a:ext cx="10850336" cy="1418017"/>
          </a:xfrm>
          <a:prstGeom prst="rect">
            <a:avLst/>
          </a:prstGeom>
        </p:spPr>
        <p:txBody>
          <a:bodyPr wrap="square">
            <a:spAutoFit/>
          </a:bodyPr>
          <a:lstStyle/>
          <a:p>
            <a:pPr>
              <a:lnSpc>
                <a:spcPct val="150000"/>
              </a:lnSpc>
            </a:pPr>
            <a:r>
              <a:rPr lang="en-US" sz="2000" dirty="0">
                <a:solidFill>
                  <a:schemeClr val="accent2">
                    <a:lumMod val="50000"/>
                  </a:schemeClr>
                </a:solidFill>
                <a:latin typeface="Arial Rounded MT Bold" panose="020F0704030504030204" pitchFamily="34" charset="0"/>
              </a:rPr>
              <a:t>The primary goal is to develop a system to detect phishing emails, which are a type of cybercrime where attackers impersonate legitimate entities to steal sensitive information.</a:t>
            </a:r>
          </a:p>
        </p:txBody>
      </p:sp>
      <p:sp>
        <p:nvSpPr>
          <p:cNvPr id="6" name="Rectangle 5"/>
          <p:cNvSpPr/>
          <p:nvPr/>
        </p:nvSpPr>
        <p:spPr>
          <a:xfrm>
            <a:off x="391886" y="4030023"/>
            <a:ext cx="6208174" cy="584775"/>
          </a:xfrm>
          <a:prstGeom prst="rect">
            <a:avLst/>
          </a:prstGeom>
        </p:spPr>
        <p:txBody>
          <a:bodyPr wrap="none">
            <a:spAutoFit/>
          </a:bodyPr>
          <a:lstStyle/>
          <a:p>
            <a:r>
              <a:rPr lang="en-US" sz="3200" b="1" u="sng" dirty="0">
                <a:solidFill>
                  <a:srgbClr val="C00000"/>
                </a:solidFill>
                <a:latin typeface="Arial Black" panose="020B0A04020102020204" pitchFamily="34" charset="0"/>
              </a:rPr>
              <a:t>STATEMENT OF PROBLEM:</a:t>
            </a:r>
          </a:p>
        </p:txBody>
      </p:sp>
    </p:spTree>
    <p:extLst>
      <p:ext uri="{BB962C8B-B14F-4D97-AF65-F5344CB8AC3E}">
        <p14:creationId xmlns:p14="http://schemas.microsoft.com/office/powerpoint/2010/main" val="212377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D568B6B4-2F25-47CE-A3CF-585AF8D8F56F}"/>
              </a:ext>
            </a:extLst>
          </p:cNvPr>
          <p:cNvSpPr txBox="1"/>
          <p:nvPr/>
        </p:nvSpPr>
        <p:spPr>
          <a:xfrm>
            <a:off x="124742" y="82291"/>
            <a:ext cx="6134100" cy="584775"/>
          </a:xfrm>
          <a:prstGeom prst="rect">
            <a:avLst/>
          </a:prstGeom>
          <a:noFill/>
        </p:spPr>
        <p:txBody>
          <a:bodyPr wrap="square" rtlCol="0">
            <a:spAutoFit/>
          </a:bodyPr>
          <a:lstStyle/>
          <a:p>
            <a:r>
              <a:rPr lang="en-US" sz="3200" b="1" u="sng" dirty="0">
                <a:solidFill>
                  <a:srgbClr val="C00000"/>
                </a:solidFill>
                <a:latin typeface="Arial Black" panose="020B0A04020102020204" pitchFamily="34" charset="0"/>
              </a:rPr>
              <a:t>OBJECTIVE OF STUDY:</a:t>
            </a:r>
          </a:p>
        </p:txBody>
      </p:sp>
      <p:sp>
        <p:nvSpPr>
          <p:cNvPr id="10" name="TextBox 9">
            <a:extLst>
              <a:ext uri="{FF2B5EF4-FFF2-40B4-BE49-F238E27FC236}">
                <a16:creationId xmlns:a16="http://schemas.microsoft.com/office/drawing/2014/main" id="{45EC5E06-AEC0-416B-8EB5-67FFA253D920}"/>
              </a:ext>
            </a:extLst>
          </p:cNvPr>
          <p:cNvSpPr txBox="1"/>
          <p:nvPr/>
        </p:nvSpPr>
        <p:spPr>
          <a:xfrm>
            <a:off x="353060" y="858858"/>
            <a:ext cx="11351260" cy="326467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 </a:t>
            </a:r>
            <a:r>
              <a:rPr lang="en-US" sz="2000" dirty="0">
                <a:solidFill>
                  <a:srgbClr val="800000"/>
                </a:solidFill>
                <a:latin typeface="Arial Rounded MT Bold" panose="020F0704030504030204" pitchFamily="34" charset="0"/>
              </a:rPr>
              <a:t>Design a machine learning-based system that accurately classifies emails as legitimate or phishing.</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Utilize various features extracted from email content (e.g., subject, body, sender, receiver, and presence of suspicious keywords or URLs) to improve the detection performance. </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Evaluate the effectiveness of the system using metrics like accuracy, precision, recall, and F1-score.</a:t>
            </a:r>
          </a:p>
        </p:txBody>
      </p:sp>
      <p:sp>
        <p:nvSpPr>
          <p:cNvPr id="15" name="TextBox 14">
            <a:extLst>
              <a:ext uri="{FF2B5EF4-FFF2-40B4-BE49-F238E27FC236}">
                <a16:creationId xmlns:a16="http://schemas.microsoft.com/office/drawing/2014/main" id="{9611A722-687B-41B5-86E0-7287B486A4BB}"/>
              </a:ext>
            </a:extLst>
          </p:cNvPr>
          <p:cNvSpPr txBox="1"/>
          <p:nvPr/>
        </p:nvSpPr>
        <p:spPr>
          <a:xfrm>
            <a:off x="124742" y="4338858"/>
            <a:ext cx="6177280" cy="584775"/>
          </a:xfrm>
          <a:prstGeom prst="rect">
            <a:avLst/>
          </a:prstGeom>
          <a:noFill/>
        </p:spPr>
        <p:txBody>
          <a:bodyPr wrap="square">
            <a:spAutoFit/>
          </a:bodyPr>
          <a:lstStyle/>
          <a:p>
            <a:r>
              <a:rPr lang="en-US" sz="3200" b="1" u="sng" dirty="0">
                <a:solidFill>
                  <a:srgbClr val="C00000"/>
                </a:solidFill>
                <a:latin typeface="Arial Black" panose="020B0A04020102020204" pitchFamily="34" charset="0"/>
              </a:rPr>
              <a:t>LIMITATION OF STUDY:</a:t>
            </a:r>
          </a:p>
        </p:txBody>
      </p:sp>
      <p:sp>
        <p:nvSpPr>
          <p:cNvPr id="16" name="TextBox 15">
            <a:extLst>
              <a:ext uri="{FF2B5EF4-FFF2-40B4-BE49-F238E27FC236}">
                <a16:creationId xmlns:a16="http://schemas.microsoft.com/office/drawing/2014/main" id="{B081A3E2-FCA7-46D0-A4C4-4A568D44D1C2}"/>
              </a:ext>
            </a:extLst>
          </p:cNvPr>
          <p:cNvSpPr txBox="1"/>
          <p:nvPr/>
        </p:nvSpPr>
        <p:spPr>
          <a:xfrm>
            <a:off x="353060" y="5206048"/>
            <a:ext cx="10894060" cy="965521"/>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Data Imbalance: May struggle with uneven datasets, impacting accuracy.</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Overfitting: Risk of poor performance on new, unseen phishing attempts.</a:t>
            </a:r>
            <a:endParaRPr lang="en-US" dirty="0"/>
          </a:p>
        </p:txBody>
      </p:sp>
    </p:spTree>
    <p:extLst>
      <p:ext uri="{BB962C8B-B14F-4D97-AF65-F5344CB8AC3E}">
        <p14:creationId xmlns:p14="http://schemas.microsoft.com/office/powerpoint/2010/main" val="116801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1" name="TextBox 10">
            <a:extLst>
              <a:ext uri="{FF2B5EF4-FFF2-40B4-BE49-F238E27FC236}">
                <a16:creationId xmlns:a16="http://schemas.microsoft.com/office/drawing/2014/main" id="{FDA4A4A4-EFC4-49AF-A3FD-F08378EB75AF}"/>
              </a:ext>
            </a:extLst>
          </p:cNvPr>
          <p:cNvSpPr txBox="1"/>
          <p:nvPr/>
        </p:nvSpPr>
        <p:spPr>
          <a:xfrm>
            <a:off x="227330" y="199976"/>
            <a:ext cx="11737340" cy="3264676"/>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Lack of Context: Struggles with subtle phishing tactics or emails lacking suspicious features.</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Feature Limitations: Relies on text and URLs, missing advanced phishing techniques.</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Real-Time Processing: Challenges in deploying for real-time detection due to computational needs.</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Bias: Potential misclassification due to biased or unrepresentative data.</a:t>
            </a:r>
          </a:p>
          <a:p>
            <a:pPr marL="342900" indent="-342900">
              <a:lnSpc>
                <a:spcPct val="150000"/>
              </a:lnSpc>
              <a:buFont typeface="Wingdings" panose="05000000000000000000" pitchFamily="2" charset="2"/>
              <a:buChar char="q"/>
            </a:pPr>
            <a:r>
              <a:rPr lang="en-US" sz="2000" dirty="0">
                <a:solidFill>
                  <a:srgbClr val="800000"/>
                </a:solidFill>
                <a:latin typeface="Arial Rounded MT Bold" panose="020F0704030504030204" pitchFamily="34" charset="0"/>
              </a:rPr>
              <a:t>Privacy: Analyzing email content raises privacy concerns, especially under strict laws.</a:t>
            </a:r>
          </a:p>
        </p:txBody>
      </p:sp>
      <p:sp>
        <p:nvSpPr>
          <p:cNvPr id="15" name="TextBox 14">
            <a:extLst>
              <a:ext uri="{FF2B5EF4-FFF2-40B4-BE49-F238E27FC236}">
                <a16:creationId xmlns:a16="http://schemas.microsoft.com/office/drawing/2014/main" id="{24F13224-D2D1-48C6-AD1F-47B464EF97BB}"/>
              </a:ext>
            </a:extLst>
          </p:cNvPr>
          <p:cNvSpPr txBox="1"/>
          <p:nvPr/>
        </p:nvSpPr>
        <p:spPr>
          <a:xfrm>
            <a:off x="139700" y="3845144"/>
            <a:ext cx="9570720" cy="584775"/>
          </a:xfrm>
          <a:prstGeom prst="rect">
            <a:avLst/>
          </a:prstGeom>
          <a:noFill/>
        </p:spPr>
        <p:txBody>
          <a:bodyPr wrap="square">
            <a:spAutoFit/>
          </a:bodyPr>
          <a:lstStyle/>
          <a:p>
            <a:r>
              <a:rPr lang="en-US" sz="3200" b="1" u="sng" dirty="0">
                <a:solidFill>
                  <a:srgbClr val="C00000"/>
                </a:solidFill>
                <a:latin typeface="Arial Black" panose="020B0A04020102020204" pitchFamily="34" charset="0"/>
              </a:rPr>
              <a:t>RESEARCH DESIGN &amp; METHODOLOGY:</a:t>
            </a:r>
          </a:p>
        </p:txBody>
      </p:sp>
      <p:sp>
        <p:nvSpPr>
          <p:cNvPr id="16" name="TextBox 15">
            <a:extLst>
              <a:ext uri="{FF2B5EF4-FFF2-40B4-BE49-F238E27FC236}">
                <a16:creationId xmlns:a16="http://schemas.microsoft.com/office/drawing/2014/main" id="{C870C99D-C0EB-45F3-B91E-40A07F66DE01}"/>
              </a:ext>
            </a:extLst>
          </p:cNvPr>
          <p:cNvSpPr txBox="1"/>
          <p:nvPr/>
        </p:nvSpPr>
        <p:spPr>
          <a:xfrm>
            <a:off x="227330" y="4626956"/>
            <a:ext cx="6096000" cy="494687"/>
          </a:xfrm>
          <a:prstGeom prst="rect">
            <a:avLst/>
          </a:prstGeom>
          <a:noFill/>
        </p:spPr>
        <p:txBody>
          <a:bodyPr wrap="square">
            <a:spAutoFit/>
          </a:bodyPr>
          <a:lstStyle/>
          <a:p>
            <a:pPr>
              <a:lnSpc>
                <a:spcPct val="150000"/>
              </a:lnSpc>
            </a:pPr>
            <a:r>
              <a:rPr lang="en-US" sz="2000" b="1" u="sng" dirty="0">
                <a:solidFill>
                  <a:srgbClr val="C00000"/>
                </a:solidFill>
                <a:latin typeface="Arial Rounded MT Bold" panose="020F0704030504030204" pitchFamily="34" charset="0"/>
              </a:rPr>
              <a:t>RESEARCH DESIGN:</a:t>
            </a:r>
          </a:p>
        </p:txBody>
      </p:sp>
      <p:sp>
        <p:nvSpPr>
          <p:cNvPr id="17" name="TextBox 16">
            <a:extLst>
              <a:ext uri="{FF2B5EF4-FFF2-40B4-BE49-F238E27FC236}">
                <a16:creationId xmlns:a16="http://schemas.microsoft.com/office/drawing/2014/main" id="{D18716A7-C412-448B-92B3-EE4DDF8F32FD}"/>
              </a:ext>
            </a:extLst>
          </p:cNvPr>
          <p:cNvSpPr txBox="1"/>
          <p:nvPr/>
        </p:nvSpPr>
        <p:spPr>
          <a:xfrm>
            <a:off x="227330" y="5263746"/>
            <a:ext cx="8158789" cy="96552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Exploratory</a:t>
            </a:r>
            <a:r>
              <a:rPr lang="en-US" sz="2000" dirty="0">
                <a:solidFill>
                  <a:schemeClr val="accent2">
                    <a:lumMod val="50000"/>
                  </a:schemeClr>
                </a:solidFill>
                <a:latin typeface="Arial Rounded MT Bold" panose="020F0704030504030204" pitchFamily="34" charset="0"/>
              </a:rPr>
              <a:t>: Investigate AI techniques for phishing detection. </a:t>
            </a:r>
          </a:p>
          <a:p>
            <a:pPr marL="342900" indent="-342900">
              <a:lnSpc>
                <a:spcPct val="150000"/>
              </a:lnSpc>
              <a:buFont typeface="Arial" panose="020B0604020202020204" pitchFamily="34" charset="0"/>
              <a:buChar char="•"/>
            </a:pPr>
            <a:r>
              <a:rPr lang="en-US" sz="2000" dirty="0">
                <a:solidFill>
                  <a:srgbClr val="C00000"/>
                </a:solidFill>
                <a:latin typeface="Arial Rounded MT Bold" panose="020F0704030504030204" pitchFamily="34" charset="0"/>
              </a:rPr>
              <a:t>Experimental</a:t>
            </a:r>
            <a:r>
              <a:rPr lang="en-US" sz="2000" dirty="0">
                <a:solidFill>
                  <a:schemeClr val="accent2">
                    <a:lumMod val="50000"/>
                  </a:schemeClr>
                </a:solidFill>
                <a:latin typeface="Arial Rounded MT Bold" panose="020F0704030504030204" pitchFamily="34" charset="0"/>
              </a:rPr>
              <a:t>: Compare AI models' performance.</a:t>
            </a:r>
            <a:endParaRPr lang="en-US" sz="2000" dirty="0"/>
          </a:p>
        </p:txBody>
      </p:sp>
    </p:spTree>
    <p:extLst>
      <p:ext uri="{BB962C8B-B14F-4D97-AF65-F5344CB8AC3E}">
        <p14:creationId xmlns:p14="http://schemas.microsoft.com/office/powerpoint/2010/main" val="1134231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CF92-B007-46C2-B128-8D5C930D94BD}"/>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C826ACBB-ABD4-4451-8271-CCF377B27103}"/>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596F6E3F-6CB9-4ED8-BF82-AFA8FC23A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extBox 13">
            <a:extLst>
              <a:ext uri="{FF2B5EF4-FFF2-40B4-BE49-F238E27FC236}">
                <a16:creationId xmlns:a16="http://schemas.microsoft.com/office/drawing/2014/main" id="{6C194B7F-8FFB-470D-A506-F3C89FC953A8}"/>
              </a:ext>
            </a:extLst>
          </p:cNvPr>
          <p:cNvSpPr txBox="1"/>
          <p:nvPr/>
        </p:nvSpPr>
        <p:spPr>
          <a:xfrm>
            <a:off x="5628640" y="2052320"/>
            <a:ext cx="45719" cy="369332"/>
          </a:xfrm>
          <a:prstGeom prst="rect">
            <a:avLst/>
          </a:prstGeom>
          <a:noFill/>
        </p:spPr>
        <p:txBody>
          <a:bodyPr wrap="square" rtlCol="0">
            <a:spAutoFit/>
          </a:bodyPr>
          <a:lstStyle/>
          <a:p>
            <a:endParaRPr lang="en-US" dirty="0"/>
          </a:p>
        </p:txBody>
      </p:sp>
      <p:sp>
        <p:nvSpPr>
          <p:cNvPr id="15" name="TextBox 14">
            <a:extLst>
              <a:ext uri="{FF2B5EF4-FFF2-40B4-BE49-F238E27FC236}">
                <a16:creationId xmlns:a16="http://schemas.microsoft.com/office/drawing/2014/main" id="{A26FFEB8-40E1-4F21-AA1E-4B14F8E48672}"/>
              </a:ext>
            </a:extLst>
          </p:cNvPr>
          <p:cNvSpPr txBox="1"/>
          <p:nvPr/>
        </p:nvSpPr>
        <p:spPr>
          <a:xfrm>
            <a:off x="201844" y="0"/>
            <a:ext cx="8579691" cy="5526834"/>
          </a:xfrm>
          <a:prstGeom prst="rect">
            <a:avLst/>
          </a:prstGeom>
          <a:noFill/>
        </p:spPr>
        <p:txBody>
          <a:bodyPr wrap="square">
            <a:spAutoFit/>
          </a:bodyPr>
          <a:lstStyle/>
          <a:p>
            <a:pPr>
              <a:lnSpc>
                <a:spcPct val="150000"/>
              </a:lnSpc>
            </a:pPr>
            <a:endParaRPr lang="en-US" dirty="0">
              <a:solidFill>
                <a:schemeClr val="accent2">
                  <a:lumMod val="50000"/>
                </a:schemeClr>
              </a:solidFill>
              <a:latin typeface="Arial Rounded MT Bold" panose="020F0704030504030204" pitchFamily="34" charset="0"/>
            </a:endParaRPr>
          </a:p>
          <a:p>
            <a:pPr>
              <a:lnSpc>
                <a:spcPct val="150000"/>
              </a:lnSpc>
            </a:pPr>
            <a:r>
              <a:rPr lang="en-US" sz="2000" b="1" u="sng" dirty="0">
                <a:solidFill>
                  <a:srgbClr val="C00000"/>
                </a:solidFill>
                <a:latin typeface="Arial Rounded MT Bold" panose="020F0704030504030204" pitchFamily="34" charset="0"/>
              </a:rPr>
              <a:t>METHODOLOGY:</a:t>
            </a:r>
          </a:p>
          <a:p>
            <a:pPr marL="285750" indent="-285750">
              <a:lnSpc>
                <a:spcPct val="150000"/>
              </a:lnSpc>
              <a:buFont typeface="Wingdings" panose="05000000000000000000" pitchFamily="2" charset="2"/>
              <a:buChar char="Ø"/>
            </a:pPr>
            <a:r>
              <a:rPr lang="en-US" sz="2000" b="1" dirty="0">
                <a:solidFill>
                  <a:srgbClr val="C00000"/>
                </a:solidFill>
                <a:latin typeface="Arial Rounded MT Bold" panose="020F0704030504030204" pitchFamily="34" charset="0"/>
              </a:rPr>
              <a:t>Data Collection:</a:t>
            </a:r>
          </a:p>
          <a:p>
            <a:pPr>
              <a:lnSpc>
                <a:spcPct val="150000"/>
              </a:lnSpc>
            </a:pPr>
            <a:r>
              <a:rPr lang="en-US" sz="2000" dirty="0">
                <a:solidFill>
                  <a:schemeClr val="accent2">
                    <a:lumMod val="50000"/>
                  </a:schemeClr>
                </a:solidFill>
                <a:latin typeface="Arial Rounded MT Bold" panose="020F0704030504030204" pitchFamily="34" charset="0"/>
              </a:rPr>
              <a:t>The dataset for this study is the </a:t>
            </a:r>
            <a:r>
              <a:rPr lang="en-US" sz="2000" dirty="0">
                <a:solidFill>
                  <a:srgbClr val="C00000"/>
                </a:solidFill>
                <a:latin typeface="Arial Rounded MT Bold" panose="020F0704030504030204" pitchFamily="34" charset="0"/>
              </a:rPr>
              <a:t>CEAS 2008 Phishing Email Dataset</a:t>
            </a:r>
            <a:r>
              <a:rPr lang="en-US" sz="2000" dirty="0">
                <a:solidFill>
                  <a:schemeClr val="accent2">
                    <a:lumMod val="50000"/>
                  </a:schemeClr>
                </a:solidFill>
                <a:latin typeface="Arial Rounded MT Bold" panose="020F0704030504030204" pitchFamily="34" charset="0"/>
              </a:rPr>
              <a:t>, which contains labeled email samples that are categorized as either </a:t>
            </a:r>
            <a:r>
              <a:rPr lang="en-US" sz="2000" dirty="0">
                <a:solidFill>
                  <a:srgbClr val="C00000"/>
                </a:solidFill>
                <a:latin typeface="Arial Rounded MT Bold" panose="020F0704030504030204" pitchFamily="34" charset="0"/>
              </a:rPr>
              <a:t>PHISHING </a:t>
            </a:r>
            <a:r>
              <a:rPr lang="en-US" sz="2000" dirty="0">
                <a:solidFill>
                  <a:schemeClr val="accent2">
                    <a:lumMod val="50000"/>
                  </a:schemeClr>
                </a:solidFill>
                <a:latin typeface="Arial Rounded MT Bold" panose="020F0704030504030204" pitchFamily="34" charset="0"/>
              </a:rPr>
              <a:t>or </a:t>
            </a:r>
            <a:r>
              <a:rPr lang="en-US" sz="2000" dirty="0">
                <a:solidFill>
                  <a:srgbClr val="C00000"/>
                </a:solidFill>
                <a:latin typeface="Arial Rounded MT Bold" panose="020F0704030504030204" pitchFamily="34" charset="0"/>
              </a:rPr>
              <a:t>LEGITIMATE</a:t>
            </a:r>
            <a:r>
              <a:rPr lang="en-US" sz="2000" dirty="0">
                <a:solidFill>
                  <a:srgbClr val="800000"/>
                </a:solidFill>
                <a:latin typeface="Arial Rounded MT Bold" panose="020F0704030504030204" pitchFamily="34" charset="0"/>
              </a:rPr>
              <a:t>.</a:t>
            </a:r>
            <a:r>
              <a:rPr lang="en-US" sz="2000" dirty="0">
                <a:solidFill>
                  <a:schemeClr val="accent2">
                    <a:lumMod val="50000"/>
                  </a:schemeClr>
                </a:solidFill>
                <a:latin typeface="Arial Rounded MT Bold" panose="020F0704030504030204" pitchFamily="34" charset="0"/>
              </a:rPr>
              <a:t> </a:t>
            </a:r>
          </a:p>
          <a:p>
            <a:pPr marL="342900" indent="-342900">
              <a:lnSpc>
                <a:spcPct val="150000"/>
              </a:lnSpc>
              <a:buFont typeface="+mj-lt"/>
              <a:buAutoNum type="arabicPeriod"/>
            </a:pPr>
            <a:r>
              <a:rPr lang="en-US" sz="2000" dirty="0">
                <a:solidFill>
                  <a:srgbClr val="C00000"/>
                </a:solidFill>
                <a:latin typeface="Arial Rounded MT Bold" panose="020F0704030504030204" pitchFamily="34" charset="0"/>
              </a:rPr>
              <a:t>Source</a:t>
            </a:r>
            <a:r>
              <a:rPr lang="en-US" sz="2000" dirty="0">
                <a:solidFill>
                  <a:schemeClr val="accent2">
                    <a:lumMod val="50000"/>
                  </a:schemeClr>
                </a:solidFill>
                <a:latin typeface="Arial Rounded MT Bold" panose="020F0704030504030204" pitchFamily="34" charset="0"/>
              </a:rPr>
              <a:t>: Publicly available email data.</a:t>
            </a:r>
          </a:p>
          <a:p>
            <a:pPr marL="342900" indent="-342900">
              <a:lnSpc>
                <a:spcPct val="150000"/>
              </a:lnSpc>
              <a:buFont typeface="+mj-lt"/>
              <a:buAutoNum type="arabicPeriod"/>
            </a:pPr>
            <a:r>
              <a:rPr lang="en-US" sz="2000" dirty="0">
                <a:solidFill>
                  <a:srgbClr val="C00000"/>
                </a:solidFill>
                <a:latin typeface="Arial Rounded MT Bold" panose="020F0704030504030204" pitchFamily="34" charset="0"/>
              </a:rPr>
              <a:t>Dataset Size</a:t>
            </a:r>
            <a:r>
              <a:rPr lang="en-US" sz="2000" dirty="0">
                <a:solidFill>
                  <a:schemeClr val="accent2">
                    <a:lumMod val="50000"/>
                  </a:schemeClr>
                </a:solidFill>
                <a:latin typeface="Arial Rounded MT Bold" panose="020F0704030504030204" pitchFamily="34" charset="0"/>
              </a:rPr>
              <a:t>: The dataset consist of thousands of email samples for training and testing the model.</a:t>
            </a:r>
          </a:p>
          <a:p>
            <a:pPr marL="342900" indent="-342900">
              <a:lnSpc>
                <a:spcPct val="150000"/>
              </a:lnSpc>
              <a:buFont typeface="+mj-lt"/>
              <a:buAutoNum type="arabicPeriod"/>
            </a:pPr>
            <a:r>
              <a:rPr lang="en-US" sz="2000" dirty="0">
                <a:solidFill>
                  <a:srgbClr val="C00000"/>
                </a:solidFill>
                <a:latin typeface="Arial Rounded MT Bold" panose="020F0704030504030204" pitchFamily="34" charset="0"/>
              </a:rPr>
              <a:t>Preprocessing</a:t>
            </a:r>
            <a:r>
              <a:rPr lang="en-US" sz="2000" dirty="0">
                <a:solidFill>
                  <a:schemeClr val="accent2">
                    <a:lumMod val="50000"/>
                  </a:schemeClr>
                </a:solidFill>
                <a:latin typeface="Arial Rounded MT Bold" panose="020F0704030504030204" pitchFamily="34" charset="0"/>
              </a:rPr>
              <a:t>: The data will be cleaned, irrelevant information will be removed, features will be extracted from text data, and categorical data will be transformed.</a:t>
            </a:r>
          </a:p>
        </p:txBody>
      </p:sp>
    </p:spTree>
    <p:extLst>
      <p:ext uri="{BB962C8B-B14F-4D97-AF65-F5344CB8AC3E}">
        <p14:creationId xmlns:p14="http://schemas.microsoft.com/office/powerpoint/2010/main" val="152232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1015</TotalTime>
  <Words>1572</Words>
  <Application>Microsoft Office PowerPoint</Application>
  <PresentationFormat>Widescreen</PresentationFormat>
  <Paragraphs>172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Black</vt:lpstr>
      <vt:lpstr>Arial Rounded MT Bold</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2024-10-02T14:43:52Z</dcterms:created>
  <dcterms:modified xsi:type="dcterms:W3CDTF">2024-12-12T02:02:18Z</dcterms:modified>
</cp:coreProperties>
</file>