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86" r:id="rId5"/>
  </p:sldMasterIdLst>
  <p:notesMasterIdLst>
    <p:notesMasterId r:id="rId24"/>
  </p:notesMasterIdLst>
  <p:handoutMasterIdLst>
    <p:handoutMasterId r:id="rId25"/>
  </p:handoutMasterIdLst>
  <p:sldIdLst>
    <p:sldId id="257" r:id="rId6"/>
    <p:sldId id="368" r:id="rId7"/>
    <p:sldId id="347" r:id="rId8"/>
    <p:sldId id="350" r:id="rId9"/>
    <p:sldId id="371" r:id="rId10"/>
    <p:sldId id="363" r:id="rId11"/>
    <p:sldId id="352" r:id="rId12"/>
    <p:sldId id="357" r:id="rId13"/>
    <p:sldId id="358" r:id="rId14"/>
    <p:sldId id="364" r:id="rId15"/>
    <p:sldId id="372" r:id="rId16"/>
    <p:sldId id="367" r:id="rId17"/>
    <p:sldId id="370" r:id="rId18"/>
    <p:sldId id="369" r:id="rId19"/>
    <p:sldId id="362" r:id="rId20"/>
    <p:sldId id="366" r:id="rId21"/>
    <p:sldId id="365" r:id="rId22"/>
    <p:sldId id="35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6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702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7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6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0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0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115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5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74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17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1BD5F-CF1F-4D6B-B1C4-8A48EA9A188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19E5-8F6E-43C7-9811-E34C8221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80B575-6A20-D13E-D43F-E57FE920DCEA}"/>
              </a:ext>
            </a:extLst>
          </p:cNvPr>
          <p:cNvSpPr txBox="1"/>
          <p:nvPr/>
        </p:nvSpPr>
        <p:spPr>
          <a:xfrm>
            <a:off x="138404" y="12472"/>
            <a:ext cx="11915191" cy="6845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34565" marR="2223770" algn="ctr">
              <a:lnSpc>
                <a:spcPct val="211000"/>
              </a:lnSpc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Project Phase – 1</a:t>
            </a:r>
            <a:endParaRPr lang="en-US" sz="2000" b="1" spc="-9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34565" marR="2223770" lvl="0" indent="0" algn="ctr" defTabSz="914400" rtl="0" eaLnBrk="1" fontAlgn="auto" latinLnBrk="0" hangingPunct="1">
              <a:lnSpc>
                <a:spcPct val="2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423035" marR="14147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“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Deep Forge: An Integrated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Unimodel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Digital Forensics in AI-Generated Content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”</a:t>
            </a:r>
          </a:p>
          <a:p>
            <a:pPr marL="1423035" marR="14147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algn="ctr"/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lang="en-IN" sz="2000" dirty="0" err="1">
                <a:latin typeface="Bahnschrift Light" panose="020B0502040204020203" pitchFamily="34" charset="0"/>
              </a:rPr>
              <a:t>Asiyamath</a:t>
            </a:r>
            <a:r>
              <a:rPr lang="en-IN" sz="2000" dirty="0">
                <a:latin typeface="Bahnschrift Light" panose="020B0502040204020203" pitchFamily="34" charset="0"/>
              </a:rPr>
              <a:t> Azeema                                   4BP22AD008</a:t>
            </a:r>
          </a:p>
          <a:p>
            <a:pPr algn="ctr"/>
            <a:r>
              <a:rPr lang="en-IN" sz="2000" dirty="0" err="1">
                <a:latin typeface="Bahnschrift Light" panose="020B0502040204020203" pitchFamily="34" charset="0"/>
              </a:rPr>
              <a:t>Ayishath</a:t>
            </a:r>
            <a:r>
              <a:rPr lang="en-IN" sz="2000" dirty="0">
                <a:latin typeface="Bahnschrift Light" panose="020B0502040204020203" pitchFamily="34" charset="0"/>
              </a:rPr>
              <a:t> Safa                                            4BP22AD010</a:t>
            </a:r>
          </a:p>
          <a:p>
            <a:pPr algn="ctr"/>
            <a:r>
              <a:rPr lang="en-IN" sz="2000" dirty="0">
                <a:latin typeface="Bahnschrift Light" panose="020B0502040204020203" pitchFamily="34" charset="0"/>
              </a:rPr>
              <a:t>Fathima Anna                                            4BP22AD015</a:t>
            </a:r>
          </a:p>
          <a:p>
            <a:pPr algn="ctr"/>
            <a:r>
              <a:rPr lang="en-IN" sz="2000" dirty="0">
                <a:latin typeface="Bahnschrift Light" panose="020B0502040204020203" pitchFamily="34" charset="0"/>
              </a:rPr>
              <a:t>Sumaiya Naseer Husen Sarwad              4BP22AD051</a:t>
            </a:r>
          </a:p>
          <a:p>
            <a:pPr marL="1423035" marR="141478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Guide: </a:t>
            </a:r>
            <a:r>
              <a:rPr lang="en-US" sz="2000" b="1" kern="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Soudha</a:t>
            </a:r>
            <a:r>
              <a:rPr 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N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2122170" marR="2113915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Department of Artificial Intelligence and Data Science</a:t>
            </a:r>
          </a:p>
          <a:p>
            <a:pPr marL="2122170" marR="2113915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BEARYS INSTITUTE OF TECHNOLOGY</a:t>
            </a:r>
          </a:p>
          <a:p>
            <a:pPr marL="2122170" marR="2113915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Lands End, </a:t>
            </a:r>
            <a:r>
              <a:rPr kumimoji="0" lang="en-US" sz="2400" b="1" i="0" u="none" strike="noStrike" kern="1200" cap="none" spc="-1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Innoli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, </a:t>
            </a:r>
            <a:r>
              <a:rPr kumimoji="0" lang="en-US" sz="2400" b="1" i="0" u="none" strike="noStrike" kern="1200" cap="none" spc="-1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Mangaluru</a:t>
            </a:r>
            <a:r>
              <a:rPr kumimoji="0" lang="en-US" sz="2400" b="1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– 574199</a:t>
            </a:r>
          </a:p>
          <a:p>
            <a:pPr marL="2122170" marR="2113915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  <a:p>
            <a:pPr marL="12065" marR="0" lvl="0" indent="0" algn="ctr" defTabSz="914400" rtl="0" eaLnBrk="1" fontAlgn="auto" latinLnBrk="0" hangingPunct="1">
              <a:lnSpc>
                <a:spcPts val="136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MAY,</a:t>
            </a:r>
            <a:r>
              <a:rPr kumimoji="0" lang="en-US" sz="2400" b="1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en-US" sz="2400" b="1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06A10-3D57-DA34-866A-5BA8E738C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150108"/>
            <a:ext cx="2855700" cy="72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94C74E-DAB3-4110-2F3E-C061D4C9D55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2855700" y="159572"/>
            <a:ext cx="1362075" cy="72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image1.jpeg">
            <a:extLst>
              <a:ext uri="{FF2B5EF4-FFF2-40B4-BE49-F238E27FC236}">
                <a16:creationId xmlns:a16="http://schemas.microsoft.com/office/drawing/2014/main" id="{469CD1B2-8B7D-9FD8-418E-43D15A21A55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58851" y="181394"/>
            <a:ext cx="1095375" cy="1495425"/>
          </a:xfrm>
          <a:prstGeom prst="rect">
            <a:avLst/>
          </a:prstGeom>
        </p:spPr>
      </p:pic>
      <p:sp>
        <p:nvSpPr>
          <p:cNvPr id="2" name="Plaque 1">
            <a:extLst>
              <a:ext uri="{FF2B5EF4-FFF2-40B4-BE49-F238E27FC236}">
                <a16:creationId xmlns:a16="http://schemas.microsoft.com/office/drawing/2014/main" id="{A7F435CE-7675-C234-BEE6-B7B3D2D6C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0374" y="1307690"/>
            <a:ext cx="9753600" cy="540020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0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54788-3418-CB2F-1E5F-3B802D24AA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29323-6A11-BF9F-416F-D4CF44543BAC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251313" y="1951208"/>
            <a:ext cx="10515600" cy="49067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 used for real-time data feeding and augmentation.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with Adam optimizer.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over 5 epochs with validation split.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Flask-based web application.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an image and receive prediction (Real/Fake)with confidence score.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C380F-4645-3677-39B9-5ED1D073F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Research Design and Methodology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8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C859-A220-AD98-E4AF-AE6026C8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65BD1-E84A-8FFC-379D-4318592C3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2DFE69-6E0C-8C8E-3DC9-8F00E44FB2BC}"/>
              </a:ext>
            </a:extLst>
          </p:cNvPr>
          <p:cNvSpPr/>
          <p:nvPr/>
        </p:nvSpPr>
        <p:spPr>
          <a:xfrm>
            <a:off x="353960" y="2578506"/>
            <a:ext cx="2615380" cy="84557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5CC5B2-291D-6722-0EDF-3E0BA76BFE6F}"/>
              </a:ext>
            </a:extLst>
          </p:cNvPr>
          <p:cNvSpPr/>
          <p:nvPr/>
        </p:nvSpPr>
        <p:spPr>
          <a:xfrm>
            <a:off x="1278195" y="3950099"/>
            <a:ext cx="2959509" cy="88490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FRAMES FROM VIDEOS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6280D85-FD81-129C-7B91-118E7C29881D}"/>
              </a:ext>
            </a:extLst>
          </p:cNvPr>
          <p:cNvSpPr/>
          <p:nvPr/>
        </p:nvSpPr>
        <p:spPr>
          <a:xfrm>
            <a:off x="3077498" y="5417574"/>
            <a:ext cx="2723536" cy="983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FRAMES (RESIZING)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DE9AC9-FA8C-3347-B89C-A2F7F4158D19}"/>
              </a:ext>
            </a:extLst>
          </p:cNvPr>
          <p:cNvSpPr/>
          <p:nvPr/>
        </p:nvSpPr>
        <p:spPr>
          <a:xfrm>
            <a:off x="6518788" y="5417574"/>
            <a:ext cx="2723536" cy="983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&amp; TRAIN MODEL (XCEPTION CNN)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0A6FBC-F4CC-AD5E-BED7-B258AE5A2DE5}"/>
              </a:ext>
            </a:extLst>
          </p:cNvPr>
          <p:cNvSpPr/>
          <p:nvPr/>
        </p:nvSpPr>
        <p:spPr>
          <a:xfrm>
            <a:off x="8167239" y="3854247"/>
            <a:ext cx="2851355" cy="9832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WITH TRAINED MODEL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1E7C0B2-03DA-EDEC-1AA1-42784476B0E8}"/>
              </a:ext>
            </a:extLst>
          </p:cNvPr>
          <p:cNvSpPr/>
          <p:nvPr/>
        </p:nvSpPr>
        <p:spPr>
          <a:xfrm>
            <a:off x="9222661" y="2583425"/>
            <a:ext cx="2615380" cy="8455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OR FAKE CLASSIFICATION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F3130E-0978-FAC2-AE65-8FC9AE92E26F}"/>
              </a:ext>
            </a:extLst>
          </p:cNvPr>
          <p:cNvCxnSpPr/>
          <p:nvPr/>
        </p:nvCxnSpPr>
        <p:spPr>
          <a:xfrm>
            <a:off x="2212259" y="3424082"/>
            <a:ext cx="0" cy="5260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E08679-3C31-0C37-515F-EBABC2378B6A}"/>
              </a:ext>
            </a:extLst>
          </p:cNvPr>
          <p:cNvCxnSpPr>
            <a:cxnSpLocks/>
          </p:cNvCxnSpPr>
          <p:nvPr/>
        </p:nvCxnSpPr>
        <p:spPr>
          <a:xfrm>
            <a:off x="3470786" y="4835003"/>
            <a:ext cx="0" cy="4350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6778AC-65EA-C622-073A-75C262AF9FD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801034" y="5909187"/>
            <a:ext cx="7177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959654-EB87-CA22-83C7-2908A6855382}"/>
              </a:ext>
            </a:extLst>
          </p:cNvPr>
          <p:cNvCxnSpPr/>
          <p:nvPr/>
        </p:nvCxnSpPr>
        <p:spPr>
          <a:xfrm flipV="1">
            <a:off x="8642555" y="4837473"/>
            <a:ext cx="0" cy="54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808ABC-617B-E43C-D87D-E2D491D4AAC8}"/>
              </a:ext>
            </a:extLst>
          </p:cNvPr>
          <p:cNvCxnSpPr/>
          <p:nvPr/>
        </p:nvCxnSpPr>
        <p:spPr>
          <a:xfrm flipV="1">
            <a:off x="9733935" y="3429000"/>
            <a:ext cx="0" cy="425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A74B003-F45F-0F39-F5C5-FD37560C81FF}"/>
              </a:ext>
            </a:extLst>
          </p:cNvPr>
          <p:cNvSpPr/>
          <p:nvPr/>
        </p:nvSpPr>
        <p:spPr>
          <a:xfrm>
            <a:off x="4994787" y="2703871"/>
            <a:ext cx="2261419" cy="192711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Deep Forge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54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C86D5-B2E8-6461-4BE4-8FC169EA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6A276-EF66-E7B2-8BDE-9F4B09AED8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19478" y="2310721"/>
            <a:ext cx="9153044" cy="396226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97F21-6168-D0C0-FCF8-0420D69FB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8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3B20-7DFE-700E-9E25-E49C8F406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961D5-0212-8C19-8CCD-3F81D8E58E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CCFCF8-F697-4197-7DCE-97B2B04D4A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5394" y="2470508"/>
            <a:ext cx="9528048" cy="40684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004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C15E7-8A99-4C76-E72C-5AC5A7E3D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9A50-DA68-5EDD-8017-B72B69FD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Time Plan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42BA4-7D19-A7F7-F48C-AF57232AA5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E7ADC7B-9E7E-D26C-B7D3-57DD8E6B1CE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5920563"/>
              </p:ext>
            </p:extLst>
          </p:nvPr>
        </p:nvGraphicFramePr>
        <p:xfrm>
          <a:off x="2261419" y="2386198"/>
          <a:ext cx="7806813" cy="3657600"/>
        </p:xfrm>
        <a:graphic>
          <a:graphicData uri="http://schemas.openxmlformats.org/drawingml/2006/table">
            <a:tbl>
              <a:tblPr/>
              <a:tblGrid>
                <a:gridCol w="1543665">
                  <a:extLst>
                    <a:ext uri="{9D8B030D-6E8A-4147-A177-3AD203B41FA5}">
                      <a16:colId xmlns:a16="http://schemas.microsoft.com/office/drawing/2014/main" val="503826800"/>
                    </a:ext>
                  </a:extLst>
                </a:gridCol>
                <a:gridCol w="6263148">
                  <a:extLst>
                    <a:ext uri="{9D8B030D-6E8A-4147-A177-3AD203B41FA5}">
                      <a16:colId xmlns:a16="http://schemas.microsoft.com/office/drawing/2014/main" val="1217079709"/>
                    </a:ext>
                  </a:extLst>
                </a:gridCol>
              </a:tblGrid>
              <a:tr h="336499"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41736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1–2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 gathering, architecture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250561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3–4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image and video modules (CNN, deepfake detection)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6791375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 CNN-based detection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615018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 multimodal decision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45401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preparation utility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96106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61975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evaluation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383822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and final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069345"/>
                  </a:ext>
                </a:extLst>
              </a:tr>
              <a:tr h="336499"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64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18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FAB0C-002E-D17E-C4E2-E304F2F63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A474-F566-1DC9-D539-A7819B9F4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B9D49-F0FC-E050-EF34-F151C7C255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18F904-A177-033B-BD32-4673A8409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0" y="1828800"/>
            <a:ext cx="12241161" cy="5576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Chollet, F.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Deep Learning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Depthwise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Separable Convolutions, CVPR, 2017.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Afchar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D., et al.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MesoNet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Compact Facial Video Forgery Detection Network, WIFS, 2018.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Rössler, A., et al.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FaceForensics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Learning to Detect Manipulated Facial Images, ICCV, 2019.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Nguyen, H.H., et al.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Two-Stream Neural Networks for Tampered Face Detection,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Sabir, E., et 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Recurrent Convolutional Strategies for Face Manipulation Detection in Videos, CVPRW, 2019.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Nataraj, L., et 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Detecting GAN-Generated Fake Images using Co-occurrence Matrices, Electronic Imaging, 2019.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Amerini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I., et 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Deepfake Video Detection through Optical Flow Based CNN, ICPR, 2020.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Dang, H., et 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 the Detection of Digital Face Manipulation, CVPR, 2021.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and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from GitHub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99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D0FC-9959-697C-01FF-8E173D1F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4B4ED-8F46-F5FF-D14D-612FDE6188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3089188"/>
            <a:ext cx="10515600" cy="3073867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﻿Include audio or temporal features for better accuracy.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﻿Integrate with mobile apps or browser extensions.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﻿Use advanced transformers or multimodal fusion.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5D70A-EF50-AA1F-50AB-050DE8FC23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92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14D5-03EB-87D8-3003-A0407DE8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99643-8DD9-8C56-2F34-6CBE3493CB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3067908"/>
            <a:ext cx="10515600" cy="1897476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﻿Effective pipeline from data extraction to deployment.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﻿Can detect deepfakes from individual frames.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0B54B-193C-9BAF-67F9-BA4E445537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94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7D649-277C-A20F-F588-7EA2B85B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505" y="3056937"/>
            <a:ext cx="3166970" cy="744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02E84-5063-F43E-AC45-9F5CEAA6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83729" y="3723968"/>
            <a:ext cx="362454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43C393-A639-F47D-D8A8-BAF189C5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2475" y="358127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C975-9CCD-F439-17A9-C0ED511F0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190B-4F95-B0E5-D1DB-33FB1B91B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25E98BE-A753-4ECE-3976-CA228F9DA4F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8313" y="2160332"/>
            <a:ext cx="9233105" cy="3694113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Review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Gap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of the Problem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 of Study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 Design and 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Snapshots &amp; Time plan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192623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70AC-601F-D537-3460-3FE09CC6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466F-9F24-C34E-BBA6-2CB943055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DA0BC8-A068-94BD-18F2-E5E8E81968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60877" y="2494958"/>
            <a:ext cx="10959979" cy="2895490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Deepfakes are Al-generated synthetic media where a person's face or voice is altered to appear as someone else.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﻿This technology can be misused for misinformation, fraud, and defamation.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﻿There is an urgent need for forensic systems to verify the authenticity of digital visual content.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﻿The goal is to design a robust and deployable system for deepfake detection.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4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BFBF-F8B0-D44E-B6BF-4A0429AC3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69194-7927-A259-0C43-EE59A46035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6ED4B23-1D78-7553-770B-6D65B6D5946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18638711"/>
              </p:ext>
            </p:extLst>
          </p:nvPr>
        </p:nvGraphicFramePr>
        <p:xfrm>
          <a:off x="645561" y="2157128"/>
          <a:ext cx="10789355" cy="4574179"/>
        </p:xfrm>
        <a:graphic>
          <a:graphicData uri="http://schemas.openxmlformats.org/drawingml/2006/table">
            <a:tbl>
              <a:tblPr/>
              <a:tblGrid>
                <a:gridCol w="888271">
                  <a:extLst>
                    <a:ext uri="{9D8B030D-6E8A-4147-A177-3AD203B41FA5}">
                      <a16:colId xmlns:a16="http://schemas.microsoft.com/office/drawing/2014/main" val="2208676811"/>
                    </a:ext>
                  </a:extLst>
                </a:gridCol>
                <a:gridCol w="2866325">
                  <a:extLst>
                    <a:ext uri="{9D8B030D-6E8A-4147-A177-3AD203B41FA5}">
                      <a16:colId xmlns:a16="http://schemas.microsoft.com/office/drawing/2014/main" val="3122470634"/>
                    </a:ext>
                  </a:extLst>
                </a:gridCol>
                <a:gridCol w="2209423">
                  <a:extLst>
                    <a:ext uri="{9D8B030D-6E8A-4147-A177-3AD203B41FA5}">
                      <a16:colId xmlns:a16="http://schemas.microsoft.com/office/drawing/2014/main" val="3248581797"/>
                    </a:ext>
                  </a:extLst>
                </a:gridCol>
                <a:gridCol w="2947375">
                  <a:extLst>
                    <a:ext uri="{9D8B030D-6E8A-4147-A177-3AD203B41FA5}">
                      <a16:colId xmlns:a16="http://schemas.microsoft.com/office/drawing/2014/main" val="836069418"/>
                    </a:ext>
                  </a:extLst>
                </a:gridCol>
                <a:gridCol w="1877961">
                  <a:extLst>
                    <a:ext uri="{9D8B030D-6E8A-4147-A177-3AD203B41FA5}">
                      <a16:colId xmlns:a16="http://schemas.microsoft.com/office/drawing/2014/main" val="3225977322"/>
                    </a:ext>
                  </a:extLst>
                </a:gridCol>
              </a:tblGrid>
              <a:tr h="358749"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IN" sz="18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022255"/>
                  </a:ext>
                </a:extLst>
              </a:tr>
              <a:tr h="1091004"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</a:t>
                      </a: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Deep Learning with </a:t>
                      </a:r>
                      <a:r>
                        <a:rPr lang="en-US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Depthwise</a:t>
                      </a: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Separable Convolutions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François Chollet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Xception CNN model with depthwise separable convolutions.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15533"/>
                  </a:ext>
                </a:extLst>
              </a:tr>
              <a:tr h="942418"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MesoNet</a:t>
                      </a: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A Compact Facial Video Forgery Detection Network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Afchar</a:t>
                      </a: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small CNN for fast deepfake detection.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045178"/>
                  </a:ext>
                </a:extLst>
              </a:tr>
              <a:tr h="1091004"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FaceForensics++: Learning to Detect Manipulated Facial Images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Rössler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a large dataset for manipulated facial video detection.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5787813"/>
                  </a:ext>
                </a:extLst>
              </a:tr>
              <a:tr h="1091004"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Two-Stream Neural Networks for Tampered Face Detection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Nguyen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Introduced two-stream CNN to detect facial forgeries.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321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190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D0E3-9F95-7C24-5B44-4520FF15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77E9C4-7DBB-0A7A-334F-3E51FD37403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4179581597"/>
              </p:ext>
            </p:extLst>
          </p:nvPr>
        </p:nvGraphicFramePr>
        <p:xfrm>
          <a:off x="422787" y="2241755"/>
          <a:ext cx="11287430" cy="4396422"/>
        </p:xfrm>
        <a:graphic>
          <a:graphicData uri="http://schemas.openxmlformats.org/drawingml/2006/table">
            <a:tbl>
              <a:tblPr/>
              <a:tblGrid>
                <a:gridCol w="1248697">
                  <a:extLst>
                    <a:ext uri="{9D8B030D-6E8A-4147-A177-3AD203B41FA5}">
                      <a16:colId xmlns:a16="http://schemas.microsoft.com/office/drawing/2014/main" val="2792019777"/>
                    </a:ext>
                  </a:extLst>
                </a:gridCol>
                <a:gridCol w="3266275">
                  <a:extLst>
                    <a:ext uri="{9D8B030D-6E8A-4147-A177-3AD203B41FA5}">
                      <a16:colId xmlns:a16="http://schemas.microsoft.com/office/drawing/2014/main" val="3010769895"/>
                    </a:ext>
                  </a:extLst>
                </a:gridCol>
                <a:gridCol w="2257486">
                  <a:extLst>
                    <a:ext uri="{9D8B030D-6E8A-4147-A177-3AD203B41FA5}">
                      <a16:colId xmlns:a16="http://schemas.microsoft.com/office/drawing/2014/main" val="3555328032"/>
                    </a:ext>
                  </a:extLst>
                </a:gridCol>
                <a:gridCol w="3266278">
                  <a:extLst>
                    <a:ext uri="{9D8B030D-6E8A-4147-A177-3AD203B41FA5}">
                      <a16:colId xmlns:a16="http://schemas.microsoft.com/office/drawing/2014/main" val="2697758717"/>
                    </a:ext>
                  </a:extLst>
                </a:gridCol>
                <a:gridCol w="1248694">
                  <a:extLst>
                    <a:ext uri="{9D8B030D-6E8A-4147-A177-3AD203B41FA5}">
                      <a16:colId xmlns:a16="http://schemas.microsoft.com/office/drawing/2014/main" val="2628300011"/>
                    </a:ext>
                  </a:extLst>
                </a:gridCol>
              </a:tblGrid>
              <a:tr h="329554"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8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Contribution</a:t>
                      </a:r>
                      <a:endParaRPr lang="en-IN" sz="1800" i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8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965566"/>
                  </a:ext>
                </a:extLst>
              </a:tr>
              <a:tr h="1076793"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DeepFake</a:t>
                      </a: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 using Spatiotemporal Convolutional Networks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Sabir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 CNN+RNN architecture to learn temporal features.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030791"/>
                  </a:ext>
                </a:extLst>
              </a:tr>
              <a:tr h="1076793"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Detecting GAN-Generated Fake Images using Co-occurrence Matrices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Nataraj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detecting GAN-generated images using co-occurrence matrices.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834393"/>
                  </a:ext>
                </a:extLst>
              </a:tr>
              <a:tr h="827713"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Fighting Deepfakes: Detection Using CNN-LSTM Architecture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Amerini</a:t>
                      </a:r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Combined CNN with LSTM for video deepfake detection.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093591"/>
                  </a:ext>
                </a:extLst>
              </a:tr>
              <a:tr h="1076793">
                <a:tc>
                  <a:txBody>
                    <a:bodyPr/>
                    <a:lstStyle/>
                    <a:p>
                      <a:r>
                        <a:rPr lang="en-IN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Deepfake Detection using EfficientNet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Dang et al.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Applied </a:t>
                      </a:r>
                      <a:r>
                        <a:rPr lang="en-US" sz="18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EfficientNet</a:t>
                      </a:r>
                      <a:r>
                        <a:rPr lang="en-US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lightweight and real-time deepfake detection.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4009" marR="64009" marT="32005" marB="320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09387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9C27E-28FB-F952-C984-47DB49786D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44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9A3C-E76F-276A-1F06-D66FC0F2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Research Gaps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5961-FDE5-969D-CF34-D8F0A501F7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841" y="2383822"/>
            <a:ext cx="10677144" cy="3392424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existing models focus purely on image-based analysis, ignoring temporal (frame sequence) ,text and audio cues.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integration of detection systems into realtime applications.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are often trained and evaluated on one manipulation method, lacking generalization across others (e.g., FaceSwap, Deepfakes, Face2Face).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user-friendly tools for common users to verify content authenticity.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ACA67A-61F6-BB02-1D8D-17D9AD5E0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E0DBD-0B2D-6832-A30D-1A703185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Statement of the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5138A-B125-D716-1DF1-A12D0FBDFA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36D1176-F14A-1D9F-6BFF-48A1CF1B43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AI-forensic tools are limited in scope and specialization, making them insufficient to address the complex and integrated nature of synthetic media threats. There is an urgent need for a unified, modular system that can detect, analyze, and verify the authenticity of content across multiple modalities, including video, image, audio, and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77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44A5C-BCE1-B314-7C71-C8A80C869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01C-8CF3-036F-B41F-AE0D2D4D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Objectives of Study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F93E4-9306-0207-ED3A-6A1797DCBE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25B264-BF63-74E1-C4F1-B440887B7C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8912" y="2239690"/>
            <a:ext cx="10515600" cy="3392424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 and preprocess data from the FaceForensics++ dataset.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a deep learning model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CNN) to classify real vs. fake images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web interface using Flask for easy user interaction.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the model's performance using accuracy and confidence metrics.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scalable pipeline that can be extended to other data modalities (e.g., audio, video sequences).</a:t>
            </a:r>
          </a:p>
        </p:txBody>
      </p:sp>
    </p:spTree>
    <p:extLst>
      <p:ext uri="{BB962C8B-B14F-4D97-AF65-F5344CB8AC3E}">
        <p14:creationId xmlns:p14="http://schemas.microsoft.com/office/powerpoint/2010/main" val="378755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5A9AC-7219-DB97-8B6B-0E6EF4E39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CCBD-107F-D011-1AF7-3CAE0AEE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Research Design and 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5DA70-D7D4-75EB-C33F-515E74DB90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B171F-DB12-072A-27E5-9869701CBF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7276" y="1951092"/>
            <a:ext cx="10778871" cy="3244947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the FaceForensics++ dataset, including real and manipulated videos.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 Extraction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Up to 30 frames per video using OpenCV; resized to 299x299.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﻿</a:t>
            </a:r>
            <a:r>
              <a:rPr lang="en-IN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Frames categorised as real or fake based on their source.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Pretrained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used as a base.</a:t>
            </a:r>
          </a:p>
          <a:p>
            <a:pPr marL="1143000" lvl="2" indent="-45720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top layers added: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GlobalAverage Pooling,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Dense(128), Dense(1, sigmoid).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8914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{C2D2BD4C-AD11-4376-AD2D-0D9F3447FB76}tf56410444_win32</Template>
  <TotalTime>192</TotalTime>
  <Words>1018</Words>
  <Application>Microsoft Office PowerPoint</Application>
  <PresentationFormat>Widescreen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Bahnschrift Light</vt:lpstr>
      <vt:lpstr>Baskerville Old Face</vt:lpstr>
      <vt:lpstr>Calibri</vt:lpstr>
      <vt:lpstr>Calibri Light</vt:lpstr>
      <vt:lpstr>Gill Sans Nova Light</vt:lpstr>
      <vt:lpstr>Times New Roman</vt:lpstr>
      <vt:lpstr>Wingdings</vt:lpstr>
      <vt:lpstr>Custom</vt:lpstr>
      <vt:lpstr>Office Theme</vt:lpstr>
      <vt:lpstr>PowerPoint Presentation</vt:lpstr>
      <vt:lpstr>Contents:</vt:lpstr>
      <vt:lpstr>Introduction</vt:lpstr>
      <vt:lpstr>Literature Review</vt:lpstr>
      <vt:lpstr>Literature Review</vt:lpstr>
      <vt:lpstr>Research Gaps</vt:lpstr>
      <vt:lpstr> Statement of the Problem</vt:lpstr>
      <vt:lpstr>Objectives of Study</vt:lpstr>
      <vt:lpstr>Research Design and Methodology</vt:lpstr>
      <vt:lpstr>Research Design and Methodology</vt:lpstr>
      <vt:lpstr>Flowchart</vt:lpstr>
      <vt:lpstr>Snapshots</vt:lpstr>
      <vt:lpstr>Snapshots</vt:lpstr>
      <vt:lpstr>Time Plan</vt:lpstr>
      <vt:lpstr>References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Deep Forge: An Integrated Unimodel for Digital Forensics In AI-Generated ContentThe power  of communication</dc:title>
  <dc:creator>Sumaiya N.Sarwad</dc:creator>
  <cp:lastModifiedBy>Sumaiya N.Sarwad</cp:lastModifiedBy>
  <cp:revision>9</cp:revision>
  <dcterms:created xsi:type="dcterms:W3CDTF">2025-04-16T19:19:35Z</dcterms:created>
  <dcterms:modified xsi:type="dcterms:W3CDTF">2025-05-19T09:34:13Z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