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p:scale>
          <a:sx n="47" d="100"/>
          <a:sy n="47" d="100"/>
        </p:scale>
        <p:origin x="-2064" y="-8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1AFAD-962C-FC38-87C9-FBC38B1C3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CECA0D-60F0-993A-F93A-A8657E2CC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2BBCB7-8B9C-24F9-8085-D9D6952ACC25}"/>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CA5536BF-B66C-1F9A-C150-DE7446A56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0495FC-D8F7-38C7-7158-10CF4990D724}"/>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5504020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B522A-2CAD-DF9E-16DE-A9DDF51C9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D68FC8D-BE94-3386-AFD1-08784B634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4431F1-092C-38D8-0FE8-CD767D7C1901}"/>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0C24C684-A441-0CD8-C1FA-A901A00B0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F0EB09-CC7B-F18A-5EF1-8C91DD5BAA9E}"/>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6797903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D4AC00-FDA8-1495-6AB4-E26173777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E25BD8-C895-C95A-E1EE-E03CA312D5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E602AC-C437-31E0-0B92-682F30CADBA0}"/>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B168392B-AAF6-9516-66EC-4C8ECCC5D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5F8C6E-9A77-582C-E7BE-9F495EA42902}"/>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73506029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90868-C020-C3B5-469E-21C091CB4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14669D9-E83A-6FB2-A2FB-8D7EF372B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3EF0CF-2FB7-EAA5-7187-49C52E4B7EA4}"/>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51EE984F-39FF-0C40-9CC9-9C40F3AC1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C409A7-211D-8965-84C3-0890A932E8C5}"/>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97621672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FB22F-6CB2-85C9-8A84-9F5F1DD6B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91FC79-FDBB-36E6-1791-77968411D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605B49-3450-9F3D-AEE8-798C8E1EAD42}"/>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B3B64E9C-A03D-5ED3-7B87-46817C9F3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D12642-8669-76FE-333B-479100C25296}"/>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35848680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786984-23B1-36E2-C06C-4A414A1DC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EF5C70-6393-AEA5-2C7B-BDC369279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DFC674E-3520-AE7E-8850-637FB1A9C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3D951E8-B328-6518-0D99-384335F81FD1}"/>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6" name="Footer Placeholder 5">
            <a:extLst>
              <a:ext uri="{FF2B5EF4-FFF2-40B4-BE49-F238E27FC236}">
                <a16:creationId xmlns:a16="http://schemas.microsoft.com/office/drawing/2014/main" xmlns="" id="{9F18669A-5292-170B-5BA9-9943257E7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CAC8D0-E0E0-0DF7-858E-B26A97E1E3A8}"/>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21540583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77304-8D97-9F54-15A2-91AB9F3E0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8A39627-27B3-231F-472D-0FD26DCA1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1B49328-9440-1383-7342-19D2081F9F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1ADF6FF-EA86-5514-D9D4-97ADBBD1C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E00136B-7B91-E6EC-52C5-3A725304E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D31E64A-9FDA-AB26-B75A-6FEFC0CF197E}"/>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8" name="Footer Placeholder 7">
            <a:extLst>
              <a:ext uri="{FF2B5EF4-FFF2-40B4-BE49-F238E27FC236}">
                <a16:creationId xmlns:a16="http://schemas.microsoft.com/office/drawing/2014/main" xmlns="" id="{9D2CDFB8-1CC7-6066-1760-EB7B715F80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23CDE04-4C44-6737-94FF-E98DE93FC4B8}"/>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30203787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48852-34C5-BBF8-CAC0-DCBB639AA3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14D0199-097D-4916-FC55-335F8DE87EF6}"/>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4" name="Footer Placeholder 3">
            <a:extLst>
              <a:ext uri="{FF2B5EF4-FFF2-40B4-BE49-F238E27FC236}">
                <a16:creationId xmlns:a16="http://schemas.microsoft.com/office/drawing/2014/main" xmlns="" id="{1DDE8E29-8EC8-0912-93FF-1D2C01BB3A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21105D6-E44B-A9FF-F5D2-90F082A0CF41}"/>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96196247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664F65-7DC8-D315-0F5D-AC82230CAE3C}"/>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3" name="Footer Placeholder 2">
            <a:extLst>
              <a:ext uri="{FF2B5EF4-FFF2-40B4-BE49-F238E27FC236}">
                <a16:creationId xmlns:a16="http://schemas.microsoft.com/office/drawing/2014/main" xmlns="" id="{A26A67AB-0612-529F-157C-B9B409AC2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9C9DC4-0715-08C7-F53D-1B2C7472702F}"/>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27947773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3CCA9-108A-A0C1-73D4-C6163FB67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3A03C35-A82B-B018-AF04-CC1C19D0F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F63F580-652E-0C48-DD5E-E48CF9DA5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3565A1B-DB75-3E54-F85E-A24AC0908293}"/>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6" name="Footer Placeholder 5">
            <a:extLst>
              <a:ext uri="{FF2B5EF4-FFF2-40B4-BE49-F238E27FC236}">
                <a16:creationId xmlns:a16="http://schemas.microsoft.com/office/drawing/2014/main" xmlns="" id="{86255462-FD55-DA61-F154-501ED0505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8CE1B2-03B0-57B3-0D20-B3F909CD7F3C}"/>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262753539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AA3518-1DF3-849D-CF86-A359DA345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8A5D891-9EE7-9AD5-A68C-902614716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CBBAD67-12A6-F734-CEC8-114F50CD1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18AC6F-4957-38F0-8E0B-B5A7564CBBA4}"/>
              </a:ext>
            </a:extLst>
          </p:cNvPr>
          <p:cNvSpPr>
            <a:spLocks noGrp="1"/>
          </p:cNvSpPr>
          <p:nvPr>
            <p:ph type="dt" sz="half" idx="10"/>
          </p:nvPr>
        </p:nvSpPr>
        <p:spPr/>
        <p:txBody>
          <a:bodyPr/>
          <a:lstStyle/>
          <a:p>
            <a:fld id="{2BC78BC7-776A-45A4-B5E0-A74BAF75AEBE}" type="datetimeFigureOut">
              <a:rPr lang="en-US" smtClean="0"/>
              <a:t>5/13/2025</a:t>
            </a:fld>
            <a:endParaRPr lang="en-US"/>
          </a:p>
        </p:txBody>
      </p:sp>
      <p:sp>
        <p:nvSpPr>
          <p:cNvPr id="6" name="Footer Placeholder 5">
            <a:extLst>
              <a:ext uri="{FF2B5EF4-FFF2-40B4-BE49-F238E27FC236}">
                <a16:creationId xmlns:a16="http://schemas.microsoft.com/office/drawing/2014/main" xmlns="" id="{E1AB80EE-F359-3D4E-78F5-78678DE83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96FA689-E6ED-29CF-4B50-4CCABD153B52}"/>
              </a:ext>
            </a:extLst>
          </p:cNvPr>
          <p:cNvSpPr>
            <a:spLocks noGrp="1"/>
          </p:cNvSpPr>
          <p:nvPr>
            <p:ph type="sldNum" sz="quarter" idx="12"/>
          </p:nvPr>
        </p:nvSpPr>
        <p:spPr/>
        <p:txBody>
          <a:bodyPr/>
          <a:lstStyle/>
          <a:p>
            <a:fld id="{ED631842-D255-4973-93A2-32201FB7F28A}" type="slidenum">
              <a:rPr lang="en-US" smtClean="0"/>
              <a:t>‹#›</a:t>
            </a:fld>
            <a:endParaRPr lang="en-US"/>
          </a:p>
        </p:txBody>
      </p:sp>
    </p:spTree>
    <p:extLst>
      <p:ext uri="{BB962C8B-B14F-4D97-AF65-F5344CB8AC3E}">
        <p14:creationId xmlns:p14="http://schemas.microsoft.com/office/powerpoint/2010/main" val="5224655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8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B13A277-9E0B-64C5-8E00-3255C8BDF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9D3D48C-8B95-59BA-80D4-7EBA7ABCB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06C6918-924B-804D-1293-276B5D4BE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78BC7-776A-45A4-B5E0-A74BAF75AEBE}" type="datetimeFigureOut">
              <a:rPr lang="en-US" smtClean="0"/>
              <a:t>5/13/2025</a:t>
            </a:fld>
            <a:endParaRPr lang="en-US"/>
          </a:p>
        </p:txBody>
      </p:sp>
      <p:sp>
        <p:nvSpPr>
          <p:cNvPr id="5" name="Footer Placeholder 4">
            <a:extLst>
              <a:ext uri="{FF2B5EF4-FFF2-40B4-BE49-F238E27FC236}">
                <a16:creationId xmlns:a16="http://schemas.microsoft.com/office/drawing/2014/main" xmlns="" id="{36E5E484-922A-40AB-A34E-DC24E2262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59E99FC-1327-B065-3628-0A0EF2460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31842-D255-4973-93A2-32201FB7F28A}" type="slidenum">
              <a:rPr lang="en-US" smtClean="0"/>
              <a:t>‹#›</a:t>
            </a:fld>
            <a:endParaRPr lang="en-US"/>
          </a:p>
        </p:txBody>
      </p:sp>
    </p:spTree>
    <p:extLst>
      <p:ext uri="{BB962C8B-B14F-4D97-AF65-F5344CB8AC3E}">
        <p14:creationId xmlns:p14="http://schemas.microsoft.com/office/powerpoint/2010/main" val="295119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tm-atm-card-card-credit-card-371066/"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144A51C-BCEC-74FB-C78D-8BA2C324DF9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91440" y="-66501"/>
            <a:ext cx="12374880" cy="12145816"/>
          </a:xfrm>
          <a:prstGeom prst="rect">
            <a:avLst/>
          </a:prstGeom>
        </p:spPr>
      </p:pic>
      <p:sp>
        <p:nvSpPr>
          <p:cNvPr id="4" name="Title 3">
            <a:extLst>
              <a:ext uri="{FF2B5EF4-FFF2-40B4-BE49-F238E27FC236}">
                <a16:creationId xmlns:a16="http://schemas.microsoft.com/office/drawing/2014/main" xmlns="" id="{676A24E9-1C5B-8EAD-7F67-0D3B72932D35}"/>
              </a:ext>
            </a:extLst>
          </p:cNvPr>
          <p:cNvSpPr>
            <a:spLocks noGrp="1"/>
          </p:cNvSpPr>
          <p:nvPr>
            <p:ph type="title"/>
          </p:nvPr>
        </p:nvSpPr>
        <p:spPr>
          <a:xfrm>
            <a:off x="413559" y="-66501"/>
            <a:ext cx="10733116" cy="3275214"/>
          </a:xfrm>
        </p:spPr>
        <p:txBody>
          <a:bodyPr>
            <a:normAutofit/>
          </a:bodyPr>
          <a:lstStyle/>
          <a:p>
            <a:pPr algn="ctr"/>
            <a:r>
              <a:rPr lang="en-US" sz="8000" b="1" dirty="0">
                <a:latin typeface="Arial Black" panose="020B0A04020102020204" pitchFamily="34" charset="0"/>
              </a:rPr>
              <a:t>CREDIT CARD</a:t>
            </a:r>
            <a:r>
              <a:rPr lang="en-US" dirty="0"/>
              <a:t/>
            </a:r>
            <a:br>
              <a:rPr lang="en-US" dirty="0"/>
            </a:br>
            <a:r>
              <a:rPr lang="en-US" dirty="0"/>
              <a:t> </a:t>
            </a:r>
            <a:r>
              <a:rPr lang="en-US" sz="4800" dirty="0"/>
              <a:t>WEEKLY STATUS REPORT</a:t>
            </a:r>
            <a:endParaRPr lang="en-US" dirty="0"/>
          </a:p>
        </p:txBody>
      </p:sp>
    </p:spTree>
    <p:extLst>
      <p:ext uri="{BB962C8B-B14F-4D97-AF65-F5344CB8AC3E}">
        <p14:creationId xmlns:p14="http://schemas.microsoft.com/office/powerpoint/2010/main" val="11379728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5681A-9666-E309-7BD7-18E9D50FCB5D}"/>
              </a:ext>
            </a:extLst>
          </p:cNvPr>
          <p:cNvSpPr>
            <a:spLocks noGrp="1"/>
          </p:cNvSpPr>
          <p:nvPr>
            <p:ph type="title"/>
          </p:nvPr>
        </p:nvSpPr>
        <p:spPr/>
        <p:txBody>
          <a:bodyPr>
            <a:normAutofit/>
          </a:bodyPr>
          <a:lstStyle/>
          <a:p>
            <a:r>
              <a:rPr lang="en-US" sz="4800" b="1" dirty="0"/>
              <a:t>Project Objective</a:t>
            </a:r>
          </a:p>
        </p:txBody>
      </p:sp>
      <p:sp>
        <p:nvSpPr>
          <p:cNvPr id="3" name="Content Placeholder 2">
            <a:extLst>
              <a:ext uri="{FF2B5EF4-FFF2-40B4-BE49-F238E27FC236}">
                <a16:creationId xmlns:a16="http://schemas.microsoft.com/office/drawing/2014/main" xmlns="" id="{9A02A0BB-70A7-32CE-AF5E-63F4309D121F}"/>
              </a:ext>
            </a:extLst>
          </p:cNvPr>
          <p:cNvSpPr>
            <a:spLocks noGrp="1"/>
          </p:cNvSpPr>
          <p:nvPr>
            <p:ph idx="1"/>
          </p:nvPr>
        </p:nvSpPr>
        <p:spPr/>
        <p:txBody>
          <a:bodyPr>
            <a:normAutofit/>
          </a:bodyPr>
          <a:lstStyle/>
          <a:p>
            <a:pPr marL="0" indent="0" algn="just">
              <a:buNone/>
            </a:pPr>
            <a:r>
              <a:rPr lang="en-US" sz="4400" dirty="0"/>
              <a:t>To develop a comprehensive credit card weekly dashboard that provide real-time insights into key performance metrics and trends, enabling stakeholders to monitor and analyze credit card operations effectively.</a:t>
            </a:r>
          </a:p>
        </p:txBody>
      </p:sp>
    </p:spTree>
    <p:extLst>
      <p:ext uri="{BB962C8B-B14F-4D97-AF65-F5344CB8AC3E}">
        <p14:creationId xmlns:p14="http://schemas.microsoft.com/office/powerpoint/2010/main" val="18783129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59C42-B40A-F33B-F787-068AB88A436D}"/>
              </a:ext>
            </a:extLst>
          </p:cNvPr>
          <p:cNvSpPr>
            <a:spLocks noGrp="1"/>
          </p:cNvSpPr>
          <p:nvPr>
            <p:ph type="title"/>
          </p:nvPr>
        </p:nvSpPr>
        <p:spPr/>
        <p:txBody>
          <a:bodyPr/>
          <a:lstStyle/>
          <a:p>
            <a:r>
              <a:rPr lang="en-US" b="1" dirty="0"/>
              <a:t>Project Insights-Week-53( 31</a:t>
            </a:r>
            <a:r>
              <a:rPr lang="en-US" b="1" baseline="30000" dirty="0"/>
              <a:t>st</a:t>
            </a:r>
            <a:r>
              <a:rPr lang="en-US" b="1" dirty="0"/>
              <a:t> Dec)</a:t>
            </a:r>
          </a:p>
        </p:txBody>
      </p:sp>
      <p:sp>
        <p:nvSpPr>
          <p:cNvPr id="3" name="Content Placeholder 2">
            <a:extLst>
              <a:ext uri="{FF2B5EF4-FFF2-40B4-BE49-F238E27FC236}">
                <a16:creationId xmlns:a16="http://schemas.microsoft.com/office/drawing/2014/main" xmlns="" id="{3B15A460-DB26-5B3A-34BF-B9E21325D8DE}"/>
              </a:ext>
            </a:extLst>
          </p:cNvPr>
          <p:cNvSpPr>
            <a:spLocks noGrp="1"/>
          </p:cNvSpPr>
          <p:nvPr>
            <p:ph idx="1"/>
          </p:nvPr>
        </p:nvSpPr>
        <p:spPr/>
        <p:txBody>
          <a:bodyPr/>
          <a:lstStyle/>
          <a:p>
            <a:pPr marL="0" indent="0">
              <a:buNone/>
            </a:pPr>
            <a:r>
              <a:rPr lang="en-US" sz="3200" dirty="0"/>
              <a:t>WoW change:</a:t>
            </a:r>
          </a:p>
          <a:p>
            <a:r>
              <a:rPr lang="en-US" dirty="0"/>
              <a:t>Revenue increased by 28.8%.</a:t>
            </a:r>
          </a:p>
          <a:p>
            <a:r>
              <a:rPr lang="en-US" dirty="0"/>
              <a:t>Total transaction amount and count increased by   % and %.</a:t>
            </a:r>
          </a:p>
          <a:p>
            <a:r>
              <a:rPr lang="en-US" dirty="0"/>
              <a:t>Customer count increased by xx%.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78410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Insights-Week-53( 31</a:t>
            </a:r>
            <a:r>
              <a:rPr lang="en-US" b="1" baseline="30000" dirty="0"/>
              <a:t>st</a:t>
            </a:r>
            <a:r>
              <a:rPr lang="en-US" b="1" dirty="0"/>
              <a:t> Dec)</a:t>
            </a:r>
            <a:endParaRPr lang="en-IN" dirty="0"/>
          </a:p>
        </p:txBody>
      </p:sp>
      <p:sp>
        <p:nvSpPr>
          <p:cNvPr id="3" name="Content Placeholder 2"/>
          <p:cNvSpPr>
            <a:spLocks noGrp="1"/>
          </p:cNvSpPr>
          <p:nvPr>
            <p:ph idx="1"/>
          </p:nvPr>
        </p:nvSpPr>
        <p:spPr/>
        <p:txBody>
          <a:bodyPr>
            <a:normAutofit lnSpcReduction="10000"/>
          </a:bodyPr>
          <a:lstStyle/>
          <a:p>
            <a:r>
              <a:rPr lang="en-US" dirty="0"/>
              <a:t>Overall revenue is 57M</a:t>
            </a:r>
          </a:p>
          <a:p>
            <a:r>
              <a:rPr lang="en-US" dirty="0"/>
              <a:t>Total interest is 8M</a:t>
            </a:r>
          </a:p>
          <a:p>
            <a:r>
              <a:rPr lang="en-US" dirty="0"/>
              <a:t>Total transaction amount is 46M</a:t>
            </a:r>
          </a:p>
          <a:p>
            <a:r>
              <a:rPr lang="en-US" dirty="0"/>
              <a:t>Male customers are contributing more in revenue: 31M, female: 26M</a:t>
            </a:r>
          </a:p>
          <a:p>
            <a:r>
              <a:rPr lang="en-US" dirty="0"/>
              <a:t>Blue &amp; Silver credit cards are contributing to 93% of overall transactions</a:t>
            </a:r>
          </a:p>
          <a:p>
            <a:r>
              <a:rPr lang="en-US" dirty="0"/>
              <a:t>TX, NY &amp; CA are contributing to 68%</a:t>
            </a:r>
          </a:p>
          <a:p>
            <a:r>
              <a:rPr lang="en-US" dirty="0"/>
              <a:t>Overall activation rate is 57.5</a:t>
            </a:r>
            <a:r>
              <a:rPr lang="en-US" dirty="0" smtClean="0"/>
              <a:t>%</a:t>
            </a:r>
            <a:endParaRPr lang="en-US" dirty="0"/>
          </a:p>
          <a:p>
            <a:r>
              <a:rPr lang="en-US" dirty="0"/>
              <a:t>Overall delinquent rate is 6.06%</a:t>
            </a:r>
          </a:p>
          <a:p>
            <a:endParaRPr lang="en-IN" dirty="0"/>
          </a:p>
        </p:txBody>
      </p:sp>
    </p:spTree>
    <p:extLst>
      <p:ext uri="{BB962C8B-B14F-4D97-AF65-F5344CB8AC3E}">
        <p14:creationId xmlns:p14="http://schemas.microsoft.com/office/powerpoint/2010/main" val="323258959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04981"/>
            <a:ext cx="11903529" cy="6632876"/>
          </a:xfrm>
          <a:prstGeom prst="rect">
            <a:avLst/>
          </a:prstGeom>
        </p:spPr>
      </p:pic>
    </p:spTree>
    <p:extLst>
      <p:ext uri="{BB962C8B-B14F-4D97-AF65-F5344CB8AC3E}">
        <p14:creationId xmlns:p14="http://schemas.microsoft.com/office/powerpoint/2010/main" val="377682152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5D031-6AE2-E856-4A5C-704688D40B2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CC8CE97C-D07C-AA92-AA37-8DB8AB663B23}"/>
              </a:ext>
            </a:extLst>
          </p:cNvPr>
          <p:cNvSpPr>
            <a:spLocks noGrp="1"/>
          </p:cNvSpPr>
          <p:nvPr>
            <p:ph idx="1"/>
          </p:nvPr>
        </p:nvSpPr>
        <p:spPr/>
        <p:txBody>
          <a:bodyPr>
            <a:normAutofit lnSpcReduction="10000"/>
          </a:bodyPr>
          <a:lstStyle/>
          <a:p>
            <a:r>
              <a:rPr lang="en-US" dirty="0"/>
              <a:t>As we close out Week 53 and reflect on the year’s performance, the data presents a compelling story. With an overall revenue of $57M, driven significantly by male customers contributing $31M and female customers $26M, we see a strong market engagement across demographics. The blue and silver credit cards continue to dominate transactions, accounting for 93% of total activity, reinforcing their popularity</a:t>
            </a:r>
            <a:r>
              <a:rPr lang="en-US" b="1" dirty="0"/>
              <a:t>.</a:t>
            </a:r>
          </a:p>
          <a:p>
            <a:r>
              <a:rPr lang="en-US" dirty="0"/>
              <a:t>These insights provide a solid foundation for refining strategies in the coming weeks and ensuring sustainable growth in the credit card market. Moving forward, optimizing customer engagement and improving delinquency management will be key priorities.</a:t>
            </a: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66082514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244</Words>
  <Application>Microsoft Office PowerPoint</Application>
  <PresentationFormat>Custom</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CREDIT CARD  WEEKLY STATUS REPORT</vt:lpstr>
      <vt:lpstr>Project Objective</vt:lpstr>
      <vt:lpstr>Project Insights-Week-53( 31st Dec)</vt:lpstr>
      <vt:lpstr>Project Insights-Week-53( 31st Dec)</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WEEKLY STATUS REPORT</dc:title>
  <dc:creator>USER</dc:creator>
  <cp:lastModifiedBy>aboobacker m</cp:lastModifiedBy>
  <cp:revision>4</cp:revision>
  <dcterms:created xsi:type="dcterms:W3CDTF">2025-05-12T10:36:09Z</dcterms:created>
  <dcterms:modified xsi:type="dcterms:W3CDTF">2025-05-13T18:01:28Z</dcterms:modified>
</cp:coreProperties>
</file>