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8A61-024E-5A43-AB7B-B8BE2D617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5A7D3-5414-79AF-B7F4-332E0DDB3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D9DDE-5EAA-3ADA-9AA8-3C721A59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6579-E457-429F-B1B1-A4E44860550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922B9-C194-3DC1-C1BF-3D4FC2A4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03829-F958-C81E-C918-0875CE50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D0E1-AD8D-4512-9DEF-4B727329B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75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CA4A-F76B-8987-9A5C-AC2DF8F2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0D133-6E5C-BBCF-5816-09268A4E1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466A6-6A2A-665E-F0FF-3A5E24EA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6579-E457-429F-B1B1-A4E44860550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7BCE5-E2E4-12E6-E5D9-408DD000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2B950-D115-28CF-FAF4-A7625D3B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D0E1-AD8D-4512-9DEF-4B727329B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29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21595A-0F88-8122-7EDD-DD622495F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123DB-6FF6-1CDE-AB88-1F32342D7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649CD-6082-0AE9-D49B-1E2E4793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6579-E457-429F-B1B1-A4E44860550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C37DD-C7D7-1BEC-172F-3BD4FD88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2FCCF-54AC-3E39-652C-67857144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D0E1-AD8D-4512-9DEF-4B727329B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85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728D-2D58-760B-0923-3A5EA028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E2EF9-A2E4-A456-0E5B-9668E54CE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6A1FE-54AC-D201-1BC8-A419BA27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6579-E457-429F-B1B1-A4E44860550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1F03C-D841-B408-F57E-29B52CEC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7423-9E1F-0642-D7A9-25C8E658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D0E1-AD8D-4512-9DEF-4B727329B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72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58F5-1423-4137-6621-1FE50315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48D52-C95B-9BDA-3B8F-59E469570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E3C40-A6FE-2564-12E6-6B8366B1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6579-E457-429F-B1B1-A4E44860550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2BD4E-2CFF-EE25-DA97-0E8E0C56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58518-2E67-4D06-EE9B-E4546F18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D0E1-AD8D-4512-9DEF-4B727329B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88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A48E-87CC-0D6B-68A7-05C4655E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9013-6E73-D28A-C787-5E86F4130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D759E-399E-7AB9-7227-C34E937F3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01289-6EB0-5029-9CE3-F81DC4D6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6579-E457-429F-B1B1-A4E44860550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18D5B-A6C9-02B4-155D-7884E654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ADCD7-3F60-C20B-46F6-28068053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D0E1-AD8D-4512-9DEF-4B727329B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66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7ED4-3607-F39A-03C4-09BF8E15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20F2C-2C16-6AB6-8513-0E66F0DC4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F19EB-FAEB-26F8-4070-36B297BDB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251A6-07E9-DE03-E89F-315E9BE64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9843D-9300-FE0F-BA4B-541C87C83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1FDC4-110D-DB81-45ED-54CD92A1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6579-E457-429F-B1B1-A4E44860550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B139A-DDA9-3405-69E1-27491C3E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5C71A-9BB4-F41E-A44F-A4D70374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D0E1-AD8D-4512-9DEF-4B727329B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4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5D5E-C38E-B565-A4EF-676ED067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045DC-DC3D-990C-8D01-55F4805D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6579-E457-429F-B1B1-A4E44860550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7ED3A-6814-CCE9-254D-5EEA3FCD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83AFA-3FB2-5E45-6AFD-9140E957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D0E1-AD8D-4512-9DEF-4B727329B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50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E4121-2C18-2C30-05E6-9EAC9E63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6579-E457-429F-B1B1-A4E44860550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581C3-B6D2-5CB0-09EE-198CD66A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9AC9A-1B43-EFF9-55CF-D857E231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D0E1-AD8D-4512-9DEF-4B727329B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24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AB94-3BFC-0F31-0CB6-08FF2C1F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FD71-1DC7-94A3-4D71-435A7CC8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6ACB1-7CBB-B913-6838-19EA89EB6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B0C83-E790-6CCB-B5B5-00B23103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6579-E457-429F-B1B1-A4E44860550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06725-62EA-D780-C39B-6B41FAD7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6377E-CF2A-8347-B60B-7DD02761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D0E1-AD8D-4512-9DEF-4B727329B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56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0BB3-B833-89FF-968B-5BED53B2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EA5524-95D2-8B5C-9EBE-E087B6C06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FF650-DBD2-584D-0CF0-A51E552B8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C3BA1-1186-E86A-6251-0560F685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6579-E457-429F-B1B1-A4E44860550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A5054-2163-3B6E-0BEE-E41BC5ED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D51F4-DEF7-49D1-743E-BA3C6568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D0E1-AD8D-4512-9DEF-4B727329B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1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4D2B5-EC4F-059E-A66C-1B2F19A26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87663-6361-A8DE-A126-92B230193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72640-A915-81B9-DA99-082C075C8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76579-E457-429F-B1B1-A4E44860550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984B9-30A4-22CB-4F2E-1EED1C799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D931C-AFA4-AD2A-214C-4B615C82C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D0E1-AD8D-4512-9DEF-4B727329B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35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7CD1CB-0BEE-D4CF-7FDA-1533E299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1884"/>
            <a:ext cx="10655711" cy="3254477"/>
          </a:xfrm>
        </p:spPr>
        <p:txBody>
          <a:bodyPr>
            <a:normAutofit/>
          </a:bodyPr>
          <a:lstStyle/>
          <a:p>
            <a:pPr algn="ctr"/>
            <a:br>
              <a:rPr lang="en-IN" dirty="0"/>
            </a:br>
            <a:r>
              <a:rPr lang="en-IN" sz="5300" b="1" dirty="0">
                <a:solidFill>
                  <a:schemeClr val="accent6">
                    <a:lumMod val="50000"/>
                  </a:schemeClr>
                </a:solidFill>
              </a:rPr>
              <a:t>ADELE COMPUTER HARDWARE COMPANY</a:t>
            </a:r>
            <a:br>
              <a:rPr lang="en-IN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IN" sz="3600" dirty="0">
                <a:solidFill>
                  <a:schemeClr val="accent6">
                    <a:lumMod val="50000"/>
                  </a:schemeClr>
                </a:solidFill>
              </a:rPr>
              <a:t>SALES INSIGHTS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17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16E169-391A-C532-21C5-DF2AF9A3AEC1}"/>
              </a:ext>
            </a:extLst>
          </p:cNvPr>
          <p:cNvSpPr txBox="1"/>
          <p:nvPr/>
        </p:nvSpPr>
        <p:spPr>
          <a:xfrm>
            <a:off x="619432" y="757083"/>
            <a:ext cx="9822426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/>
              <a:t>Business Context</a:t>
            </a:r>
          </a:p>
          <a:p>
            <a:pPr>
              <a:buNone/>
            </a:pPr>
            <a:endParaRPr lang="en-US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computer hardware business has been facing increasing pressure due to a rapidly changing market environment. Sales trends vary significantly across regions, and the lack of timely, consolidated insights has made it challenging to respond proactively.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Recognizing the need for better visibility, the Sales Director initiated a data analysis project with the goal of creating a </a:t>
            </a:r>
            <a:r>
              <a:rPr lang="en-US" sz="2800" b="1" dirty="0"/>
              <a:t>Power BI dashboard</a:t>
            </a:r>
            <a:r>
              <a:rPr lang="en-US" sz="2800" dirty="0"/>
              <a:t> that delivers </a:t>
            </a:r>
            <a:r>
              <a:rPr lang="en-US" sz="2800" b="1" dirty="0"/>
              <a:t>real-time sales insights</a:t>
            </a:r>
            <a:r>
              <a:rPr lang="en-US" sz="2800" dirty="0"/>
              <a:t> and eliminates manual reporting efforts.</a:t>
            </a:r>
          </a:p>
        </p:txBody>
      </p:sp>
    </p:spTree>
    <p:extLst>
      <p:ext uri="{BB962C8B-B14F-4D97-AF65-F5344CB8AC3E}">
        <p14:creationId xmlns:p14="http://schemas.microsoft.com/office/powerpoint/2010/main" val="126289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CCD971-2ABD-0A80-470A-3C8EDF1C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48" y="1277765"/>
            <a:ext cx="10478729" cy="1129378"/>
          </a:xfrm>
        </p:spPr>
        <p:txBody>
          <a:bodyPr>
            <a:normAutofit fontScale="90000"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 Performance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01EF546-0E54-89D6-BA7D-4DFF864B1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1832" y="2623552"/>
            <a:ext cx="1072207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 revenue reached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₹984.81M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Delhi NCR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emerged as the top-performing market, contributing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₹519.51M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over 50% of the total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notable markets include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Mumbai (₹150.08M)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Ahmedabad (₹132.31M)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42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37B1A9-AE31-426D-A47F-3D1ADAD6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IN" b="1" dirty="0"/>
              <a:t>Sales Quantity</a:t>
            </a:r>
            <a:r>
              <a:rPr lang="en-IN" dirty="0"/>
              <a:t>:</a:t>
            </a:r>
            <a:br>
              <a:rPr lang="en-IN" dirty="0"/>
            </a:b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510DD7-079F-1A64-0C22-D51F50CB35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0046" y="1412670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 million units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sold in total.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North zone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leads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1.27M units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showing clear dominance in volume.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 and South zones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lag behind significantly with 0.76M and 0.40M units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45402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D19C-6DBD-7B21-D831-328422CE54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Customer Insights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sz="3600" b="1" dirty="0" err="1"/>
              <a:t>Electricalsara</a:t>
            </a:r>
            <a:r>
              <a:rPr lang="en-US" sz="3600" b="1" dirty="0"/>
              <a:t> Stores</a:t>
            </a:r>
            <a:r>
              <a:rPr lang="en-US" sz="3600" dirty="0"/>
              <a:t> </a:t>
            </a:r>
            <a:r>
              <a:rPr lang="en-US" dirty="0"/>
              <a:t>is the highest revenue-generating customer, accounting for </a:t>
            </a:r>
            <a:r>
              <a:rPr lang="en-US" b="1" dirty="0"/>
              <a:t>₹413.33M</a:t>
            </a:r>
            <a:r>
              <a:rPr lang="en-US" dirty="0"/>
              <a:t> in sales.</a:t>
            </a:r>
            <a:br>
              <a:rPr lang="en-US" dirty="0"/>
            </a:br>
            <a:r>
              <a:rPr lang="en-US" dirty="0"/>
              <a:t>Other key accounts include </a:t>
            </a:r>
            <a:r>
              <a:rPr lang="en-US" b="1" dirty="0"/>
              <a:t>Premium Stores, Excel Stores, and Nixon</a:t>
            </a:r>
            <a:r>
              <a:rPr lang="en-US" dirty="0"/>
              <a:t>, each contributing between ₹44M–₹49M.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78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0718-F500-82E7-27D5-CC2A0BE6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48" y="1365300"/>
            <a:ext cx="10515600" cy="1325563"/>
          </a:xfrm>
        </p:spPr>
        <p:txBody>
          <a:bodyPr/>
          <a:lstStyle/>
          <a:p>
            <a:r>
              <a:rPr lang="en-US" b="1" dirty="0"/>
              <a:t>Customer Insights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79C89-802E-6B73-632F-1F040AF97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548" y="26908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/>
              <a:t>Electricalsara</a:t>
            </a:r>
            <a:r>
              <a:rPr lang="en-US" sz="2000" b="1" dirty="0"/>
              <a:t> Stores</a:t>
            </a:r>
            <a:r>
              <a:rPr lang="en-US" sz="2000" dirty="0"/>
              <a:t> </a:t>
            </a:r>
            <a:r>
              <a:rPr lang="en-US" dirty="0"/>
              <a:t>is the highest revenue-generating customer, accounting for </a:t>
            </a:r>
            <a:r>
              <a:rPr lang="en-US" b="1" dirty="0"/>
              <a:t>₹413.33M</a:t>
            </a:r>
            <a:r>
              <a:rPr lang="en-US" dirty="0"/>
              <a:t> in sales.</a:t>
            </a:r>
            <a:br>
              <a:rPr lang="en-US" dirty="0"/>
            </a:br>
            <a:r>
              <a:rPr lang="en-US" dirty="0"/>
              <a:t>Other key accounts include </a:t>
            </a:r>
            <a:r>
              <a:rPr lang="en-US" b="1" dirty="0"/>
              <a:t>Premium Stores, Excel Stores, and Nixon</a:t>
            </a:r>
            <a:r>
              <a:rPr lang="en-US" dirty="0"/>
              <a:t>, each contributing between ₹44M–₹49M.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70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2E0FC31-5AD5-5DDB-F32B-042C43541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80651" y="2345882"/>
            <a:ext cx="622136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3200" b="1" dirty="0"/>
              <a:t>Product</a:t>
            </a:r>
            <a:r>
              <a:rPr lang="en-IN" sz="2400" b="1" dirty="0"/>
              <a:t> </a:t>
            </a:r>
            <a:r>
              <a:rPr lang="en-IN" sz="3200" b="1" dirty="0"/>
              <a:t>Performance</a:t>
            </a:r>
            <a:r>
              <a:rPr lang="en-IN" sz="2400" dirty="0"/>
              <a:t>: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0B703DF-5EED-CE4E-3DC3-EFCF78205B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3896" y="3905010"/>
            <a:ext cx="1040990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"Prod040"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top-selling item, generating nearly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₹470M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products contributed significantly less, highlighting a strong reliance on a few high-performing SKUs.</a:t>
            </a:r>
          </a:p>
        </p:txBody>
      </p:sp>
    </p:spTree>
    <p:extLst>
      <p:ext uri="{BB962C8B-B14F-4D97-AF65-F5344CB8AC3E}">
        <p14:creationId xmlns:p14="http://schemas.microsoft.com/office/powerpoint/2010/main" val="307122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8E245B-6B56-9A35-C5E7-F271C49F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49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IN" sz="66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291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300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ADELE COMPUTER HARDWARE COMPANY SALES INSIGHTS</vt:lpstr>
      <vt:lpstr>PowerPoint Presentation</vt:lpstr>
      <vt:lpstr>Revenue Performance: </vt:lpstr>
      <vt:lpstr>Sales Quantity: </vt:lpstr>
      <vt:lpstr>       Customer Insights:  Electricalsara Stores is the highest revenue-generating customer, accounting for ₹413.33M in sales. Other key accounts include Premium Stores, Excel Stores, and Nixon, each contributing between ₹44M–₹49M. </vt:lpstr>
      <vt:lpstr>Customer Insights:</vt:lpstr>
      <vt:lpstr>Product Performance:.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aboobacker m</dc:creator>
  <cp:lastModifiedBy>aboobacker m</cp:lastModifiedBy>
  <cp:revision>1</cp:revision>
  <dcterms:created xsi:type="dcterms:W3CDTF">2025-05-16T17:18:08Z</dcterms:created>
  <dcterms:modified xsi:type="dcterms:W3CDTF">2025-05-16T17:20:58Z</dcterms:modified>
</cp:coreProperties>
</file>