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890" r:id="rId3"/>
  </p:sldMasterIdLst>
  <p:sldIdLst>
    <p:sldId id="304" r:id="rId4"/>
    <p:sldId id="314" r:id="rId5"/>
    <p:sldId id="322" r:id="rId6"/>
    <p:sldId id="323" r:id="rId7"/>
    <p:sldId id="324" r:id="rId8"/>
    <p:sldId id="325" r:id="rId9"/>
    <p:sldId id="271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4660"/>
  </p:normalViewPr>
  <p:slideViewPr>
    <p:cSldViewPr>
      <p:cViewPr varScale="1">
        <p:scale>
          <a:sx n="85" d="100"/>
          <a:sy n="85" d="100"/>
        </p:scale>
        <p:origin x="8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243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89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4C6D-D50E-45A2-B519-78C44D58BD61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A8DBB25-443A-400D-A34C-E36F904EBE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03823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14334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81086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8343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553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4C6D-D50E-45A2-B519-78C44D58BD61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A8DBB25-443A-400D-A34C-E36F904EBE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144780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724619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153262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7537019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911199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6371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4C6D-D50E-45A2-B519-78C44D58BD61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BB25-443A-400D-A34C-E36F904EBE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75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14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80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566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323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4328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112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6277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515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759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501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72" r:id="rId12"/>
    <p:sldLayoutId id="2147483656" r:id="rId13"/>
    <p:sldLayoutId id="2147483675" r:id="rId14"/>
    <p:sldLayoutId id="2147483676" r:id="rId15"/>
    <p:sldLayoutId id="2147483677" r:id="rId16"/>
    <p:sldLayoutId id="2147483649" r:id="rId17"/>
    <p:sldLayoutId id="2147483704" r:id="rId18"/>
    <p:sldLayoutId id="2147483705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6" r:id="rId2"/>
    <p:sldLayoutId id="2147483707" r:id="rId3"/>
    <p:sldLayoutId id="2147483708" r:id="rId4"/>
    <p:sldLayoutId id="2147483709" r:id="rId5"/>
    <p:sldLayoutId id="2147483827" r:id="rId6"/>
    <p:sldLayoutId id="2147483828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70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3" r:id="rId12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3ti ppt bg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" y="-2381"/>
            <a:ext cx="9144476" cy="5147786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539552" y="1707654"/>
            <a:ext cx="7788116" cy="1458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en-US" sz="4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rlito" panose="020F0502020204030204" charset="0"/>
                <a:cs typeface="Carlito" panose="020F0502020204030204" charset="0"/>
              </a:rPr>
              <a:t>PENULISAN ILMIAH</a:t>
            </a:r>
          </a:p>
          <a:p>
            <a:pPr algn="r"/>
            <a:r>
              <a:rPr lang="en-US" alt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rlito" panose="020F0502020204030204" charset="0"/>
                <a:cs typeface="Carlito" panose="020F0502020204030204" charset="0"/>
              </a:rPr>
              <a:t>Sesi</a:t>
            </a: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rlito" panose="020F0502020204030204" charset="0"/>
                <a:cs typeface="Carlito" panose="020F0502020204030204" charset="0"/>
              </a:rPr>
              <a:t> 09. </a:t>
            </a:r>
            <a:r>
              <a:rPr lang="en-US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arlito" panose="020F0502020204030204" charset="0"/>
                <a:cs typeface="Carlito" panose="020F0502020204030204" charset="0"/>
              </a:rPr>
              <a:t>Software Requirement Specifications (SRS)</a:t>
            </a:r>
            <a:endParaRPr lang="en-US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arlito" panose="020F0502020204030204" charset="0"/>
              <a:cs typeface="Carlito" panose="020F0502020204030204" charset="0"/>
            </a:endParaRPr>
          </a:p>
          <a:p>
            <a:pPr algn="r"/>
            <a:r>
              <a:rPr lang="en-US" altLang="en-US" sz="1575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adea" panose="02000506000000020000" charset="0"/>
                <a:cs typeface="Caladea" panose="02000506000000020000" charset="0"/>
              </a:rPr>
              <a:t>Nanang Maulana Y</a:t>
            </a:r>
            <a:endParaRPr lang="en-US" altLang="en-US" sz="1575" b="1" dirty="0">
              <a:solidFill>
                <a:schemeClr val="bg1"/>
              </a:solidFill>
              <a:latin typeface="Caladea" panose="02000506000000020000" charset="0"/>
              <a:cs typeface="Caladea" panose="02000506000000020000" charset="0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DE3D-674F-477A-8402-3DEEE3BA7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 err="1">
                <a:solidFill>
                  <a:schemeClr val="tx1"/>
                </a:solidFill>
                <a:latin typeface="Tahoma" panose="020B0604030504040204" pitchFamily="34" charset="0"/>
                <a:ea typeface="Microsoft YaHei" panose="020B0503020204020204" pitchFamily="34" charset="-122"/>
              </a:rPr>
              <a:t>Definisi</a:t>
            </a:r>
            <a:endParaRPr lang="en-US" altLang="en-US" b="1" dirty="0">
              <a:solidFill>
                <a:schemeClr val="tx1"/>
              </a:solidFill>
              <a:latin typeface="Tahoma" panose="020B060403050404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082945-DFF3-4DD4-A39F-88A47A3CF19E}"/>
              </a:ext>
            </a:extLst>
          </p:cNvPr>
          <p:cNvSpPr txBox="1"/>
          <p:nvPr/>
        </p:nvSpPr>
        <p:spPr>
          <a:xfrm>
            <a:off x="822960" y="1563638"/>
            <a:ext cx="7543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Software Requirement Specification (SRS)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yang </a:t>
            </a:r>
          </a:p>
          <a:p>
            <a:pPr algn="l"/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oleh software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oleh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SRS </a:t>
            </a:r>
            <a:r>
              <a:rPr lang="en-US" dirty="0" err="1"/>
              <a:t>mencantumkan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deskripsi</a:t>
            </a:r>
            <a:r>
              <a:rPr lang="en-US" dirty="0"/>
              <a:t> software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linkungannya</a:t>
            </a:r>
            <a:r>
              <a:rPr lang="en-US" dirty="0"/>
              <a:t>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, </a:t>
            </a:r>
            <a:r>
              <a:rPr lang="en-US" dirty="0" err="1"/>
              <a:t>komunikasi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dan User.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SRS </a:t>
            </a:r>
            <a:r>
              <a:rPr lang="en-US" dirty="0" err="1"/>
              <a:t>terdii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dokumentasi</a:t>
            </a:r>
            <a:r>
              <a:rPr lang="en-US" dirty="0"/>
              <a:t> yang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melengkapi</a:t>
            </a: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Objective </a:t>
            </a:r>
            <a:r>
              <a:rPr lang="en-US" dirty="0" err="1"/>
              <a:t>dari</a:t>
            </a:r>
            <a:r>
              <a:rPr lang="en-US" dirty="0"/>
              <a:t> SRS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</a:p>
          <a:p>
            <a:pPr algn="l"/>
            <a:r>
              <a:rPr lang="en-US" dirty="0" err="1"/>
              <a:t>dipenuhi</a:t>
            </a:r>
            <a:r>
              <a:rPr lang="en-US" dirty="0"/>
              <a:t> oleh software dan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persetujuan</a:t>
            </a:r>
            <a:r>
              <a:rPr lang="en-US" dirty="0"/>
              <a:t> </a:t>
            </a:r>
            <a:r>
              <a:rPr lang="en-US" dirty="0" err="1"/>
              <a:t>pelanggan</a:t>
            </a:r>
            <a:endParaRPr lang="en-US" dirty="0"/>
          </a:p>
          <a:p>
            <a:pPr algn="l"/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8181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DE3D-674F-477A-8402-3DEEE3BA7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 err="1">
                <a:solidFill>
                  <a:schemeClr val="tx1"/>
                </a:solidFill>
                <a:latin typeface="Tahoma" panose="020B0604030504040204" pitchFamily="34" charset="0"/>
                <a:ea typeface="Microsoft YaHei" panose="020B0503020204020204" pitchFamily="34" charset="-122"/>
              </a:rPr>
              <a:t>Definisi</a:t>
            </a:r>
            <a:endParaRPr lang="en-US" altLang="en-US" b="1" dirty="0">
              <a:solidFill>
                <a:schemeClr val="tx1"/>
              </a:solidFill>
              <a:latin typeface="Tahoma" panose="020B060403050404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082945-DFF3-4DD4-A39F-88A47A3CF19E}"/>
              </a:ext>
            </a:extLst>
          </p:cNvPr>
          <p:cNvSpPr txBox="1"/>
          <p:nvPr/>
        </p:nvSpPr>
        <p:spPr>
          <a:xfrm>
            <a:off x="822960" y="1563638"/>
            <a:ext cx="754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 err="1"/>
              <a:t>Syarat</a:t>
            </a:r>
            <a:r>
              <a:rPr lang="en-US" dirty="0"/>
              <a:t> SRS: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diidentifikasi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 err="1"/>
              <a:t>Jelas</a:t>
            </a:r>
            <a:r>
              <a:rPr lang="en-US" dirty="0"/>
              <a:t>, simple dan concise (</a:t>
            </a:r>
            <a:r>
              <a:rPr lang="en-US" dirty="0" err="1"/>
              <a:t>tidak</a:t>
            </a:r>
            <a:r>
              <a:rPr lang="en-US" dirty="0"/>
              <a:t> ambiguous)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Bisa </a:t>
            </a:r>
            <a:r>
              <a:rPr lang="en-US" dirty="0" err="1"/>
              <a:t>divalidasi</a:t>
            </a:r>
            <a:r>
              <a:rPr lang="en-US" dirty="0"/>
              <a:t> dan di test (test reliable, test </a:t>
            </a:r>
            <a:r>
              <a:rPr lang="en-US" dirty="0" err="1"/>
              <a:t>accessable</a:t>
            </a:r>
            <a:r>
              <a:rPr lang="en-US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Mampu </a:t>
            </a:r>
            <a:r>
              <a:rPr lang="en-US" dirty="0" err="1"/>
              <a:t>ditelusuri</a:t>
            </a:r>
            <a:r>
              <a:rPr lang="en-US" dirty="0"/>
              <a:t> (</a:t>
            </a:r>
            <a:r>
              <a:rPr lang="en-US" dirty="0" err="1"/>
              <a:t>tracebility</a:t>
            </a:r>
            <a:r>
              <a:rPr lang="en-US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Aspek</a:t>
            </a:r>
            <a:r>
              <a:rPr lang="en-US" dirty="0"/>
              <a:t> yang </a:t>
            </a:r>
            <a:r>
              <a:rPr lang="en-US" dirty="0" err="1"/>
              <a:t>dijelaskan</a:t>
            </a:r>
            <a:r>
              <a:rPr lang="en-US" dirty="0"/>
              <a:t> pada SRS: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 err="1"/>
              <a:t>Fungsi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Non-</a:t>
            </a:r>
            <a:r>
              <a:rPr lang="en-US" dirty="0" err="1"/>
              <a:t>Fungsi</a:t>
            </a: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 err="1"/>
              <a:t>Depen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8615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DE3D-674F-477A-8402-3DEEE3BA7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 err="1">
                <a:solidFill>
                  <a:schemeClr val="tx1"/>
                </a:solidFill>
                <a:latin typeface="Tahoma" panose="020B0604030504040204" pitchFamily="34" charset="0"/>
                <a:ea typeface="Microsoft YaHei" panose="020B0503020204020204" pitchFamily="34" charset="-122"/>
              </a:rPr>
              <a:t>Aspek</a:t>
            </a:r>
            <a:endParaRPr lang="en-US" altLang="en-US" b="1" dirty="0">
              <a:solidFill>
                <a:schemeClr val="tx1"/>
              </a:solidFill>
              <a:latin typeface="Tahoma" panose="020B060403050404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082945-DFF3-4DD4-A39F-88A47A3CF19E}"/>
              </a:ext>
            </a:extLst>
          </p:cNvPr>
          <p:cNvSpPr txBox="1"/>
          <p:nvPr/>
        </p:nvSpPr>
        <p:spPr>
          <a:xfrm>
            <a:off x="822960" y="1563638"/>
            <a:ext cx="7543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Aspek</a:t>
            </a:r>
            <a:r>
              <a:rPr lang="en-US" dirty="0"/>
              <a:t> yang </a:t>
            </a:r>
            <a:r>
              <a:rPr lang="en-US" dirty="0" err="1"/>
              <a:t>dijelaskan</a:t>
            </a:r>
            <a:r>
              <a:rPr lang="en-US" dirty="0"/>
              <a:t> pada SRS: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 err="1"/>
              <a:t>Fungsi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Non-</a:t>
            </a:r>
            <a:r>
              <a:rPr lang="en-US" dirty="0" err="1"/>
              <a:t>Fungsi</a:t>
            </a: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Dependability (reliability, maintainability, security, integrity)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Ergonomic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Performance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Constraint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89270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DE3D-674F-477A-8402-3DEEE3BA7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 err="1">
                <a:solidFill>
                  <a:schemeClr val="tx1"/>
                </a:solidFill>
                <a:latin typeface="Tahoma" panose="020B0604030504040204" pitchFamily="34" charset="0"/>
                <a:ea typeface="Microsoft YaHei" panose="020B0503020204020204" pitchFamily="34" charset="-122"/>
              </a:rPr>
              <a:t>Atribut</a:t>
            </a:r>
            <a:endParaRPr lang="en-US" altLang="en-US" b="1" dirty="0">
              <a:solidFill>
                <a:schemeClr val="tx1"/>
              </a:solidFill>
              <a:latin typeface="Tahoma" panose="020B060403050404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082945-DFF3-4DD4-A39F-88A47A3CF19E}"/>
              </a:ext>
            </a:extLst>
          </p:cNvPr>
          <p:cNvSpPr txBox="1"/>
          <p:nvPr/>
        </p:nvSpPr>
        <p:spPr>
          <a:xfrm>
            <a:off x="830636" y="1303021"/>
            <a:ext cx="754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Correct (</a:t>
            </a:r>
            <a:r>
              <a:rPr lang="en-US" dirty="0" err="1"/>
              <a:t>Benar</a:t>
            </a:r>
            <a:r>
              <a:rPr lang="en-US" dirty="0"/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Precise (</a:t>
            </a:r>
            <a:r>
              <a:rPr lang="en-US" dirty="0" err="1"/>
              <a:t>Tepat</a:t>
            </a:r>
            <a:r>
              <a:rPr lang="en-US" dirty="0"/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Unambiguity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Complete (</a:t>
            </a:r>
            <a:r>
              <a:rPr lang="en-US" dirty="0" err="1"/>
              <a:t>Lengkap</a:t>
            </a:r>
            <a:r>
              <a:rPr lang="en-US" dirty="0"/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Verifiable (Bisa </a:t>
            </a:r>
            <a:r>
              <a:rPr lang="en-US" dirty="0" err="1"/>
              <a:t>diverifikasi</a:t>
            </a:r>
            <a:r>
              <a:rPr lang="en-US" dirty="0"/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Konsisten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Understandable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Modifiedable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Traceable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Melingkupi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system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4126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DE3D-674F-477A-8402-3DEEE3BA7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Tahoma" panose="020B0604030504040204" pitchFamily="34" charset="0"/>
                <a:ea typeface="Microsoft YaHei" panose="020B0503020204020204" pitchFamily="34" charset="-122"/>
              </a:rPr>
              <a:t>SRS </a:t>
            </a:r>
            <a:r>
              <a:rPr lang="en-US" altLang="en-US" b="1" dirty="0" err="1">
                <a:solidFill>
                  <a:schemeClr val="tx1"/>
                </a:solidFill>
                <a:latin typeface="Tahoma" panose="020B0604030504040204" pitchFamily="34" charset="0"/>
                <a:ea typeface="Microsoft YaHei" panose="020B0503020204020204" pitchFamily="34" charset="-122"/>
              </a:rPr>
              <a:t>Standar</a:t>
            </a:r>
            <a:r>
              <a:rPr lang="en-US" altLang="en-US" b="1" dirty="0">
                <a:solidFill>
                  <a:schemeClr val="tx1"/>
                </a:solidFill>
                <a:latin typeface="Tahoma" panose="020B0604030504040204" pitchFamily="34" charset="0"/>
                <a:ea typeface="Microsoft YaHei" panose="020B0503020204020204" pitchFamily="34" charset="-122"/>
              </a:rPr>
              <a:t> IEEE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082945-DFF3-4DD4-A39F-88A47A3CF19E}"/>
              </a:ext>
            </a:extLst>
          </p:cNvPr>
          <p:cNvSpPr txBox="1"/>
          <p:nvPr/>
        </p:nvSpPr>
        <p:spPr>
          <a:xfrm>
            <a:off x="1043608" y="1303021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Contoh</a:t>
            </a:r>
            <a:r>
              <a:rPr lang="en-US" dirty="0"/>
              <a:t> SRS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6426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9792" y="2427734"/>
            <a:ext cx="3744416" cy="576063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06127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 algn="l">
          <a:buFont typeface="Wingdings" panose="05000000000000000000" pitchFamily="2" charset="2"/>
          <a:buChar char="q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</TotalTime>
  <Words>185</Words>
  <Application>Microsoft Office PowerPoint</Application>
  <PresentationFormat>On-screen Show (16:9)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Caladea</vt:lpstr>
      <vt:lpstr>Calibri</vt:lpstr>
      <vt:lpstr>Calibri Light</vt:lpstr>
      <vt:lpstr>Carlito</vt:lpstr>
      <vt:lpstr>Tahoma</vt:lpstr>
      <vt:lpstr>Wingdings</vt:lpstr>
      <vt:lpstr>Contents Slide Master</vt:lpstr>
      <vt:lpstr>Section Break Slide Master</vt:lpstr>
      <vt:lpstr>Retrospect</vt:lpstr>
      <vt:lpstr>PowerPoint Presentation</vt:lpstr>
      <vt:lpstr>Definisi</vt:lpstr>
      <vt:lpstr>Definisi</vt:lpstr>
      <vt:lpstr>Aspek</vt:lpstr>
      <vt:lpstr>Atribut</vt:lpstr>
      <vt:lpstr>SRS Standar IEEE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nanang my</cp:lastModifiedBy>
  <cp:revision>153</cp:revision>
  <dcterms:created xsi:type="dcterms:W3CDTF">2016-12-05T23:26:54Z</dcterms:created>
  <dcterms:modified xsi:type="dcterms:W3CDTF">2020-12-07T03:03:18Z</dcterms:modified>
</cp:coreProperties>
</file>