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8" r:id="rId3"/>
    <p:sldId id="270" r:id="rId4"/>
    <p:sldId id="271" r:id="rId5"/>
    <p:sldId id="269" r:id="rId6"/>
    <p:sldId id="272" r:id="rId7"/>
    <p:sldId id="273" r:id="rId8"/>
    <p:sldId id="274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7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207-953B-4328-86B9-DE0EEDD3B582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383E207-953B-4328-86B9-DE0EEDD3B582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383E207-953B-4328-86B9-DE0EEDD3B582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D96E0AC-8BA8-42BB-BAAD-E22EA803A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hyperlink" Target="http://arduino.cc/en/Main/ArduinoBoardLilyP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uploads/Main/ArduinoMega2560_R3_Front.jpg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://arduino.cc/en/uploads/Main/ArduinoUno_R3_Front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arduino.cc/en/uploads/Main/ArduinoEthernetShieldV3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://arduino.cc/en/uploads/Main/Arduino_WirelessProtoShield_Front.jp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HomePage" TargetMode="External"/><Relationship Id="rId2" Type="http://schemas.openxmlformats.org/officeDocument/2006/relationships/hyperlink" Target="http://arduino.cc/playgroun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077200" cy="1673352"/>
          </a:xfrm>
        </p:spPr>
        <p:txBody>
          <a:bodyPr/>
          <a:lstStyle/>
          <a:p>
            <a:r>
              <a:rPr lang="en-US" dirty="0"/>
              <a:t>MIKROKONTROLLER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z="6000" dirty="0"/>
              <a:t>Arduino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hardware/software prototyping platform</a:t>
            </a:r>
          </a:p>
          <a:p>
            <a:r>
              <a:rPr lang="en-US" dirty="0"/>
              <a:t>Physical computing: computer that can sense and control physical world compared to ordinary computer (PC)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Arduino boards</a:t>
            </a:r>
          </a:p>
          <a:p>
            <a:pPr lvl="1"/>
            <a:r>
              <a:rPr lang="en-US" dirty="0"/>
              <a:t>Uno, Mega 2560, </a:t>
            </a:r>
            <a:r>
              <a:rPr lang="en-US"/>
              <a:t>Mega ADK, </a:t>
            </a:r>
            <a:r>
              <a:rPr lang="en-US" dirty="0"/>
              <a:t>LilyPad, Fio, Pro, Nano, Mini, Pro Mini</a:t>
            </a:r>
          </a:p>
          <a:p>
            <a:r>
              <a:rPr lang="en-US" dirty="0"/>
              <a:t>Arduino shields</a:t>
            </a:r>
          </a:p>
          <a:p>
            <a:pPr lvl="1"/>
            <a:r>
              <a:rPr lang="en-US" dirty="0"/>
              <a:t>Ethernet, Wireless SD, Wireless Proto, Motor</a:t>
            </a:r>
          </a:p>
          <a:p>
            <a:r>
              <a:rPr lang="en-US" dirty="0"/>
              <a:t>Arduino IDE</a:t>
            </a:r>
          </a:p>
          <a:p>
            <a:r>
              <a:rPr lang="en-US" dirty="0"/>
              <a:t>Kompatibel Arduino</a:t>
            </a:r>
          </a:p>
          <a:p>
            <a:pPr lvl="1"/>
            <a:r>
              <a:rPr lang="en-US" dirty="0"/>
              <a:t>Freeduino, Roboduino, Zigduino, dst..</a:t>
            </a:r>
          </a:p>
          <a:p>
            <a:r>
              <a:rPr lang="en-US" dirty="0"/>
              <a:t>Software kompatible</a:t>
            </a:r>
          </a:p>
          <a:p>
            <a:pPr lvl="1"/>
            <a:r>
              <a:rPr lang="en-US" dirty="0"/>
              <a:t>Boarduino, Digispark, dsb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Boards</a:t>
            </a:r>
          </a:p>
        </p:txBody>
      </p:sp>
      <p:pic>
        <p:nvPicPr>
          <p:cNvPr id="4" name="Picture 4" descr="http://arduino.cc/en/uploads/Main/Lilypad_thumb_3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10000" t="10000" r="12500" b="12500"/>
          <a:stretch>
            <a:fillRect/>
          </a:stretch>
        </p:blipFill>
        <p:spPr bwMode="auto">
          <a:xfrm>
            <a:off x="5791200" y="1524000"/>
            <a:ext cx="2232248" cy="2232248"/>
          </a:xfrm>
          <a:prstGeom prst="rect">
            <a:avLst/>
          </a:prstGeom>
          <a:noFill/>
        </p:spPr>
      </p:pic>
      <p:pic>
        <p:nvPicPr>
          <p:cNvPr id="5" name="Picture 10" descr="http://arduino.cc/en/uploads/Main/ArduinoUno_R3_Front_450px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600200"/>
            <a:ext cx="4286250" cy="2962275"/>
          </a:xfrm>
          <a:prstGeom prst="rect">
            <a:avLst/>
          </a:prstGeom>
          <a:noFill/>
        </p:spPr>
      </p:pic>
      <p:pic>
        <p:nvPicPr>
          <p:cNvPr id="6" name="Picture 12" descr="http://arduino.cc/en/uploads/Main/ArduinoMega2560_R3_Front_450px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4267200"/>
            <a:ext cx="4788024" cy="23301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Shields</a:t>
            </a:r>
          </a:p>
        </p:txBody>
      </p:sp>
      <p:pic>
        <p:nvPicPr>
          <p:cNvPr id="4" name="Picture 6" descr="http://arduino.cc/en/uploads/Main/ArduinoEthernetShieldV3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0"/>
            <a:ext cx="4427984" cy="3441399"/>
          </a:xfrm>
          <a:prstGeom prst="rect">
            <a:avLst/>
          </a:prstGeom>
          <a:noFill/>
        </p:spPr>
      </p:pic>
      <p:pic>
        <p:nvPicPr>
          <p:cNvPr id="5" name="Picture 4" descr="http://arduino.cc/en/uploads/Main/Arduino_WirelessProtoShield_Front_450px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352800"/>
            <a:ext cx="3988938" cy="306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“unofficial”  Boards dan Shields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Adafruit</a:t>
            </a:r>
          </a:p>
          <a:p>
            <a:r>
              <a:rPr lang="en-US" dirty="0"/>
              <a:t>Sparkfun</a:t>
            </a:r>
          </a:p>
          <a:p>
            <a:r>
              <a:rPr lang="en-US" dirty="0"/>
              <a:t>DFRobot</a:t>
            </a:r>
            <a:endParaRPr lang="id-ID" dirty="0"/>
          </a:p>
          <a:p>
            <a:r>
              <a:rPr lang="id-ID" dirty="0"/>
              <a:t>Itead Studio</a:t>
            </a:r>
          </a:p>
          <a:p>
            <a:r>
              <a:rPr lang="id-ID" dirty="0"/>
              <a:t>etc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DFRduino Duemilanove 328 (Arduino Compatible)"/>
          <p:cNvPicPr>
            <a:picLocks noChangeAspect="1" noChangeArrowheads="1"/>
          </p:cNvPicPr>
          <p:nvPr/>
        </p:nvPicPr>
        <p:blipFill>
          <a:blip r:embed="rId2" cstate="print"/>
          <a:srcRect l="4536" t="15120" b="15329"/>
          <a:stretch>
            <a:fillRect/>
          </a:stretch>
        </p:blipFill>
        <p:spPr bwMode="auto">
          <a:xfrm>
            <a:off x="3733800" y="1981200"/>
            <a:ext cx="4042420" cy="29451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</a:t>
            </a:r>
          </a:p>
        </p:txBody>
      </p:sp>
      <p:pic>
        <p:nvPicPr>
          <p:cNvPr id="4" name="Picture 4" descr="mhtml:file://I:\arduino\ppt\Arduino%20-%20PinMapping168.mht!http://arduino.cc/en/uploads/Hacking/Atmega168PinMap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676400"/>
            <a:ext cx="8012784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</a:t>
            </a:r>
            <a:endParaRPr lang="en-US" dirty="0"/>
          </a:p>
        </p:txBody>
      </p:sp>
      <p:sp>
        <p:nvSpPr>
          <p:cNvPr id="1026" name="AutoShape 2" descr="Image result for pengenalan arduino 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pengenalan arduino 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pengenalan arduino 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pengenalan arduino 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246" y="1626524"/>
            <a:ext cx="7861508" cy="523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Arduino programming language berdasarkan Wiring (http://wiring.org.co)</a:t>
            </a:r>
          </a:p>
          <a:p>
            <a:r>
              <a:rPr lang="id-ID" dirty="0"/>
              <a:t>Arduino development environment berdasarkan Processing (http://www.processing.org)</a:t>
            </a:r>
          </a:p>
          <a:p>
            <a:r>
              <a:rPr lang="id-ID" dirty="0"/>
              <a:t>Source code = Sketches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Referensi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Taman bermain (playground)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id-ID" dirty="0">
                <a:hlinkClick r:id="rId2"/>
              </a:rPr>
              <a:t>http://arduino.cc/playground/</a:t>
            </a:r>
            <a:endParaRPr lang="id-ID" dirty="0"/>
          </a:p>
          <a:p>
            <a:pPr>
              <a:buNone/>
            </a:pPr>
            <a:endParaRPr lang="id-ID" dirty="0"/>
          </a:p>
          <a:p>
            <a:r>
              <a:rPr lang="id-ID" dirty="0"/>
              <a:t>Reference manual</a:t>
            </a:r>
          </a:p>
          <a:p>
            <a:pPr>
              <a:buNone/>
            </a:pPr>
            <a:r>
              <a:rPr lang="id-ID" dirty="0"/>
              <a:t>	It’s already downloaded</a:t>
            </a:r>
            <a:r>
              <a:rPr lang="en-US" dirty="0"/>
              <a:t> together with the Arduino IDE</a:t>
            </a:r>
            <a:endParaRPr lang="id-ID" dirty="0"/>
          </a:p>
          <a:p>
            <a:pPr>
              <a:buNone/>
            </a:pPr>
            <a:r>
              <a:rPr lang="id-ID" dirty="0"/>
              <a:t>	</a:t>
            </a:r>
            <a:r>
              <a:rPr lang="id-ID" dirty="0">
                <a:hlinkClick r:id="rId3"/>
              </a:rPr>
              <a:t>http://arduino.cc/en/Reference/HomePage</a:t>
            </a:r>
            <a:endParaRPr lang="id-ID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computer on a single integrated circuit</a:t>
            </a:r>
          </a:p>
          <a:p>
            <a:r>
              <a:rPr lang="en-US" dirty="0" err="1"/>
              <a:t>Nama</a:t>
            </a:r>
            <a:r>
              <a:rPr lang="en-US" dirty="0"/>
              <a:t> lain</a:t>
            </a:r>
          </a:p>
          <a:p>
            <a:pPr lvl="1"/>
            <a:r>
              <a:rPr lang="en-US" dirty="0"/>
              <a:t>MCU (Microcontroller Unit)</a:t>
            </a:r>
          </a:p>
          <a:p>
            <a:pPr lvl="1"/>
            <a:r>
              <a:rPr lang="en-US" dirty="0" err="1"/>
              <a:t>SoC</a:t>
            </a:r>
            <a:r>
              <a:rPr lang="en-US" dirty="0"/>
              <a:t> (System on a Chip)</a:t>
            </a:r>
          </a:p>
          <a:p>
            <a:r>
              <a:rPr lang="en-US" dirty="0"/>
              <a:t>MCU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embedded application</a:t>
            </a:r>
          </a:p>
          <a:p>
            <a:pPr lvl="1"/>
            <a:r>
              <a:rPr lang="en-US" dirty="0"/>
              <a:t>Embedded </a:t>
            </a:r>
            <a:r>
              <a:rPr lang="en-US" dirty="0">
                <a:sym typeface="Wingdings" panose="05000000000000000000" pitchFamily="2" charset="2"/>
              </a:rPr>
              <a:t> computer system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fungsi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tertentu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spesifik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Memiliki</a:t>
            </a:r>
            <a:r>
              <a:rPr lang="en-US" dirty="0"/>
              <a:t> CPU, </a:t>
            </a:r>
            <a:r>
              <a:rPr lang="en-US" dirty="0" err="1"/>
              <a:t>memori</a:t>
            </a:r>
            <a:r>
              <a:rPr lang="en-US" dirty="0"/>
              <a:t> (RAM) </a:t>
            </a:r>
            <a:r>
              <a:rPr lang="en-US" dirty="0" err="1"/>
              <a:t>dan</a:t>
            </a:r>
            <a:r>
              <a:rPr lang="en-US" dirty="0"/>
              <a:t> I/O</a:t>
            </a: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CISC (Complete Instruction Set Computer)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fasilitas</a:t>
            </a:r>
            <a:r>
              <a:rPr lang="en-US" dirty="0"/>
              <a:t> internal </a:t>
            </a:r>
            <a:r>
              <a:rPr lang="en-US" dirty="0" err="1"/>
              <a:t>secukupnya</a:t>
            </a: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(1-3 bytes)</a:t>
            </a:r>
          </a:p>
          <a:p>
            <a:pPr lvl="1"/>
            <a:r>
              <a:rPr lang="en-US" dirty="0"/>
              <a:t>RISC </a:t>
            </a:r>
            <a:r>
              <a:rPr lang="id-ID" dirty="0"/>
              <a:t>(Reduced Instruction Set Comput</a:t>
            </a:r>
            <a:r>
              <a:rPr lang="en-US" dirty="0" err="1"/>
              <a:t>er</a:t>
            </a:r>
            <a:r>
              <a:rPr lang="id-ID" dirty="0"/>
              <a:t>)</a:t>
            </a: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secukupnya</a:t>
            </a:r>
            <a:r>
              <a:rPr lang="en-US" dirty="0"/>
              <a:t>, </a:t>
            </a:r>
            <a:r>
              <a:rPr lang="en-US" dirty="0" err="1"/>
              <a:t>fasilitas</a:t>
            </a:r>
            <a:r>
              <a:rPr lang="en-US" dirty="0"/>
              <a:t> internal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(2/4 bytes), mode addressing </a:t>
            </a:r>
            <a:r>
              <a:rPr lang="en-US" dirty="0" err="1"/>
              <a:t>terbatas</a:t>
            </a:r>
            <a:r>
              <a:rPr lang="en-US" dirty="0"/>
              <a:t>,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siklus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(3)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433" y="2286000"/>
            <a:ext cx="874762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682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MCU?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&lt;</a:t>
            </a:r>
          </a:p>
          <a:p>
            <a:r>
              <a:rPr lang="en-US" dirty="0"/>
              <a:t>Cost &lt;</a:t>
            </a:r>
          </a:p>
          <a:p>
            <a:r>
              <a:rPr lang="en-US" dirty="0"/>
              <a:t>Power &lt;</a:t>
            </a:r>
          </a:p>
          <a:p>
            <a:r>
              <a:rPr lang="en-US" dirty="0" err="1"/>
              <a:t>IoT</a:t>
            </a:r>
            <a:r>
              <a:rPr lang="en-US" dirty="0"/>
              <a:t> (Internet of Things)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1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34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630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of Things (2)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315200" cy="51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52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(3)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23" y="1981200"/>
            <a:ext cx="89687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995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/>
          <a:lstStyle/>
          <a:p>
            <a:r>
              <a:rPr lang="en-US" dirty="0"/>
              <a:t>http://www.arduino.cc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0938" r="10938"/>
          <a:stretch>
            <a:fillRect/>
          </a:stretch>
        </p:blipFill>
        <p:spPr bwMode="auto">
          <a:xfrm>
            <a:off x="1066800" y="2438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78</TotalTime>
  <Words>327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Corbel</vt:lpstr>
      <vt:lpstr>Wingdings</vt:lpstr>
      <vt:lpstr>Wingdings 2</vt:lpstr>
      <vt:lpstr>Wingdings 3</vt:lpstr>
      <vt:lpstr>Module</vt:lpstr>
      <vt:lpstr>MIKROKONTROLLER 1</vt:lpstr>
      <vt:lpstr>Microcontroller</vt:lpstr>
      <vt:lpstr>Microcontroller (2)</vt:lpstr>
      <vt:lpstr>Microcontroller (3)</vt:lpstr>
      <vt:lpstr>Why MCU?</vt:lpstr>
      <vt:lpstr>Internet of Things</vt:lpstr>
      <vt:lpstr>Internet of Things (2)</vt:lpstr>
      <vt:lpstr>Internet of Things (3)</vt:lpstr>
      <vt:lpstr>Arduino ?</vt:lpstr>
      <vt:lpstr>Arduino ?</vt:lpstr>
      <vt:lpstr>Jenis Arduino</vt:lpstr>
      <vt:lpstr>Boards</vt:lpstr>
      <vt:lpstr>Shields</vt:lpstr>
      <vt:lpstr>“unofficial”  Boards dan Shields</vt:lpstr>
      <vt:lpstr>Processor </vt:lpstr>
      <vt:lpstr>Block </vt:lpstr>
      <vt:lpstr>Developer Environment</vt:lpstr>
      <vt:lpstr>Referensi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MIKROKONTROLLER</dc:title>
  <dc:creator>Nanang</dc:creator>
  <cp:lastModifiedBy>nanang my</cp:lastModifiedBy>
  <cp:revision>27</cp:revision>
  <dcterms:created xsi:type="dcterms:W3CDTF">2016-08-27T15:15:48Z</dcterms:created>
  <dcterms:modified xsi:type="dcterms:W3CDTF">2021-02-22T04:58:38Z</dcterms:modified>
</cp:coreProperties>
</file>