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Serif"/>
      <p:regular r:id="rId27"/>
      <p:bold r:id="rId28"/>
      <p:italic r:id="rId29"/>
      <p:boldItalic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7" roundtripDataSignature="AMtx7mipm8DXlKH4NgikiiZCcYxVDtz1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Serif-bold.fntdata"/><Relationship Id="rId27" Type="http://schemas.openxmlformats.org/officeDocument/2006/relationships/font" Target="fonts/Roboto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font" Target="fonts/RobotoSerif-bold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d84c24d4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d84c24d4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d84c24d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fd84c24d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2080528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e2080528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46bb3c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e46bb3c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46bb3c6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e46bb3c6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46bb3c6f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e46bb3c6f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d84c24d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d84c24d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d84c24d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d84c24d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d84c24d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d84c24d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d84c24d4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d84c24d4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d84c24d4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d84c24d4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1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 To ML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Course Code - CS422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84c24d41_0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b="1" lang="en"/>
              <a:t>Testing Phase Begins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fd84c24d41_0_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2fd84c24d41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3399" y="445024"/>
            <a:ext cx="4357450" cy="4357450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84c24d41_0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2200">
                <a:solidFill>
                  <a:schemeClr val="dk1"/>
                </a:solidFill>
              </a:rPr>
              <a:t>Calculate the accuracy.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25" name="Google Shape;125;g2fd84c24d41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5125" y="323525"/>
            <a:ext cx="4298226" cy="42982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2080528a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do we need preprocessing</a:t>
            </a:r>
            <a:endParaRPr/>
          </a:p>
        </p:txBody>
      </p:sp>
      <p:sp>
        <p:nvSpPr>
          <p:cNvPr id="131" name="Google Shape;131;g2e2080528a5_0_0"/>
          <p:cNvSpPr txBox="1"/>
          <p:nvPr>
            <p:ph idx="1" type="body"/>
          </p:nvPr>
        </p:nvSpPr>
        <p:spPr>
          <a:xfrm>
            <a:off x="311700" y="1293300"/>
            <a:ext cx="8520600" cy="3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data has many issues such as null values.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Textual Data that machines can not understand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scaled data 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After</a:t>
            </a:r>
            <a:r>
              <a:rPr b="1" lang="en">
                <a:solidFill>
                  <a:srgbClr val="980000"/>
                </a:solidFill>
                <a:latin typeface="Oswald"/>
                <a:ea typeface="Oswald"/>
                <a:cs typeface="Oswald"/>
                <a:sym typeface="Oswald"/>
              </a:rPr>
              <a:t> PREPROCESSING</a:t>
            </a:r>
            <a:r>
              <a:rPr b="1" lang="en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, we feed this data to the model to train - test</a:t>
            </a:r>
            <a:endParaRPr b="1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Train vs Test Phase</a:t>
            </a:r>
            <a:endParaRPr sz="3620"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311700" y="1637925"/>
            <a:ext cx="85206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Train the model to learn the parameters </a:t>
            </a:r>
            <a:endParaRPr sz="23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Test with unseen data to measure performance of the model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>
                <a:solidFill>
                  <a:schemeClr val="dk2"/>
                </a:solidFill>
              </a:rPr>
              <a:t>Types of machine Learning</a:t>
            </a:r>
            <a:endParaRPr sz="3520">
              <a:solidFill>
                <a:schemeClr val="dk2"/>
              </a:solidFill>
            </a:endParaRPr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801925" y="1941775"/>
            <a:ext cx="8082300" cy="30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Supervised Learning </a:t>
            </a:r>
            <a:endParaRPr sz="3000"/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Unsupervised Learning 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solidFill>
                  <a:schemeClr val="dk2"/>
                </a:solidFill>
              </a:rPr>
              <a:t>Supervised Learning </a:t>
            </a:r>
            <a:endParaRPr sz="3920">
              <a:solidFill>
                <a:schemeClr val="dk2"/>
              </a:solidFill>
            </a:endParaRPr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731275" y="1744350"/>
            <a:ext cx="81975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Classification </a:t>
            </a:r>
            <a:endParaRPr sz="36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Regression 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solidFill>
                  <a:schemeClr val="dk2"/>
                </a:solidFill>
              </a:rPr>
              <a:t>Classification</a:t>
            </a:r>
            <a:endParaRPr sz="4420">
              <a:solidFill>
                <a:schemeClr val="dk2"/>
              </a:solidFill>
            </a:endParaRPr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634975" y="1454650"/>
            <a:ext cx="82680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Binary (Two classes).</a:t>
            </a:r>
            <a:br>
              <a:rPr lang="en" sz="3000"/>
            </a:br>
            <a:r>
              <a:rPr lang="en" sz="3000"/>
              <a:t>     </a:t>
            </a:r>
            <a:r>
              <a:rPr lang="en" sz="1600">
                <a:latin typeface="Roboto Serif"/>
                <a:ea typeface="Roboto Serif"/>
                <a:cs typeface="Roboto Serif"/>
                <a:sym typeface="Roboto Serif"/>
              </a:rPr>
              <a:t>  Eg - True or False, Yes or No.</a:t>
            </a:r>
            <a:endParaRPr sz="16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 sz="1600">
                <a:latin typeface="Roboto Serif"/>
                <a:ea typeface="Roboto Serif"/>
                <a:cs typeface="Roboto Serif"/>
                <a:sym typeface="Roboto Serif"/>
              </a:rPr>
            </a:br>
            <a:endParaRPr sz="16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Multi Classification (More than two classes).</a:t>
            </a:r>
            <a:endParaRPr sz="3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      </a:t>
            </a:r>
            <a:r>
              <a:rPr lang="en" sz="1600">
                <a:latin typeface="Roboto Serif"/>
                <a:ea typeface="Roboto Serif"/>
                <a:cs typeface="Roboto Serif"/>
                <a:sym typeface="Roboto Serif"/>
              </a:rPr>
              <a:t>Eg - Best, Average or Bad.  Large, Medium or Small. </a:t>
            </a:r>
            <a:r>
              <a:rPr lang="en" sz="2300">
                <a:latin typeface="Oswald"/>
                <a:ea typeface="Oswald"/>
                <a:cs typeface="Oswald"/>
                <a:sym typeface="Oswald"/>
              </a:rPr>
              <a:t> 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g2e46bb3c6fc_0_0"/>
          <p:cNvCxnSpPr/>
          <p:nvPr/>
        </p:nvCxnSpPr>
        <p:spPr>
          <a:xfrm>
            <a:off x="3890900" y="1663988"/>
            <a:ext cx="3787200" cy="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g2e46bb3c6fc_0_0"/>
          <p:cNvCxnSpPr/>
          <p:nvPr/>
        </p:nvCxnSpPr>
        <p:spPr>
          <a:xfrm>
            <a:off x="3890900" y="1663988"/>
            <a:ext cx="7500" cy="51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g2e46bb3c6fc_0_0"/>
          <p:cNvCxnSpPr/>
          <p:nvPr/>
        </p:nvCxnSpPr>
        <p:spPr>
          <a:xfrm>
            <a:off x="7661675" y="1673638"/>
            <a:ext cx="0" cy="42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g2e46bb3c6fc_0_0"/>
          <p:cNvCxnSpPr/>
          <p:nvPr/>
        </p:nvCxnSpPr>
        <p:spPr>
          <a:xfrm>
            <a:off x="2453075" y="2531013"/>
            <a:ext cx="297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2e46bb3c6fc_0_0"/>
          <p:cNvSpPr txBox="1"/>
          <p:nvPr/>
        </p:nvSpPr>
        <p:spPr>
          <a:xfrm>
            <a:off x="3232575" y="2028988"/>
            <a:ext cx="1688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Supervised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5" name="Google Shape;165;g2e46bb3c6fc_0_0"/>
          <p:cNvCxnSpPr/>
          <p:nvPr/>
        </p:nvCxnSpPr>
        <p:spPr>
          <a:xfrm>
            <a:off x="2462625" y="2536513"/>
            <a:ext cx="0" cy="33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g2e46bb3c6fc_0_0"/>
          <p:cNvCxnSpPr/>
          <p:nvPr/>
        </p:nvCxnSpPr>
        <p:spPr>
          <a:xfrm>
            <a:off x="5419300" y="2534113"/>
            <a:ext cx="0" cy="30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g2e46bb3c6fc_0_0"/>
          <p:cNvSpPr txBox="1"/>
          <p:nvPr/>
        </p:nvSpPr>
        <p:spPr>
          <a:xfrm>
            <a:off x="1723350" y="2795738"/>
            <a:ext cx="19722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g2e46bb3c6fc_0_0"/>
          <p:cNvSpPr txBox="1"/>
          <p:nvPr/>
        </p:nvSpPr>
        <p:spPr>
          <a:xfrm>
            <a:off x="4793225" y="2730888"/>
            <a:ext cx="138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2e46bb3c6fc_0_0"/>
          <p:cNvCxnSpPr/>
          <p:nvPr/>
        </p:nvCxnSpPr>
        <p:spPr>
          <a:xfrm flipH="1" rot="10800000">
            <a:off x="836675" y="3294463"/>
            <a:ext cx="33771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g2e46bb3c6fc_0_0"/>
          <p:cNvCxnSpPr/>
          <p:nvPr/>
        </p:nvCxnSpPr>
        <p:spPr>
          <a:xfrm>
            <a:off x="2474025" y="3144838"/>
            <a:ext cx="0" cy="1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g2e46bb3c6fc_0_0"/>
          <p:cNvCxnSpPr/>
          <p:nvPr/>
        </p:nvCxnSpPr>
        <p:spPr>
          <a:xfrm>
            <a:off x="854350" y="3306013"/>
            <a:ext cx="0" cy="3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g2e46bb3c6fc_0_0"/>
          <p:cNvCxnSpPr/>
          <p:nvPr/>
        </p:nvCxnSpPr>
        <p:spPr>
          <a:xfrm>
            <a:off x="4211525" y="3295588"/>
            <a:ext cx="10500" cy="3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2e46bb3c6fc_0_0"/>
          <p:cNvSpPr txBox="1"/>
          <p:nvPr/>
        </p:nvSpPr>
        <p:spPr>
          <a:xfrm>
            <a:off x="440800" y="3665113"/>
            <a:ext cx="8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Binary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g2e46bb3c6fc_0_0"/>
          <p:cNvSpPr txBox="1"/>
          <p:nvPr/>
        </p:nvSpPr>
        <p:spPr>
          <a:xfrm>
            <a:off x="3611175" y="3602788"/>
            <a:ext cx="13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Multi-Class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g2e46bb3c6fc_0_0"/>
          <p:cNvCxnSpPr/>
          <p:nvPr/>
        </p:nvCxnSpPr>
        <p:spPr>
          <a:xfrm rot="10800000">
            <a:off x="3904500" y="2404638"/>
            <a:ext cx="2400" cy="12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g2e46bb3c6fc_0_0"/>
          <p:cNvSpPr txBox="1"/>
          <p:nvPr/>
        </p:nvSpPr>
        <p:spPr>
          <a:xfrm>
            <a:off x="6923125" y="1986088"/>
            <a:ext cx="15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Unsupervised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e46bb3c6fc_0_0"/>
          <p:cNvSpPr txBox="1"/>
          <p:nvPr/>
        </p:nvSpPr>
        <p:spPr>
          <a:xfrm>
            <a:off x="4793225" y="1016688"/>
            <a:ext cx="24639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8" name="Google Shape;178;g2e46bb3c6fc_0_0"/>
          <p:cNvCxnSpPr/>
          <p:nvPr/>
        </p:nvCxnSpPr>
        <p:spPr>
          <a:xfrm rot="10800000">
            <a:off x="5832925" y="1427388"/>
            <a:ext cx="0" cy="25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Input vs Output</a:t>
            </a:r>
            <a:endParaRPr sz="3120"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311700" y="1637925"/>
            <a:ext cx="8520600" cy="29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Input - Feature Variables 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Output - Target variables / Target Labels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Different types of dataset</a:t>
            </a:r>
            <a:endParaRPr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311700" y="1623100"/>
            <a:ext cx="85206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Tabular Dataset 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Image (computer vision)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 sz="3200"/>
              <a:t>Text or speech related (NLP)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Traditional Learning vs Machine Learning</a:t>
            </a:r>
            <a:endParaRPr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2953" y="1137650"/>
            <a:ext cx="4632121" cy="34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775" y="987125"/>
            <a:ext cx="3682450" cy="35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1815800" y="1630500"/>
            <a:ext cx="7016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0600"/>
              <a:t>The End</a:t>
            </a:r>
            <a:endParaRPr sz="10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6bb3c6fc_0_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Our Dataset? </a:t>
            </a:r>
            <a:endParaRPr/>
          </a:p>
        </p:txBody>
      </p:sp>
      <p:sp>
        <p:nvSpPr>
          <p:cNvPr id="72" name="Google Shape;72;g2e46bb3c6fc_0_31"/>
          <p:cNvSpPr txBox="1"/>
          <p:nvPr>
            <p:ph idx="1" type="body"/>
          </p:nvPr>
        </p:nvSpPr>
        <p:spPr>
          <a:xfrm>
            <a:off x="311700" y="1404700"/>
            <a:ext cx="85206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Features → CGPA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Target Label → Good / Average Students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6bb3c6fc_0_36"/>
          <p:cNvSpPr txBox="1"/>
          <p:nvPr/>
        </p:nvSpPr>
        <p:spPr>
          <a:xfrm>
            <a:off x="141750" y="243000"/>
            <a:ext cx="89304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6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Phase Starts</a:t>
            </a:r>
            <a:endParaRPr b="1" sz="262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g2e46bb3c6fc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425" y="508688"/>
            <a:ext cx="4126099" cy="4126126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g2e46bb3c6fc_0_36"/>
          <p:cNvSpPr txBox="1"/>
          <p:nvPr/>
        </p:nvSpPr>
        <p:spPr>
          <a:xfrm>
            <a:off x="313875" y="820125"/>
            <a:ext cx="85254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Goal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 The line (is the rule) which</a:t>
            </a:r>
            <a:b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separates the two labels </a:t>
            </a:r>
            <a:b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(good and average) students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 - Good Students </a:t>
            </a:r>
            <a:b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 - Average Students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Formulae of a straight line:</a:t>
            </a:r>
            <a:b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 = mx + c  .   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d84c24d41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g2fd84c24d41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7150" y="566525"/>
            <a:ext cx="4179525" cy="4179550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d84c24d41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fd84c24d41_0_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g2fd84c24d41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325" y="447601"/>
            <a:ext cx="4248275" cy="4248275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d84c24d41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fd84c24d41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g2fd84c24d4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4175" y="463438"/>
            <a:ext cx="4216600" cy="4216625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d84c24d41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fd84c24d41_0_21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2fd84c24d41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9200" y="552600"/>
            <a:ext cx="4246251" cy="4246276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d84c24d41_0_29"/>
          <p:cNvSpPr txBox="1"/>
          <p:nvPr/>
        </p:nvSpPr>
        <p:spPr>
          <a:xfrm>
            <a:off x="577125" y="1017725"/>
            <a:ext cx="30000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Here, value of m and c changes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so that our line splits the different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labels into two different groups. </a:t>
            </a:r>
            <a:b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i="1" lang="en" sz="21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Training COMPLETE</a:t>
            </a:r>
            <a:endParaRPr/>
          </a:p>
        </p:txBody>
      </p:sp>
      <p:pic>
        <p:nvPicPr>
          <p:cNvPr id="112" name="Google Shape;112;g2fd84c24d4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9475" y="333638"/>
            <a:ext cx="4283299" cy="4283325"/>
          </a:xfrm>
          <a:prstGeom prst="rect">
            <a:avLst/>
          </a:prstGeom>
          <a:noFill/>
          <a:ln cap="flat" cmpd="sng" w="1905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