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8" roundtripDataSignature="AMtx7mhGrNlEcx2bscZ59/HI9PJwLcpR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ProximaNova-boldItalic.fntdata"/><Relationship Id="rId28" Type="http://customschemas.google.com/relationships/presentationmetadata" Target="meta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8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7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27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2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2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2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2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000"/>
              <a:t>HyperParameter   Tuning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365"/>
              <a:buNone/>
            </a:pPr>
            <a:r>
              <a:rPr lang="en" sz="3920"/>
              <a:t>Hyper Parameter</a:t>
            </a:r>
            <a:endParaRPr/>
          </a:p>
        </p:txBody>
      </p:sp>
      <p:sp>
        <p:nvSpPr>
          <p:cNvPr id="120" name="Google Shape;120;p10"/>
          <p:cNvSpPr txBox="1"/>
          <p:nvPr>
            <p:ph idx="1" type="body"/>
          </p:nvPr>
        </p:nvSpPr>
        <p:spPr>
          <a:xfrm>
            <a:off x="766050" y="1152475"/>
            <a:ext cx="8066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4300"/>
              <a:buChar char="●"/>
            </a:pPr>
            <a:r>
              <a:rPr lang="en" sz="4300"/>
              <a:t>What is a parameter </a:t>
            </a:r>
            <a:endParaRPr sz="4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4300"/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4300"/>
              <a:buChar char="●"/>
            </a:pPr>
            <a:r>
              <a:rPr lang="en" sz="4300"/>
              <a:t>What is a hyperparameter </a:t>
            </a:r>
            <a:endParaRPr sz="4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/>
              <a:t>Hyper Parameter Tuning</a:t>
            </a:r>
            <a:endParaRPr sz="3920"/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601900" y="1600500"/>
            <a:ext cx="8230500" cy="29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4100">
                <a:solidFill>
                  <a:schemeClr val="dk1"/>
                </a:solidFill>
              </a:rPr>
              <a:t>Training → Studying For the Exam  </a:t>
            </a:r>
            <a:endParaRPr sz="4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4100">
                <a:solidFill>
                  <a:schemeClr val="dk1"/>
                </a:solidFill>
              </a:rPr>
              <a:t>Testing   → Giving the exam</a:t>
            </a:r>
            <a:endParaRPr sz="4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20"/>
              <a:t>Overfitting</a:t>
            </a:r>
            <a:endParaRPr sz="4320"/>
          </a:p>
        </p:txBody>
      </p:sp>
      <p:sp>
        <p:nvSpPr>
          <p:cNvPr id="132" name="Google Shape;132;p12"/>
          <p:cNvSpPr txBox="1"/>
          <p:nvPr>
            <p:ph idx="1" type="body"/>
          </p:nvPr>
        </p:nvSpPr>
        <p:spPr>
          <a:xfrm>
            <a:off x="311700" y="1545775"/>
            <a:ext cx="8520600" cy="30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Learns the Training Data too well. 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Can not generalize to unseen (test data). </a:t>
            </a:r>
            <a:endParaRPr sz="3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Overfitting Proof  In ML model</a:t>
            </a:r>
            <a:endParaRPr sz="4120"/>
          </a:p>
        </p:txBody>
      </p:sp>
      <p:sp>
        <p:nvSpPr>
          <p:cNvPr id="138" name="Google Shape;138;p13"/>
          <p:cNvSpPr txBox="1"/>
          <p:nvPr>
            <p:ph idx="1" type="body"/>
          </p:nvPr>
        </p:nvSpPr>
        <p:spPr>
          <a:xfrm>
            <a:off x="311700" y="1545775"/>
            <a:ext cx="8520600" cy="30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High train accuracy / any other metric 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Low test accuracy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The solution ? (for large dataset)</a:t>
            </a:r>
            <a:endParaRPr b="1" sz="2720"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4100">
                <a:solidFill>
                  <a:schemeClr val="dk1"/>
                </a:solidFill>
              </a:rPr>
              <a:t>Training → Studying For the Exam  </a:t>
            </a:r>
            <a:endParaRPr sz="4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4100">
                <a:solidFill>
                  <a:schemeClr val="dk1"/>
                </a:solidFill>
              </a:rPr>
              <a:t>Validation → Giving Mock Exam</a:t>
            </a:r>
            <a:endParaRPr sz="4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4100">
                <a:solidFill>
                  <a:schemeClr val="dk1"/>
                </a:solidFill>
              </a:rPr>
              <a:t>Testing   → </a:t>
            </a:r>
            <a:r>
              <a:rPr lang="en" sz="3700">
                <a:solidFill>
                  <a:schemeClr val="dk1"/>
                </a:solidFill>
              </a:rPr>
              <a:t>Giving the exam (Only once)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Training - Validation - Test</a:t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2611400" y="1274750"/>
            <a:ext cx="3497400" cy="60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1291356" y="2420451"/>
            <a:ext cx="2502000" cy="60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Train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6267591" y="2340714"/>
            <a:ext cx="1516200" cy="60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Test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148225" y="3839150"/>
            <a:ext cx="2223600" cy="60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Train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3563109" y="3819360"/>
            <a:ext cx="1363800" cy="64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Validation 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5" name="Google Shape;155;p15"/>
          <p:cNvCxnSpPr>
            <a:stCxn id="150" idx="2"/>
            <a:endCxn id="151" idx="0"/>
          </p:cNvCxnSpPr>
          <p:nvPr/>
        </p:nvCxnSpPr>
        <p:spPr>
          <a:xfrm flipH="1">
            <a:off x="2542400" y="1878950"/>
            <a:ext cx="1817700" cy="541500"/>
          </a:xfrm>
          <a:prstGeom prst="straightConnector1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6" name="Google Shape;156;p15"/>
          <p:cNvCxnSpPr>
            <a:stCxn id="150" idx="2"/>
            <a:endCxn id="152" idx="0"/>
          </p:cNvCxnSpPr>
          <p:nvPr/>
        </p:nvCxnSpPr>
        <p:spPr>
          <a:xfrm>
            <a:off x="4360100" y="1878950"/>
            <a:ext cx="2665500" cy="461700"/>
          </a:xfrm>
          <a:prstGeom prst="straightConnector1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7" name="Google Shape;157;p15"/>
          <p:cNvCxnSpPr>
            <a:stCxn id="151" idx="2"/>
          </p:cNvCxnSpPr>
          <p:nvPr/>
        </p:nvCxnSpPr>
        <p:spPr>
          <a:xfrm flipH="1">
            <a:off x="1274856" y="3024651"/>
            <a:ext cx="1267500" cy="814500"/>
          </a:xfrm>
          <a:prstGeom prst="straightConnector1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" name="Google Shape;158;p15"/>
          <p:cNvCxnSpPr>
            <a:stCxn id="151" idx="2"/>
            <a:endCxn id="154" idx="0"/>
          </p:cNvCxnSpPr>
          <p:nvPr/>
        </p:nvCxnSpPr>
        <p:spPr>
          <a:xfrm>
            <a:off x="2542356" y="3024651"/>
            <a:ext cx="1702800" cy="794700"/>
          </a:xfrm>
          <a:prstGeom prst="straightConnector1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2544400" y="2079275"/>
            <a:ext cx="6287700" cy="2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7700"/>
              <a:t>The End</a:t>
            </a:r>
            <a:endParaRPr sz="7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Training Phase Starts</a:t>
            </a:r>
            <a:endParaRPr b="1" sz="2620"/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700" y="10931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900">
                <a:solidFill>
                  <a:schemeClr val="dk1"/>
                </a:solidFill>
              </a:rPr>
              <a:t>Goal</a:t>
            </a:r>
            <a:r>
              <a:rPr lang="en">
                <a:solidFill>
                  <a:schemeClr val="dk1"/>
                </a:solidFill>
              </a:rPr>
              <a:t> - The line (is the rule) which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separates the two labels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(good and average) students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Blue - Good Students 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Red - Average Students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Formulae of a straight line:</a:t>
            </a:r>
            <a:b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Y = mx + c  .  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0925" y="445025"/>
            <a:ext cx="4126099" cy="41261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7150" y="445025"/>
            <a:ext cx="4179525" cy="4179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9575" y="447613"/>
            <a:ext cx="4248275" cy="4248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5425" y="445025"/>
            <a:ext cx="4216600" cy="42166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0950" y="445025"/>
            <a:ext cx="4246251" cy="42462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Here, value of m and c changes 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that our line splits the different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labels into two different groups. </a:t>
            </a:r>
            <a:b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br>
              <a:rPr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1" lang="en" sz="21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Training COMPLETE</a:t>
            </a:r>
            <a:br>
              <a:rPr lang="en" sz="2100"/>
            </a:br>
            <a:endParaRPr sz="2100"/>
          </a:p>
        </p:txBody>
      </p:sp>
      <p:pic>
        <p:nvPicPr>
          <p:cNvPr id="101" name="Google Shape;10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9100" y="445013"/>
            <a:ext cx="4283299" cy="42833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Testing Phase Begins</a:t>
            </a:r>
            <a:endParaRPr b="1"/>
          </a:p>
        </p:txBody>
      </p:sp>
      <p:sp>
        <p:nvSpPr>
          <p:cNvPr id="107" name="Google Shape;10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8" name="Google Shape;1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3774" y="333524"/>
            <a:ext cx="4357450" cy="43574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2200">
                <a:solidFill>
                  <a:schemeClr val="dk1"/>
                </a:solidFill>
              </a:rPr>
              <a:t>Calculate the accuracy.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14" name="Google Shape;1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6125" y="445025"/>
            <a:ext cx="4298226" cy="42982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