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4DDC5-E1C7-4173-A869-2463B3F525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0A362F-4C0C-4A07-B60C-1CBBA556C544}">
      <dgm:prSet/>
      <dgm:spPr/>
      <dgm:t>
        <a:bodyPr/>
        <a:lstStyle/>
        <a:p>
          <a:pPr>
            <a:defRPr cap="all"/>
          </a:pPr>
          <a:r>
            <a:rPr lang="en-IN"/>
            <a:t>Need to run with different dataset</a:t>
          </a:r>
          <a:endParaRPr lang="en-US"/>
        </a:p>
      </dgm:t>
    </dgm:pt>
    <dgm:pt modelId="{A05334C7-D15E-415F-BF51-C40A662D2DA0}" type="parTrans" cxnId="{5E2DB5F9-55F4-4917-82A8-59A3162BD36A}">
      <dgm:prSet/>
      <dgm:spPr/>
      <dgm:t>
        <a:bodyPr/>
        <a:lstStyle/>
        <a:p>
          <a:endParaRPr lang="en-US"/>
        </a:p>
      </dgm:t>
    </dgm:pt>
    <dgm:pt modelId="{658890CF-9C49-499B-8ACD-78F45810B3F6}" type="sibTrans" cxnId="{5E2DB5F9-55F4-4917-82A8-59A3162BD36A}">
      <dgm:prSet/>
      <dgm:spPr/>
      <dgm:t>
        <a:bodyPr/>
        <a:lstStyle/>
        <a:p>
          <a:endParaRPr lang="en-US"/>
        </a:p>
      </dgm:t>
    </dgm:pt>
    <dgm:pt modelId="{927A59EB-0417-46A1-8D80-CA6C88D7C483}">
      <dgm:prSet/>
      <dgm:spPr/>
      <dgm:t>
        <a:bodyPr/>
        <a:lstStyle/>
        <a:p>
          <a:pPr>
            <a:defRPr cap="all"/>
          </a:pPr>
          <a:r>
            <a:rPr lang="en-IN"/>
            <a:t>Need to run in cloud for fast results</a:t>
          </a:r>
          <a:endParaRPr lang="en-US"/>
        </a:p>
      </dgm:t>
    </dgm:pt>
    <dgm:pt modelId="{279A708C-B75A-44DB-B6A3-2B08C2E030E9}" type="parTrans" cxnId="{4B130644-8DE0-4F70-B011-9E6E4DD84003}">
      <dgm:prSet/>
      <dgm:spPr/>
      <dgm:t>
        <a:bodyPr/>
        <a:lstStyle/>
        <a:p>
          <a:endParaRPr lang="en-US"/>
        </a:p>
      </dgm:t>
    </dgm:pt>
    <dgm:pt modelId="{9C654FC8-435C-4BE2-802C-E2194D5FAF6A}" type="sibTrans" cxnId="{4B130644-8DE0-4F70-B011-9E6E4DD84003}">
      <dgm:prSet/>
      <dgm:spPr/>
      <dgm:t>
        <a:bodyPr/>
        <a:lstStyle/>
        <a:p>
          <a:endParaRPr lang="en-US"/>
        </a:p>
      </dgm:t>
    </dgm:pt>
    <dgm:pt modelId="{A19EFA3F-35BF-44E9-B5DF-E0E482E5B087}" type="pres">
      <dgm:prSet presAssocID="{9034DDC5-E1C7-4173-A869-2463B3F525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96F940-2791-4A77-938B-5A931675A483}" type="pres">
      <dgm:prSet presAssocID="{D30A362F-4C0C-4A07-B60C-1CBBA556C544}" presName="compNode" presStyleCnt="0"/>
      <dgm:spPr/>
    </dgm:pt>
    <dgm:pt modelId="{1984EF6A-137C-4B7B-9D51-F269CF2CE759}" type="pres">
      <dgm:prSet presAssocID="{D30A362F-4C0C-4A07-B60C-1CBBA556C544}" presName="iconBgRect" presStyleLbl="bgShp" presStyleIdx="0" presStyleCnt="2"/>
      <dgm:spPr/>
    </dgm:pt>
    <dgm:pt modelId="{FE49E2EF-3DE6-4988-B81B-7688080F0A3B}" type="pres">
      <dgm:prSet presAssocID="{D30A362F-4C0C-4A07-B60C-1CBBA556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E5A05D-8EEF-474A-BDDC-CE90C9283E31}" type="pres">
      <dgm:prSet presAssocID="{D30A362F-4C0C-4A07-B60C-1CBBA556C544}" presName="spaceRect" presStyleCnt="0"/>
      <dgm:spPr/>
    </dgm:pt>
    <dgm:pt modelId="{1B2411BB-6DFD-4AAD-B411-1F3294572094}" type="pres">
      <dgm:prSet presAssocID="{D30A362F-4C0C-4A07-B60C-1CBBA556C54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3A235CE-639D-4320-8FF3-C9C52D940BFA}" type="pres">
      <dgm:prSet presAssocID="{658890CF-9C49-499B-8ACD-78F45810B3F6}" presName="sibTrans" presStyleCnt="0"/>
      <dgm:spPr/>
    </dgm:pt>
    <dgm:pt modelId="{24D054FC-FEE4-4579-AFD4-9488111CE346}" type="pres">
      <dgm:prSet presAssocID="{927A59EB-0417-46A1-8D80-CA6C88D7C483}" presName="compNode" presStyleCnt="0"/>
      <dgm:spPr/>
    </dgm:pt>
    <dgm:pt modelId="{B2A4E2CC-CD23-4603-BF5B-B0CE247C2A9D}" type="pres">
      <dgm:prSet presAssocID="{927A59EB-0417-46A1-8D80-CA6C88D7C483}" presName="iconBgRect" presStyleLbl="bgShp" presStyleIdx="1" presStyleCnt="2"/>
      <dgm:spPr/>
    </dgm:pt>
    <dgm:pt modelId="{AA698304-7AAE-4886-8DD6-76EFFC1D5F70}" type="pres">
      <dgm:prSet presAssocID="{927A59EB-0417-46A1-8D80-CA6C88D7C4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un"/>
        </a:ext>
      </dgm:extLst>
    </dgm:pt>
    <dgm:pt modelId="{D27C4A63-6662-4325-8020-BA4DC096FC75}" type="pres">
      <dgm:prSet presAssocID="{927A59EB-0417-46A1-8D80-CA6C88D7C483}" presName="spaceRect" presStyleCnt="0"/>
      <dgm:spPr/>
    </dgm:pt>
    <dgm:pt modelId="{D54DF3CF-31DD-4CDE-A12E-F13F572E44CF}" type="pres">
      <dgm:prSet presAssocID="{927A59EB-0417-46A1-8D80-CA6C88D7C483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79B407-C60D-4847-ABCC-2103CD2B14F0}" type="presOf" srcId="{927A59EB-0417-46A1-8D80-CA6C88D7C483}" destId="{D54DF3CF-31DD-4CDE-A12E-F13F572E44CF}" srcOrd="0" destOrd="0" presId="urn:microsoft.com/office/officeart/2018/5/layout/IconCircleLabelList"/>
    <dgm:cxn modelId="{5E2DB5F9-55F4-4917-82A8-59A3162BD36A}" srcId="{9034DDC5-E1C7-4173-A869-2463B3F525E5}" destId="{D30A362F-4C0C-4A07-B60C-1CBBA556C544}" srcOrd="0" destOrd="0" parTransId="{A05334C7-D15E-415F-BF51-C40A662D2DA0}" sibTransId="{658890CF-9C49-499B-8ACD-78F45810B3F6}"/>
    <dgm:cxn modelId="{4B130644-8DE0-4F70-B011-9E6E4DD84003}" srcId="{9034DDC5-E1C7-4173-A869-2463B3F525E5}" destId="{927A59EB-0417-46A1-8D80-CA6C88D7C483}" srcOrd="1" destOrd="0" parTransId="{279A708C-B75A-44DB-B6A3-2B08C2E030E9}" sibTransId="{9C654FC8-435C-4BE2-802C-E2194D5FAF6A}"/>
    <dgm:cxn modelId="{2943E9E7-D951-43A9-A8B9-0B9E2EF10A37}" type="presOf" srcId="{D30A362F-4C0C-4A07-B60C-1CBBA556C544}" destId="{1B2411BB-6DFD-4AAD-B411-1F3294572094}" srcOrd="0" destOrd="0" presId="urn:microsoft.com/office/officeart/2018/5/layout/IconCircleLabelList"/>
    <dgm:cxn modelId="{A519E15F-CA34-4E78-9C38-4FDFCEA879B2}" type="presOf" srcId="{9034DDC5-E1C7-4173-A869-2463B3F525E5}" destId="{A19EFA3F-35BF-44E9-B5DF-E0E482E5B087}" srcOrd="0" destOrd="0" presId="urn:microsoft.com/office/officeart/2018/5/layout/IconCircleLabelList"/>
    <dgm:cxn modelId="{51FC7B23-33A0-49EE-B033-120A33381302}" type="presParOf" srcId="{A19EFA3F-35BF-44E9-B5DF-E0E482E5B087}" destId="{0C96F940-2791-4A77-938B-5A931675A483}" srcOrd="0" destOrd="0" presId="urn:microsoft.com/office/officeart/2018/5/layout/IconCircleLabelList"/>
    <dgm:cxn modelId="{61BFA137-C065-4CD5-B5DB-5222A3C7410E}" type="presParOf" srcId="{0C96F940-2791-4A77-938B-5A931675A483}" destId="{1984EF6A-137C-4B7B-9D51-F269CF2CE759}" srcOrd="0" destOrd="0" presId="urn:microsoft.com/office/officeart/2018/5/layout/IconCircleLabelList"/>
    <dgm:cxn modelId="{DBFD6CBC-4A9B-4FD0-91A6-5E7C52352EA7}" type="presParOf" srcId="{0C96F940-2791-4A77-938B-5A931675A483}" destId="{FE49E2EF-3DE6-4988-B81B-7688080F0A3B}" srcOrd="1" destOrd="0" presId="urn:microsoft.com/office/officeart/2018/5/layout/IconCircleLabelList"/>
    <dgm:cxn modelId="{AAEFD8D3-E8C5-4B49-AD5E-FFAD6F5B8FD9}" type="presParOf" srcId="{0C96F940-2791-4A77-938B-5A931675A483}" destId="{E7E5A05D-8EEF-474A-BDDC-CE90C9283E31}" srcOrd="2" destOrd="0" presId="urn:microsoft.com/office/officeart/2018/5/layout/IconCircleLabelList"/>
    <dgm:cxn modelId="{34A003B0-4097-4B44-9E0F-37441111326A}" type="presParOf" srcId="{0C96F940-2791-4A77-938B-5A931675A483}" destId="{1B2411BB-6DFD-4AAD-B411-1F3294572094}" srcOrd="3" destOrd="0" presId="urn:microsoft.com/office/officeart/2018/5/layout/IconCircleLabelList"/>
    <dgm:cxn modelId="{21BCDC36-9B90-4B34-B01C-21706243FFD8}" type="presParOf" srcId="{A19EFA3F-35BF-44E9-B5DF-E0E482E5B087}" destId="{A3A235CE-639D-4320-8FF3-C9C52D940BFA}" srcOrd="1" destOrd="0" presId="urn:microsoft.com/office/officeart/2018/5/layout/IconCircleLabelList"/>
    <dgm:cxn modelId="{4B1542EE-AD7A-42D4-93C8-403D9A1CA72F}" type="presParOf" srcId="{A19EFA3F-35BF-44E9-B5DF-E0E482E5B087}" destId="{24D054FC-FEE4-4579-AFD4-9488111CE346}" srcOrd="2" destOrd="0" presId="urn:microsoft.com/office/officeart/2018/5/layout/IconCircleLabelList"/>
    <dgm:cxn modelId="{EFDBF9FD-5BE2-4DA8-B4FC-732A0ABD7825}" type="presParOf" srcId="{24D054FC-FEE4-4579-AFD4-9488111CE346}" destId="{B2A4E2CC-CD23-4603-BF5B-B0CE247C2A9D}" srcOrd="0" destOrd="0" presId="urn:microsoft.com/office/officeart/2018/5/layout/IconCircleLabelList"/>
    <dgm:cxn modelId="{F8111CFB-1CF5-4B83-9C3B-B933ED346A01}" type="presParOf" srcId="{24D054FC-FEE4-4579-AFD4-9488111CE346}" destId="{AA698304-7AAE-4886-8DD6-76EFFC1D5F70}" srcOrd="1" destOrd="0" presId="urn:microsoft.com/office/officeart/2018/5/layout/IconCircleLabelList"/>
    <dgm:cxn modelId="{6533FF7C-DF94-4234-B3F2-83357D617ED1}" type="presParOf" srcId="{24D054FC-FEE4-4579-AFD4-9488111CE346}" destId="{D27C4A63-6662-4325-8020-BA4DC096FC75}" srcOrd="2" destOrd="0" presId="urn:microsoft.com/office/officeart/2018/5/layout/IconCircleLabelList"/>
    <dgm:cxn modelId="{DC9EB823-EF3B-4D05-9114-31AE77945673}" type="presParOf" srcId="{24D054FC-FEE4-4579-AFD4-9488111CE346}" destId="{D54DF3CF-31DD-4CDE-A12E-F13F572E44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4EF6A-137C-4B7B-9D51-F269CF2CE759}">
      <dsp:nvSpPr>
        <dsp:cNvPr id="0" name=""/>
        <dsp:cNvSpPr/>
      </dsp:nvSpPr>
      <dsp:spPr>
        <a:xfrm>
          <a:off x="1865265" y="3668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E2EF-3DE6-4988-B81B-7688080F0A3B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411BB-6DFD-4AAD-B411-1F3294572094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2300" kern="1200"/>
            <a:t>Need to run with different dataset</a:t>
          </a:r>
          <a:endParaRPr lang="en-US" sz="2300" kern="1200"/>
        </a:p>
      </dsp:txBody>
      <dsp:txXfrm>
        <a:off x="1163265" y="3246839"/>
        <a:ext cx="3600000" cy="720000"/>
      </dsp:txXfrm>
    </dsp:sp>
    <dsp:sp modelId="{B2A4E2CC-CD23-4603-BF5B-B0CE247C2A9D}">
      <dsp:nvSpPr>
        <dsp:cNvPr id="0" name=""/>
        <dsp:cNvSpPr/>
      </dsp:nvSpPr>
      <dsp:spPr>
        <a:xfrm>
          <a:off x="6095265" y="3668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98304-7AAE-4886-8DD6-76EFFC1D5F70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F3CF-31DD-4CDE-A12E-F13F572E44CF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2300" kern="1200"/>
            <a:t>Need to run in cloud for fast results</a:t>
          </a:r>
          <a:endParaRPr lang="en-US" sz="2300" kern="1200"/>
        </a:p>
      </dsp:txBody>
      <dsp:txXfrm>
        <a:off x="5393265" y="324683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644DE9-8D09-43E2-BA69-F57482CFC9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C23C919-B32E-40FF-B3D8-631316E84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1B17B84-F8A7-4053-9C9D-91E3CA7F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="" xmlns:a16="http://schemas.microsoft.com/office/drawing/2014/main" id="{41327701-861A-B64D-56D6-2E5CD2D4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342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D546A-595C-679B-C5D6-02EF3032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9220200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ML22/23-13	Investigate Influence of parameter </a:t>
            </a:r>
            <a:r>
              <a:rPr lang="en-US" sz="5200" dirty="0" err="1">
                <a:solidFill>
                  <a:srgbClr val="FFFFFF"/>
                </a:solidFill>
              </a:rPr>
              <a:t>MaxNewSynapseCount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4C1051-009C-F305-5B68-715E5561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200" dirty="0">
                <a:solidFill>
                  <a:srgbClr val="FFFFFF"/>
                </a:solidFill>
              </a:rPr>
              <a:t>Team: TEAM AS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MD </a:t>
            </a:r>
            <a:r>
              <a:rPr lang="en-IN" sz="2200" dirty="0" err="1">
                <a:solidFill>
                  <a:srgbClr val="FFFFFF"/>
                </a:solidFill>
              </a:rPr>
              <a:t>Fathir</a:t>
            </a:r>
            <a:r>
              <a:rPr lang="en-IN" sz="2200" dirty="0">
                <a:solidFill>
                  <a:srgbClr val="FFFFFF"/>
                </a:solidFill>
              </a:rPr>
              <a:t> Ahmed Shishir (1344477)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Akash </a:t>
            </a:r>
            <a:r>
              <a:rPr lang="en-IN" sz="2200" dirty="0" err="1">
                <a:solidFill>
                  <a:srgbClr val="FFFFFF"/>
                </a:solidFill>
              </a:rPr>
              <a:t>Saha</a:t>
            </a:r>
            <a:r>
              <a:rPr lang="en-IN" sz="2200" dirty="0">
                <a:solidFill>
                  <a:srgbClr val="FFFFFF"/>
                </a:solidFill>
              </a:rPr>
              <a:t> (1345829)</a:t>
            </a:r>
          </a:p>
          <a:p>
            <a:pPr algn="l"/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51D4A7-5833-19C3-FDE0-04AEED6D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Discussion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D07602B-C5B8-02FA-E51B-2234A61A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79645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9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6682F-6997-D500-7555-FF1AC54C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6D7F1-0D05-D1D0-397F-B88851EE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Understand Multisequence Learning</a:t>
            </a:r>
          </a:p>
          <a:p>
            <a:r>
              <a:rPr lang="en-IN" sz="2400" dirty="0"/>
              <a:t>Use of </a:t>
            </a:r>
            <a:r>
              <a:rPr lang="en-IN" sz="2400" i="1" dirty="0" err="1"/>
              <a:t>MaxNewSynapseCount</a:t>
            </a:r>
            <a:r>
              <a:rPr lang="en-IN" sz="2400" i="1" dirty="0"/>
              <a:t> in Temporal Memory</a:t>
            </a:r>
          </a:p>
          <a:p>
            <a:r>
              <a:rPr lang="en-IN" sz="2400" i="1" dirty="0"/>
              <a:t>Influence of </a:t>
            </a:r>
            <a:r>
              <a:rPr lang="en-IN" sz="2400" i="1" dirty="0" err="1"/>
              <a:t>MaxNewSynapseCount</a:t>
            </a:r>
            <a:r>
              <a:rPr lang="en-IN" sz="2400" i="1" dirty="0"/>
              <a:t> while learning</a:t>
            </a:r>
          </a:p>
          <a:p>
            <a:r>
              <a:rPr lang="en-IN" sz="2400" i="1" dirty="0"/>
              <a:t>Create report and provide some analysis</a:t>
            </a:r>
          </a:p>
        </p:txBody>
      </p:sp>
    </p:spTree>
    <p:extLst>
      <p:ext uri="{BB962C8B-B14F-4D97-AF65-F5344CB8AC3E}">
        <p14:creationId xmlns:p14="http://schemas.microsoft.com/office/powerpoint/2010/main" val="17909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9A5DD0-C4C4-B834-2EC2-41B9A656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7696F6-9004-5F9D-A2A4-12E12A8C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Understanding 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Multisequence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Learning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419807-472E-6B5F-2564-61ACCD4D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75" y="2904427"/>
            <a:ext cx="965537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995CF-C6BD-0CDE-96E8-904D386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  <a:r>
              <a:rPr lang="en-IN" dirty="0" smtClean="0"/>
              <a:t>(continued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4C2442-909C-F4BF-533E-87978AB0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HTM Analysis:</a:t>
            </a:r>
            <a:r>
              <a:rPr lang="en-US" sz="2400" dirty="0"/>
              <a:t> Explored Temporal Memory </a:t>
            </a:r>
            <a:r>
              <a:rPr lang="en-US" sz="2400" dirty="0" smtClean="0"/>
              <a:t>and </a:t>
            </a:r>
            <a:r>
              <a:rPr lang="en-US" sz="2400" b="1" dirty="0" err="1"/>
              <a:t>MaxNewSynapseCount</a:t>
            </a:r>
            <a:endParaRPr lang="en-US" sz="2400" dirty="0" smtClean="0"/>
          </a:p>
          <a:p>
            <a:r>
              <a:rPr lang="en-US" sz="2400" b="1" dirty="0"/>
              <a:t>Adaptation:</a:t>
            </a:r>
            <a:r>
              <a:rPr lang="en-US" sz="2400" dirty="0"/>
              <a:t> </a:t>
            </a:r>
            <a:r>
              <a:rPr lang="en-US" sz="2400" dirty="0" smtClean="0"/>
              <a:t>Modified </a:t>
            </a:r>
            <a:r>
              <a:rPr lang="en-US" sz="2400" b="1" dirty="0" err="1" smtClean="0"/>
              <a:t>MultiSequenceLearning</a:t>
            </a:r>
            <a:r>
              <a:rPr lang="en-US" sz="2400" b="1" dirty="0" smtClean="0"/>
              <a:t> </a:t>
            </a:r>
            <a:r>
              <a:rPr lang="en-US" sz="2400" dirty="0"/>
              <a:t>for adjustable synapse counts.</a:t>
            </a:r>
            <a:endParaRPr lang="en-US" sz="2400" dirty="0" smtClean="0"/>
          </a:p>
          <a:p>
            <a:r>
              <a:rPr lang="en-US" sz="2400" b="1" dirty="0"/>
              <a:t>Experimentation: Tested varying </a:t>
            </a:r>
            <a:r>
              <a:rPr lang="en-US" sz="2400" b="1" dirty="0" err="1"/>
              <a:t>MaxNewSynapseCount</a:t>
            </a:r>
            <a:r>
              <a:rPr lang="en-US" sz="2400" b="1" dirty="0"/>
              <a:t> impacts on learning and prediction</a:t>
            </a:r>
            <a:r>
              <a:rPr lang="en-US" sz="2400" b="1" dirty="0" smtClean="0"/>
              <a:t>.</a:t>
            </a:r>
          </a:p>
          <a:p>
            <a:r>
              <a:rPr lang="en-US" sz="2400" b="1" dirty="0"/>
              <a:t>Analysis:</a:t>
            </a:r>
            <a:r>
              <a:rPr lang="en-US" sz="2400" dirty="0"/>
              <a:t> Assessed performance to identify optimal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4FB2F27-3F7D-440E-A905-86607A926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678C14-A033-4139-BCA9-8382B03964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8CBEC9D-9F9B-4383-B986-DE5B184A9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76F53C-F620-5480-1D43-803FD773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962450-6720-49CD-DC84-BBDC1FF4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1" y="2489624"/>
            <a:ext cx="11206608" cy="32987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Objective: Enable dynamic </a:t>
            </a:r>
            <a:r>
              <a:rPr lang="en-US" sz="2400" dirty="0" err="1">
                <a:solidFill>
                  <a:schemeClr val="tx2"/>
                </a:solidFill>
              </a:rPr>
              <a:t>MaxNewSynapseCount</a:t>
            </a:r>
            <a:r>
              <a:rPr lang="en-US" sz="2400" dirty="0">
                <a:solidFill>
                  <a:schemeClr val="tx2"/>
                </a:solidFill>
              </a:rPr>
              <a:t> adjustments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Constructor </a:t>
            </a:r>
            <a:r>
              <a:rPr lang="en-US" sz="2400" dirty="0" smtClean="0">
                <a:solidFill>
                  <a:schemeClr val="tx2"/>
                </a:solidFill>
              </a:rPr>
              <a:t>Update: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GB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Experiment </a:t>
            </a:r>
            <a:r>
              <a:rPr lang="en-US" sz="2400" dirty="0" smtClean="0">
                <a:solidFill>
                  <a:schemeClr val="tx2"/>
                </a:solidFill>
              </a:rPr>
              <a:t>Configuration:  </a:t>
            </a:r>
            <a:endParaRPr lang="en-IN" sz="2400" dirty="0" smtClean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FE52FC7-B3EF-46A4-B8CE-292164EC92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86" y="3367995"/>
            <a:ext cx="4210050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986" y="4826000"/>
            <a:ext cx="4369025" cy="8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4FB2F27-3F7D-440E-A905-86607A926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678C14-A033-4139-BCA9-8382B03964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8CBEC9D-9F9B-4383-B986-DE5B184A9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Implementation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953766"/>
            <a:ext cx="9428039" cy="4326264"/>
          </a:xfrm>
        </p:spPr>
        <p:txBody>
          <a:bodyPr>
            <a:normAutofit fontScale="92500" lnSpcReduction="10000"/>
          </a:bodyPr>
          <a:lstStyle/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Execution</a:t>
            </a:r>
            <a:r>
              <a:rPr lang="en-US" sz="2400" dirty="0">
                <a:solidFill>
                  <a:schemeClr val="tx2"/>
                </a:solidFill>
              </a:rPr>
              <a:t>: Run experiments with varying </a:t>
            </a:r>
            <a:r>
              <a:rPr lang="en-US" sz="2400" dirty="0" err="1">
                <a:solidFill>
                  <a:schemeClr val="tx2"/>
                </a:solidFill>
              </a:rPr>
              <a:t>MaxNewSynapseCount</a:t>
            </a:r>
            <a:r>
              <a:rPr lang="en-US" sz="2400" dirty="0">
                <a:solidFill>
                  <a:schemeClr val="tx2"/>
                </a:solidFill>
              </a:rPr>
              <a:t> via </a:t>
            </a:r>
            <a:r>
              <a:rPr lang="en-US" sz="2400" dirty="0" err="1">
                <a:solidFill>
                  <a:schemeClr val="tx2"/>
                </a:solidFill>
              </a:rPr>
              <a:t>Program.cs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      Example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err="1">
                <a:solidFill>
                  <a:schemeClr val="tx2"/>
                </a:solidFill>
              </a:rPr>
              <a:t>RunMultiSequenceLearningExperiment</a:t>
            </a:r>
            <a:r>
              <a:rPr lang="en-US" sz="2400" dirty="0">
                <a:solidFill>
                  <a:schemeClr val="tx2"/>
                </a:solidFill>
              </a:rPr>
              <a:t>(20</a:t>
            </a:r>
            <a:r>
              <a:rPr lang="en-US" sz="2400" dirty="0" smtClean="0">
                <a:solidFill>
                  <a:schemeClr val="tx2"/>
                </a:solidFill>
              </a:rPr>
              <a:t>);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Data </a:t>
            </a:r>
            <a:r>
              <a:rPr lang="en-US" sz="2400" dirty="0">
                <a:solidFill>
                  <a:schemeClr val="tx2"/>
                </a:solidFill>
              </a:rPr>
              <a:t>Logging: Capture outcomes in detail for </a:t>
            </a:r>
            <a:r>
              <a:rPr lang="en-US" sz="2400" dirty="0" smtClean="0">
                <a:solidFill>
                  <a:schemeClr val="tx2"/>
                </a:solidFill>
              </a:rPr>
              <a:t>analysis.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Purpose: Evaluate learning outcomes and predictive accuracy.</a:t>
            </a:r>
            <a:endParaRPr lang="en-IN" sz="24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FE52FC7-B3EF-46A4-B8CE-292164EC92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143000" y="3209307"/>
            <a:ext cx="146649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53" y="4025081"/>
            <a:ext cx="5476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321D0C-0C4D-0AAC-372B-10C93D26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Optimal </a:t>
            </a:r>
            <a:r>
              <a:rPr lang="en-US" sz="2400" dirty="0" err="1"/>
              <a:t>MaxNewSynapseCount</a:t>
            </a:r>
            <a:r>
              <a:rPr lang="en-US" sz="2400" dirty="0"/>
              <a:t>: A setting of 20 showed the best balance between learning speed and prediction accuracy, enhancing HTM network performance.</a:t>
            </a:r>
          </a:p>
          <a:p>
            <a:r>
              <a:rPr lang="en-US" sz="2400" dirty="0"/>
              <a:t>Diminishing Returns: Higher </a:t>
            </a:r>
            <a:r>
              <a:rPr lang="en-US" sz="2400" dirty="0" err="1"/>
              <a:t>MaxNewSynapseCount</a:t>
            </a:r>
            <a:r>
              <a:rPr lang="en-US" sz="2400" dirty="0"/>
              <a:t> values beyond 20 led to similar accuracy levels but with diminishing returns, indicating an efficiency threshold.</a:t>
            </a:r>
          </a:p>
          <a:p>
            <a:r>
              <a:rPr lang="en-US" sz="2400" b="1" dirty="0"/>
              <a:t>Foundation for Future Research:</a:t>
            </a:r>
            <a:r>
              <a:rPr lang="en-US" sz="2400" dirty="0"/>
              <a:t> Results lay the groundwork for further exploration into HTM parameter tuning and suggest potential for cloud-based scalability and resource efficiency.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1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1174801-1395-44C5-9B00-CCAC45C056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BADB362-9771-4A3C-B9E5-6777F34C5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(continued) :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0EF321-8351-49AB-BA30-A90615C80E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F729D3C-986A-4A27-A9FF-0A07A0959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044" y="2452501"/>
            <a:ext cx="6216681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1174801-1395-44C5-9B00-CCAC45C056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BADB362-9771-4A3C-B9E5-6777F34C5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(continued) :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0EF321-8351-49AB-BA30-A90615C80E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F729D3C-986A-4A27-A9FF-0A07A0959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2314" y="2428524"/>
            <a:ext cx="1022032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314" y="3429000"/>
            <a:ext cx="46482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828" y="3429000"/>
            <a:ext cx="430686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425</TotalTime>
  <Words>211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Consolas</vt:lpstr>
      <vt:lpstr>BlockprintVTI</vt:lpstr>
      <vt:lpstr>ML22/23-13 Investigate Influence of parameter MaxNewSynapseCount</vt:lpstr>
      <vt:lpstr>Objective</vt:lpstr>
      <vt:lpstr>Approach</vt:lpstr>
      <vt:lpstr>Approach (continued)</vt:lpstr>
      <vt:lpstr>Implementation</vt:lpstr>
      <vt:lpstr>Implementation (continued)</vt:lpstr>
      <vt:lpstr>Results</vt:lpstr>
      <vt:lpstr>Results (continued) : Report</vt:lpstr>
      <vt:lpstr>Results (continued) : Analysis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ML22/23-13 Investigate Influence of parameter MaxNewSynapseCount</dc:title>
  <dc:creator>Shishir</dc:creator>
  <cp:lastModifiedBy>Microsoft account</cp:lastModifiedBy>
  <cp:revision>13</cp:revision>
  <dcterms:created xsi:type="dcterms:W3CDTF">2023-03-27T10:12:35Z</dcterms:created>
  <dcterms:modified xsi:type="dcterms:W3CDTF">2024-03-31T16:07:07Z</dcterms:modified>
</cp:coreProperties>
</file>