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33A491-D151-462D-B595-37B3CC0D846F}">
          <p14:sldIdLst>
            <p14:sldId id="256"/>
            <p14:sldId id="257"/>
          </p14:sldIdLst>
        </p14:section>
        <p14:section name="Untitled Section" id="{A472D4D7-2711-4DB9-93F1-6844284F0A46}">
          <p14:sldIdLst>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0" autoAdjust="0"/>
    <p:restoredTop sz="94660"/>
  </p:normalViewPr>
  <p:slideViewPr>
    <p:cSldViewPr snapToGrid="0">
      <p:cViewPr varScale="1">
        <p:scale>
          <a:sx n="87" d="100"/>
          <a:sy n="87" d="100"/>
        </p:scale>
        <p:origin x="90"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11/30/2023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50753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11/30/2023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49164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11/30/2023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1E4CB7-CB13-4810-BF18-BE31AFC64F93}" type="slidenum">
              <a:rPr lang="en-US" smtClean="0"/>
              <a:pPr/>
              <a:t>‹#›</a:t>
            </a:fld>
            <a:endParaRPr lang="en-US" sz="100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2664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11/30/2023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418372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11/30/2023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1E4CB7-CB13-4810-BF18-BE31AFC64F93}" type="slidenum">
              <a:rPr lang="en-US" smtClean="0"/>
              <a:pPr/>
              <a:t>‹#›</a:t>
            </a:fld>
            <a:endParaRPr lang="en-US" sz="100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7009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11/30/2023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041133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5117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666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5926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3080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3397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3210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6095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3666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141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760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3F9AFA87-1417-4992-ABD9-27C3BC8CC883}" type="datetimeFigureOut">
              <a:rPr lang="en-US" smtClean="0"/>
              <a:pPr algn="r"/>
              <a:t>11/30/2023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491242417"/>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8" name="Picture 17" descr="Swirling of a wave in the ocean">
            <a:extLst>
              <a:ext uri="{FF2B5EF4-FFF2-40B4-BE49-F238E27FC236}">
                <a16:creationId xmlns:a16="http://schemas.microsoft.com/office/drawing/2014/main" id="{2CE9DA60-634D-3D9C-80B6-070B4098F49A}"/>
              </a:ext>
            </a:extLst>
          </p:cNvPr>
          <p:cNvPicPr>
            <a:picLocks noChangeAspect="1"/>
          </p:cNvPicPr>
          <p:nvPr/>
        </p:nvPicPr>
        <p:blipFill rotWithShape="1">
          <a:blip r:embed="rId2"/>
          <a:srcRect t="12855" b="2876"/>
          <a:stretch/>
        </p:blipFill>
        <p:spPr>
          <a:xfrm>
            <a:off x="20" y="10"/>
            <a:ext cx="12191980" cy="6857990"/>
          </a:xfrm>
          <a:prstGeom prst="rect">
            <a:avLst/>
          </a:prstGeom>
        </p:spPr>
      </p:pic>
      <p:sp>
        <p:nvSpPr>
          <p:cNvPr id="25" name="Freeform: Shape 24">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356657">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A3869A7F-08B0-2918-FD24-7DD11CC0F67A}"/>
              </a:ext>
            </a:extLst>
          </p:cNvPr>
          <p:cNvSpPr>
            <a:spLocks noGrp="1"/>
          </p:cNvSpPr>
          <p:nvPr>
            <p:ph type="ctrTitle"/>
          </p:nvPr>
        </p:nvSpPr>
        <p:spPr>
          <a:xfrm>
            <a:off x="1083733" y="3889218"/>
            <a:ext cx="5478432" cy="1032094"/>
          </a:xfrm>
        </p:spPr>
        <p:txBody>
          <a:bodyPr>
            <a:normAutofit/>
          </a:bodyPr>
          <a:lstStyle/>
          <a:p>
            <a:pPr>
              <a:lnSpc>
                <a:spcPct val="90000"/>
              </a:lnSpc>
            </a:pPr>
            <a:r>
              <a:rPr lang="en-US" sz="3400">
                <a:solidFill>
                  <a:srgbClr val="FEFFFF"/>
                </a:solidFill>
              </a:rPr>
              <a:t>Am I Drinking Enough Water?</a:t>
            </a:r>
          </a:p>
        </p:txBody>
      </p:sp>
      <p:sp>
        <p:nvSpPr>
          <p:cNvPr id="3" name="Subtitle 2">
            <a:extLst>
              <a:ext uri="{FF2B5EF4-FFF2-40B4-BE49-F238E27FC236}">
                <a16:creationId xmlns:a16="http://schemas.microsoft.com/office/drawing/2014/main" id="{EB129A7B-09FF-2AE7-DEFF-5C304B7D3901}"/>
              </a:ext>
            </a:extLst>
          </p:cNvPr>
          <p:cNvSpPr>
            <a:spLocks noGrp="1"/>
          </p:cNvSpPr>
          <p:nvPr>
            <p:ph type="subTitle" idx="1"/>
          </p:nvPr>
        </p:nvSpPr>
        <p:spPr>
          <a:xfrm>
            <a:off x="1083733" y="4944531"/>
            <a:ext cx="5454227" cy="524935"/>
          </a:xfrm>
        </p:spPr>
        <p:txBody>
          <a:bodyPr>
            <a:normAutofit/>
          </a:bodyPr>
          <a:lstStyle/>
          <a:p>
            <a:r>
              <a:rPr lang="en-US">
                <a:solidFill>
                  <a:srgbClr val="FEFFFF"/>
                </a:solidFill>
              </a:rPr>
              <a:t>An analysis of daily water consumption</a:t>
            </a:r>
          </a:p>
        </p:txBody>
      </p:sp>
    </p:spTree>
    <p:extLst>
      <p:ext uri="{BB962C8B-B14F-4D97-AF65-F5344CB8AC3E}">
        <p14:creationId xmlns:p14="http://schemas.microsoft.com/office/powerpoint/2010/main" val="12778362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3F49-D7DD-B8B2-B8ED-A979D9B29DB0}"/>
              </a:ext>
            </a:extLst>
          </p:cNvPr>
          <p:cNvSpPr>
            <a:spLocks noGrp="1"/>
          </p:cNvSpPr>
          <p:nvPr>
            <p:ph type="title"/>
          </p:nvPr>
        </p:nvSpPr>
        <p:spPr>
          <a:xfrm>
            <a:off x="1577445" y="1168078"/>
            <a:ext cx="9048219" cy="1092200"/>
          </a:xfrm>
        </p:spPr>
        <p:txBody>
          <a:bodyPr anchor="ctr">
            <a:normAutofit/>
          </a:bodyPr>
          <a:lstStyle/>
          <a:p>
            <a:pPr algn="ctr"/>
            <a:r>
              <a:rPr lang="en-US" u="sng" dirty="0">
                <a:solidFill>
                  <a:schemeClr val="tx1"/>
                </a:solidFill>
              </a:rPr>
              <a:t>QUESTION</a:t>
            </a:r>
          </a:p>
        </p:txBody>
      </p:sp>
      <p:sp>
        <p:nvSpPr>
          <p:cNvPr id="3" name="Content Placeholder 2">
            <a:extLst>
              <a:ext uri="{FF2B5EF4-FFF2-40B4-BE49-F238E27FC236}">
                <a16:creationId xmlns:a16="http://schemas.microsoft.com/office/drawing/2014/main" id="{CCA591C9-9216-08C0-C27D-B94552D373BF}"/>
              </a:ext>
            </a:extLst>
          </p:cNvPr>
          <p:cNvSpPr>
            <a:spLocks noGrp="1"/>
          </p:cNvSpPr>
          <p:nvPr>
            <p:ph idx="1"/>
          </p:nvPr>
        </p:nvSpPr>
        <p:spPr>
          <a:xfrm>
            <a:off x="1577446" y="2413001"/>
            <a:ext cx="9048218" cy="3033180"/>
          </a:xfrm>
        </p:spPr>
        <p:txBody>
          <a:bodyPr anchor="ctr">
            <a:normAutofit/>
          </a:bodyPr>
          <a:lstStyle/>
          <a:p>
            <a:r>
              <a:rPr lang="en-US" sz="2000" dirty="0">
                <a:solidFill>
                  <a:schemeClr val="tx1"/>
                </a:solidFill>
              </a:rPr>
              <a:t>Do I drink the recommended 1/2 oz (~15ml) of water per pound of body weight per day?</a:t>
            </a:r>
          </a:p>
          <a:p>
            <a:r>
              <a:rPr lang="en-US" sz="2000" dirty="0">
                <a:solidFill>
                  <a:schemeClr val="tx1"/>
                </a:solidFill>
              </a:rPr>
              <a:t>For me, that’s approximately 2810ml per day.</a:t>
            </a:r>
          </a:p>
          <a:p>
            <a:r>
              <a:rPr lang="en-US" sz="2000" dirty="0">
                <a:solidFill>
                  <a:schemeClr val="tx1"/>
                </a:solidFill>
              </a:rPr>
              <a:t>I did not check the amount I needed to drink prior to collecting the data.</a:t>
            </a:r>
          </a:p>
        </p:txBody>
      </p:sp>
    </p:spTree>
    <p:extLst>
      <p:ext uri="{BB962C8B-B14F-4D97-AF65-F5344CB8AC3E}">
        <p14:creationId xmlns:p14="http://schemas.microsoft.com/office/powerpoint/2010/main" val="267968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3F49-D7DD-B8B2-B8ED-A979D9B29DB0}"/>
              </a:ext>
            </a:extLst>
          </p:cNvPr>
          <p:cNvSpPr>
            <a:spLocks noGrp="1"/>
          </p:cNvSpPr>
          <p:nvPr>
            <p:ph type="title"/>
          </p:nvPr>
        </p:nvSpPr>
        <p:spPr/>
        <p:txBody>
          <a:bodyPr vert="horz" lIns="91440" tIns="45720" rIns="91440" bIns="45720" rtlCol="0" anchor="t">
            <a:normAutofit/>
          </a:bodyPr>
          <a:lstStyle/>
          <a:p>
            <a:r>
              <a:rPr lang="en-US" u="sng"/>
              <a:t>DATA</a:t>
            </a:r>
          </a:p>
        </p:txBody>
      </p:sp>
      <p:sp>
        <p:nvSpPr>
          <p:cNvPr id="10" name="Content Placeholder 9">
            <a:extLst>
              <a:ext uri="{FF2B5EF4-FFF2-40B4-BE49-F238E27FC236}">
                <a16:creationId xmlns:a16="http://schemas.microsoft.com/office/drawing/2014/main" id="{27201149-0A39-E4DD-F4E2-662CF06A3B90}"/>
              </a:ext>
            </a:extLst>
          </p:cNvPr>
          <p:cNvSpPr>
            <a:spLocks noGrp="1"/>
          </p:cNvSpPr>
          <p:nvPr>
            <p:ph sz="half" idx="2"/>
          </p:nvPr>
        </p:nvSpPr>
        <p:spPr>
          <a:xfrm>
            <a:off x="1060880" y="2133600"/>
            <a:ext cx="4313864" cy="3777622"/>
          </a:xfrm>
        </p:spPr>
        <p:txBody>
          <a:bodyPr/>
          <a:lstStyle/>
          <a:p>
            <a:r>
              <a:rPr lang="en-US" dirty="0"/>
              <a:t>15 observations</a:t>
            </a:r>
          </a:p>
          <a:p>
            <a:r>
              <a:rPr lang="en-US" dirty="0"/>
              <a:t>Variables</a:t>
            </a:r>
          </a:p>
          <a:p>
            <a:pPr lvl="1"/>
            <a:r>
              <a:rPr lang="en-US" dirty="0"/>
              <a:t>Independent: Date</a:t>
            </a:r>
          </a:p>
          <a:p>
            <a:pPr lvl="1"/>
            <a:r>
              <a:rPr lang="en-US" dirty="0"/>
              <a:t>Dependent: Amount consumed in milliliters </a:t>
            </a:r>
          </a:p>
        </p:txBody>
      </p:sp>
      <p:pic>
        <p:nvPicPr>
          <p:cNvPr id="12" name="Picture 11" descr="A green can of soda&#10;&#10;Description automatically generated">
            <a:extLst>
              <a:ext uri="{FF2B5EF4-FFF2-40B4-BE49-F238E27FC236}">
                <a16:creationId xmlns:a16="http://schemas.microsoft.com/office/drawing/2014/main" id="{B856A31D-B31C-175C-34A0-889F0F5A4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89" y="4120446"/>
            <a:ext cx="2299228" cy="2299228"/>
          </a:xfrm>
          <a:prstGeom prst="rect">
            <a:avLst/>
          </a:prstGeom>
        </p:spPr>
      </p:pic>
      <p:pic>
        <p:nvPicPr>
          <p:cNvPr id="27" name="Picture 26" descr="A grey water bottle with a black lid&#10;&#10;Description automatically generated">
            <a:extLst>
              <a:ext uri="{FF2B5EF4-FFF2-40B4-BE49-F238E27FC236}">
                <a16:creationId xmlns:a16="http://schemas.microsoft.com/office/drawing/2014/main" id="{A5B3CD69-C9C0-B2F5-3013-5822F4DA4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9007" y="3827836"/>
            <a:ext cx="2299228" cy="2874035"/>
          </a:xfrm>
          <a:prstGeom prst="rect">
            <a:avLst/>
          </a:prstGeom>
        </p:spPr>
      </p:pic>
      <p:graphicFrame>
        <p:nvGraphicFramePr>
          <p:cNvPr id="47" name="Content Placeholder 46">
            <a:extLst>
              <a:ext uri="{FF2B5EF4-FFF2-40B4-BE49-F238E27FC236}">
                <a16:creationId xmlns:a16="http://schemas.microsoft.com/office/drawing/2014/main" id="{5ABE730B-D7BC-6E58-094F-0696E36C76E4}"/>
              </a:ext>
            </a:extLst>
          </p:cNvPr>
          <p:cNvGraphicFramePr>
            <a:graphicFrameLocks noGrp="1"/>
          </p:cNvGraphicFramePr>
          <p:nvPr>
            <p:ph sz="half" idx="1"/>
            <p:extLst>
              <p:ext uri="{D42A27DB-BD31-4B8C-83A1-F6EECF244321}">
                <p14:modId xmlns:p14="http://schemas.microsoft.com/office/powerpoint/2010/main" val="2094306549"/>
              </p:ext>
            </p:extLst>
          </p:nvPr>
        </p:nvGraphicFramePr>
        <p:xfrm>
          <a:off x="7048767" y="909735"/>
          <a:ext cx="4086808" cy="5038529"/>
        </p:xfrm>
        <a:graphic>
          <a:graphicData uri="http://schemas.openxmlformats.org/drawingml/2006/table">
            <a:tbl>
              <a:tblPr>
                <a:tableStyleId>{5C22544A-7EE6-4342-B048-85BDC9FD1C3A}</a:tableStyleId>
              </a:tblPr>
              <a:tblGrid>
                <a:gridCol w="1226042">
                  <a:extLst>
                    <a:ext uri="{9D8B030D-6E8A-4147-A177-3AD203B41FA5}">
                      <a16:colId xmlns:a16="http://schemas.microsoft.com/office/drawing/2014/main" val="2823570939"/>
                    </a:ext>
                  </a:extLst>
                </a:gridCol>
                <a:gridCol w="1634724">
                  <a:extLst>
                    <a:ext uri="{9D8B030D-6E8A-4147-A177-3AD203B41FA5}">
                      <a16:colId xmlns:a16="http://schemas.microsoft.com/office/drawing/2014/main" val="2073812131"/>
                    </a:ext>
                  </a:extLst>
                </a:gridCol>
                <a:gridCol w="1226042">
                  <a:extLst>
                    <a:ext uri="{9D8B030D-6E8A-4147-A177-3AD203B41FA5}">
                      <a16:colId xmlns:a16="http://schemas.microsoft.com/office/drawing/2014/main" val="1483296580"/>
                    </a:ext>
                  </a:extLst>
                </a:gridCol>
              </a:tblGrid>
              <a:tr h="542519">
                <a:tc>
                  <a:txBody>
                    <a:bodyPr/>
                    <a:lstStyle/>
                    <a:p>
                      <a:pPr algn="ctr" fontAlgn="b"/>
                      <a:r>
                        <a:rPr lang="en-US" sz="1100" u="none" strike="noStrike" dirty="0">
                          <a:effectLst/>
                        </a:rPr>
                        <a:t>Date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Amount(mL)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Enough?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8296224"/>
                  </a:ext>
                </a:extLst>
              </a:tr>
              <a:tr h="299734">
                <a:tc>
                  <a:txBody>
                    <a:bodyPr/>
                    <a:lstStyle/>
                    <a:p>
                      <a:pPr algn="ctr" fontAlgn="b"/>
                      <a:r>
                        <a:rPr lang="en-US" sz="1100" u="none" strike="noStrike">
                          <a:effectLst/>
                        </a:rPr>
                        <a:t>15-Nov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2895509"/>
                  </a:ext>
                </a:extLst>
              </a:tr>
              <a:tr h="299734">
                <a:tc>
                  <a:txBody>
                    <a:bodyPr/>
                    <a:lstStyle/>
                    <a:p>
                      <a:pPr algn="ctr" fontAlgn="b"/>
                      <a:r>
                        <a:rPr lang="en-US" sz="1100" u="none" strike="noStrike">
                          <a:effectLst/>
                        </a:rPr>
                        <a:t>16-Nov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2560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418426"/>
                  </a:ext>
                </a:extLst>
              </a:tr>
              <a:tr h="299734">
                <a:tc>
                  <a:txBody>
                    <a:bodyPr/>
                    <a:lstStyle/>
                    <a:p>
                      <a:pPr algn="ctr" fontAlgn="b"/>
                      <a:r>
                        <a:rPr lang="en-US" sz="1100" u="none" strike="noStrike">
                          <a:effectLst/>
                        </a:rPr>
                        <a:t>17-Nov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2270605"/>
                  </a:ext>
                </a:extLst>
              </a:tr>
              <a:tr h="299734">
                <a:tc>
                  <a:txBody>
                    <a:bodyPr/>
                    <a:lstStyle/>
                    <a:p>
                      <a:pPr algn="ctr" fontAlgn="b"/>
                      <a:r>
                        <a:rPr lang="en-US" sz="1100" u="none" strike="noStrike">
                          <a:effectLst/>
                        </a:rPr>
                        <a:t>18-Nov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7575454"/>
                  </a:ext>
                </a:extLst>
              </a:tr>
              <a:tr h="299734">
                <a:tc>
                  <a:txBody>
                    <a:bodyPr/>
                    <a:lstStyle/>
                    <a:p>
                      <a:pPr algn="ctr" fontAlgn="b"/>
                      <a:r>
                        <a:rPr lang="en-US" sz="1100" u="none" strike="noStrike">
                          <a:effectLst/>
                        </a:rPr>
                        <a:t>19-Nov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1004185"/>
                  </a:ext>
                </a:extLst>
              </a:tr>
              <a:tr h="299734">
                <a:tc>
                  <a:txBody>
                    <a:bodyPr/>
                    <a:lstStyle/>
                    <a:p>
                      <a:pPr algn="ctr" fontAlgn="b"/>
                      <a:r>
                        <a:rPr lang="en-US" sz="1100" u="none" strike="noStrike">
                          <a:effectLst/>
                        </a:rPr>
                        <a:t>20-Nov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2435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141474"/>
                  </a:ext>
                </a:extLst>
              </a:tr>
              <a:tr h="299734">
                <a:tc>
                  <a:txBody>
                    <a:bodyPr/>
                    <a:lstStyle/>
                    <a:p>
                      <a:pPr algn="ctr" fontAlgn="b"/>
                      <a:r>
                        <a:rPr lang="en-US" sz="1100" u="none" strike="noStrike">
                          <a:effectLst/>
                        </a:rPr>
                        <a:t>21-Nov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113233"/>
                  </a:ext>
                </a:extLst>
              </a:tr>
              <a:tr h="299734">
                <a:tc>
                  <a:txBody>
                    <a:bodyPr/>
                    <a:lstStyle/>
                    <a:p>
                      <a:pPr algn="ctr" fontAlgn="b"/>
                      <a:r>
                        <a:rPr lang="en-US" sz="1100" u="none" strike="noStrike">
                          <a:effectLst/>
                        </a:rPr>
                        <a:t>22-Nov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7145044"/>
                  </a:ext>
                </a:extLst>
              </a:tr>
              <a:tr h="299734">
                <a:tc>
                  <a:txBody>
                    <a:bodyPr/>
                    <a:lstStyle/>
                    <a:p>
                      <a:pPr algn="ctr" fontAlgn="b"/>
                      <a:r>
                        <a:rPr lang="en-US" sz="1100" u="none" strike="noStrike">
                          <a:effectLst/>
                        </a:rPr>
                        <a:t>23-Nov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0502692"/>
                  </a:ext>
                </a:extLst>
              </a:tr>
              <a:tr h="299734">
                <a:tc>
                  <a:txBody>
                    <a:bodyPr/>
                    <a:lstStyle/>
                    <a:p>
                      <a:pPr algn="ctr" fontAlgn="b"/>
                      <a:r>
                        <a:rPr lang="en-US" sz="1100" u="none" strike="noStrike">
                          <a:effectLst/>
                        </a:rPr>
                        <a:t>24-Nov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5749161"/>
                  </a:ext>
                </a:extLst>
              </a:tr>
              <a:tr h="299734">
                <a:tc>
                  <a:txBody>
                    <a:bodyPr/>
                    <a:lstStyle/>
                    <a:p>
                      <a:pPr algn="ctr" fontAlgn="b"/>
                      <a:r>
                        <a:rPr lang="en-US" sz="1100" u="none" strike="noStrike">
                          <a:effectLst/>
                        </a:rPr>
                        <a:t>25-Nov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3240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6824883"/>
                  </a:ext>
                </a:extLst>
              </a:tr>
              <a:tr h="299734">
                <a:tc>
                  <a:txBody>
                    <a:bodyPr/>
                    <a:lstStyle/>
                    <a:p>
                      <a:pPr algn="ctr" fontAlgn="b"/>
                      <a:r>
                        <a:rPr lang="en-US" sz="1100" u="none" strike="noStrike">
                          <a:effectLst/>
                        </a:rPr>
                        <a:t>26-Nov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4085470"/>
                  </a:ext>
                </a:extLst>
              </a:tr>
              <a:tr h="299734">
                <a:tc>
                  <a:txBody>
                    <a:bodyPr/>
                    <a:lstStyle/>
                    <a:p>
                      <a:pPr algn="ctr" fontAlgn="b"/>
                      <a:r>
                        <a:rPr lang="en-US" sz="1100" u="none" strike="noStrike">
                          <a:effectLst/>
                        </a:rPr>
                        <a:t>27-Nov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6817142"/>
                  </a:ext>
                </a:extLst>
              </a:tr>
              <a:tr h="299734">
                <a:tc>
                  <a:txBody>
                    <a:bodyPr/>
                    <a:lstStyle/>
                    <a:p>
                      <a:pPr algn="ctr" fontAlgn="b"/>
                      <a:r>
                        <a:rPr lang="en-US" sz="1100" u="none" strike="noStrike">
                          <a:effectLst/>
                        </a:rPr>
                        <a:t>28-Nov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3215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8471110"/>
                  </a:ext>
                </a:extLst>
              </a:tr>
              <a:tr h="299734">
                <a:tc>
                  <a:txBody>
                    <a:bodyPr/>
                    <a:lstStyle/>
                    <a:p>
                      <a:pPr algn="ctr" fontAlgn="b"/>
                      <a:r>
                        <a:rPr lang="en-US" sz="1100" u="none" strike="noStrike">
                          <a:effectLst/>
                        </a:rPr>
                        <a:t>29-Nov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3323229"/>
                  </a:ext>
                </a:extLst>
              </a:tr>
            </a:tbl>
          </a:graphicData>
        </a:graphic>
      </p:graphicFrame>
    </p:spTree>
    <p:extLst>
      <p:ext uri="{BB962C8B-B14F-4D97-AF65-F5344CB8AC3E}">
        <p14:creationId xmlns:p14="http://schemas.microsoft.com/office/powerpoint/2010/main" val="264509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3F49-D7DD-B8B2-B8ED-A979D9B29DB0}"/>
              </a:ext>
            </a:extLst>
          </p:cNvPr>
          <p:cNvSpPr>
            <a:spLocks noGrp="1"/>
          </p:cNvSpPr>
          <p:nvPr>
            <p:ph type="title"/>
          </p:nvPr>
        </p:nvSpPr>
        <p:spPr/>
        <p:txBody>
          <a:bodyPr vert="horz" lIns="91440" tIns="45720" rIns="91440" bIns="45720" rtlCol="0" anchor="t">
            <a:normAutofit/>
          </a:bodyPr>
          <a:lstStyle/>
          <a:p>
            <a:r>
              <a:rPr lang="en-US" u="sng" dirty="0"/>
              <a:t>Hypothesis Testing</a:t>
            </a:r>
          </a:p>
        </p:txBody>
      </p:sp>
      <p:sp>
        <p:nvSpPr>
          <p:cNvPr id="5" name="Content Placeholder 4">
            <a:extLst>
              <a:ext uri="{FF2B5EF4-FFF2-40B4-BE49-F238E27FC236}">
                <a16:creationId xmlns:a16="http://schemas.microsoft.com/office/drawing/2014/main" id="{34970201-C240-4907-8746-7F3AAF7196BB}"/>
              </a:ext>
            </a:extLst>
          </p:cNvPr>
          <p:cNvSpPr>
            <a:spLocks noGrp="1"/>
          </p:cNvSpPr>
          <p:nvPr>
            <p:ph idx="1"/>
          </p:nvPr>
        </p:nvSpPr>
        <p:spPr/>
        <p:txBody>
          <a:bodyPr>
            <a:normAutofit/>
          </a:bodyPr>
          <a:lstStyle/>
          <a:p>
            <a:r>
              <a:rPr lang="en-US" sz="3200" b="1" u="sng" dirty="0"/>
              <a:t>Claim:</a:t>
            </a:r>
            <a:r>
              <a:rPr lang="en-US" sz="3200" b="1" dirty="0"/>
              <a:t> </a:t>
            </a:r>
            <a:r>
              <a:rPr lang="en-US" sz="3200" dirty="0"/>
              <a:t>On average I do not drink the recommended 2810ml of water per day.</a:t>
            </a:r>
            <a:endParaRPr lang="en-US" sz="3200" u="sng" dirty="0"/>
          </a:p>
        </p:txBody>
      </p:sp>
    </p:spTree>
    <p:extLst>
      <p:ext uri="{BB962C8B-B14F-4D97-AF65-F5344CB8AC3E}">
        <p14:creationId xmlns:p14="http://schemas.microsoft.com/office/powerpoint/2010/main" val="234930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3F49-D7DD-B8B2-B8ED-A979D9B29DB0}"/>
              </a:ext>
            </a:extLst>
          </p:cNvPr>
          <p:cNvSpPr>
            <a:spLocks noGrp="1"/>
          </p:cNvSpPr>
          <p:nvPr>
            <p:ph type="title"/>
          </p:nvPr>
        </p:nvSpPr>
        <p:spPr/>
        <p:txBody>
          <a:bodyPr vert="horz" lIns="91440" tIns="45720" rIns="91440" bIns="45720" rtlCol="0" anchor="t">
            <a:normAutofit/>
          </a:bodyPr>
          <a:lstStyle/>
          <a:p>
            <a:r>
              <a:rPr lang="en-US" u="sng" dirty="0"/>
              <a:t>Hypothesis Testing</a:t>
            </a:r>
          </a:p>
        </p:txBody>
      </p:sp>
      <p:sp>
        <p:nvSpPr>
          <p:cNvPr id="5" name="Content Placeholder 4">
            <a:extLst>
              <a:ext uri="{FF2B5EF4-FFF2-40B4-BE49-F238E27FC236}">
                <a16:creationId xmlns:a16="http://schemas.microsoft.com/office/drawing/2014/main" id="{34970201-C240-4907-8746-7F3AAF7196BB}"/>
              </a:ext>
            </a:extLst>
          </p:cNvPr>
          <p:cNvSpPr>
            <a:spLocks noGrp="1"/>
          </p:cNvSpPr>
          <p:nvPr>
            <p:ph idx="1"/>
          </p:nvPr>
        </p:nvSpPr>
        <p:spPr/>
        <p:txBody>
          <a:bodyPr>
            <a:normAutofit fontScale="92500"/>
          </a:bodyPr>
          <a:lstStyle/>
          <a:p>
            <a:r>
              <a:rPr lang="en-US" sz="3200" b="1" u="sng" dirty="0"/>
              <a:t>Step 1</a:t>
            </a:r>
          </a:p>
          <a:p>
            <a:pPr lvl="1"/>
            <a:r>
              <a:rPr lang="en-US" sz="2800" dirty="0"/>
              <a:t>H</a:t>
            </a:r>
            <a:r>
              <a:rPr lang="en-US" sz="2800" baseline="-25000" dirty="0"/>
              <a:t>0</a:t>
            </a:r>
            <a:r>
              <a:rPr lang="en-US" sz="2800" dirty="0"/>
              <a:t>: Mean water consumption per day &lt;= 2810ml</a:t>
            </a:r>
          </a:p>
          <a:p>
            <a:pPr lvl="1"/>
            <a:r>
              <a:rPr lang="en-US" sz="2800" dirty="0"/>
              <a:t>H</a:t>
            </a:r>
            <a:r>
              <a:rPr lang="en-US" sz="2800" baseline="-25000" dirty="0"/>
              <a:t>a</a:t>
            </a:r>
            <a:r>
              <a:rPr lang="en-US" sz="2800" dirty="0"/>
              <a:t>: Mean water consumption per day &gt; 2810ml</a:t>
            </a:r>
          </a:p>
          <a:p>
            <a:pPr lvl="1"/>
            <a:endParaRPr lang="en-US" sz="3000" dirty="0"/>
          </a:p>
          <a:p>
            <a:r>
              <a:rPr lang="en-US" sz="3200" b="1" u="sng" dirty="0"/>
              <a:t>Step 2</a:t>
            </a:r>
            <a:endParaRPr lang="en-US" sz="3200" dirty="0"/>
          </a:p>
          <a:p>
            <a:pPr lvl="1"/>
            <a:r>
              <a:rPr lang="en-US" sz="3000" dirty="0"/>
              <a:t>Use t-test</a:t>
            </a:r>
          </a:p>
        </p:txBody>
      </p:sp>
    </p:spTree>
    <p:extLst>
      <p:ext uri="{BB962C8B-B14F-4D97-AF65-F5344CB8AC3E}">
        <p14:creationId xmlns:p14="http://schemas.microsoft.com/office/powerpoint/2010/main" val="320923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3F49-D7DD-B8B2-B8ED-A979D9B29DB0}"/>
              </a:ext>
            </a:extLst>
          </p:cNvPr>
          <p:cNvSpPr>
            <a:spLocks noGrp="1"/>
          </p:cNvSpPr>
          <p:nvPr>
            <p:ph type="title"/>
          </p:nvPr>
        </p:nvSpPr>
        <p:spPr/>
        <p:txBody>
          <a:bodyPr vert="horz" lIns="91440" tIns="45720" rIns="91440" bIns="45720" rtlCol="0" anchor="t">
            <a:normAutofit/>
          </a:bodyPr>
          <a:lstStyle/>
          <a:p>
            <a:r>
              <a:rPr lang="en-US" u="sng" dirty="0"/>
              <a:t>Hypothesis Testing</a:t>
            </a:r>
          </a:p>
        </p:txBody>
      </p:sp>
      <p:sp>
        <p:nvSpPr>
          <p:cNvPr id="5" name="Content Placeholder 4">
            <a:extLst>
              <a:ext uri="{FF2B5EF4-FFF2-40B4-BE49-F238E27FC236}">
                <a16:creationId xmlns:a16="http://schemas.microsoft.com/office/drawing/2014/main" id="{34970201-C240-4907-8746-7F3AAF7196BB}"/>
              </a:ext>
            </a:extLst>
          </p:cNvPr>
          <p:cNvSpPr>
            <a:spLocks noGrp="1"/>
          </p:cNvSpPr>
          <p:nvPr>
            <p:ph idx="1"/>
          </p:nvPr>
        </p:nvSpPr>
        <p:spPr>
          <a:xfrm>
            <a:off x="2589212" y="2142931"/>
            <a:ext cx="8915400" cy="3777622"/>
          </a:xfrm>
        </p:spPr>
        <p:txBody>
          <a:bodyPr>
            <a:normAutofit lnSpcReduction="10000"/>
          </a:bodyPr>
          <a:lstStyle/>
          <a:p>
            <a:r>
              <a:rPr lang="en-US" sz="2800" b="1" u="sng" dirty="0"/>
              <a:t>Step 3</a:t>
            </a:r>
          </a:p>
          <a:p>
            <a:pPr lvl="1"/>
            <a:r>
              <a:rPr lang="en-US" sz="2400" dirty="0"/>
              <a:t>Test Statistic</a:t>
            </a:r>
          </a:p>
          <a:p>
            <a:pPr lvl="2"/>
            <a:r>
              <a:rPr lang="en-US" sz="2000" dirty="0"/>
              <a:t>T = 2.0553</a:t>
            </a:r>
          </a:p>
          <a:p>
            <a:pPr lvl="2"/>
            <a:r>
              <a:rPr lang="en-US" sz="2000" dirty="0"/>
              <a:t>P-value: 0.0295</a:t>
            </a:r>
          </a:p>
          <a:p>
            <a:pPr lvl="1"/>
            <a:endParaRPr lang="en-US" sz="3000" dirty="0"/>
          </a:p>
          <a:p>
            <a:r>
              <a:rPr lang="en-US" sz="2800" b="1" u="sng" dirty="0"/>
              <a:t>Step 4</a:t>
            </a:r>
            <a:endParaRPr lang="en-US" sz="2800" dirty="0"/>
          </a:p>
          <a:p>
            <a:pPr lvl="1"/>
            <a:r>
              <a:rPr lang="en-US" sz="2400" dirty="0"/>
              <a:t>Using a significance level of 0.05, we can reject H</a:t>
            </a:r>
            <a:r>
              <a:rPr lang="en-US" sz="2400" baseline="-25000" dirty="0"/>
              <a:t>0</a:t>
            </a:r>
            <a:r>
              <a:rPr lang="en-US" sz="2400" dirty="0"/>
              <a:t> and confirm H</a:t>
            </a:r>
            <a:r>
              <a:rPr lang="en-US" sz="2400" baseline="-25000" dirty="0"/>
              <a:t>a</a:t>
            </a:r>
            <a:endParaRPr lang="en-US" sz="2400" dirty="0"/>
          </a:p>
        </p:txBody>
      </p:sp>
      <p:pic>
        <p:nvPicPr>
          <p:cNvPr id="4" name="Picture 3" descr="A screenshot of a computer code&#10;&#10;Description automatically generated">
            <a:extLst>
              <a:ext uri="{FF2B5EF4-FFF2-40B4-BE49-F238E27FC236}">
                <a16:creationId xmlns:a16="http://schemas.microsoft.com/office/drawing/2014/main" id="{4C63DD6C-2BDA-752B-A49F-978571B03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33601"/>
            <a:ext cx="5832016" cy="2148006"/>
          </a:xfrm>
          <a:prstGeom prst="rect">
            <a:avLst/>
          </a:prstGeom>
        </p:spPr>
      </p:pic>
    </p:spTree>
    <p:extLst>
      <p:ext uri="{BB962C8B-B14F-4D97-AF65-F5344CB8AC3E}">
        <p14:creationId xmlns:p14="http://schemas.microsoft.com/office/powerpoint/2010/main" val="165356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3F49-D7DD-B8B2-B8ED-A979D9B29DB0}"/>
              </a:ext>
            </a:extLst>
          </p:cNvPr>
          <p:cNvSpPr>
            <a:spLocks noGrp="1"/>
          </p:cNvSpPr>
          <p:nvPr>
            <p:ph type="title"/>
          </p:nvPr>
        </p:nvSpPr>
        <p:spPr/>
        <p:txBody>
          <a:bodyPr vert="horz" lIns="91440" tIns="45720" rIns="91440" bIns="45720" rtlCol="0" anchor="t">
            <a:normAutofit/>
          </a:bodyPr>
          <a:lstStyle/>
          <a:p>
            <a:r>
              <a:rPr lang="en-US" u="sng" dirty="0"/>
              <a:t>Conclusion</a:t>
            </a:r>
          </a:p>
        </p:txBody>
      </p:sp>
      <p:sp>
        <p:nvSpPr>
          <p:cNvPr id="5" name="Content Placeholder 4">
            <a:extLst>
              <a:ext uri="{FF2B5EF4-FFF2-40B4-BE49-F238E27FC236}">
                <a16:creationId xmlns:a16="http://schemas.microsoft.com/office/drawing/2014/main" id="{34970201-C240-4907-8746-7F3AAF7196BB}"/>
              </a:ext>
            </a:extLst>
          </p:cNvPr>
          <p:cNvSpPr>
            <a:spLocks noGrp="1"/>
          </p:cNvSpPr>
          <p:nvPr>
            <p:ph idx="1"/>
          </p:nvPr>
        </p:nvSpPr>
        <p:spPr>
          <a:xfrm>
            <a:off x="1553514" y="1352938"/>
            <a:ext cx="3933953" cy="4558284"/>
          </a:xfrm>
        </p:spPr>
        <p:txBody>
          <a:bodyPr>
            <a:normAutofit/>
          </a:bodyPr>
          <a:lstStyle/>
          <a:p>
            <a:r>
              <a:rPr lang="en-US" sz="2400" dirty="0"/>
              <a:t>Since the p-value of 0.0295 is less than 0.05, we can reject the null hypothesis. There is enough evidence to support the claim that my mean water consumption is greater than the recommended amount of 2810ml.</a:t>
            </a:r>
          </a:p>
        </p:txBody>
      </p:sp>
      <p:pic>
        <p:nvPicPr>
          <p:cNvPr id="6" name="Picture 5" descr="A graph of a number of data&#10;&#10;Description automatically generated with medium confidence">
            <a:extLst>
              <a:ext uri="{FF2B5EF4-FFF2-40B4-BE49-F238E27FC236}">
                <a16:creationId xmlns:a16="http://schemas.microsoft.com/office/drawing/2014/main" id="{D07719C1-810F-A366-762D-755365864A28}"/>
              </a:ext>
            </a:extLst>
          </p:cNvPr>
          <p:cNvPicPr>
            <a:picLocks noChangeAspect="1"/>
          </p:cNvPicPr>
          <p:nvPr/>
        </p:nvPicPr>
        <p:blipFill rotWithShape="1">
          <a:blip r:embed="rId2">
            <a:extLst>
              <a:ext uri="{28A0092B-C50C-407E-A947-70E740481C1C}">
                <a14:useLocalDpi xmlns:a14="http://schemas.microsoft.com/office/drawing/2010/main" val="0"/>
              </a:ext>
            </a:extLst>
          </a:blip>
          <a:srcRect r="9299"/>
          <a:stretch/>
        </p:blipFill>
        <p:spPr>
          <a:xfrm>
            <a:off x="5457625" y="1083355"/>
            <a:ext cx="6704533" cy="4410691"/>
          </a:xfrm>
          <a:prstGeom prst="rect">
            <a:avLst/>
          </a:prstGeom>
        </p:spPr>
      </p:pic>
      <p:sp>
        <p:nvSpPr>
          <p:cNvPr id="8" name="Oval 7">
            <a:extLst>
              <a:ext uri="{FF2B5EF4-FFF2-40B4-BE49-F238E27FC236}">
                <a16:creationId xmlns:a16="http://schemas.microsoft.com/office/drawing/2014/main" id="{A4CC0535-BC6B-658F-FB22-6BDE3C63F06F}"/>
              </a:ext>
            </a:extLst>
          </p:cNvPr>
          <p:cNvSpPr/>
          <p:nvPr/>
        </p:nvSpPr>
        <p:spPr>
          <a:xfrm>
            <a:off x="8967871" y="1696598"/>
            <a:ext cx="99011" cy="100010"/>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2AF97F9-3340-A97E-EC03-E9831C4790F6}"/>
              </a:ext>
            </a:extLst>
          </p:cNvPr>
          <p:cNvSpPr/>
          <p:nvPr/>
        </p:nvSpPr>
        <p:spPr>
          <a:xfrm>
            <a:off x="8967870" y="1867567"/>
            <a:ext cx="99011" cy="10001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6C234B7-33A0-9630-946C-B5A99F51333D}"/>
              </a:ext>
            </a:extLst>
          </p:cNvPr>
          <p:cNvSpPr txBox="1"/>
          <p:nvPr/>
        </p:nvSpPr>
        <p:spPr>
          <a:xfrm>
            <a:off x="9104734" y="1608103"/>
            <a:ext cx="1879083" cy="276999"/>
          </a:xfrm>
          <a:prstGeom prst="rect">
            <a:avLst/>
          </a:prstGeom>
          <a:noFill/>
        </p:spPr>
        <p:txBody>
          <a:bodyPr wrap="square" rtlCol="0">
            <a:spAutoFit/>
          </a:bodyPr>
          <a:lstStyle/>
          <a:p>
            <a:r>
              <a:rPr lang="en-US" sz="1200" dirty="0"/>
              <a:t>My average (3095ml)</a:t>
            </a:r>
          </a:p>
        </p:txBody>
      </p:sp>
      <p:sp>
        <p:nvSpPr>
          <p:cNvPr id="11" name="TextBox 10">
            <a:extLst>
              <a:ext uri="{FF2B5EF4-FFF2-40B4-BE49-F238E27FC236}">
                <a16:creationId xmlns:a16="http://schemas.microsoft.com/office/drawing/2014/main" id="{5BC950DA-F9B4-301F-BEF8-C13E8357A5A6}"/>
              </a:ext>
            </a:extLst>
          </p:cNvPr>
          <p:cNvSpPr txBox="1"/>
          <p:nvPr/>
        </p:nvSpPr>
        <p:spPr>
          <a:xfrm>
            <a:off x="9104733" y="1776450"/>
            <a:ext cx="2694332" cy="276999"/>
          </a:xfrm>
          <a:prstGeom prst="rect">
            <a:avLst/>
          </a:prstGeom>
          <a:noFill/>
        </p:spPr>
        <p:txBody>
          <a:bodyPr wrap="square" rtlCol="0">
            <a:spAutoFit/>
          </a:bodyPr>
          <a:lstStyle/>
          <a:p>
            <a:r>
              <a:rPr lang="en-US" sz="1200" dirty="0"/>
              <a:t>Recommended amount (2810ml)</a:t>
            </a:r>
          </a:p>
        </p:txBody>
      </p:sp>
    </p:spTree>
    <p:extLst>
      <p:ext uri="{BB962C8B-B14F-4D97-AF65-F5344CB8AC3E}">
        <p14:creationId xmlns:p14="http://schemas.microsoft.com/office/powerpoint/2010/main" val="69790650"/>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TotalTime>
  <Words>245</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Am I Drinking Enough Water?</vt:lpstr>
      <vt:lpstr>QUESTION</vt:lpstr>
      <vt:lpstr>DATA</vt:lpstr>
      <vt:lpstr>Hypothesis Testing</vt:lpstr>
      <vt:lpstr>Hypothesis Testing</vt:lpstr>
      <vt:lpstr>Hypothesis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 I Drinking Enough Water?</dc:title>
  <dc:creator>Mark Grangaard</dc:creator>
  <cp:lastModifiedBy>Mark Grangaard</cp:lastModifiedBy>
  <cp:revision>1</cp:revision>
  <dcterms:created xsi:type="dcterms:W3CDTF">2023-11-30T17:51:17Z</dcterms:created>
  <dcterms:modified xsi:type="dcterms:W3CDTF">2023-11-30T19:42:14Z</dcterms:modified>
</cp:coreProperties>
</file>