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E43F73-2113-4F59-911C-A5A48BBA086F}" v="430" dt="2022-04-07T21:19:00.859"/>
    <p1510:client id="{712E3BA1-0543-40CB-9CFB-6B6A78BC5C1A}" v="71" dt="2022-04-07T20:52:07.425"/>
    <p1510:client id="{843A45C3-F978-49F1-A96A-31040AC13213}" v="47" dt="2022-04-07T20:55:10.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801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3634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7660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106483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521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2340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2295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4873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4/7/2022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02246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4/7/2022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89102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6437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4/7/2022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324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discogs.com/release/5767909-Fatih-Erko%C3%A7-Penceremden-G%C3%B6ky%C3%BCz%C3%BCne" TargetMode="External"/><Relationship Id="rId2" Type="http://schemas.openxmlformats.org/officeDocument/2006/relationships/hyperlink" Target="https://tr.wikipedia.org/wiki/Fatih_Erko%C3%A7#cite_note-muyorbir-1" TargetMode="External"/><Relationship Id="rId1" Type="http://schemas.openxmlformats.org/officeDocument/2006/relationships/slideLayout" Target="../slideLayouts/slideLayout2.xml"/><Relationship Id="rId5" Type="http://schemas.openxmlformats.org/officeDocument/2006/relationships/hyperlink" Target="https://www.muzikhabercisi.com/7254/album-yorumlar/fatih-erkoc-yaninda-her-kimse-imm-2011.html" TargetMode="External"/><Relationship Id="rId4" Type="http://schemas.openxmlformats.org/officeDocument/2006/relationships/hyperlink" Target="https://www.discogs.com/release/13447469-Fatih-Erko%C3%A7-Kardel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a:latin typeface="Times New Roman"/>
                <a:cs typeface="Calibri Light"/>
              </a:rPr>
              <a:t>Fatih Erkoç</a:t>
            </a:r>
            <a:endParaRPr lang="tr-TR">
              <a:cs typeface="Calibri Light"/>
            </a:endParaRPr>
          </a:p>
        </p:txBody>
      </p:sp>
      <p:sp>
        <p:nvSpPr>
          <p:cNvPr id="3" name="Alt Başlık 2"/>
          <p:cNvSpPr>
            <a:spLocks noGrp="1"/>
          </p:cNvSpPr>
          <p:nvPr>
            <p:ph type="subTitle" idx="1"/>
          </p:nvPr>
        </p:nvSpPr>
        <p:spPr/>
        <p:txBody>
          <a:bodyPr vert="horz" lIns="91440" tIns="45720" rIns="91440" bIns="45720" rtlCol="0" anchor="t">
            <a:normAutofit/>
          </a:bodyPr>
          <a:lstStyle/>
          <a:p>
            <a:r>
              <a:rPr lang="tr-TR" sz="1600" dirty="0">
                <a:latin typeface="Calibri"/>
                <a:cs typeface="Calibri Light"/>
              </a:rPr>
              <a:t>-&gt;Yaşamı</a:t>
            </a:r>
          </a:p>
          <a:p>
            <a:r>
              <a:rPr lang="tr-TR" sz="1600" dirty="0">
                <a:latin typeface="Calibri"/>
                <a:cs typeface="Calibri Light"/>
              </a:rPr>
              <a:t>-&gt;</a:t>
            </a:r>
            <a:r>
              <a:rPr lang="tr-TR" sz="1600" dirty="0" err="1">
                <a:latin typeface="Calibri"/>
                <a:cs typeface="Calibri Light"/>
              </a:rPr>
              <a:t>DİskografİSİ</a:t>
            </a:r>
            <a:endParaRPr lang="tr-TR" sz="1600" dirty="0">
              <a:latin typeface="Calibri"/>
              <a:cs typeface="Calibri Light"/>
            </a:endParaRPr>
          </a:p>
          <a:p>
            <a:r>
              <a:rPr lang="tr-TR" sz="1600" dirty="0">
                <a:latin typeface="Calibri"/>
                <a:cs typeface="Calibri Light"/>
              </a:rPr>
              <a:t>-&gt;</a:t>
            </a:r>
            <a:r>
              <a:rPr lang="tr-TR" sz="1600" dirty="0" err="1">
                <a:latin typeface="Calibri"/>
                <a:cs typeface="Calibri Light"/>
              </a:rPr>
              <a:t>Ödüllerİ</a:t>
            </a:r>
            <a:endParaRPr lang="tr-TR" sz="1600" dirty="0">
              <a:latin typeface="Calibri"/>
              <a:cs typeface="Calibri Light"/>
            </a:endParaRPr>
          </a:p>
        </p:txBody>
      </p:sp>
      <p:pic>
        <p:nvPicPr>
          <p:cNvPr id="4" name="Resim 4" descr="kişi, adam, iç mekan, restoran içeren bir resim&#10;&#10;Açıklama otomatik olarak oluşturuldu">
            <a:extLst>
              <a:ext uri="{FF2B5EF4-FFF2-40B4-BE49-F238E27FC236}">
                <a16:creationId xmlns:a16="http://schemas.microsoft.com/office/drawing/2014/main" id="{2DCC7F8F-4364-EF24-0303-CF47CEABB2F8}"/>
              </a:ext>
            </a:extLst>
          </p:cNvPr>
          <p:cNvPicPr>
            <a:picLocks noChangeAspect="1"/>
          </p:cNvPicPr>
          <p:nvPr/>
        </p:nvPicPr>
        <p:blipFill>
          <a:blip r:embed="rId2"/>
          <a:stretch>
            <a:fillRect/>
          </a:stretch>
        </p:blipFill>
        <p:spPr>
          <a:xfrm>
            <a:off x="8404302" y="563564"/>
            <a:ext cx="2743200" cy="286872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6D382A-EAC5-E7F2-EA44-DF7FBA73A046}"/>
              </a:ext>
            </a:extLst>
          </p:cNvPr>
          <p:cNvSpPr>
            <a:spLocks noGrp="1"/>
          </p:cNvSpPr>
          <p:nvPr>
            <p:ph type="title"/>
          </p:nvPr>
        </p:nvSpPr>
        <p:spPr>
          <a:xfrm>
            <a:off x="1097280" y="221554"/>
            <a:ext cx="10058400" cy="753806"/>
          </a:xfrm>
        </p:spPr>
        <p:txBody>
          <a:bodyPr/>
          <a:lstStyle/>
          <a:p>
            <a:pPr algn="ctr"/>
            <a:r>
              <a:rPr lang="tr-TR" u="sng" dirty="0">
                <a:latin typeface="Times New Roman"/>
                <a:cs typeface="Calibri Light"/>
              </a:rPr>
              <a:t>Yaşamı</a:t>
            </a:r>
          </a:p>
        </p:txBody>
      </p:sp>
      <p:sp>
        <p:nvSpPr>
          <p:cNvPr id="3" name="İçerik Yer Tutucusu 2">
            <a:extLst>
              <a:ext uri="{FF2B5EF4-FFF2-40B4-BE49-F238E27FC236}">
                <a16:creationId xmlns:a16="http://schemas.microsoft.com/office/drawing/2014/main" id="{DD693DE1-A70E-231B-85C5-B45C133153F2}"/>
              </a:ext>
            </a:extLst>
          </p:cNvPr>
          <p:cNvSpPr>
            <a:spLocks noGrp="1"/>
          </p:cNvSpPr>
          <p:nvPr>
            <p:ph idx="1"/>
          </p:nvPr>
        </p:nvSpPr>
        <p:spPr>
          <a:xfrm>
            <a:off x="1078695" y="1176661"/>
            <a:ext cx="10058400" cy="5175652"/>
          </a:xfrm>
        </p:spPr>
        <p:txBody>
          <a:bodyPr vert="horz" lIns="0" tIns="45720" rIns="0" bIns="45720" rtlCol="0" anchor="t">
            <a:normAutofit fontScale="92500"/>
          </a:bodyPr>
          <a:lstStyle/>
          <a:p>
            <a:pPr marL="0" indent="0"/>
            <a:r>
              <a:rPr lang="tr-TR" dirty="0">
                <a:latin typeface="Times New Roman"/>
                <a:ea typeface="+mn-lt"/>
                <a:cs typeface="+mn-lt"/>
              </a:rPr>
              <a:t>Müziğe ilk ilgisi, babasının </a:t>
            </a:r>
            <a:r>
              <a:rPr lang="tr-TR" dirty="0" err="1">
                <a:latin typeface="Times New Roman"/>
                <a:ea typeface="+mn-lt"/>
                <a:cs typeface="+mn-lt"/>
              </a:rPr>
              <a:t>ud</a:t>
            </a:r>
            <a:r>
              <a:rPr lang="tr-TR" dirty="0">
                <a:latin typeface="Times New Roman"/>
                <a:ea typeface="+mn-lt"/>
                <a:cs typeface="+mn-lt"/>
              </a:rPr>
              <a:t> sanatçısı olmasından dolayı, üç yaşında kendisine hediye ettiği bir kemanla başlamıştır. Erkoç, ilköğrenimini bitirdikten sonra 1965 yılında İstanbul Belediyesi </a:t>
            </a:r>
            <a:r>
              <a:rPr lang="tr-TR" dirty="0" err="1">
                <a:latin typeface="Times New Roman"/>
                <a:ea typeface="+mn-lt"/>
                <a:cs typeface="+mn-lt"/>
              </a:rPr>
              <a:t>Konservatuvarı'na</a:t>
            </a:r>
            <a:r>
              <a:rPr lang="tr-TR" dirty="0">
                <a:latin typeface="Times New Roman"/>
                <a:ea typeface="+mn-lt"/>
                <a:cs typeface="+mn-lt"/>
              </a:rPr>
              <a:t> girer. </a:t>
            </a:r>
            <a:endParaRPr lang="tr-TR">
              <a:latin typeface="Times New Roman"/>
              <a:cs typeface="Calibri" panose="020F0502020204030204"/>
            </a:endParaRPr>
          </a:p>
          <a:p>
            <a:pPr marL="0" indent="0">
              <a:buNone/>
            </a:pPr>
            <a:r>
              <a:rPr lang="tr-TR" dirty="0">
                <a:latin typeface="Times New Roman"/>
                <a:ea typeface="+mn-lt"/>
                <a:cs typeface="+mn-lt"/>
              </a:rPr>
              <a:t> Burada 7 yıl boyunca trombon, </a:t>
            </a:r>
            <a:r>
              <a:rPr lang="tr-TR" dirty="0">
                <a:solidFill>
                  <a:srgbClr val="404040"/>
                </a:solidFill>
                <a:latin typeface="Times New Roman"/>
                <a:ea typeface="+mn-lt"/>
                <a:cs typeface="+mn-lt"/>
              </a:rPr>
              <a:t>piyano </a:t>
            </a:r>
            <a:r>
              <a:rPr lang="tr-TR" dirty="0">
                <a:latin typeface="Times New Roman"/>
                <a:ea typeface="+mn-lt"/>
                <a:cs typeface="+mn-lt"/>
              </a:rPr>
              <a:t>ve kontrbas eğitimi alır fakat mezun olmadan o dönemin en gözde orkestralarından İstanbul Gelişim Orkestrası ile çalışmaya başlar. 1971'de birlikte "Nihayet" adlı bir albüm çıkarırlar. Kısa bir dönem trombon sanatçısı olarak İstanbul Devlet Senfoni Orkestrası'nda görev alır. 11 yıl Norveç'te kaldıktan sonra Türkiye'ye kesin dönüş yapmıştır. </a:t>
            </a:r>
            <a:endParaRPr lang="tr-TR" dirty="0">
              <a:latin typeface="Times New Roman"/>
              <a:cs typeface="Times New Roman"/>
            </a:endParaRPr>
          </a:p>
          <a:p>
            <a:pPr marL="0" indent="0">
              <a:buNone/>
            </a:pPr>
            <a:r>
              <a:rPr lang="tr-TR" dirty="0">
                <a:latin typeface="Times New Roman"/>
                <a:ea typeface="+mn-lt"/>
                <a:cs typeface="+mn-lt"/>
              </a:rPr>
              <a:t>1986 ve 1989 yıllarında Kuşadası Altın Güvercin Şarkı yarışmalarında sırasıyla 'Yol Verin A Dostlar' ve 'Sen ve Ben' adlı şarkılarıyla iki kez birincilik kazanmıştır. 1987 yılında "Yol Verin A Dostlar" adlı ilk albümünü yayınladı. </a:t>
            </a:r>
            <a:endParaRPr lang="tr-TR" dirty="0">
              <a:latin typeface="Times New Roman"/>
              <a:cs typeface="Times New Roman"/>
            </a:endParaRPr>
          </a:p>
          <a:p>
            <a:pPr marL="0" indent="0">
              <a:buNone/>
            </a:pPr>
            <a:r>
              <a:rPr lang="tr-TR" dirty="0">
                <a:latin typeface="Times New Roman"/>
                <a:ea typeface="+mn-lt"/>
                <a:cs typeface="+mn-lt"/>
              </a:rPr>
              <a:t>6 yıl tromboncu ve solist olarak TRT hafif müzik ve caz orkestrasında bulunmuştur. Birçok kez Eurovision yarışmasına katılan Fatih Erkoç bir süre TRT'de "Yankılar" adlı müzik programına da imzasını atmıştır. Sanatçı yarım bıraktığı konservatuvar eğitimini de bu sıralarda tamamlamıştır. </a:t>
            </a:r>
            <a:endParaRPr lang="tr-TR" dirty="0">
              <a:latin typeface="Times New Roman"/>
              <a:cs typeface="Times New Roman"/>
            </a:endParaRPr>
          </a:p>
          <a:p>
            <a:pPr marL="0" indent="0">
              <a:buNone/>
            </a:pPr>
            <a:r>
              <a:rPr lang="tr-TR" dirty="0">
                <a:latin typeface="Times New Roman"/>
                <a:ea typeface="+mn-lt"/>
                <a:cs typeface="+mn-lt"/>
              </a:rPr>
              <a:t>2007'nin Nisan'ında "</a:t>
            </a:r>
            <a:r>
              <a:rPr lang="tr-TR" i="1" dirty="0">
                <a:latin typeface="Times New Roman"/>
                <a:ea typeface="+mn-lt"/>
                <a:cs typeface="+mn-lt"/>
              </a:rPr>
              <a:t>Kör Randevu</a:t>
            </a:r>
            <a:r>
              <a:rPr lang="tr-TR" dirty="0">
                <a:latin typeface="Times New Roman"/>
                <a:ea typeface="+mn-lt"/>
                <a:cs typeface="+mn-lt"/>
              </a:rPr>
              <a:t>" adlı albümüyle sevilen şarkılarının bir kısmını yeni düzenlemeleriyle sevenlerinin ilgisine sunmuştur. Yeni şarkılarının da bulunduğu bu albümde babası Hasan Erkoç'a ait 'Elveda Ey Gençlik' şarkısını da seslendirmiştir. </a:t>
            </a:r>
            <a:endParaRPr lang="tr-TR">
              <a:latin typeface="Times New Roman"/>
              <a:cs typeface="Times New Roman"/>
            </a:endParaRPr>
          </a:p>
          <a:p>
            <a:endParaRPr lang="tr-TR" dirty="0">
              <a:cs typeface="Calibri"/>
            </a:endParaRPr>
          </a:p>
        </p:txBody>
      </p:sp>
      <p:cxnSp>
        <p:nvCxnSpPr>
          <p:cNvPr id="4" name="Düz Ok Bağlayıcısı 3">
            <a:extLst>
              <a:ext uri="{FF2B5EF4-FFF2-40B4-BE49-F238E27FC236}">
                <a16:creationId xmlns:a16="http://schemas.microsoft.com/office/drawing/2014/main" id="{E2DF1FA2-F15E-AA9D-91D2-9B99DEA6A1E5}"/>
              </a:ext>
            </a:extLst>
          </p:cNvPr>
          <p:cNvCxnSpPr/>
          <p:nvPr/>
        </p:nvCxnSpPr>
        <p:spPr>
          <a:xfrm>
            <a:off x="26021" y="1735872"/>
            <a:ext cx="12164121" cy="9293"/>
          </a:xfrm>
          <a:prstGeom prst="straightConnector1">
            <a:avLst/>
          </a:prstGeom>
          <a:ln>
            <a:solidFill>
              <a:schemeClr val="bg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0838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6D382A-EAC5-E7F2-EA44-DF7FBA73A046}"/>
              </a:ext>
            </a:extLst>
          </p:cNvPr>
          <p:cNvSpPr>
            <a:spLocks noGrp="1"/>
          </p:cNvSpPr>
          <p:nvPr>
            <p:ph type="title"/>
          </p:nvPr>
        </p:nvSpPr>
        <p:spPr>
          <a:xfrm>
            <a:off x="1097280" y="221554"/>
            <a:ext cx="10058400" cy="753806"/>
          </a:xfrm>
        </p:spPr>
        <p:txBody>
          <a:bodyPr/>
          <a:lstStyle/>
          <a:p>
            <a:pPr algn="ctr"/>
            <a:r>
              <a:rPr lang="tr-TR" u="sng" dirty="0" err="1">
                <a:latin typeface="Times New Roman"/>
                <a:cs typeface="Calibri Light"/>
              </a:rPr>
              <a:t>Diskografisi</a:t>
            </a:r>
            <a:endParaRPr lang="tr-TR" u="sng">
              <a:latin typeface="Times New Roman"/>
              <a:cs typeface="Calibri Light"/>
            </a:endParaRPr>
          </a:p>
        </p:txBody>
      </p:sp>
      <p:sp>
        <p:nvSpPr>
          <p:cNvPr id="3" name="İçerik Yer Tutucusu 2">
            <a:extLst>
              <a:ext uri="{FF2B5EF4-FFF2-40B4-BE49-F238E27FC236}">
                <a16:creationId xmlns:a16="http://schemas.microsoft.com/office/drawing/2014/main" id="{DD693DE1-A70E-231B-85C5-B45C133153F2}"/>
              </a:ext>
            </a:extLst>
          </p:cNvPr>
          <p:cNvSpPr>
            <a:spLocks noGrp="1"/>
          </p:cNvSpPr>
          <p:nvPr>
            <p:ph idx="1"/>
          </p:nvPr>
        </p:nvSpPr>
        <p:spPr>
          <a:xfrm>
            <a:off x="1069402" y="2022295"/>
            <a:ext cx="5040352" cy="3521556"/>
          </a:xfrm>
        </p:spPr>
        <p:style>
          <a:lnRef idx="2">
            <a:schemeClr val="dk1"/>
          </a:lnRef>
          <a:fillRef idx="1">
            <a:schemeClr val="lt1"/>
          </a:fillRef>
          <a:effectRef idx="0">
            <a:schemeClr val="dk1"/>
          </a:effectRef>
          <a:fontRef idx="minor">
            <a:schemeClr val="dk1"/>
          </a:fontRef>
        </p:style>
        <p:txBody>
          <a:bodyPr vert="horz" lIns="0" tIns="45720" rIns="0" bIns="45720" rtlCol="0" anchor="t">
            <a:normAutofit/>
          </a:bodyPr>
          <a:lstStyle/>
          <a:p>
            <a:pPr marL="0" indent="0"/>
            <a:r>
              <a:rPr lang="tr-TR" sz="1800" dirty="0">
                <a:latin typeface="Times New Roman"/>
                <a:ea typeface="+mn-lt"/>
                <a:cs typeface="+mn-lt"/>
              </a:rPr>
              <a:t>1987 - Yol Verin A Dostlar</a:t>
            </a:r>
            <a:endParaRPr lang="tr-TR" sz="1800">
              <a:latin typeface="Times New Roman"/>
              <a:cs typeface="Calibri" panose="020F0502020204030204"/>
            </a:endParaRPr>
          </a:p>
          <a:p>
            <a:pPr marL="0" indent="0">
              <a:buNone/>
            </a:pPr>
            <a:r>
              <a:rPr lang="tr-TR" sz="1800" dirty="0">
                <a:latin typeface="Times New Roman"/>
                <a:ea typeface="+mn-lt"/>
                <a:cs typeface="+mn-lt"/>
              </a:rPr>
              <a:t>1992 - Ellerim Bomboş</a:t>
            </a:r>
            <a:endParaRPr lang="tr-TR" sz="1800">
              <a:latin typeface="Times New Roman"/>
              <a:cs typeface="Times New Roman"/>
            </a:endParaRPr>
          </a:p>
          <a:p>
            <a:pPr marL="0" indent="0">
              <a:buNone/>
            </a:pPr>
            <a:r>
              <a:rPr lang="tr-TR" sz="1800" dirty="0">
                <a:latin typeface="Times New Roman"/>
                <a:ea typeface="+mn-lt"/>
                <a:cs typeface="+mn-lt"/>
              </a:rPr>
              <a:t>1993 - Penceremden Gökyüzüne</a:t>
            </a:r>
            <a:endParaRPr lang="tr-TR" sz="1800">
              <a:latin typeface="Times New Roman"/>
              <a:cs typeface="Times New Roman"/>
            </a:endParaRPr>
          </a:p>
          <a:p>
            <a:pPr marL="0" indent="0">
              <a:buNone/>
            </a:pPr>
            <a:r>
              <a:rPr lang="tr-TR" sz="1800" dirty="0">
                <a:latin typeface="Times New Roman"/>
                <a:ea typeface="+mn-lt"/>
                <a:cs typeface="+mn-lt"/>
              </a:rPr>
              <a:t>1994 - Sana Deliyim</a:t>
            </a:r>
            <a:endParaRPr lang="tr-TR" sz="1800">
              <a:latin typeface="Times New Roman"/>
              <a:cs typeface="Times New Roman"/>
            </a:endParaRPr>
          </a:p>
          <a:p>
            <a:pPr marL="0" indent="0">
              <a:buNone/>
            </a:pPr>
            <a:r>
              <a:rPr lang="tr-TR" sz="1800" dirty="0">
                <a:latin typeface="Times New Roman"/>
                <a:ea typeface="+mn-lt"/>
                <a:cs typeface="+mn-lt"/>
              </a:rPr>
              <a:t>1996 - Kardelen</a:t>
            </a:r>
            <a:endParaRPr lang="tr-TR" sz="1800">
              <a:latin typeface="Times New Roman"/>
              <a:cs typeface="Times New Roman"/>
            </a:endParaRPr>
          </a:p>
          <a:p>
            <a:pPr marL="0" indent="0">
              <a:buNone/>
            </a:pPr>
            <a:r>
              <a:rPr lang="tr-TR" sz="1800" dirty="0">
                <a:latin typeface="Times New Roman"/>
                <a:ea typeface="+mn-lt"/>
                <a:cs typeface="+mn-lt"/>
              </a:rPr>
              <a:t>1999 - Fatih Erkoç</a:t>
            </a:r>
            <a:endParaRPr lang="tr-TR" sz="1800">
              <a:latin typeface="Times New Roman"/>
              <a:cs typeface="Times New Roman"/>
            </a:endParaRPr>
          </a:p>
          <a:p>
            <a:pPr marL="0" indent="0">
              <a:buNone/>
            </a:pPr>
            <a:r>
              <a:rPr lang="tr-TR" sz="1800" dirty="0">
                <a:latin typeface="Times New Roman"/>
                <a:ea typeface="+mn-lt"/>
                <a:cs typeface="+mn-lt"/>
              </a:rPr>
              <a:t>2005 - Beklenen</a:t>
            </a:r>
            <a:endParaRPr lang="tr-TR" sz="1800">
              <a:latin typeface="Times New Roman"/>
              <a:cs typeface="Times New Roman"/>
            </a:endParaRPr>
          </a:p>
          <a:p>
            <a:pPr marL="0" indent="0">
              <a:buNone/>
            </a:pPr>
            <a:r>
              <a:rPr lang="tr-TR" sz="1800" dirty="0">
                <a:latin typeface="Times New Roman"/>
                <a:ea typeface="+mn-lt"/>
                <a:cs typeface="+mn-lt"/>
              </a:rPr>
              <a:t>2008 - Kör Randevu</a:t>
            </a:r>
            <a:endParaRPr lang="tr-TR" sz="1800" dirty="0">
              <a:latin typeface="Times New Roman"/>
              <a:cs typeface="Times New Roman"/>
            </a:endParaRPr>
          </a:p>
          <a:p>
            <a:pPr marL="0" indent="0"/>
            <a:endParaRPr lang="tr-TR" dirty="0">
              <a:latin typeface="Times New Roman"/>
              <a:cs typeface="Calibri" panose="020F0502020204030204"/>
            </a:endParaRPr>
          </a:p>
          <a:p>
            <a:endParaRPr lang="tr-TR" dirty="0">
              <a:cs typeface="Calibri"/>
            </a:endParaRPr>
          </a:p>
        </p:txBody>
      </p:sp>
      <p:cxnSp>
        <p:nvCxnSpPr>
          <p:cNvPr id="4" name="Düz Ok Bağlayıcısı 3">
            <a:extLst>
              <a:ext uri="{FF2B5EF4-FFF2-40B4-BE49-F238E27FC236}">
                <a16:creationId xmlns:a16="http://schemas.microsoft.com/office/drawing/2014/main" id="{E2DF1FA2-F15E-AA9D-91D2-9B99DEA6A1E5}"/>
              </a:ext>
            </a:extLst>
          </p:cNvPr>
          <p:cNvCxnSpPr/>
          <p:nvPr/>
        </p:nvCxnSpPr>
        <p:spPr>
          <a:xfrm>
            <a:off x="26021" y="1735872"/>
            <a:ext cx="12164121" cy="9293"/>
          </a:xfrm>
          <a:prstGeom prst="straightConnector1">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8" name="İçerik Yer Tutucusu 2">
            <a:extLst>
              <a:ext uri="{FF2B5EF4-FFF2-40B4-BE49-F238E27FC236}">
                <a16:creationId xmlns:a16="http://schemas.microsoft.com/office/drawing/2014/main" id="{1B0A1FB8-E62B-648E-71A7-858C5BA8C31E}"/>
              </a:ext>
            </a:extLst>
          </p:cNvPr>
          <p:cNvSpPr txBox="1">
            <a:spLocks/>
          </p:cNvSpPr>
          <p:nvPr/>
        </p:nvSpPr>
        <p:spPr>
          <a:xfrm>
            <a:off x="4148999" y="2026012"/>
            <a:ext cx="3451304" cy="3521556"/>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r>
              <a:rPr lang="tr-TR" sz="1800" dirty="0">
                <a:latin typeface="Times New Roman"/>
                <a:ea typeface="+mn-lt"/>
                <a:cs typeface="+mn-lt"/>
              </a:rPr>
              <a:t>2010 - Fatih Erkoç &amp; Kerem Görsev Trio – </a:t>
            </a:r>
            <a:r>
              <a:rPr lang="tr-TR" sz="1800" dirty="0" err="1">
                <a:latin typeface="Times New Roman"/>
                <a:ea typeface="+mn-lt"/>
                <a:cs typeface="+mn-lt"/>
              </a:rPr>
              <a:t>The</a:t>
            </a:r>
            <a:r>
              <a:rPr lang="tr-TR" sz="1800" dirty="0">
                <a:latin typeface="Times New Roman"/>
                <a:ea typeface="+mn-lt"/>
                <a:cs typeface="+mn-lt"/>
              </a:rPr>
              <a:t> </a:t>
            </a:r>
            <a:r>
              <a:rPr lang="tr-TR" sz="1800" dirty="0" err="1">
                <a:latin typeface="Times New Roman"/>
                <a:ea typeface="+mn-lt"/>
                <a:cs typeface="+mn-lt"/>
              </a:rPr>
              <a:t>Lady</a:t>
            </a:r>
            <a:r>
              <a:rPr lang="tr-TR" sz="1800" dirty="0">
                <a:latin typeface="Times New Roman"/>
                <a:ea typeface="+mn-lt"/>
                <a:cs typeface="+mn-lt"/>
              </a:rPr>
              <a:t> </a:t>
            </a:r>
            <a:r>
              <a:rPr lang="tr-TR" sz="1800" dirty="0" err="1">
                <a:latin typeface="Times New Roman"/>
                <a:ea typeface="+mn-lt"/>
                <a:cs typeface="+mn-lt"/>
              </a:rPr>
              <a:t>From</a:t>
            </a:r>
            <a:r>
              <a:rPr lang="tr-TR" sz="1800" dirty="0">
                <a:latin typeface="Times New Roman"/>
                <a:ea typeface="+mn-lt"/>
                <a:cs typeface="+mn-lt"/>
              </a:rPr>
              <a:t> </a:t>
            </a:r>
            <a:r>
              <a:rPr lang="tr-TR" sz="1800" dirty="0" err="1">
                <a:latin typeface="Times New Roman"/>
                <a:ea typeface="+mn-lt"/>
                <a:cs typeface="+mn-lt"/>
              </a:rPr>
              <a:t>Istanbul</a:t>
            </a:r>
          </a:p>
          <a:p>
            <a:pPr marL="0" indent="0">
              <a:buNone/>
            </a:pPr>
            <a:r>
              <a:rPr lang="tr-TR" sz="1800" dirty="0">
                <a:latin typeface="Times New Roman"/>
                <a:ea typeface="+mn-lt"/>
                <a:cs typeface="+mn-lt"/>
              </a:rPr>
              <a:t>2011 - Seher Yeli</a:t>
            </a:r>
            <a:endParaRPr lang="tr-TR" sz="1800">
              <a:latin typeface="Times New Roman"/>
              <a:cs typeface="Times New Roman"/>
            </a:endParaRPr>
          </a:p>
          <a:p>
            <a:pPr marL="0" indent="0">
              <a:buNone/>
            </a:pPr>
            <a:r>
              <a:rPr lang="tr-TR" sz="1800" dirty="0">
                <a:latin typeface="Times New Roman"/>
                <a:ea typeface="+mn-lt"/>
                <a:cs typeface="+mn-lt"/>
              </a:rPr>
              <a:t>2012 - Yanında Her Kimse</a:t>
            </a:r>
            <a:endParaRPr lang="tr-TR" sz="1800">
              <a:latin typeface="Times New Roman"/>
              <a:cs typeface="Times New Roman"/>
            </a:endParaRPr>
          </a:p>
          <a:p>
            <a:pPr marL="0" indent="0">
              <a:buNone/>
            </a:pPr>
            <a:r>
              <a:rPr lang="tr-TR" sz="1800" dirty="0">
                <a:latin typeface="Times New Roman"/>
                <a:ea typeface="+mn-lt"/>
                <a:cs typeface="+mn-lt"/>
              </a:rPr>
              <a:t>2013 - Babamdan Miras</a:t>
            </a:r>
            <a:endParaRPr lang="tr-TR" sz="1800">
              <a:latin typeface="Times New Roman"/>
              <a:cs typeface="Times New Roman"/>
            </a:endParaRPr>
          </a:p>
          <a:p>
            <a:pPr marL="0" indent="0">
              <a:buNone/>
            </a:pPr>
            <a:r>
              <a:rPr lang="tr-TR" sz="1800" dirty="0">
                <a:latin typeface="Times New Roman"/>
                <a:ea typeface="+mn-lt"/>
                <a:cs typeface="+mn-lt"/>
              </a:rPr>
              <a:t>2014 - Aşk Sadece</a:t>
            </a:r>
            <a:endParaRPr lang="tr-TR" sz="1800">
              <a:latin typeface="Times New Roman"/>
              <a:cs typeface="Times New Roman"/>
            </a:endParaRPr>
          </a:p>
          <a:p>
            <a:pPr marL="0" indent="0">
              <a:buNone/>
            </a:pPr>
            <a:r>
              <a:rPr lang="tr-TR" sz="1800" dirty="0">
                <a:latin typeface="Times New Roman"/>
                <a:ea typeface="+mn-lt"/>
                <a:cs typeface="+mn-lt"/>
              </a:rPr>
              <a:t>2015 - Çocuk Şarkıları</a:t>
            </a:r>
            <a:endParaRPr lang="tr-TR" sz="1800">
              <a:latin typeface="Times New Roman"/>
              <a:cs typeface="Times New Roman"/>
            </a:endParaRPr>
          </a:p>
          <a:p>
            <a:pPr marL="0" indent="0">
              <a:buNone/>
            </a:pPr>
            <a:r>
              <a:rPr lang="tr-TR" sz="1800" dirty="0">
                <a:latin typeface="Times New Roman"/>
                <a:ea typeface="+mn-lt"/>
                <a:cs typeface="+mn-lt"/>
              </a:rPr>
              <a:t>2016 - True </a:t>
            </a:r>
            <a:r>
              <a:rPr lang="tr-TR" sz="1800" dirty="0" err="1">
                <a:latin typeface="Times New Roman"/>
                <a:ea typeface="+mn-lt"/>
                <a:cs typeface="+mn-lt"/>
              </a:rPr>
              <a:t>Love</a:t>
            </a:r>
            <a:endParaRPr lang="tr-TR" sz="1800" baseline="30000">
              <a:latin typeface="Times New Roman"/>
              <a:cs typeface="Calibri"/>
            </a:endParaRPr>
          </a:p>
          <a:p>
            <a:pPr marL="0" indent="0">
              <a:buNone/>
            </a:pPr>
            <a:r>
              <a:rPr lang="tr-TR" sz="1800" dirty="0">
                <a:latin typeface="Times New Roman"/>
                <a:ea typeface="+mn-lt"/>
                <a:cs typeface="+mn-lt"/>
              </a:rPr>
              <a:t>2018 - 5. Boyut</a:t>
            </a:r>
            <a:endParaRPr lang="tr-TR" sz="1800" dirty="0">
              <a:latin typeface="Times New Roman"/>
              <a:cs typeface="Times New Roman"/>
            </a:endParaRPr>
          </a:p>
          <a:p>
            <a:pPr marL="0" indent="0">
              <a:buFont typeface="Calibri" panose="020F0502020204030204" pitchFamily="34" charset="0"/>
              <a:buChar char=" "/>
            </a:pPr>
            <a:endParaRPr lang="tr-TR" dirty="0">
              <a:latin typeface="Times New Roman"/>
              <a:cs typeface="Calibri" panose="020F0502020204030204"/>
            </a:endParaRPr>
          </a:p>
          <a:p>
            <a:pPr marL="0" indent="0"/>
            <a:endParaRPr lang="tr-TR" dirty="0">
              <a:latin typeface="Times New Roman"/>
              <a:cs typeface="Calibri" panose="020F0502020204030204"/>
            </a:endParaRPr>
          </a:p>
          <a:p>
            <a:endParaRPr lang="tr-TR" dirty="0">
              <a:cs typeface="Calibri"/>
            </a:endParaRPr>
          </a:p>
        </p:txBody>
      </p:sp>
      <p:sp>
        <p:nvSpPr>
          <p:cNvPr id="10" name="Metin kutusu 9">
            <a:extLst>
              <a:ext uri="{FF2B5EF4-FFF2-40B4-BE49-F238E27FC236}">
                <a16:creationId xmlns:a16="http://schemas.microsoft.com/office/drawing/2014/main" id="{6B620F79-CE52-5D52-418F-1C88E67B951D}"/>
              </a:ext>
            </a:extLst>
          </p:cNvPr>
          <p:cNvSpPr txBox="1"/>
          <p:nvPr/>
        </p:nvSpPr>
        <p:spPr>
          <a:xfrm>
            <a:off x="1066568" y="1317470"/>
            <a:ext cx="274320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latin typeface="Times New Roman"/>
                <a:cs typeface="Times New Roman"/>
              </a:rPr>
              <a:t>Albümleri</a:t>
            </a:r>
          </a:p>
        </p:txBody>
      </p:sp>
      <p:pic>
        <p:nvPicPr>
          <p:cNvPr id="11" name="Resim 11" descr="metin, kişi içeren bir resim&#10;&#10;Açıklama otomatik olarak oluşturuldu">
            <a:extLst>
              <a:ext uri="{FF2B5EF4-FFF2-40B4-BE49-F238E27FC236}">
                <a16:creationId xmlns:a16="http://schemas.microsoft.com/office/drawing/2014/main" id="{F1354704-2279-D4F4-F1BD-97B17EE0C750}"/>
              </a:ext>
            </a:extLst>
          </p:cNvPr>
          <p:cNvPicPr>
            <a:picLocks noChangeAspect="1"/>
          </p:cNvPicPr>
          <p:nvPr/>
        </p:nvPicPr>
        <p:blipFill>
          <a:blip r:embed="rId2"/>
          <a:stretch>
            <a:fillRect/>
          </a:stretch>
        </p:blipFill>
        <p:spPr>
          <a:xfrm>
            <a:off x="7837449" y="3888059"/>
            <a:ext cx="1646665" cy="165595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2" name="Resim 12" descr="metin içeren bir resim&#10;&#10;Açıklama otomatik olarak oluşturuldu">
            <a:extLst>
              <a:ext uri="{FF2B5EF4-FFF2-40B4-BE49-F238E27FC236}">
                <a16:creationId xmlns:a16="http://schemas.microsoft.com/office/drawing/2014/main" id="{71D5AD0C-41C6-1083-E967-7DD5A97DF16B}"/>
              </a:ext>
            </a:extLst>
          </p:cNvPr>
          <p:cNvPicPr>
            <a:picLocks noChangeAspect="1"/>
          </p:cNvPicPr>
          <p:nvPr/>
        </p:nvPicPr>
        <p:blipFill>
          <a:blip r:embed="rId3"/>
          <a:stretch>
            <a:fillRect/>
          </a:stretch>
        </p:blipFill>
        <p:spPr>
          <a:xfrm>
            <a:off x="7837448" y="2029522"/>
            <a:ext cx="1646664" cy="165595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3" name="Resim 13" descr="metin, müzik, kişi içeren bir resim&#10;&#10;Açıklama otomatik olarak oluşturuldu">
            <a:extLst>
              <a:ext uri="{FF2B5EF4-FFF2-40B4-BE49-F238E27FC236}">
                <a16:creationId xmlns:a16="http://schemas.microsoft.com/office/drawing/2014/main" id="{2339C81E-C6D5-5BF5-8945-E68A56C52BC9}"/>
              </a:ext>
            </a:extLst>
          </p:cNvPr>
          <p:cNvPicPr>
            <a:picLocks noChangeAspect="1"/>
          </p:cNvPicPr>
          <p:nvPr/>
        </p:nvPicPr>
        <p:blipFill>
          <a:blip r:embed="rId4"/>
          <a:stretch>
            <a:fillRect/>
          </a:stretch>
        </p:blipFill>
        <p:spPr>
          <a:xfrm>
            <a:off x="9733156" y="3889917"/>
            <a:ext cx="1832518" cy="16708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4" name="Resim 14" descr="metin, kişi, adam, takım içeren bir resim&#10;&#10;Açıklama otomatik olarak oluşturuldu">
            <a:extLst>
              <a:ext uri="{FF2B5EF4-FFF2-40B4-BE49-F238E27FC236}">
                <a16:creationId xmlns:a16="http://schemas.microsoft.com/office/drawing/2014/main" id="{56FBD50E-85BE-9872-5EF3-0CE9F0A757A5}"/>
              </a:ext>
            </a:extLst>
          </p:cNvPr>
          <p:cNvPicPr>
            <a:picLocks noChangeAspect="1"/>
          </p:cNvPicPr>
          <p:nvPr/>
        </p:nvPicPr>
        <p:blipFill>
          <a:blip r:embed="rId5"/>
          <a:stretch>
            <a:fillRect/>
          </a:stretch>
        </p:blipFill>
        <p:spPr>
          <a:xfrm>
            <a:off x="9733156" y="2029521"/>
            <a:ext cx="1832516" cy="172100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26294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6D382A-EAC5-E7F2-EA44-DF7FBA73A046}"/>
              </a:ext>
            </a:extLst>
          </p:cNvPr>
          <p:cNvSpPr>
            <a:spLocks noGrp="1"/>
          </p:cNvSpPr>
          <p:nvPr>
            <p:ph type="title"/>
          </p:nvPr>
        </p:nvSpPr>
        <p:spPr>
          <a:xfrm>
            <a:off x="1097280" y="221554"/>
            <a:ext cx="10058400" cy="753806"/>
          </a:xfrm>
        </p:spPr>
        <p:txBody>
          <a:bodyPr/>
          <a:lstStyle/>
          <a:p>
            <a:pPr algn="ctr"/>
            <a:r>
              <a:rPr lang="tr-TR" u="sng" dirty="0">
                <a:latin typeface="Times New Roman"/>
                <a:cs typeface="Calibri Light"/>
              </a:rPr>
              <a:t>Ödülleri</a:t>
            </a:r>
          </a:p>
        </p:txBody>
      </p:sp>
      <p:sp>
        <p:nvSpPr>
          <p:cNvPr id="3" name="İçerik Yer Tutucusu 2">
            <a:extLst>
              <a:ext uri="{FF2B5EF4-FFF2-40B4-BE49-F238E27FC236}">
                <a16:creationId xmlns:a16="http://schemas.microsoft.com/office/drawing/2014/main" id="{DD693DE1-A70E-231B-85C5-B45C133153F2}"/>
              </a:ext>
            </a:extLst>
          </p:cNvPr>
          <p:cNvSpPr>
            <a:spLocks noGrp="1"/>
          </p:cNvSpPr>
          <p:nvPr>
            <p:ph idx="1"/>
          </p:nvPr>
        </p:nvSpPr>
        <p:spPr>
          <a:xfrm>
            <a:off x="1032231" y="1260295"/>
            <a:ext cx="10058400" cy="5175652"/>
          </a:xfrm>
        </p:spPr>
        <p:txBody>
          <a:bodyPr vert="horz" lIns="0" tIns="45720" rIns="0" bIns="45720" rtlCol="0" anchor="t">
            <a:normAutofit/>
          </a:bodyPr>
          <a:lstStyle/>
          <a:p>
            <a:pPr marL="0" indent="0"/>
            <a:r>
              <a:rPr lang="tr-TR" dirty="0">
                <a:ea typeface="+mn-lt"/>
                <a:cs typeface="+mn-lt"/>
              </a:rPr>
              <a:t>(2008) 35. Altın Kelebek Ödül Töreni - Türk Sanat Müziğine Katkı Özel Ödülü</a:t>
            </a:r>
            <a:endParaRPr lang="tr-TR" baseline="30000" dirty="0">
              <a:ea typeface="+mn-lt"/>
              <a:cs typeface="+mn-lt"/>
            </a:endParaRPr>
          </a:p>
          <a:p>
            <a:pPr marL="0" indent="0">
              <a:buNone/>
            </a:pPr>
            <a:r>
              <a:rPr lang="tr-TR" dirty="0">
                <a:ea typeface="+mn-lt"/>
                <a:cs typeface="+mn-lt"/>
              </a:rPr>
              <a:t> (2017) 24. İstanbul Caz Festivali - Yaşam Boyu Başarı Ödülü</a:t>
            </a:r>
            <a:endParaRPr lang="tr-TR" baseline="30000" dirty="0">
              <a:ea typeface="+mn-lt"/>
              <a:cs typeface="+mn-lt"/>
            </a:endParaRPr>
          </a:p>
          <a:p>
            <a:pPr marL="0" indent="0"/>
            <a:endParaRPr lang="tr-TR" dirty="0">
              <a:latin typeface="Times New Roman"/>
              <a:cs typeface="Calibri"/>
            </a:endParaRPr>
          </a:p>
          <a:p>
            <a:endParaRPr lang="tr-TR" dirty="0">
              <a:cs typeface="Calibri"/>
            </a:endParaRPr>
          </a:p>
        </p:txBody>
      </p:sp>
      <p:cxnSp>
        <p:nvCxnSpPr>
          <p:cNvPr id="4" name="Düz Ok Bağlayıcısı 3">
            <a:extLst>
              <a:ext uri="{FF2B5EF4-FFF2-40B4-BE49-F238E27FC236}">
                <a16:creationId xmlns:a16="http://schemas.microsoft.com/office/drawing/2014/main" id="{E2DF1FA2-F15E-AA9D-91D2-9B99DEA6A1E5}"/>
              </a:ext>
            </a:extLst>
          </p:cNvPr>
          <p:cNvCxnSpPr/>
          <p:nvPr/>
        </p:nvCxnSpPr>
        <p:spPr>
          <a:xfrm>
            <a:off x="26021" y="1735872"/>
            <a:ext cx="12164121" cy="9293"/>
          </a:xfrm>
          <a:prstGeom prst="straightConnector1">
            <a:avLst/>
          </a:prstGeom>
          <a:ln>
            <a:solidFill>
              <a:schemeClr val="bg1"/>
            </a:solidFill>
          </a:ln>
        </p:spPr>
        <p:style>
          <a:lnRef idx="2">
            <a:schemeClr val="dk1"/>
          </a:lnRef>
          <a:fillRef idx="0">
            <a:schemeClr val="dk1"/>
          </a:fillRef>
          <a:effectRef idx="1">
            <a:schemeClr val="dk1"/>
          </a:effectRef>
          <a:fontRef idx="minor">
            <a:schemeClr val="tx1"/>
          </a:fontRef>
        </p:style>
      </p:cxnSp>
      <p:pic>
        <p:nvPicPr>
          <p:cNvPr id="6" name="Resim 6" descr="kişi, adam, takım, iç mekan içeren bir resim&#10;&#10;Açıklama otomatik olarak oluşturuldu">
            <a:extLst>
              <a:ext uri="{FF2B5EF4-FFF2-40B4-BE49-F238E27FC236}">
                <a16:creationId xmlns:a16="http://schemas.microsoft.com/office/drawing/2014/main" id="{8A9EAC95-CAAD-9BBE-AF4C-B4685432E3C3}"/>
              </a:ext>
            </a:extLst>
          </p:cNvPr>
          <p:cNvPicPr>
            <a:picLocks noChangeAspect="1"/>
          </p:cNvPicPr>
          <p:nvPr/>
        </p:nvPicPr>
        <p:blipFill>
          <a:blip r:embed="rId2"/>
          <a:stretch>
            <a:fillRect/>
          </a:stretch>
        </p:blipFill>
        <p:spPr>
          <a:xfrm>
            <a:off x="3116766" y="2409418"/>
            <a:ext cx="5884126" cy="321933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79055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6D382A-EAC5-E7F2-EA44-DF7FBA73A046}"/>
              </a:ext>
            </a:extLst>
          </p:cNvPr>
          <p:cNvSpPr>
            <a:spLocks noGrp="1"/>
          </p:cNvSpPr>
          <p:nvPr>
            <p:ph type="title"/>
          </p:nvPr>
        </p:nvSpPr>
        <p:spPr>
          <a:xfrm>
            <a:off x="1097280" y="221554"/>
            <a:ext cx="10058400" cy="753806"/>
          </a:xfrm>
        </p:spPr>
        <p:txBody>
          <a:bodyPr/>
          <a:lstStyle/>
          <a:p>
            <a:pPr algn="ctr"/>
            <a:r>
              <a:rPr lang="tr-TR" u="sng" dirty="0">
                <a:latin typeface="Times New Roman"/>
                <a:cs typeface="Calibri Light"/>
              </a:rPr>
              <a:t>Teşekkürler</a:t>
            </a:r>
          </a:p>
        </p:txBody>
      </p:sp>
      <p:sp>
        <p:nvSpPr>
          <p:cNvPr id="3" name="İçerik Yer Tutucusu 2">
            <a:extLst>
              <a:ext uri="{FF2B5EF4-FFF2-40B4-BE49-F238E27FC236}">
                <a16:creationId xmlns:a16="http://schemas.microsoft.com/office/drawing/2014/main" id="{DD693DE1-A70E-231B-85C5-B45C133153F2}"/>
              </a:ext>
            </a:extLst>
          </p:cNvPr>
          <p:cNvSpPr>
            <a:spLocks noGrp="1"/>
          </p:cNvSpPr>
          <p:nvPr>
            <p:ph idx="1"/>
          </p:nvPr>
        </p:nvSpPr>
        <p:spPr>
          <a:xfrm>
            <a:off x="1069402" y="1269588"/>
            <a:ext cx="10058400" cy="5175652"/>
          </a:xfrm>
        </p:spPr>
        <p:txBody>
          <a:bodyPr vert="horz" lIns="0" tIns="45720" rIns="0" bIns="45720" rtlCol="0" anchor="t">
            <a:normAutofit/>
          </a:bodyPr>
          <a:lstStyle/>
          <a:p>
            <a:pPr marL="0" indent="0">
              <a:buNone/>
            </a:pPr>
            <a:r>
              <a:rPr lang="tr-TR" dirty="0">
                <a:latin typeface="Times New Roman"/>
                <a:cs typeface="Times New Roman"/>
              </a:rPr>
              <a:t>Kaynakça:</a:t>
            </a:r>
          </a:p>
          <a:p>
            <a:pPr marL="0" indent="0">
              <a:buNone/>
            </a:pPr>
            <a:r>
              <a:rPr lang="tr-TR" dirty="0">
                <a:ea typeface="+mn-lt"/>
                <a:cs typeface="+mn-lt"/>
                <a:hlinkClick r:id="rId2"/>
              </a:rPr>
              <a:t>https://tr.wikipedia.org/wiki/Fatih_Erko%C3%A7#cite_note-muyorbir-1</a:t>
            </a:r>
          </a:p>
          <a:p>
            <a:pPr marL="0" indent="0">
              <a:buNone/>
            </a:pPr>
            <a:r>
              <a:rPr lang="tr-TR" dirty="0">
                <a:ea typeface="+mn-lt"/>
                <a:cs typeface="+mn-lt"/>
                <a:hlinkClick r:id="rId3"/>
              </a:rPr>
              <a:t>https://www.discogs.com/release/5767909-Fatih-Erko%C3%A7-Penceremden-G%C3%B6ky%C3%BCz%C3%BCne</a:t>
            </a:r>
            <a:endParaRPr lang="tr-TR">
              <a:ea typeface="+mn-lt"/>
              <a:cs typeface="+mn-lt"/>
            </a:endParaRPr>
          </a:p>
          <a:p>
            <a:pPr marL="0" indent="0">
              <a:buNone/>
            </a:pPr>
            <a:r>
              <a:rPr lang="tr-TR" dirty="0">
                <a:ea typeface="+mn-lt"/>
                <a:cs typeface="+mn-lt"/>
                <a:hlinkClick r:id="rId4"/>
              </a:rPr>
              <a:t>https://www.discogs.com/release/13447469-Fatih-Erko%C3%A7-Kardelen</a:t>
            </a:r>
            <a:endParaRPr lang="tr-TR">
              <a:cs typeface="Calibri" panose="020F0502020204030204"/>
            </a:endParaRPr>
          </a:p>
          <a:p>
            <a:pPr marL="0" indent="0">
              <a:buNone/>
            </a:pPr>
            <a:r>
              <a:rPr lang="tr-TR" dirty="0">
                <a:ea typeface="+mn-lt"/>
                <a:cs typeface="+mn-lt"/>
                <a:hlinkClick r:id="rId5"/>
              </a:rPr>
              <a:t>https://www.muzikhabercisi.com/7254/album-yorumlar/fatih-erkoc-yaninda-her-kimse-imm-2011.html</a:t>
            </a:r>
            <a:endParaRPr lang="tr-TR">
              <a:ea typeface="+mn-lt"/>
              <a:cs typeface="+mn-lt"/>
              <a:hlinkClick r:id="rId5"/>
            </a:endParaRPr>
          </a:p>
          <a:p>
            <a:pPr marL="0" indent="0">
              <a:buNone/>
            </a:pPr>
            <a:endParaRPr lang="tr-TR" dirty="0">
              <a:ea typeface="+mn-lt"/>
              <a:cs typeface="+mn-lt"/>
            </a:endParaRPr>
          </a:p>
          <a:p>
            <a:pPr marL="0" indent="0">
              <a:buNone/>
            </a:pPr>
            <a:endParaRPr lang="tr-TR" dirty="0">
              <a:latin typeface="Calibri"/>
              <a:cs typeface="Calibri"/>
            </a:endParaRPr>
          </a:p>
          <a:p>
            <a:pPr marL="0" indent="0">
              <a:buNone/>
            </a:pPr>
            <a:endParaRPr lang="tr-TR" dirty="0">
              <a:latin typeface="Times New Roman"/>
              <a:cs typeface="Times New Roman"/>
            </a:endParaRPr>
          </a:p>
          <a:p>
            <a:pPr marL="0" indent="0">
              <a:buNone/>
            </a:pPr>
            <a:endParaRPr lang="tr-TR" dirty="0">
              <a:latin typeface="Times New Roman"/>
              <a:cs typeface="Times New Roman"/>
            </a:endParaRPr>
          </a:p>
          <a:p>
            <a:endParaRPr lang="tr-TR" dirty="0">
              <a:latin typeface="Calibri" panose="020F0502020204030204"/>
              <a:cs typeface="Calibri"/>
            </a:endParaRPr>
          </a:p>
        </p:txBody>
      </p:sp>
      <p:cxnSp>
        <p:nvCxnSpPr>
          <p:cNvPr id="4" name="Düz Ok Bağlayıcısı 3">
            <a:extLst>
              <a:ext uri="{FF2B5EF4-FFF2-40B4-BE49-F238E27FC236}">
                <a16:creationId xmlns:a16="http://schemas.microsoft.com/office/drawing/2014/main" id="{E2DF1FA2-F15E-AA9D-91D2-9B99DEA6A1E5}"/>
              </a:ext>
            </a:extLst>
          </p:cNvPr>
          <p:cNvCxnSpPr/>
          <p:nvPr/>
        </p:nvCxnSpPr>
        <p:spPr>
          <a:xfrm>
            <a:off x="26021" y="1735872"/>
            <a:ext cx="12164121" cy="9293"/>
          </a:xfrm>
          <a:prstGeom prst="straightConnector1">
            <a:avLst/>
          </a:prstGeom>
          <a:ln>
            <a:solidFill>
              <a:schemeClr val="bg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983400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5</Slides>
  <Notes>0</Notes>
  <HiddenSlides>0</HiddenSlides>
  <ScaleCrop>false</ScaleCrop>
  <HeadingPairs>
    <vt:vector size="4" baseType="variant">
      <vt:variant>
        <vt:lpstr>Tema</vt:lpstr>
      </vt:variant>
      <vt:variant>
        <vt:i4>1</vt:i4>
      </vt:variant>
      <vt:variant>
        <vt:lpstr>Slayt Başlıkları</vt:lpstr>
      </vt:variant>
      <vt:variant>
        <vt:i4>5</vt:i4>
      </vt:variant>
    </vt:vector>
  </HeadingPairs>
  <TitlesOfParts>
    <vt:vector size="6" baseType="lpstr">
      <vt:lpstr>Retrospect</vt:lpstr>
      <vt:lpstr>Fatih Erkoç</vt:lpstr>
      <vt:lpstr>Yaşamı</vt:lpstr>
      <vt:lpstr>Diskografisi</vt:lpstr>
      <vt:lpstr>Ödülleri</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230</cp:revision>
  <dcterms:created xsi:type="dcterms:W3CDTF">2022-04-07T20:42:43Z</dcterms:created>
  <dcterms:modified xsi:type="dcterms:W3CDTF">2022-04-07T21:19:58Z</dcterms:modified>
</cp:coreProperties>
</file>