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756" r:id="rId1"/>
  </p:sldMasterIdLst>
  <p:notesMasterIdLst>
    <p:notesMasterId r:id="rId36"/>
  </p:notesMasterIdLst>
  <p:sldIdLst>
    <p:sldId id="256" r:id="rId2"/>
    <p:sldId id="260" r:id="rId3"/>
    <p:sldId id="257" r:id="rId4"/>
    <p:sldId id="262" r:id="rId5"/>
    <p:sldId id="268" r:id="rId6"/>
    <p:sldId id="261" r:id="rId7"/>
    <p:sldId id="267" r:id="rId8"/>
    <p:sldId id="272" r:id="rId9"/>
    <p:sldId id="269" r:id="rId10"/>
    <p:sldId id="271" r:id="rId11"/>
    <p:sldId id="277" r:id="rId12"/>
    <p:sldId id="263" r:id="rId13"/>
    <p:sldId id="273" r:id="rId14"/>
    <p:sldId id="274" r:id="rId15"/>
    <p:sldId id="275" r:id="rId16"/>
    <p:sldId id="276" r:id="rId17"/>
    <p:sldId id="265" r:id="rId18"/>
    <p:sldId id="278" r:id="rId19"/>
    <p:sldId id="279" r:id="rId20"/>
    <p:sldId id="280" r:id="rId21"/>
    <p:sldId id="286" r:id="rId22"/>
    <p:sldId id="287" r:id="rId23"/>
    <p:sldId id="283" r:id="rId24"/>
    <p:sldId id="281" r:id="rId25"/>
    <p:sldId id="292" r:id="rId26"/>
    <p:sldId id="282" r:id="rId27"/>
    <p:sldId id="291" r:id="rId28"/>
    <p:sldId id="290" r:id="rId29"/>
    <p:sldId id="288" r:id="rId30"/>
    <p:sldId id="293" r:id="rId31"/>
    <p:sldId id="289" r:id="rId32"/>
    <p:sldId id="284" r:id="rId33"/>
    <p:sldId id="285" r:id="rId34"/>
    <p:sldId id="26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6"/>
    <p:restoredTop sz="85736"/>
  </p:normalViewPr>
  <p:slideViewPr>
    <p:cSldViewPr snapToGrid="0">
      <p:cViewPr>
        <p:scale>
          <a:sx n="121" d="100"/>
          <a:sy n="121"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552FF-6F00-CB4D-8B27-F438D4921365}" type="datetimeFigureOut">
              <a:rPr lang="fr-FR" smtClean="0"/>
              <a:t>11/09/2023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B46DA-E9AF-4A42-956A-72FF7FC7D9E1}" type="slidenum">
              <a:rPr lang="fr-FR" smtClean="0"/>
              <a:t>‹N°›</a:t>
            </a:fld>
            <a:endParaRPr lang="fr-FR"/>
          </a:p>
        </p:txBody>
      </p:sp>
    </p:spTree>
    <p:extLst>
      <p:ext uri="{BB962C8B-B14F-4D97-AF65-F5344CB8AC3E}">
        <p14:creationId xmlns:p14="http://schemas.microsoft.com/office/powerpoint/2010/main" val="235971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1</a:t>
            </a:fld>
            <a:endParaRPr lang="fr-FR"/>
          </a:p>
        </p:txBody>
      </p:sp>
    </p:spTree>
    <p:extLst>
      <p:ext uri="{BB962C8B-B14F-4D97-AF65-F5344CB8AC3E}">
        <p14:creationId xmlns:p14="http://schemas.microsoft.com/office/powerpoint/2010/main" val="2165271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23</a:t>
            </a:fld>
            <a:endParaRPr lang="fr-FR"/>
          </a:p>
        </p:txBody>
      </p:sp>
    </p:spTree>
    <p:extLst>
      <p:ext uri="{BB962C8B-B14F-4D97-AF65-F5344CB8AC3E}">
        <p14:creationId xmlns:p14="http://schemas.microsoft.com/office/powerpoint/2010/main" val="223580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24</a:t>
            </a:fld>
            <a:endParaRPr lang="fr-FR"/>
          </a:p>
        </p:txBody>
      </p:sp>
    </p:spTree>
    <p:extLst>
      <p:ext uri="{BB962C8B-B14F-4D97-AF65-F5344CB8AC3E}">
        <p14:creationId xmlns:p14="http://schemas.microsoft.com/office/powerpoint/2010/main" val="899643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28</a:t>
            </a:fld>
            <a:endParaRPr lang="fr-FR"/>
          </a:p>
        </p:txBody>
      </p:sp>
    </p:spTree>
    <p:extLst>
      <p:ext uri="{BB962C8B-B14F-4D97-AF65-F5344CB8AC3E}">
        <p14:creationId xmlns:p14="http://schemas.microsoft.com/office/powerpoint/2010/main" val="2984808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32</a:t>
            </a:fld>
            <a:endParaRPr lang="fr-FR"/>
          </a:p>
        </p:txBody>
      </p:sp>
    </p:spTree>
    <p:extLst>
      <p:ext uri="{BB962C8B-B14F-4D97-AF65-F5344CB8AC3E}">
        <p14:creationId xmlns:p14="http://schemas.microsoft.com/office/powerpoint/2010/main" val="3207289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33</a:t>
            </a:fld>
            <a:endParaRPr lang="fr-FR"/>
          </a:p>
        </p:txBody>
      </p:sp>
    </p:spTree>
    <p:extLst>
      <p:ext uri="{BB962C8B-B14F-4D97-AF65-F5344CB8AC3E}">
        <p14:creationId xmlns:p14="http://schemas.microsoft.com/office/powerpoint/2010/main" val="849887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documentation agit comme un guide essentiel pour les développeurs, les équipes opérationnelles et même les futurs collaborateurs, en offrant un aperçu clair de la conception, du fonctionnement et de l'intégration des différentes parties de l'application. Elle favorise la collaboration efficace en réduisant les obstacles à la compréhension du code, en accélérant la résolution des problèmes et en garantissant la continuité du projet. </a:t>
            </a:r>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2</a:t>
            </a:fld>
            <a:endParaRPr lang="fr-FR"/>
          </a:p>
        </p:txBody>
      </p:sp>
    </p:spTree>
    <p:extLst>
      <p:ext uri="{BB962C8B-B14F-4D97-AF65-F5344CB8AC3E}">
        <p14:creationId xmlns:p14="http://schemas.microsoft.com/office/powerpoint/2010/main" val="91843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6</a:t>
            </a:fld>
            <a:endParaRPr lang="fr-FR"/>
          </a:p>
        </p:txBody>
      </p:sp>
    </p:spTree>
    <p:extLst>
      <p:ext uri="{BB962C8B-B14F-4D97-AF65-F5344CB8AC3E}">
        <p14:creationId xmlns:p14="http://schemas.microsoft.com/office/powerpoint/2010/main" val="408609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Javadoc</a:t>
            </a:r>
            <a:r>
              <a:rPr lang="fr-FR" dirty="0"/>
              <a:t>:</a:t>
            </a:r>
            <a:r>
              <a:rPr lang="fr-FR" sz="1200" kern="100" dirty="0">
                <a:effectLst/>
                <a:latin typeface="Calibri" panose="020F0502020204030204" pitchFamily="34" charset="0"/>
                <a:ea typeface="Calibri" panose="020F0502020204030204" pitchFamily="34" charset="0"/>
                <a:cs typeface="Times New Roman" panose="02020603050405020304" pitchFamily="18" charset="0"/>
              </a:rPr>
              <a:t> commentaire complexe </a:t>
            </a:r>
            <a:r>
              <a:rPr lang="fr-FR" sz="1200" kern="100" dirty="0" err="1">
                <a:effectLst/>
                <a:latin typeface="Calibri" panose="020F0502020204030204" pitchFamily="34" charset="0"/>
                <a:ea typeface="Calibri" panose="020F0502020204030204" pitchFamily="34" charset="0"/>
                <a:cs typeface="Times New Roman" panose="02020603050405020304" pitchFamily="18" charset="0"/>
              </a:rPr>
              <a:t>generer</a:t>
            </a:r>
            <a:r>
              <a:rPr lang="fr-FR"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kern="100" dirty="0">
                <a:latin typeface="Calibri" panose="020F0502020204030204" pitchFamily="34" charset="0"/>
                <a:ea typeface="Calibri" panose="020F0502020204030204" pitchFamily="34" charset="0"/>
                <a:cs typeface="Times New Roman" panose="02020603050405020304" pitchFamily="18" charset="0"/>
              </a:rPr>
              <a:t> </a:t>
            </a:r>
            <a:r>
              <a:rPr lang="fr-FR" sz="1200" kern="100" dirty="0">
                <a:effectLst/>
                <a:latin typeface="Calibri" panose="020F0502020204030204" pitchFamily="34" charset="0"/>
                <a:ea typeface="Calibri" panose="020F0502020204030204" pitchFamily="34" charset="0"/>
                <a:cs typeface="Times New Roman" panose="02020603050405020304" pitchFamily="18" charset="0"/>
              </a:rPr>
              <a:t>permet d'augmenter la lisibilité, la maintenance et la transférabilité du code</a:t>
            </a:r>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7</a:t>
            </a:fld>
            <a:endParaRPr lang="fr-FR"/>
          </a:p>
        </p:txBody>
      </p:sp>
    </p:spTree>
    <p:extLst>
      <p:ext uri="{BB962C8B-B14F-4D97-AF65-F5344CB8AC3E}">
        <p14:creationId xmlns:p14="http://schemas.microsoft.com/office/powerpoint/2010/main" val="25699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8</a:t>
            </a:fld>
            <a:endParaRPr lang="fr-FR"/>
          </a:p>
        </p:txBody>
      </p:sp>
    </p:spTree>
    <p:extLst>
      <p:ext uri="{BB962C8B-B14F-4D97-AF65-F5344CB8AC3E}">
        <p14:creationId xmlns:p14="http://schemas.microsoft.com/office/powerpoint/2010/main" val="462155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dirty="0"/>
              <a:t>Les tests fournissent des exemples concrets de la manière dont les différentes parties de votre application sont censées fonctionner. Ils illustrent l'utilisation prévue et les résultats attendus.</a:t>
            </a:r>
          </a:p>
          <a:p>
            <a:pPr marL="0" indent="0">
              <a:buNone/>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9</a:t>
            </a:fld>
            <a:endParaRPr lang="fr-FR"/>
          </a:p>
        </p:txBody>
      </p:sp>
    </p:spTree>
    <p:extLst>
      <p:ext uri="{BB962C8B-B14F-4D97-AF65-F5344CB8AC3E}">
        <p14:creationId xmlns:p14="http://schemas.microsoft.com/office/powerpoint/2010/main" val="273234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00" dirty="0">
                <a:effectLst/>
                <a:latin typeface="Calibri" panose="020F0502020204030204" pitchFamily="34" charset="0"/>
                <a:ea typeface="Calibri" panose="020F0502020204030204" pitchFamily="34" charset="0"/>
                <a:cs typeface="Times New Roman" panose="02020603050405020304" pitchFamily="18" charset="0"/>
              </a:rPr>
              <a:t>Dans cette partie, nous allons lister tous les éléments dont nous avons besoin avant de commencer l'installation de l’application. </a:t>
            </a:r>
          </a:p>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12</a:t>
            </a:fld>
            <a:endParaRPr lang="fr-FR"/>
          </a:p>
        </p:txBody>
      </p:sp>
    </p:spTree>
    <p:extLst>
      <p:ext uri="{BB962C8B-B14F-4D97-AF65-F5344CB8AC3E}">
        <p14:creationId xmlns:p14="http://schemas.microsoft.com/office/powerpoint/2010/main" val="2589254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Calibri" panose="020F0502020204030204" pitchFamily="34" charset="0"/>
                <a:cs typeface="Times New Roman" panose="02020603050405020304" pitchFamily="18" charset="0"/>
              </a:rPr>
              <a:t>ITIL (Information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Technology</a:t>
            </a:r>
            <a:r>
              <a:rPr lang="fr-FR" sz="1200" dirty="0">
                <a:effectLst/>
                <a:latin typeface="Calibri" panose="020F0502020204030204" pitchFamily="34" charset="0"/>
                <a:ea typeface="Calibri" panose="020F0502020204030204" pitchFamily="34" charset="0"/>
                <a:cs typeface="Times New Roman" panose="02020603050405020304" pitchFamily="18" charset="0"/>
              </a:rPr>
              <a:t> Infrastructure Library) est un ensemble de meilleures pratiques et de cadres de gestion largement reconnu pour la gestion des services informatiques</a:t>
            </a:r>
            <a:r>
              <a:rPr lang="fr-FR" dirty="0">
                <a:effectLst/>
              </a:rPr>
              <a:t>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16</a:t>
            </a:fld>
            <a:endParaRPr lang="fr-FR"/>
          </a:p>
        </p:txBody>
      </p:sp>
    </p:spTree>
    <p:extLst>
      <p:ext uri="{BB962C8B-B14F-4D97-AF65-F5344CB8AC3E}">
        <p14:creationId xmlns:p14="http://schemas.microsoft.com/office/powerpoint/2010/main" val="3661438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F6B46DA-E9AF-4A42-956A-72FF7FC7D9E1}" type="slidenum">
              <a:rPr lang="fr-FR" smtClean="0"/>
              <a:t>19</a:t>
            </a:fld>
            <a:endParaRPr lang="fr-FR"/>
          </a:p>
        </p:txBody>
      </p:sp>
    </p:spTree>
    <p:extLst>
      <p:ext uri="{BB962C8B-B14F-4D97-AF65-F5344CB8AC3E}">
        <p14:creationId xmlns:p14="http://schemas.microsoft.com/office/powerpoint/2010/main" val="144487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2DAF83A-B2E1-6444-A670-135A8D2766EE}" type="datetime1">
              <a:rPr lang="fr-FR" smtClean="0"/>
              <a:t>11/09/2023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a:p>
        </p:txBody>
      </p:sp>
    </p:spTree>
    <p:extLst>
      <p:ext uri="{BB962C8B-B14F-4D97-AF65-F5344CB8AC3E}">
        <p14:creationId xmlns:p14="http://schemas.microsoft.com/office/powerpoint/2010/main" val="418880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42FB3-DF00-7F47-AEFB-7A92E2BB58D5}" type="datetime1">
              <a:rPr lang="fr-FR" smtClean="0"/>
              <a:t>11/09/2023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86083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28B17AF-8AD2-D14C-8A4B-39372DE6DDDF}" type="datetime1">
              <a:rPr lang="fr-FR" smtClean="0"/>
              <a:t>11/09/2023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a:p>
        </p:txBody>
      </p:sp>
    </p:spTree>
    <p:extLst>
      <p:ext uri="{BB962C8B-B14F-4D97-AF65-F5344CB8AC3E}">
        <p14:creationId xmlns:p14="http://schemas.microsoft.com/office/powerpoint/2010/main" val="283278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9E2F9B-C428-4345-8A31-1433689EAC6B}" type="datetime1">
              <a:rPr lang="fr-FR" smtClean="0"/>
              <a:t>11/09/2023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48299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7065167-3CD1-1242-97F5-CF7E6B2EA49B}" type="datetime1">
              <a:rPr lang="fr-FR" smtClean="0"/>
              <a:t>11/09/2023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a:p>
        </p:txBody>
      </p:sp>
    </p:spTree>
    <p:extLst>
      <p:ext uri="{BB962C8B-B14F-4D97-AF65-F5344CB8AC3E}">
        <p14:creationId xmlns:p14="http://schemas.microsoft.com/office/powerpoint/2010/main" val="68613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2BF722-C7FE-FA40-AEAC-3CCB8AE530B9}" type="datetime1">
              <a:rPr lang="fr-FR" smtClean="0"/>
              <a:t>11/09/2023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230317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832A15D-9851-3D48-B26F-A322B4FA64E6}" type="datetime1">
              <a:rPr lang="fr-FR" smtClean="0"/>
              <a:t>11/09/2023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174552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08C14BB-11C6-0442-838C-59B98BC75EE5}" type="datetime1">
              <a:rPr lang="fr-FR" smtClean="0"/>
              <a:t>11/09/2023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199225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DA38F-8502-2A40-9905-22B9B96D2449}" type="datetime1">
              <a:rPr lang="fr-FR" smtClean="0"/>
              <a:t>11/09/2023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284898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E23B83B-1C1F-404D-8E33-CDC5AE6A12E7}" type="datetime1">
              <a:rPr lang="fr-FR" smtClean="0"/>
              <a:t>11/09/2023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a:p>
        </p:txBody>
      </p:sp>
    </p:spTree>
    <p:extLst>
      <p:ext uri="{BB962C8B-B14F-4D97-AF65-F5344CB8AC3E}">
        <p14:creationId xmlns:p14="http://schemas.microsoft.com/office/powerpoint/2010/main" val="195286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E9E3BA4-5B16-2540-AFB1-41FBFD2553FF}" type="datetime1">
              <a:rPr lang="fr-FR" smtClean="0"/>
              <a:t>11/09/2023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244918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0278CF9-EA48-6F42-AF7E-06086BB22E65}" type="datetime1">
              <a:rPr lang="fr-FR" smtClean="0"/>
              <a:t>11/09/2023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422999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90/swagger-ui/index.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feedly.com/i/discover/sources/search/topic/technologi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file:///Users/mohamed.dhif/Desktop/javadoc/com/demos/librairiecine7arche/controller/package-summar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7745C-D6D2-2E92-EDFF-F922475FF778}"/>
              </a:ext>
            </a:extLst>
          </p:cNvPr>
          <p:cNvSpPr>
            <a:spLocks noGrp="1"/>
          </p:cNvSpPr>
          <p:nvPr>
            <p:ph type="ctrTitle"/>
          </p:nvPr>
        </p:nvSpPr>
        <p:spPr>
          <a:xfrm>
            <a:off x="481797" y="834887"/>
            <a:ext cx="10993549" cy="706401"/>
          </a:xfrm>
        </p:spPr>
        <p:txBody>
          <a:bodyPr/>
          <a:lstStyle/>
          <a:p>
            <a:r>
              <a:rPr lang="fr-FR" dirty="0"/>
              <a:t>7EME Arche </a:t>
            </a:r>
          </a:p>
        </p:txBody>
      </p:sp>
      <p:sp>
        <p:nvSpPr>
          <p:cNvPr id="3" name="Sous-titre 2">
            <a:extLst>
              <a:ext uri="{FF2B5EF4-FFF2-40B4-BE49-F238E27FC236}">
                <a16:creationId xmlns:a16="http://schemas.microsoft.com/office/drawing/2014/main" id="{71823E05-ABFA-F81D-2C21-F3947520A167}"/>
              </a:ext>
            </a:extLst>
          </p:cNvPr>
          <p:cNvSpPr>
            <a:spLocks noGrp="1"/>
          </p:cNvSpPr>
          <p:nvPr>
            <p:ph type="subTitle" idx="1"/>
          </p:nvPr>
        </p:nvSpPr>
        <p:spPr>
          <a:xfrm>
            <a:off x="481797" y="1779827"/>
            <a:ext cx="10993546" cy="801327"/>
          </a:xfrm>
        </p:spPr>
        <p:txBody>
          <a:bodyPr/>
          <a:lstStyle/>
          <a:p>
            <a:r>
              <a:rPr lang="fr-FR" sz="2400" dirty="0"/>
              <a:t> Intégration continue &amp; Documentation</a:t>
            </a:r>
          </a:p>
          <a:p>
            <a:endParaRPr lang="fr-FR" dirty="0"/>
          </a:p>
        </p:txBody>
      </p:sp>
      <p:sp>
        <p:nvSpPr>
          <p:cNvPr id="7" name="ZoneTexte 6">
            <a:extLst>
              <a:ext uri="{FF2B5EF4-FFF2-40B4-BE49-F238E27FC236}">
                <a16:creationId xmlns:a16="http://schemas.microsoft.com/office/drawing/2014/main" id="{F7E62706-FE75-CA1E-66AB-385952304AAD}"/>
              </a:ext>
            </a:extLst>
          </p:cNvPr>
          <p:cNvSpPr txBox="1"/>
          <p:nvPr/>
        </p:nvSpPr>
        <p:spPr>
          <a:xfrm>
            <a:off x="11363739" y="6751983"/>
            <a:ext cx="184731" cy="369332"/>
          </a:xfrm>
          <a:prstGeom prst="rect">
            <a:avLst/>
          </a:prstGeom>
          <a:noFill/>
        </p:spPr>
        <p:txBody>
          <a:bodyPr wrap="none" rtlCol="0">
            <a:spAutoFit/>
          </a:bodyPr>
          <a:lstStyle/>
          <a:p>
            <a:endParaRPr lang="fr-FR"/>
          </a:p>
        </p:txBody>
      </p:sp>
      <p:sp>
        <p:nvSpPr>
          <p:cNvPr id="8" name="ZoneTexte 7">
            <a:extLst>
              <a:ext uri="{FF2B5EF4-FFF2-40B4-BE49-F238E27FC236}">
                <a16:creationId xmlns:a16="http://schemas.microsoft.com/office/drawing/2014/main" id="{B6CEB280-136F-1271-906F-72C116840E83}"/>
              </a:ext>
            </a:extLst>
          </p:cNvPr>
          <p:cNvSpPr txBox="1"/>
          <p:nvPr/>
        </p:nvSpPr>
        <p:spPr>
          <a:xfrm>
            <a:off x="10283286" y="6519446"/>
            <a:ext cx="2345635" cy="338554"/>
          </a:xfrm>
          <a:prstGeom prst="rect">
            <a:avLst/>
          </a:prstGeom>
          <a:noFill/>
        </p:spPr>
        <p:txBody>
          <a:bodyPr wrap="square" rtlCol="0">
            <a:spAutoFit/>
          </a:bodyPr>
          <a:lstStyle/>
          <a:p>
            <a:r>
              <a:rPr lang="fr-FR" sz="1600" i="1" dirty="0"/>
              <a:t>DHIF MOHAMED</a:t>
            </a:r>
          </a:p>
        </p:txBody>
      </p:sp>
    </p:spTree>
    <p:extLst>
      <p:ext uri="{BB962C8B-B14F-4D97-AF65-F5344CB8AC3E}">
        <p14:creationId xmlns:p14="http://schemas.microsoft.com/office/powerpoint/2010/main" val="1186122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p:txBody>
          <a:bodyPr/>
          <a:lstStyle/>
          <a:p>
            <a:pPr algn="ctr"/>
            <a:r>
              <a:rPr lang="fr-FR" dirty="0"/>
              <a:t>règles de nommage  &amp; Test </a:t>
            </a:r>
          </a:p>
        </p:txBody>
      </p:sp>
      <p:sp>
        <p:nvSpPr>
          <p:cNvPr id="3" name="Espace réservé du contenu 2">
            <a:extLst>
              <a:ext uri="{FF2B5EF4-FFF2-40B4-BE49-F238E27FC236}">
                <a16:creationId xmlns:a16="http://schemas.microsoft.com/office/drawing/2014/main" id="{AA557AEF-1A9E-35CF-C28C-B781FF5C2BD5}"/>
              </a:ext>
            </a:extLst>
          </p:cNvPr>
          <p:cNvSpPr>
            <a:spLocks noGrp="1"/>
          </p:cNvSpPr>
          <p:nvPr>
            <p:ph idx="1"/>
          </p:nvPr>
        </p:nvSpPr>
        <p:spPr>
          <a:xfrm>
            <a:off x="807875" y="3260373"/>
            <a:ext cx="11029615" cy="2735388"/>
          </a:xfrm>
        </p:spPr>
        <p:txBody>
          <a:bodyPr>
            <a:normAutofit/>
          </a:bodyPr>
          <a:lstStyle/>
          <a:p>
            <a:pPr>
              <a:buFont typeface="Wingdings" pitchFamily="2" charset="2"/>
              <a:buChar char="q"/>
            </a:pPr>
            <a:r>
              <a:rPr lang="fr-FR" dirty="0"/>
              <a:t>Règles de nommage en anglais .</a:t>
            </a:r>
          </a:p>
          <a:p>
            <a:pPr marL="0" indent="0">
              <a:buNone/>
            </a:pPr>
            <a:endParaRPr lang="fr-FR" dirty="0"/>
          </a:p>
          <a:p>
            <a:pPr>
              <a:buFont typeface="Wingdings" pitchFamily="2" charset="2"/>
              <a:buChar char="q"/>
            </a:pPr>
            <a:r>
              <a:rPr lang="fr-FR" dirty="0"/>
              <a:t>Mise en place de tests unitaires qui servent de documentation vivante.</a:t>
            </a:r>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val="48584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p:txBody>
          <a:bodyPr/>
          <a:lstStyle/>
          <a:p>
            <a:pPr algn="ctr"/>
            <a:r>
              <a:rPr lang="fr-FR" dirty="0"/>
              <a:t>    Documentation API</a:t>
            </a:r>
            <a:br>
              <a:rPr lang="fr-FR" dirty="0"/>
            </a:br>
            <a:endParaRPr lang="fr-FR" dirty="0"/>
          </a:p>
        </p:txBody>
      </p:sp>
      <p:sp>
        <p:nvSpPr>
          <p:cNvPr id="3" name="Espace réservé du contenu 2">
            <a:extLst>
              <a:ext uri="{FF2B5EF4-FFF2-40B4-BE49-F238E27FC236}">
                <a16:creationId xmlns:a16="http://schemas.microsoft.com/office/drawing/2014/main" id="{AA557AEF-1A9E-35CF-C28C-B781FF5C2BD5}"/>
              </a:ext>
            </a:extLst>
          </p:cNvPr>
          <p:cNvSpPr>
            <a:spLocks noGrp="1"/>
          </p:cNvSpPr>
          <p:nvPr>
            <p:ph idx="1"/>
          </p:nvPr>
        </p:nvSpPr>
        <p:spPr>
          <a:xfrm>
            <a:off x="581192" y="2180496"/>
            <a:ext cx="11029615" cy="4330663"/>
          </a:xfrm>
        </p:spPr>
        <p:txBody>
          <a:bodyPr/>
          <a:lstStyle/>
          <a:p>
            <a:pPr>
              <a:buFont typeface="Wingdings" pitchFamily="2" charset="2"/>
              <a:buChar char="n"/>
            </a:pPr>
            <a:endParaRPr lang="fr-FR" dirty="0"/>
          </a:p>
          <a:p>
            <a:pPr>
              <a:buFont typeface="Wingdings" pitchFamily="2" charset="2"/>
              <a:buChar char="q"/>
            </a:pPr>
            <a:r>
              <a:rPr lang="fr-FR" kern="100" dirty="0">
                <a:latin typeface="Calibri" panose="020F0502020204030204" pitchFamily="34" charset="0"/>
                <a:ea typeface="Calibri" panose="020F0502020204030204" pitchFamily="34" charset="0"/>
                <a:cs typeface="Times New Roman" panose="02020603050405020304" pitchFamily="18" charset="0"/>
              </a:rPr>
              <a:t>  SWAGGER  :  Outil Open source qui permet de g</a:t>
            </a:r>
            <a:r>
              <a:rPr lang="fr-FR" dirty="0"/>
              <a:t>énérer une documentation interactive de l'API REST.</a:t>
            </a:r>
          </a:p>
          <a:p>
            <a:pPr marL="0" indent="0">
              <a:buNone/>
            </a:pPr>
            <a:endParaRPr lang="fr-FR" dirty="0"/>
          </a:p>
          <a:p>
            <a:pPr>
              <a:buFont typeface="Wingdings" pitchFamily="2" charset="2"/>
              <a:buChar char="q"/>
            </a:pPr>
            <a:r>
              <a:rPr lang="fr-FR" dirty="0"/>
              <a:t> Url disponible sur le </a:t>
            </a:r>
            <a:r>
              <a:rPr lang="fr-FR" dirty="0" err="1"/>
              <a:t>readme</a:t>
            </a:r>
            <a:r>
              <a:rPr lang="fr-FR" dirty="0"/>
              <a:t> de </a:t>
            </a:r>
            <a:r>
              <a:rPr lang="fr-FR" dirty="0" err="1"/>
              <a:t>Github</a:t>
            </a:r>
            <a:endParaRPr lang="fr-FR" dirty="0"/>
          </a:p>
          <a:p>
            <a:pPr marL="0" indent="0">
              <a:buNone/>
            </a:pPr>
            <a:r>
              <a:rPr lang="fr-FR" dirty="0">
                <a:hlinkClick r:id="rId2"/>
              </a:rPr>
              <a:t>http://localhost:8090/swagger-ui/index.html</a:t>
            </a:r>
            <a:endParaRPr lang="fr-FR" dirty="0"/>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56096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1" y="3195083"/>
            <a:ext cx="7298788" cy="1938992"/>
          </a:xfrm>
          <a:prstGeom prst="rect">
            <a:avLst/>
          </a:prstGeom>
          <a:noFill/>
        </p:spPr>
        <p:txBody>
          <a:bodyPr wrap="square" rtlCol="0">
            <a:spAutoFit/>
          </a:bodyPr>
          <a:lstStyle/>
          <a:p>
            <a:r>
              <a:rPr lang="fr-FR" sz="6000" dirty="0">
                <a:solidFill>
                  <a:schemeClr val="bg1"/>
                </a:solidFill>
              </a:rPr>
              <a:t>3. GUIDE INSTALLATION</a:t>
            </a:r>
            <a:endParaRPr lang="fr-FR" dirty="0">
              <a:solidFill>
                <a:schemeClr val="bg1"/>
              </a:solidFill>
            </a:endParaRPr>
          </a:p>
        </p:txBody>
      </p:sp>
    </p:spTree>
    <p:extLst>
      <p:ext uri="{BB962C8B-B14F-4D97-AF65-F5344CB8AC3E}">
        <p14:creationId xmlns:p14="http://schemas.microsoft.com/office/powerpoint/2010/main" val="409438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a:xfrm>
            <a:off x="581191" y="536738"/>
            <a:ext cx="11029616" cy="1013800"/>
          </a:xfrm>
        </p:spPr>
        <p:txBody>
          <a:bodyPr/>
          <a:lstStyle/>
          <a:p>
            <a:r>
              <a:rPr lang="fr-FR" dirty="0"/>
              <a:t>  </a:t>
            </a:r>
            <a:br>
              <a:rPr lang="fr-FR" dirty="0"/>
            </a:br>
            <a:r>
              <a:rPr lang="fr-FR" dirty="0"/>
              <a:t>								Prérequis</a:t>
            </a:r>
          </a:p>
        </p:txBody>
      </p:sp>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7" name="ZoneTexte 6">
            <a:extLst>
              <a:ext uri="{FF2B5EF4-FFF2-40B4-BE49-F238E27FC236}">
                <a16:creationId xmlns:a16="http://schemas.microsoft.com/office/drawing/2014/main" id="{28050FFD-8B3A-6747-1250-79233AE33452}"/>
              </a:ext>
            </a:extLst>
          </p:cNvPr>
          <p:cNvSpPr txBox="1"/>
          <p:nvPr/>
        </p:nvSpPr>
        <p:spPr>
          <a:xfrm>
            <a:off x="451104" y="2168381"/>
            <a:ext cx="8534400" cy="3877985"/>
          </a:xfrm>
          <a:prstGeom prst="rect">
            <a:avLst/>
          </a:prstGeom>
          <a:noFill/>
        </p:spPr>
        <p:txBody>
          <a:bodyPr wrap="square" rtlCol="0">
            <a:spAutoFit/>
          </a:bodyPr>
          <a:lstStyle/>
          <a:p>
            <a:pPr marL="0" indent="0">
              <a:buNone/>
            </a:pPr>
            <a:r>
              <a:rPr lang="fr-FR" kern="100" dirty="0">
                <a:latin typeface="Calibri" panose="020F0502020204030204" pitchFamily="34" charset="0"/>
                <a:ea typeface="Calibri" panose="020F0502020204030204" pitchFamily="34" charset="0"/>
                <a:cs typeface="Times New Roman" panose="02020603050405020304" pitchFamily="18" charset="0"/>
              </a:rPr>
              <a:t>Prérequis </a:t>
            </a:r>
            <a:r>
              <a:rPr lang="fr-FR" kern="100" dirty="0">
                <a:effectLst/>
                <a:latin typeface="Calibri" panose="020F0502020204030204" pitchFamily="34" charset="0"/>
                <a:ea typeface="Calibri" panose="020F0502020204030204" pitchFamily="34" charset="0"/>
                <a:cs typeface="Times New Roman" panose="02020603050405020304" pitchFamily="18" charset="0"/>
              </a:rPr>
              <a:t>nécessaires pour exécuter l'application.</a:t>
            </a:r>
          </a:p>
          <a:p>
            <a:pPr marL="0" indent="0">
              <a:buNone/>
            </a:pPr>
            <a:endParaRPr lang="fr-FR"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b="1" dirty="0">
                <a:effectLst/>
                <a:latin typeface="Calibri" panose="020F0502020204030204" pitchFamily="34" charset="0"/>
                <a:ea typeface="Calibri" panose="020F0502020204030204" pitchFamily="34" charset="0"/>
                <a:cs typeface="Times New Roman" panose="02020603050405020304" pitchFamily="18" charset="0"/>
              </a:rPr>
              <a:t>Backend :</a:t>
            </a:r>
            <a:r>
              <a:rPr lang="fr-FR" dirty="0">
                <a:effectLst/>
              </a:rPr>
              <a:t> </a:t>
            </a:r>
            <a:r>
              <a:rPr lang="fr-FR" dirty="0" err="1">
                <a:effectLst/>
              </a:rPr>
              <a:t>SpringBoot</a:t>
            </a:r>
            <a:r>
              <a:rPr lang="fr-FR" dirty="0">
                <a:effectLst/>
              </a:rPr>
              <a:t> </a:t>
            </a:r>
          </a:p>
          <a:p>
            <a:pPr>
              <a:buClr>
                <a:schemeClr val="accent2"/>
              </a:buClr>
              <a:buFont typeface="Wingdings" pitchFamily="2" charset="2"/>
              <a:buChar char="q"/>
            </a:pPr>
            <a:r>
              <a:rPr lang="fr-FR" dirty="0"/>
              <a:t> </a:t>
            </a:r>
            <a:r>
              <a:rPr lang="fr-FR" dirty="0">
                <a:latin typeface="Calibri" panose="020F0502020204030204" pitchFamily="34" charset="0"/>
                <a:cs typeface="Calibri" panose="020F0502020204030204" pitchFamily="34" charset="0"/>
              </a:rPr>
              <a:t>Java 17</a:t>
            </a:r>
          </a:p>
          <a:p>
            <a:pPr>
              <a:buClr>
                <a:schemeClr val="accent2"/>
              </a:buClr>
              <a:buFont typeface="Wingdings" pitchFamily="2" charset="2"/>
              <a:buChar char="q"/>
            </a:pPr>
            <a:r>
              <a:rPr lang="fr-FR" dirty="0">
                <a:latin typeface="Calibri" panose="020F0502020204030204" pitchFamily="34" charset="0"/>
                <a:cs typeface="Calibri" panose="020F0502020204030204" pitchFamily="34" charset="0"/>
              </a:rPr>
              <a:t> Base de données MySQL </a:t>
            </a:r>
          </a:p>
          <a:p>
            <a:pPr>
              <a:buClr>
                <a:schemeClr val="accent2"/>
              </a:buClr>
              <a:buFont typeface="Wingdings" pitchFamily="2" charset="2"/>
              <a:buChar char="q"/>
            </a:pPr>
            <a:r>
              <a:rPr lang="fr-FR" dirty="0">
                <a:latin typeface="Calibri" panose="020F0502020204030204" pitchFamily="34" charset="0"/>
                <a:cs typeface="Calibri" panose="020F0502020204030204" pitchFamily="34" charset="0"/>
              </a:rPr>
              <a:t> Apache Tomcat : 10.1.10</a:t>
            </a:r>
            <a:endParaRPr lang="fr-FR" dirty="0">
              <a:effectLst/>
            </a:endParaRPr>
          </a:p>
          <a:p>
            <a:pPr marL="0" indent="0">
              <a:buNone/>
            </a:pPr>
            <a:endParaRPr lang="fr-FR" dirty="0">
              <a:effectLst/>
            </a:endParaRPr>
          </a:p>
          <a:p>
            <a:pPr marL="0" indent="0">
              <a:buNone/>
            </a:pPr>
            <a:r>
              <a:rPr lang="fr-FR" b="1" dirty="0">
                <a:effectLst/>
                <a:latin typeface="Calibri" panose="020F0502020204030204" pitchFamily="34" charset="0"/>
                <a:ea typeface="Calibri" panose="020F0502020204030204" pitchFamily="34" charset="0"/>
                <a:cs typeface="Times New Roman" panose="02020603050405020304" pitchFamily="18" charset="0"/>
              </a:rPr>
              <a:t>Frontend :</a:t>
            </a:r>
            <a:r>
              <a:rPr lang="fr-FR" dirty="0">
                <a:effectLst/>
              </a:rPr>
              <a:t> </a:t>
            </a:r>
            <a:r>
              <a:rPr lang="fr-FR" dirty="0" err="1">
                <a:effectLst/>
              </a:rPr>
              <a:t>React</a:t>
            </a:r>
            <a:endParaRPr lang="fr-FR" dirty="0">
              <a:effectLst/>
            </a:endParaRP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Calibri" panose="020F0502020204030204" pitchFamily="34" charset="0"/>
              </a:rPr>
              <a:t> </a:t>
            </a:r>
            <a:r>
              <a:rPr lang="fr-FR" kern="100" dirty="0" err="1">
                <a:effectLst/>
                <a:latin typeface="Calibri" panose="020F0502020204030204" pitchFamily="34" charset="0"/>
                <a:ea typeface="Calibri" panose="020F0502020204030204" pitchFamily="34" charset="0"/>
                <a:cs typeface="Calibri" panose="020F0502020204030204" pitchFamily="34" charset="0"/>
              </a:rPr>
              <a:t>Node.js</a:t>
            </a:r>
            <a:r>
              <a:rPr lang="fr-FR" kern="100" dirty="0">
                <a:effectLst/>
                <a:latin typeface="Calibri" panose="020F0502020204030204" pitchFamily="34" charset="0"/>
                <a:ea typeface="Calibri" panose="020F0502020204030204" pitchFamily="34" charset="0"/>
                <a:cs typeface="Calibri" panose="020F0502020204030204" pitchFamily="34" charset="0"/>
              </a:rPr>
              <a:t> </a:t>
            </a:r>
            <a:r>
              <a:rPr lang="fr-FR" kern="1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dirty="0">
                <a:solidFill>
                  <a:srgbClr val="000000"/>
                </a:solidFill>
                <a:effectLst/>
                <a:latin typeface="Calibri" panose="020F0502020204030204" pitchFamily="34" charset="0"/>
                <a:cs typeface="Calibri" panose="020F0502020204030204" pitchFamily="34" charset="0"/>
              </a:rPr>
              <a:t>16.13.0</a:t>
            </a:r>
            <a:endParaRPr lang="fr-FR" kern="100" dirty="0">
              <a:effectLst/>
              <a:latin typeface="Calibri" panose="020F0502020204030204" pitchFamily="34" charset="0"/>
              <a:ea typeface="Calibri" panose="020F0502020204030204" pitchFamily="34" charset="0"/>
              <a:cs typeface="Calibri" panose="020F0502020204030204" pitchFamily="34" charset="0"/>
            </a:endParaRP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Times New Roman" panose="02020603050405020304" pitchFamily="18" charset="0"/>
              </a:rPr>
              <a:t>  </a:t>
            </a:r>
            <a:r>
              <a:rPr lang="fr-FR" kern="100" dirty="0" err="1">
                <a:latin typeface="Calibri" panose="020F0502020204030204" pitchFamily="34" charset="0"/>
                <a:ea typeface="Calibri" panose="020F0502020204030204" pitchFamily="34" charset="0"/>
                <a:cs typeface="Calibri" panose="020F0502020204030204" pitchFamily="34" charset="0"/>
              </a:rPr>
              <a:t>Npm</a:t>
            </a:r>
            <a:r>
              <a:rPr lang="fr-FR" kern="100" dirty="0">
                <a:latin typeface="Calibri" panose="020F0502020204030204" pitchFamily="34" charset="0"/>
                <a:ea typeface="Calibri" panose="020F0502020204030204" pitchFamily="34" charset="0"/>
                <a:cs typeface="Calibri" panose="020F0502020204030204" pitchFamily="34" charset="0"/>
              </a:rPr>
              <a:t>  : </a:t>
            </a:r>
            <a:r>
              <a:rPr lang="fr-FR" dirty="0">
                <a:solidFill>
                  <a:srgbClr val="000000"/>
                </a:solidFill>
                <a:effectLst/>
                <a:latin typeface="Calibri" panose="020F0502020204030204" pitchFamily="34" charset="0"/>
                <a:cs typeface="Calibri" panose="020F0502020204030204" pitchFamily="34" charset="0"/>
              </a:rPr>
              <a:t>8.1.0</a:t>
            </a: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Times New Roman" panose="02020603050405020304" pitchFamily="18" charset="0"/>
              </a:rPr>
              <a:t> Bootstrap : 2.7.4</a:t>
            </a: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Times New Roman" panose="02020603050405020304" pitchFamily="18" charset="0"/>
              </a:rPr>
              <a:t> Axios : 1.4.0</a:t>
            </a:r>
          </a:p>
          <a:p>
            <a:pPr marL="0" indent="0">
              <a:buNone/>
            </a:pP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30624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a:xfrm>
            <a:off x="481583" y="702156"/>
            <a:ext cx="11231997" cy="1013800"/>
          </a:xfrm>
        </p:spPr>
        <p:txBody>
          <a:bodyPr/>
          <a:lstStyle/>
          <a:p>
            <a:r>
              <a:rPr lang="fr-FR" dirty="0"/>
              <a:t>  Configuration de l’environnement </a:t>
            </a:r>
            <a:br>
              <a:rPr lang="fr-FR" dirty="0"/>
            </a:br>
            <a:endParaRPr lang="fr-FR" dirty="0"/>
          </a:p>
        </p:txBody>
      </p:sp>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7" name="ZoneTexte 6">
            <a:extLst>
              <a:ext uri="{FF2B5EF4-FFF2-40B4-BE49-F238E27FC236}">
                <a16:creationId xmlns:a16="http://schemas.microsoft.com/office/drawing/2014/main" id="{0E1B5044-0925-8D4B-B9AD-F9FC78E9CBE5}"/>
              </a:ext>
            </a:extLst>
          </p:cNvPr>
          <p:cNvSpPr txBox="1"/>
          <p:nvPr/>
        </p:nvSpPr>
        <p:spPr>
          <a:xfrm>
            <a:off x="481583" y="1924360"/>
            <a:ext cx="11382467" cy="3970318"/>
          </a:xfrm>
          <a:prstGeom prst="rect">
            <a:avLst/>
          </a:prstGeom>
          <a:noFill/>
        </p:spPr>
        <p:txBody>
          <a:bodyPr wrap="square" rtlCol="0">
            <a:spAutoFit/>
          </a:bodyPr>
          <a:lstStyle/>
          <a:p>
            <a:pPr marL="0" indent="0">
              <a:buNone/>
            </a:pPr>
            <a:r>
              <a:rPr lang="fr-FR" b="1" kern="100" dirty="0">
                <a:latin typeface="Calibri" panose="020F0502020204030204" pitchFamily="34" charset="0"/>
                <a:ea typeface="Calibri" panose="020F0502020204030204" pitchFamily="34" charset="0"/>
                <a:cs typeface="Times New Roman" panose="02020603050405020304" pitchFamily="18" charset="0"/>
              </a:rPr>
              <a:t>Instructions pour configurer l'environnement de développement</a:t>
            </a:r>
          </a:p>
          <a:p>
            <a:pPr marL="0" indent="0">
              <a:buNone/>
            </a:pPr>
            <a:endParaRPr lang="fr-FR"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b="1" kern="100" dirty="0">
                <a:effectLst/>
                <a:latin typeface="Calibri" panose="020F0502020204030204" pitchFamily="34" charset="0"/>
                <a:ea typeface="Calibri" panose="020F0502020204030204" pitchFamily="34" charset="0"/>
                <a:cs typeface="Times New Roman" panose="02020603050405020304" pitchFamily="18" charset="0"/>
              </a:rPr>
              <a:t>Configuration Backend  </a:t>
            </a:r>
          </a:p>
          <a:p>
            <a:pPr>
              <a:buClr>
                <a:schemeClr val="accent2"/>
              </a:buClr>
            </a:pPr>
            <a:endParaRPr lang="fr-FR" b="1"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Times New Roman" panose="02020603050405020304" pitchFamily="18" charset="0"/>
              </a:rPr>
              <a:t> Configuration de la base de données MySQL, y compris la création de la base de données et les informations de connexion.</a:t>
            </a: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Times New Roman" panose="02020603050405020304" pitchFamily="18" charset="0"/>
              </a:rPr>
              <a:t> Configuration d'un environnement de développement Java (Eclipse, </a:t>
            </a:r>
            <a:r>
              <a:rPr lang="fr-FR" kern="100" dirty="0" err="1">
                <a:effectLst/>
                <a:latin typeface="Calibri" panose="020F0502020204030204" pitchFamily="34" charset="0"/>
                <a:ea typeface="Calibri" panose="020F0502020204030204" pitchFamily="34" charset="0"/>
                <a:cs typeface="Times New Roman" panose="02020603050405020304" pitchFamily="18" charset="0"/>
              </a:rPr>
              <a:t>IntelliJ</a:t>
            </a:r>
            <a:r>
              <a:rPr lang="fr-FR" kern="100" dirty="0">
                <a:effectLst/>
                <a:latin typeface="Calibri" panose="020F0502020204030204" pitchFamily="34" charset="0"/>
                <a:ea typeface="Calibri" panose="020F0502020204030204" pitchFamily="34" charset="0"/>
                <a:cs typeface="Times New Roman" panose="02020603050405020304" pitchFamily="18" charset="0"/>
              </a:rPr>
              <a:t> IDEA, etc.).</a:t>
            </a:r>
          </a:p>
          <a:p>
            <a:pPr marL="0" indent="0">
              <a:buNone/>
            </a:pPr>
            <a:endParaRPr lang="fr-FR"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b="1" kern="100" dirty="0">
                <a:effectLst/>
                <a:latin typeface="Calibri" panose="020F0502020204030204" pitchFamily="34" charset="0"/>
                <a:ea typeface="Calibri" panose="020F0502020204030204" pitchFamily="34" charset="0"/>
                <a:cs typeface="Times New Roman" panose="02020603050405020304" pitchFamily="18" charset="0"/>
              </a:rPr>
              <a:t>Configuration Frontend </a:t>
            </a:r>
          </a:p>
          <a:p>
            <a:pPr>
              <a:buClr>
                <a:schemeClr val="accent2"/>
              </a:buClr>
            </a:pPr>
            <a:endParaRPr lang="fr-FR"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Times New Roman" panose="02020603050405020304" pitchFamily="18" charset="0"/>
              </a:rPr>
              <a:t> Guide pour installer </a:t>
            </a:r>
            <a:r>
              <a:rPr lang="fr-FR" kern="100" dirty="0" err="1">
                <a:effectLst/>
                <a:latin typeface="Calibri" panose="020F0502020204030204" pitchFamily="34" charset="0"/>
                <a:ea typeface="Calibri" panose="020F0502020204030204" pitchFamily="34" charset="0"/>
                <a:cs typeface="Times New Roman" panose="02020603050405020304" pitchFamily="18" charset="0"/>
              </a:rPr>
              <a:t>Node.js</a:t>
            </a:r>
            <a:r>
              <a:rPr lang="fr-FR" kern="100" dirty="0">
                <a:effectLst/>
                <a:latin typeface="Calibri" panose="020F0502020204030204" pitchFamily="34" charset="0"/>
                <a:ea typeface="Calibri" panose="020F0502020204030204" pitchFamily="34" charset="0"/>
                <a:cs typeface="Times New Roman" panose="02020603050405020304" pitchFamily="18" charset="0"/>
              </a:rPr>
              <a:t> et </a:t>
            </a:r>
            <a:r>
              <a:rPr lang="fr-FR"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fr-FR" kern="100" dirty="0">
                <a:effectLst/>
                <a:latin typeface="Calibri" panose="020F0502020204030204" pitchFamily="34" charset="0"/>
                <a:ea typeface="Calibri" panose="020F0502020204030204" pitchFamily="34" charset="0"/>
                <a:cs typeface="Times New Roman" panose="02020603050405020304" pitchFamily="18" charset="0"/>
              </a:rPr>
              <a:t>.</a:t>
            </a: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Times New Roman" panose="02020603050405020304" pitchFamily="18" charset="0"/>
              </a:rPr>
              <a:t> Configuration des dépendances </a:t>
            </a:r>
            <a:r>
              <a:rPr lang="fr-FR"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fr-FR" kern="100" dirty="0">
                <a:effectLst/>
                <a:latin typeface="Calibri" panose="020F0502020204030204" pitchFamily="34" charset="0"/>
                <a:ea typeface="Calibri" panose="020F0502020204030204" pitchFamily="34" charset="0"/>
                <a:cs typeface="Times New Roman" panose="02020603050405020304" pitchFamily="18" charset="0"/>
              </a:rPr>
              <a:t> à l'aide du fichier </a:t>
            </a:r>
            <a:r>
              <a:rPr lang="fr-FR" kern="100" dirty="0" err="1">
                <a:effectLst/>
                <a:latin typeface="Calibri" panose="020F0502020204030204" pitchFamily="34" charset="0"/>
                <a:ea typeface="Calibri" panose="020F0502020204030204" pitchFamily="34" charset="0"/>
                <a:cs typeface="Times New Roman" panose="02020603050405020304" pitchFamily="18" charset="0"/>
              </a:rPr>
              <a:t>package.json</a:t>
            </a:r>
            <a:r>
              <a:rPr lang="fr-FR" kern="100" dirty="0">
                <a:effectLst/>
                <a:latin typeface="Calibri" panose="020F0502020204030204" pitchFamily="34" charset="0"/>
                <a:ea typeface="Calibri" panose="020F0502020204030204" pitchFamily="34" charset="0"/>
                <a:cs typeface="Times New Roman" panose="02020603050405020304" pitchFamily="18" charset="0"/>
              </a:rPr>
              <a:t>.</a:t>
            </a:r>
          </a:p>
          <a:p>
            <a:pPr>
              <a:buClr>
                <a:schemeClr val="accent2"/>
              </a:buClr>
            </a:pPr>
            <a:endParaRPr lang="fr-FR" dirty="0"/>
          </a:p>
          <a:p>
            <a:endParaRPr lang="fr-FR" dirty="0"/>
          </a:p>
        </p:txBody>
      </p:sp>
    </p:spTree>
    <p:extLst>
      <p:ext uri="{BB962C8B-B14F-4D97-AF65-F5344CB8AC3E}">
        <p14:creationId xmlns:p14="http://schemas.microsoft.com/office/powerpoint/2010/main" val="4535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p:txBody>
          <a:bodyPr/>
          <a:lstStyle/>
          <a:p>
            <a:pPr algn="ctr"/>
            <a:r>
              <a:rPr lang="fr-FR" dirty="0"/>
              <a:t>   Installation ET DEMARRAGE </a:t>
            </a:r>
            <a:br>
              <a:rPr lang="fr-FR" dirty="0"/>
            </a:br>
            <a:endParaRPr lang="fr-FR" dirty="0"/>
          </a:p>
        </p:txBody>
      </p:sp>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5" name="ZoneTexte 4">
            <a:extLst>
              <a:ext uri="{FF2B5EF4-FFF2-40B4-BE49-F238E27FC236}">
                <a16:creationId xmlns:a16="http://schemas.microsoft.com/office/drawing/2014/main" id="{1FEAC3CF-2A60-B70C-7E66-2F2DEDAEA6E5}"/>
              </a:ext>
            </a:extLst>
          </p:cNvPr>
          <p:cNvSpPr txBox="1"/>
          <p:nvPr/>
        </p:nvSpPr>
        <p:spPr>
          <a:xfrm>
            <a:off x="462336" y="1903988"/>
            <a:ext cx="11029616" cy="5078313"/>
          </a:xfrm>
          <a:prstGeom prst="rect">
            <a:avLst/>
          </a:prstGeom>
          <a:noFill/>
        </p:spPr>
        <p:txBody>
          <a:bodyPr wrap="square" rtlCol="0">
            <a:spAutoFit/>
          </a:bodyPr>
          <a:lstStyle/>
          <a:p>
            <a:pPr marL="0" indent="0">
              <a:buNone/>
            </a:pPr>
            <a:r>
              <a:rPr lang="fr-FR" kern="100" dirty="0">
                <a:effectLst/>
                <a:latin typeface="Calibri" panose="020F0502020204030204" pitchFamily="34" charset="0"/>
                <a:ea typeface="Calibri" panose="020F0502020204030204" pitchFamily="34" charset="0"/>
                <a:cs typeface="Calibri" panose="020F0502020204030204" pitchFamily="34" charset="0"/>
              </a:rPr>
              <a:t>Cette section contiendra les étapes  pour installer et démarrer l'application </a:t>
            </a:r>
            <a:r>
              <a:rPr lang="fr-FR" kern="100" dirty="0" err="1">
                <a:effectLst/>
                <a:latin typeface="Calibri" panose="020F0502020204030204" pitchFamily="34" charset="0"/>
                <a:ea typeface="Calibri" panose="020F0502020204030204" pitchFamily="34" charset="0"/>
                <a:cs typeface="Calibri" panose="020F0502020204030204" pitchFamily="34" charset="0"/>
              </a:rPr>
              <a:t>React</a:t>
            </a:r>
            <a:r>
              <a:rPr lang="fr-FR" kern="100" dirty="0">
                <a:effectLst/>
                <a:latin typeface="Calibri" panose="020F0502020204030204" pitchFamily="34" charset="0"/>
                <a:ea typeface="Calibri" panose="020F0502020204030204" pitchFamily="34" charset="0"/>
                <a:cs typeface="Calibri" panose="020F0502020204030204" pitchFamily="34" charset="0"/>
              </a:rPr>
              <a:t> et Spring sur un serveur local.</a:t>
            </a:r>
          </a:p>
          <a:p>
            <a:pPr marL="0" indent="0">
              <a:buNone/>
            </a:pPr>
            <a:endParaRPr lang="fr-FR" kern="1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fr-FR" kern="100" dirty="0">
                <a:effectLst/>
                <a:latin typeface="Calibri" panose="020F0502020204030204" pitchFamily="34" charset="0"/>
                <a:ea typeface="Calibri" panose="020F0502020204030204" pitchFamily="34" charset="0"/>
                <a:cs typeface="Calibri" panose="020F0502020204030204" pitchFamily="34" charset="0"/>
              </a:rPr>
              <a:t>  </a:t>
            </a:r>
            <a:r>
              <a:rPr lang="fr-FR" b="1" kern="100" dirty="0">
                <a:effectLst/>
                <a:latin typeface="Calibri" panose="020F0502020204030204" pitchFamily="34" charset="0"/>
                <a:ea typeface="Calibri" panose="020F0502020204030204" pitchFamily="34" charset="0"/>
                <a:cs typeface="Calibri" panose="020F0502020204030204" pitchFamily="34" charset="0"/>
              </a:rPr>
              <a:t>Backend </a:t>
            </a:r>
          </a:p>
          <a:p>
            <a:pPr marL="0" indent="0">
              <a:buNone/>
            </a:pPr>
            <a:endParaRPr lang="fr-FR" b="1" kern="100" dirty="0">
              <a:effectLst/>
              <a:latin typeface="Calibri" panose="020F0502020204030204" pitchFamily="34" charset="0"/>
              <a:ea typeface="Calibri" panose="020F0502020204030204" pitchFamily="34" charset="0"/>
              <a:cs typeface="Calibri" panose="020F0502020204030204" pitchFamily="34" charset="0"/>
            </a:endParaRPr>
          </a:p>
          <a:p>
            <a:pPr>
              <a:buClr>
                <a:schemeClr val="accent2"/>
              </a:buClr>
              <a:buFont typeface="Wingdings" pitchFamily="2" charset="2"/>
              <a:buChar char="q"/>
            </a:pPr>
            <a:r>
              <a:rPr lang="fr-FR" kern="100" dirty="0">
                <a:latin typeface="Calibri" panose="020F0502020204030204" pitchFamily="34" charset="0"/>
                <a:cs typeface="Calibri" panose="020F0502020204030204" pitchFamily="34" charset="0"/>
              </a:rPr>
              <a:t> Récupération du code via GitHub.</a:t>
            </a:r>
          </a:p>
          <a:p>
            <a:pPr>
              <a:buClr>
                <a:schemeClr val="accent2"/>
              </a:buClr>
              <a:buFont typeface="Wingdings" pitchFamily="2" charset="2"/>
              <a:buChar char="q"/>
            </a:pPr>
            <a:r>
              <a:rPr lang="fr-FR" kern="100" dirty="0">
                <a:latin typeface="Calibri" panose="020F0502020204030204" pitchFamily="34" charset="0"/>
                <a:cs typeface="Calibri" panose="020F0502020204030204" pitchFamily="34" charset="0"/>
              </a:rPr>
              <a:t> Compilation et  Run du projet via l’interface de mon IDE.</a:t>
            </a:r>
          </a:p>
          <a:p>
            <a:pPr>
              <a:buClr>
                <a:schemeClr val="accent2"/>
              </a:buClr>
              <a:buFont typeface="Wingdings" pitchFamily="2" charset="2"/>
              <a:buChar char="q"/>
            </a:pPr>
            <a:r>
              <a:rPr lang="fr-FR" kern="100" dirty="0">
                <a:latin typeface="Calibri" panose="020F0502020204030204" pitchFamily="34" charset="0"/>
                <a:cs typeface="Calibri" panose="020F0502020204030204" pitchFamily="34" charset="0"/>
              </a:rPr>
              <a:t> Démarrage de l'application Spring Boot sur un serveur local </a:t>
            </a:r>
            <a:r>
              <a:rPr lang="fr-FR" b="1" dirty="0">
                <a:effectLst/>
                <a:latin typeface="Calibri" panose="020F0502020204030204" pitchFamily="34" charset="0"/>
                <a:cs typeface="Calibri" panose="020F0502020204030204" pitchFamily="34" charset="0"/>
              </a:rPr>
              <a:t> </a:t>
            </a:r>
            <a:r>
              <a:rPr lang="fr-FR" dirty="0">
                <a:effectLst/>
                <a:latin typeface="Calibri" panose="020F0502020204030204" pitchFamily="34" charset="0"/>
                <a:cs typeface="Calibri" panose="020F0502020204030204" pitchFamily="34" charset="0"/>
              </a:rPr>
              <a:t>http://localhost:8080.</a:t>
            </a:r>
          </a:p>
          <a:p>
            <a:pPr marL="0" indent="0">
              <a:buNone/>
            </a:pPr>
            <a:endParaRPr lang="fr-FR" dirty="0">
              <a:latin typeface="Calibri" panose="020F0502020204030204" pitchFamily="34" charset="0"/>
              <a:cs typeface="Calibri" panose="020F0502020204030204" pitchFamily="34" charset="0"/>
            </a:endParaRPr>
          </a:p>
          <a:p>
            <a:pPr marL="0" indent="0">
              <a:buNone/>
            </a:pPr>
            <a:endParaRPr lang="fr-FR" dirty="0">
              <a:latin typeface="Calibri" panose="020F0502020204030204" pitchFamily="34" charset="0"/>
              <a:cs typeface="Calibri" panose="020F0502020204030204" pitchFamily="34" charset="0"/>
            </a:endParaRPr>
          </a:p>
          <a:p>
            <a:pPr marL="0" indent="0">
              <a:buNone/>
            </a:pPr>
            <a:r>
              <a:rPr lang="fr-FR" dirty="0">
                <a:latin typeface="Calibri" panose="020F0502020204030204" pitchFamily="34" charset="0"/>
                <a:cs typeface="Calibri" panose="020F0502020204030204" pitchFamily="34" charset="0"/>
              </a:rPr>
              <a:t> </a:t>
            </a:r>
            <a:r>
              <a:rPr lang="fr-FR" b="1" kern="100" dirty="0">
                <a:effectLst/>
                <a:latin typeface="Calibri" panose="020F0502020204030204" pitchFamily="34" charset="0"/>
                <a:ea typeface="Calibri" panose="020F0502020204030204" pitchFamily="34" charset="0"/>
                <a:cs typeface="Calibri" panose="020F0502020204030204" pitchFamily="34" charset="0"/>
              </a:rPr>
              <a:t>Frontend</a:t>
            </a:r>
            <a:r>
              <a:rPr lang="fr-FR" kern="100" dirty="0">
                <a:effectLst/>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fr-FR" kern="100" dirty="0">
              <a:effectLst/>
              <a:latin typeface="Calibri" panose="020F0502020204030204" pitchFamily="34" charset="0"/>
              <a:ea typeface="Calibri" panose="020F0502020204030204" pitchFamily="34" charset="0"/>
              <a:cs typeface="Calibri" panose="020F0502020204030204" pitchFamily="34" charset="0"/>
            </a:endParaRP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Calibri" panose="020F0502020204030204" pitchFamily="34" charset="0"/>
              </a:rPr>
              <a:t> Récupération du code source via  GitHub.</a:t>
            </a:r>
          </a:p>
          <a:p>
            <a:pPr>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Calibri" panose="020F0502020204030204" pitchFamily="34" charset="0"/>
              </a:rPr>
              <a:t> Installation des dépendances </a:t>
            </a:r>
            <a:r>
              <a:rPr lang="fr-FR" kern="100" dirty="0" err="1">
                <a:latin typeface="Calibri" panose="020F0502020204030204" pitchFamily="34" charset="0"/>
                <a:ea typeface="Calibri" panose="020F0502020204030204" pitchFamily="34" charset="0"/>
                <a:cs typeface="Calibri" panose="020F0502020204030204" pitchFamily="34" charset="0"/>
              </a:rPr>
              <a:t>N</a:t>
            </a:r>
            <a:r>
              <a:rPr lang="fr-FR" kern="100" dirty="0" err="1">
                <a:effectLst/>
                <a:latin typeface="Calibri" panose="020F0502020204030204" pitchFamily="34" charset="0"/>
                <a:ea typeface="Calibri" panose="020F0502020204030204" pitchFamily="34" charset="0"/>
                <a:cs typeface="Calibri" panose="020F0502020204030204" pitchFamily="34" charset="0"/>
              </a:rPr>
              <a:t>pm</a:t>
            </a:r>
            <a:r>
              <a:rPr lang="fr-FR" kern="100" dirty="0">
                <a:effectLst/>
                <a:latin typeface="Calibri" panose="020F0502020204030204" pitchFamily="34" charset="0"/>
                <a:ea typeface="Calibri" panose="020F0502020204030204" pitchFamily="34" charset="0"/>
                <a:cs typeface="Calibri" panose="020F0502020204030204" pitchFamily="34" charset="0"/>
              </a:rPr>
              <a:t> à l'aide de la commande `</a:t>
            </a:r>
            <a:r>
              <a:rPr lang="fr-FR" kern="100" dirty="0" err="1">
                <a:effectLst/>
                <a:latin typeface="Calibri" panose="020F0502020204030204" pitchFamily="34" charset="0"/>
                <a:ea typeface="Calibri" panose="020F0502020204030204" pitchFamily="34" charset="0"/>
                <a:cs typeface="Calibri" panose="020F0502020204030204" pitchFamily="34" charset="0"/>
              </a:rPr>
              <a:t>npm</a:t>
            </a:r>
            <a:r>
              <a:rPr lang="fr-FR" kern="100" dirty="0">
                <a:effectLst/>
                <a:latin typeface="Calibri" panose="020F0502020204030204" pitchFamily="34" charset="0"/>
                <a:ea typeface="Calibri" panose="020F0502020204030204" pitchFamily="34" charset="0"/>
                <a:cs typeface="Calibri" panose="020F0502020204030204" pitchFamily="34" charset="0"/>
              </a:rPr>
              <a:t> </a:t>
            </a:r>
            <a:r>
              <a:rPr lang="fr-FR" kern="100" dirty="0" err="1">
                <a:effectLst/>
                <a:latin typeface="Calibri" panose="020F0502020204030204" pitchFamily="34" charset="0"/>
                <a:ea typeface="Calibri" panose="020F0502020204030204" pitchFamily="34" charset="0"/>
                <a:cs typeface="Calibri" panose="020F0502020204030204" pitchFamily="34" charset="0"/>
              </a:rPr>
              <a:t>install</a:t>
            </a:r>
            <a:r>
              <a:rPr lang="fr-FR" kern="100" dirty="0">
                <a:effectLst/>
                <a:latin typeface="Calibri" panose="020F0502020204030204" pitchFamily="34" charset="0"/>
                <a:ea typeface="Calibri" panose="020F0502020204030204" pitchFamily="34" charset="0"/>
                <a:cs typeface="Calibri" panose="020F0502020204030204" pitchFamily="34" charset="0"/>
              </a:rPr>
              <a:t>`.</a:t>
            </a:r>
          </a:p>
          <a:p>
            <a:pPr marL="285750" indent="-285750">
              <a:buClr>
                <a:schemeClr val="accent2"/>
              </a:buClr>
              <a:buFont typeface="Wingdings" pitchFamily="2" charset="2"/>
              <a:buChar char="q"/>
            </a:pPr>
            <a:r>
              <a:rPr lang="fr-FR" kern="100" dirty="0">
                <a:effectLst/>
                <a:latin typeface="Calibri" panose="020F0502020204030204" pitchFamily="34" charset="0"/>
                <a:ea typeface="Calibri" panose="020F0502020204030204" pitchFamily="34" charset="0"/>
                <a:cs typeface="Calibri" panose="020F0502020204030204" pitchFamily="34" charset="0"/>
              </a:rPr>
              <a:t>Démarrage de l'application </a:t>
            </a:r>
            <a:r>
              <a:rPr lang="fr-FR" kern="100" dirty="0" err="1">
                <a:effectLst/>
                <a:latin typeface="Calibri" panose="020F0502020204030204" pitchFamily="34" charset="0"/>
                <a:ea typeface="Calibri" panose="020F0502020204030204" pitchFamily="34" charset="0"/>
                <a:cs typeface="Calibri" panose="020F0502020204030204" pitchFamily="34" charset="0"/>
              </a:rPr>
              <a:t>React</a:t>
            </a:r>
            <a:r>
              <a:rPr lang="fr-FR" kern="100" dirty="0">
                <a:effectLst/>
                <a:latin typeface="Calibri" panose="020F0502020204030204" pitchFamily="34" charset="0"/>
                <a:ea typeface="Calibri" panose="020F0502020204030204" pitchFamily="34" charset="0"/>
                <a:cs typeface="Calibri" panose="020F0502020204030204" pitchFamily="34" charset="0"/>
              </a:rPr>
              <a:t> avec la commande `</a:t>
            </a:r>
            <a:r>
              <a:rPr lang="fr-FR" kern="100" dirty="0" err="1">
                <a:effectLst/>
                <a:latin typeface="Calibri" panose="020F0502020204030204" pitchFamily="34" charset="0"/>
                <a:ea typeface="Calibri" panose="020F0502020204030204" pitchFamily="34" charset="0"/>
                <a:cs typeface="Calibri" panose="020F0502020204030204" pitchFamily="34" charset="0"/>
              </a:rPr>
              <a:t>npm</a:t>
            </a:r>
            <a:r>
              <a:rPr lang="fr-FR" kern="100" dirty="0">
                <a:effectLst/>
                <a:latin typeface="Calibri" panose="020F0502020204030204" pitchFamily="34" charset="0"/>
                <a:ea typeface="Calibri" panose="020F0502020204030204" pitchFamily="34" charset="0"/>
                <a:cs typeface="Calibri" panose="020F0502020204030204" pitchFamily="34" charset="0"/>
              </a:rPr>
              <a:t> start`. </a:t>
            </a:r>
          </a:p>
          <a:p>
            <a:pPr>
              <a:buClr>
                <a:schemeClr val="accent2"/>
              </a:buClr>
              <a:buFont typeface="Wingdings" pitchFamily="2" charset="2"/>
              <a:buChar char="q"/>
            </a:pPr>
            <a:r>
              <a:rPr lang="fr-FR" kern="100" dirty="0">
                <a:latin typeface="Calibri" panose="020F0502020204030204" pitchFamily="34" charset="0"/>
                <a:cs typeface="Calibri" panose="020F0502020204030204" pitchFamily="34" charset="0"/>
              </a:rPr>
              <a:t> L'application  </a:t>
            </a:r>
            <a:r>
              <a:rPr lang="fr-FR" kern="100" dirty="0" err="1">
                <a:latin typeface="Calibri" panose="020F0502020204030204" pitchFamily="34" charset="0"/>
                <a:cs typeface="Calibri" panose="020F0502020204030204" pitchFamily="34" charset="0"/>
              </a:rPr>
              <a:t>React</a:t>
            </a:r>
            <a:r>
              <a:rPr lang="fr-FR" kern="100" dirty="0">
                <a:latin typeface="Calibri" panose="020F0502020204030204" pitchFamily="34" charset="0"/>
                <a:cs typeface="Calibri" panose="020F0502020204030204" pitchFamily="34" charset="0"/>
              </a:rPr>
              <a:t>  démarre </a:t>
            </a:r>
            <a:r>
              <a:rPr lang="fr-FR" kern="100" dirty="0">
                <a:effectLst/>
                <a:latin typeface="Calibri" panose="020F0502020204030204" pitchFamily="34" charset="0"/>
                <a:ea typeface="Calibri" panose="020F0502020204030204" pitchFamily="34" charset="0"/>
                <a:cs typeface="Calibri" panose="020F0502020204030204" pitchFamily="34" charset="0"/>
              </a:rPr>
              <a:t>sur un serveur local  http//:localhost:3000.</a:t>
            </a:r>
          </a:p>
          <a:p>
            <a:pPr marL="0" indent="0">
              <a:buNone/>
            </a:pPr>
            <a:endParaRPr lang="fr-FR"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fr-FR" dirty="0">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386845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p:txBody>
          <a:bodyPr/>
          <a:lstStyle/>
          <a:p>
            <a:r>
              <a:rPr lang="fr-FR"/>
              <a:t>   README  </a:t>
            </a:r>
            <a:br>
              <a:rPr lang="fr-FR"/>
            </a:br>
            <a:endParaRPr lang="fr-FR"/>
          </a:p>
        </p:txBody>
      </p:sp>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5" name="ZoneTexte 4">
            <a:extLst>
              <a:ext uri="{FF2B5EF4-FFF2-40B4-BE49-F238E27FC236}">
                <a16:creationId xmlns:a16="http://schemas.microsoft.com/office/drawing/2014/main" id="{12F8E93A-3F7A-4638-5FAF-DFE417DE9B6B}"/>
              </a:ext>
            </a:extLst>
          </p:cNvPr>
          <p:cNvSpPr txBox="1"/>
          <p:nvPr/>
        </p:nvSpPr>
        <p:spPr>
          <a:xfrm>
            <a:off x="581192" y="2779776"/>
            <a:ext cx="11029615" cy="3139321"/>
          </a:xfrm>
          <a:prstGeom prst="rect">
            <a:avLst/>
          </a:prstGeom>
          <a:noFill/>
        </p:spPr>
        <p:txBody>
          <a:bodyPr wrap="square" rtlCol="0">
            <a:spAutoFit/>
          </a:bodyPr>
          <a:lstStyle/>
          <a:p>
            <a:pPr>
              <a:buClr>
                <a:schemeClr val="accent2"/>
              </a:buClr>
            </a:pPr>
            <a:r>
              <a:rPr lang="fr-FR" dirty="0"/>
              <a:t>7éme Arche dispose de trois README : </a:t>
            </a:r>
          </a:p>
          <a:p>
            <a:pPr>
              <a:buClr>
                <a:schemeClr val="accent2"/>
              </a:buClr>
              <a:buFont typeface="Wingdings" pitchFamily="2" charset="2"/>
              <a:buChar char="q"/>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accent2"/>
              </a:buClr>
              <a:buFont typeface="Wingdings" pitchFamily="2" charset="2"/>
              <a:buChar char="q"/>
            </a:pPr>
            <a:endParaRPr lang="fr-FR" kern="100" dirty="0">
              <a:latin typeface="Calibri" panose="020F0502020204030204" pitchFamily="34" charset="0"/>
              <a:ea typeface="Calibri" panose="020F0502020204030204" pitchFamily="34" charset="0"/>
              <a:cs typeface="Times New Roman" panose="02020603050405020304" pitchFamily="18" charset="0"/>
            </a:endParaRPr>
          </a:p>
          <a:p>
            <a:pPr>
              <a:buClr>
                <a:schemeClr val="accent2"/>
              </a:buClr>
              <a:buFont typeface="Wingdings" pitchFamily="2" charset="2"/>
              <a:buChar char="q"/>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README complet sur le repository </a:t>
            </a:r>
            <a:r>
              <a:rPr lang="fr-FR" kern="100" dirty="0" err="1">
                <a:latin typeface="Calibri" panose="020F0502020204030204" pitchFamily="34" charset="0"/>
                <a:ea typeface="Calibri" panose="020F0502020204030204" pitchFamily="34" charset="0"/>
                <a:cs typeface="Times New Roman" panose="02020603050405020304" pitchFamily="18" charset="0"/>
              </a:rPr>
              <a:t>G</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ithub</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avec les instructions d'installation et de démarrage de 7éme Arche.</a:t>
            </a:r>
          </a:p>
          <a:p>
            <a:pPr>
              <a:buClr>
                <a:schemeClr val="accent2"/>
              </a:buClr>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accent2"/>
              </a:buClr>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chemeClr val="accent2"/>
              </a:buClr>
              <a:buFont typeface="Wingdings" pitchFamily="2" charset="2"/>
              <a:buChar char="q"/>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README  Back et Front</a:t>
            </a:r>
          </a:p>
          <a:p>
            <a:endParaRPr lang="fr-FR" kern="100" dirty="0">
              <a:latin typeface="Calibri" panose="020F0502020204030204" pitchFamily="34" charset="0"/>
              <a:ea typeface="Calibri" panose="020F0502020204030204" pitchFamily="34" charset="0"/>
              <a:cs typeface="Times New Roman" panose="02020603050405020304" pitchFamily="18" charset="0"/>
            </a:endParaRPr>
          </a:p>
          <a:p>
            <a:endParaRPr lang="fr-FR"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Clr>
                <a:schemeClr val="accent2"/>
              </a:buClr>
              <a:buFont typeface="Wingdings" pitchFamily="2" charset="2"/>
              <a:buChar char="q"/>
            </a:pPr>
            <a:r>
              <a:rPr lang="fr-FR" kern="100" dirty="0">
                <a:latin typeface="Calibri" panose="020F0502020204030204" pitchFamily="34" charset="0"/>
                <a:ea typeface="Calibri" panose="020F0502020204030204" pitchFamily="34" charset="0"/>
                <a:cs typeface="Times New Roman" panose="02020603050405020304" pitchFamily="18" charset="0"/>
              </a:rPr>
              <a:t>Mise à jour régulière du README à chaque évolution de l’application.</a:t>
            </a:r>
          </a:p>
          <a:p>
            <a:endParaRPr lang="fr-FR" dirty="0"/>
          </a:p>
        </p:txBody>
      </p:sp>
    </p:spTree>
    <p:extLst>
      <p:ext uri="{BB962C8B-B14F-4D97-AF65-F5344CB8AC3E}">
        <p14:creationId xmlns:p14="http://schemas.microsoft.com/office/powerpoint/2010/main" val="325211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0" y="3195083"/>
            <a:ext cx="8941181" cy="1015663"/>
          </a:xfrm>
          <a:prstGeom prst="rect">
            <a:avLst/>
          </a:prstGeom>
          <a:noFill/>
        </p:spPr>
        <p:txBody>
          <a:bodyPr wrap="square" rtlCol="0">
            <a:spAutoFit/>
          </a:bodyPr>
          <a:lstStyle/>
          <a:p>
            <a:r>
              <a:rPr lang="fr-FR" sz="6000" dirty="0">
                <a:solidFill>
                  <a:schemeClr val="bg1"/>
                </a:solidFill>
              </a:rPr>
              <a:t>4.Gestions Incidents : ITIL</a:t>
            </a:r>
            <a:endParaRPr lang="fr-FR" dirty="0">
              <a:solidFill>
                <a:schemeClr val="bg1"/>
              </a:solidFill>
            </a:endParaRPr>
          </a:p>
        </p:txBody>
      </p:sp>
    </p:spTree>
    <p:extLst>
      <p:ext uri="{BB962C8B-B14F-4D97-AF65-F5344CB8AC3E}">
        <p14:creationId xmlns:p14="http://schemas.microsoft.com/office/powerpoint/2010/main" val="191896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a:xfrm>
            <a:off x="649232" y="916468"/>
            <a:ext cx="5232279" cy="1035573"/>
          </a:xfrm>
        </p:spPr>
        <p:txBody>
          <a:bodyPr>
            <a:normAutofit/>
          </a:bodyPr>
          <a:lstStyle/>
          <a:p>
            <a:pPr>
              <a:lnSpc>
                <a:spcPct val="90000"/>
              </a:lnSpc>
            </a:pPr>
            <a:r>
              <a:rPr lang="fr-FR" sz="1800" dirty="0">
                <a:solidFill>
                  <a:srgbClr val="FFFFFF"/>
                </a:solidFill>
                <a:latin typeface="Calibri" panose="020F0502020204030204" pitchFamily="34" charset="0"/>
                <a:cs typeface="Calibri" panose="020F0502020204030204" pitchFamily="34" charset="0"/>
              </a:rPr>
              <a:t>Diagramme général de gestion incidents  </a:t>
            </a:r>
            <a:br>
              <a:rPr lang="fr-FR" sz="1800" dirty="0">
                <a:solidFill>
                  <a:srgbClr val="FFFFFF"/>
                </a:solidFill>
              </a:rPr>
            </a:br>
            <a:br>
              <a:rPr lang="fr-FR" sz="1500" dirty="0">
                <a:solidFill>
                  <a:srgbClr val="FFFFFF"/>
                </a:solidFill>
              </a:rPr>
            </a:br>
            <a:br>
              <a:rPr lang="fr-FR" sz="1500" dirty="0">
                <a:solidFill>
                  <a:srgbClr val="FFFFFF"/>
                </a:solidFill>
              </a:rPr>
            </a:br>
            <a:endParaRPr lang="fr-FR" sz="1500" dirty="0">
              <a:solidFill>
                <a:srgbClr val="FFFFFF"/>
              </a:solidFill>
            </a:endParaRPr>
          </a:p>
        </p:txBody>
      </p:sp>
      <p:sp>
        <p:nvSpPr>
          <p:cNvPr id="37" name="Rectangle 36">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AA557AEF-1A9E-35CF-C28C-B781FF5C2BD5}"/>
              </a:ext>
            </a:extLst>
          </p:cNvPr>
          <p:cNvSpPr>
            <a:spLocks noGrp="1"/>
          </p:cNvSpPr>
          <p:nvPr>
            <p:ph idx="1"/>
          </p:nvPr>
        </p:nvSpPr>
        <p:spPr>
          <a:xfrm>
            <a:off x="783387" y="2254102"/>
            <a:ext cx="4947221" cy="3650344"/>
          </a:xfrm>
        </p:spPr>
        <p:txBody>
          <a:bodyPr>
            <a:normAutofit/>
          </a:bodyPr>
          <a:lstStyle/>
          <a:p>
            <a:pPr marL="0" indent="0">
              <a:buNone/>
            </a:pPr>
            <a:r>
              <a:rPr lang="fr-FR"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fr-FR" dirty="0">
              <a:solidFill>
                <a:srgbClr val="FFFFFF"/>
              </a:solidFill>
            </a:endParaRPr>
          </a:p>
          <a:p>
            <a:pPr marL="0" indent="0">
              <a:buNone/>
            </a:pPr>
            <a:endParaRPr lang="fr-FR" dirty="0">
              <a:solidFill>
                <a:srgbClr val="FFFFFF"/>
              </a:solidFill>
            </a:endParaRPr>
          </a:p>
          <a:p>
            <a:pPr marL="0" indent="0">
              <a:buNone/>
            </a:pPr>
            <a:endParaRPr lang="fr-FR" dirty="0">
              <a:solidFill>
                <a:srgbClr val="FFFFFF"/>
              </a:solidFill>
            </a:endParaRPr>
          </a:p>
          <a:p>
            <a:pPr marL="0" indent="0">
              <a:buNone/>
            </a:pPr>
            <a:endParaRPr lang="fr-FR" dirty="0">
              <a:solidFill>
                <a:srgbClr val="FFFFFF"/>
              </a:solidFill>
            </a:endParaRPr>
          </a:p>
        </p:txBody>
      </p:sp>
      <p:pic>
        <p:nvPicPr>
          <p:cNvPr id="8" name="Image 7" descr="Une image contenant diagramme, capture d’écran, ligne, conception&#10;&#10;Description générée automatiquement">
            <a:extLst>
              <a:ext uri="{FF2B5EF4-FFF2-40B4-BE49-F238E27FC236}">
                <a16:creationId xmlns:a16="http://schemas.microsoft.com/office/drawing/2014/main" id="{59D09CB1-7EE1-FD0C-9400-72D6BA0EF086}"/>
              </a:ext>
            </a:extLst>
          </p:cNvPr>
          <p:cNvPicPr>
            <a:picLocks noChangeAspect="1"/>
          </p:cNvPicPr>
          <p:nvPr/>
        </p:nvPicPr>
        <p:blipFill>
          <a:blip r:embed="rId2"/>
          <a:stretch>
            <a:fillRect/>
          </a:stretch>
        </p:blipFill>
        <p:spPr>
          <a:xfrm>
            <a:off x="6050354" y="614407"/>
            <a:ext cx="5793984" cy="5611772"/>
          </a:xfrm>
          <a:prstGeom prst="rect">
            <a:avLst/>
          </a:prstGeom>
        </p:spPr>
      </p:pic>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17</a:t>
            </a:fld>
            <a:endParaRPr lang="en-US"/>
          </a:p>
        </p:txBody>
      </p:sp>
    </p:spTree>
    <p:extLst>
      <p:ext uri="{BB962C8B-B14F-4D97-AF65-F5344CB8AC3E}">
        <p14:creationId xmlns:p14="http://schemas.microsoft.com/office/powerpoint/2010/main" val="37242997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a:xfrm>
            <a:off x="764110" y="826346"/>
            <a:ext cx="3171905" cy="1013800"/>
          </a:xfrm>
        </p:spPr>
        <p:txBody>
          <a:bodyPr>
            <a:normAutofit/>
          </a:bodyPr>
          <a:lstStyle/>
          <a:p>
            <a:r>
              <a:rPr lang="fr-FR" sz="2400">
                <a:solidFill>
                  <a:srgbClr val="FFFFFF"/>
                </a:solidFill>
              </a:rPr>
              <a:t>    </a:t>
            </a:r>
            <a:br>
              <a:rPr lang="fr-FR" sz="2400">
                <a:solidFill>
                  <a:srgbClr val="FFFFFF"/>
                </a:solidFill>
              </a:rPr>
            </a:br>
            <a:endParaRPr lang="fr-FR" sz="2400">
              <a:solidFill>
                <a:srgbClr val="FFFFFF"/>
              </a:solidFill>
            </a:endParaRPr>
          </a:p>
        </p:txBody>
      </p:sp>
      <p:grpSp>
        <p:nvGrpSpPr>
          <p:cNvPr id="51" name="Group 50">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2" name="Rectangle 51">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Espace réservé du contenu 2">
            <a:extLst>
              <a:ext uri="{FF2B5EF4-FFF2-40B4-BE49-F238E27FC236}">
                <a16:creationId xmlns:a16="http://schemas.microsoft.com/office/drawing/2014/main" id="{AA557AEF-1A9E-35CF-C28C-B781FF5C2BD5}"/>
              </a:ext>
            </a:extLst>
          </p:cNvPr>
          <p:cNvSpPr>
            <a:spLocks noGrp="1"/>
          </p:cNvSpPr>
          <p:nvPr>
            <p:ph idx="1"/>
          </p:nvPr>
        </p:nvSpPr>
        <p:spPr>
          <a:xfrm>
            <a:off x="764110" y="2052084"/>
            <a:ext cx="3033249" cy="3856229"/>
          </a:xfrm>
        </p:spPr>
        <p:txBody>
          <a:bodyPr anchor="t">
            <a:normAutofit/>
          </a:bodyPr>
          <a:lstStyle/>
          <a:p>
            <a:pPr marL="0" indent="0">
              <a:buNone/>
            </a:pPr>
            <a:endParaRPr lang="fr-FR" sz="1600" dirty="0">
              <a:solidFill>
                <a:srgbClr val="FFFFFF"/>
              </a:solidFill>
            </a:endParaRPr>
          </a:p>
          <a:p>
            <a:pPr marL="0" indent="0">
              <a:buNone/>
            </a:pPr>
            <a:endParaRPr lang="fr-FR" sz="1600" dirty="0">
              <a:solidFill>
                <a:srgbClr val="FFFFFF"/>
              </a:solidFill>
            </a:endParaRPr>
          </a:p>
          <a:p>
            <a:pPr marL="0" indent="0">
              <a:buNone/>
            </a:pPr>
            <a:endParaRPr lang="fr-FR" sz="1600" dirty="0">
              <a:solidFill>
                <a:srgbClr val="FFFFFF"/>
              </a:solidFill>
            </a:endParaRPr>
          </a:p>
          <a:p>
            <a:pPr marL="0" indent="0">
              <a:buNone/>
            </a:pPr>
            <a:endParaRPr lang="fr-FR" sz="1600" dirty="0">
              <a:solidFill>
                <a:srgbClr val="FFFFFF"/>
              </a:solidFill>
            </a:endParaRPr>
          </a:p>
        </p:txBody>
      </p:sp>
      <p:pic>
        <p:nvPicPr>
          <p:cNvPr id="13" name="Image 12" descr="Une image contenant texte, capture d’écran, diagramme, Rectangle&#10;&#10;Description générée automatiquement">
            <a:extLst>
              <a:ext uri="{FF2B5EF4-FFF2-40B4-BE49-F238E27FC236}">
                <a16:creationId xmlns:a16="http://schemas.microsoft.com/office/drawing/2014/main" id="{D6BAD27D-9293-1839-AB93-46172441869F}"/>
              </a:ext>
            </a:extLst>
          </p:cNvPr>
          <p:cNvPicPr>
            <a:picLocks noChangeAspect="1"/>
          </p:cNvPicPr>
          <p:nvPr/>
        </p:nvPicPr>
        <p:blipFill>
          <a:blip r:embed="rId2"/>
          <a:stretch>
            <a:fillRect/>
          </a:stretch>
        </p:blipFill>
        <p:spPr>
          <a:xfrm>
            <a:off x="4568800" y="999337"/>
            <a:ext cx="6866506" cy="4858051"/>
          </a:xfrm>
          <a:prstGeom prst="rect">
            <a:avLst/>
          </a:prstGeom>
        </p:spPr>
      </p:pic>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a:pPr>
                <a:spcAft>
                  <a:spcPts val="600"/>
                </a:spcAft>
              </a:pPr>
              <a:t>18</a:t>
            </a:fld>
            <a:endParaRPr lang="en-US"/>
          </a:p>
        </p:txBody>
      </p:sp>
      <p:sp>
        <p:nvSpPr>
          <p:cNvPr id="14" name="ZoneTexte 13">
            <a:extLst>
              <a:ext uri="{FF2B5EF4-FFF2-40B4-BE49-F238E27FC236}">
                <a16:creationId xmlns:a16="http://schemas.microsoft.com/office/drawing/2014/main" id="{BCE65C0E-06DC-DE5D-2040-4794CC28F394}"/>
              </a:ext>
            </a:extLst>
          </p:cNvPr>
          <p:cNvSpPr txBox="1"/>
          <p:nvPr/>
        </p:nvSpPr>
        <p:spPr>
          <a:xfrm>
            <a:off x="442377" y="1009397"/>
            <a:ext cx="3707477" cy="584775"/>
          </a:xfrm>
          <a:prstGeom prst="rect">
            <a:avLst/>
          </a:prstGeom>
          <a:noFill/>
        </p:spPr>
        <p:txBody>
          <a:bodyPr wrap="square" rtlCol="0">
            <a:spAutoFit/>
          </a:bodyPr>
          <a:lstStyle/>
          <a:p>
            <a:r>
              <a:rPr lang="fr-FR" sz="1600" dirty="0">
                <a:latin typeface="Calibri" panose="020F0502020204030204" pitchFamily="34" charset="0"/>
                <a:cs typeface="Calibri" panose="020F0502020204030204" pitchFamily="34" charset="0"/>
              </a:rPr>
              <a:t>DIAGRAMME  PROCESSUS INCIDENT : </a:t>
            </a:r>
          </a:p>
          <a:p>
            <a:r>
              <a:rPr lang="fr-FR" sz="1600" dirty="0">
                <a:latin typeface="Calibri" panose="020F0502020204030204" pitchFamily="34" charset="0"/>
                <a:cs typeface="Calibri" panose="020F0502020204030204" pitchFamily="34" charset="0"/>
              </a:rPr>
              <a:t> « PROBLÈME  AUTHENTIFICATION »</a:t>
            </a:r>
          </a:p>
        </p:txBody>
      </p:sp>
    </p:spTree>
    <p:extLst>
      <p:ext uri="{BB962C8B-B14F-4D97-AF65-F5344CB8AC3E}">
        <p14:creationId xmlns:p14="http://schemas.microsoft.com/office/powerpoint/2010/main" val="40279919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37">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996E9E5-A54C-E40C-A69C-3B9C47A457D9}"/>
              </a:ext>
            </a:extLst>
          </p:cNvPr>
          <p:cNvSpPr>
            <a:spLocks noGrp="1"/>
          </p:cNvSpPr>
          <p:nvPr>
            <p:ph type="title"/>
          </p:nvPr>
        </p:nvSpPr>
        <p:spPr>
          <a:xfrm>
            <a:off x="6494721" y="960723"/>
            <a:ext cx="4968489" cy="1013800"/>
          </a:xfrm>
        </p:spPr>
        <p:txBody>
          <a:bodyPr vert="horz" lIns="91440" tIns="45720" rIns="91440" bIns="45720" rtlCol="0" anchor="b">
            <a:normAutofit/>
          </a:bodyPr>
          <a:lstStyle/>
          <a:p>
            <a:r>
              <a:rPr lang="en-US" dirty="0">
                <a:solidFill>
                  <a:schemeClr val="tx2"/>
                </a:solidFill>
              </a:rPr>
              <a:t>								Presentation</a:t>
            </a:r>
          </a:p>
        </p:txBody>
      </p:sp>
      <p:sp>
        <p:nvSpPr>
          <p:cNvPr id="40" name="Rectangle 39">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Image 5" descr="Une image contenant Visage humain, portrait, Barbe humaine, pilosité faciale&#10;&#10;Description générée automatiquement">
            <a:extLst>
              <a:ext uri="{FF2B5EF4-FFF2-40B4-BE49-F238E27FC236}">
                <a16:creationId xmlns:a16="http://schemas.microsoft.com/office/drawing/2014/main" id="{02203100-D07D-151B-1A78-8C9F566BDD20}"/>
              </a:ext>
            </a:extLst>
          </p:cNvPr>
          <p:cNvPicPr>
            <a:picLocks noChangeAspect="1"/>
          </p:cNvPicPr>
          <p:nvPr/>
        </p:nvPicPr>
        <p:blipFill>
          <a:blip r:embed="rId3"/>
          <a:stretch>
            <a:fillRect/>
          </a:stretch>
        </p:blipFill>
        <p:spPr>
          <a:xfrm>
            <a:off x="1320070" y="1521832"/>
            <a:ext cx="3205631" cy="3346838"/>
          </a:xfrm>
          <a:prstGeom prst="rect">
            <a:avLst/>
          </a:prstGeom>
        </p:spPr>
      </p:pic>
      <p:sp>
        <p:nvSpPr>
          <p:cNvPr id="4" name="ZoneTexte 3">
            <a:extLst>
              <a:ext uri="{FF2B5EF4-FFF2-40B4-BE49-F238E27FC236}">
                <a16:creationId xmlns:a16="http://schemas.microsoft.com/office/drawing/2014/main" id="{6621F37C-B475-CF7C-2ACE-94ACA5615127}"/>
              </a:ext>
            </a:extLst>
          </p:cNvPr>
          <p:cNvSpPr txBox="1"/>
          <p:nvPr/>
        </p:nvSpPr>
        <p:spPr>
          <a:xfrm>
            <a:off x="6515987" y="2254102"/>
            <a:ext cx="4947221" cy="3845756"/>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pPr>
            <a:r>
              <a:rPr lang="en-US" sz="2800" b="1" i="1" dirty="0">
                <a:solidFill>
                  <a:schemeClr val="tx2"/>
                </a:solidFill>
              </a:rPr>
              <a:t>DHIF Mohamed</a:t>
            </a:r>
          </a:p>
          <a:p>
            <a:pPr>
              <a:spcBef>
                <a:spcPct val="20000"/>
              </a:spcBef>
              <a:spcAft>
                <a:spcPts val="600"/>
              </a:spcAft>
              <a:buClr>
                <a:schemeClr val="accent2"/>
              </a:buClr>
              <a:buSzPct val="92000"/>
              <a:buFont typeface="Wingdings 2" panose="05020102010507070707" pitchFamily="18" charset="2"/>
              <a:buChar char=""/>
            </a:pPr>
            <a:endParaRPr lang="en-US" sz="2800" i="1" dirty="0">
              <a:solidFill>
                <a:schemeClr val="tx2"/>
              </a:solidFill>
            </a:endParaRPr>
          </a:p>
          <a:p>
            <a:pPr>
              <a:spcBef>
                <a:spcPct val="20000"/>
              </a:spcBef>
              <a:spcAft>
                <a:spcPts val="600"/>
              </a:spcAft>
              <a:buClr>
                <a:schemeClr val="accent2"/>
              </a:buClr>
              <a:buSzPct val="92000"/>
            </a:pPr>
            <a:r>
              <a:rPr lang="en-US" sz="2800" i="1" dirty="0">
                <a:solidFill>
                  <a:schemeClr val="tx2"/>
                </a:solidFill>
              </a:rPr>
              <a:t> </a:t>
            </a:r>
            <a:r>
              <a:rPr lang="en-US" sz="2800" i="1" dirty="0" err="1">
                <a:solidFill>
                  <a:schemeClr val="tx2"/>
                </a:solidFill>
              </a:rPr>
              <a:t>Développeur</a:t>
            </a:r>
            <a:r>
              <a:rPr lang="en-US" sz="2800" i="1" dirty="0">
                <a:solidFill>
                  <a:schemeClr val="tx2"/>
                </a:solidFill>
              </a:rPr>
              <a:t> full stack chez Octo  Technology </a:t>
            </a:r>
            <a:r>
              <a:rPr lang="en-US" sz="2800" i="1" dirty="0" err="1">
                <a:solidFill>
                  <a:schemeClr val="tx2"/>
                </a:solidFill>
              </a:rPr>
              <a:t>depuis</a:t>
            </a:r>
            <a:r>
              <a:rPr lang="en-US" sz="2800" i="1" dirty="0">
                <a:solidFill>
                  <a:schemeClr val="tx2"/>
                </a:solidFill>
              </a:rPr>
              <a:t> un an.</a:t>
            </a:r>
          </a:p>
          <a:p>
            <a:pPr>
              <a:spcBef>
                <a:spcPct val="20000"/>
              </a:spcBef>
              <a:spcAft>
                <a:spcPts val="600"/>
              </a:spcAft>
              <a:buClr>
                <a:schemeClr val="accent2"/>
              </a:buClr>
              <a:buSzPct val="92000"/>
              <a:buFont typeface="Wingdings 2" panose="05020102010507070707" pitchFamily="18" charset="2"/>
              <a:buChar char=""/>
            </a:pPr>
            <a:endParaRPr lang="en-US" i="1" dirty="0">
              <a:solidFill>
                <a:schemeClr val="tx2"/>
              </a:solidFill>
            </a:endParaRPr>
          </a:p>
          <a:p>
            <a:pPr>
              <a:spcBef>
                <a:spcPct val="20000"/>
              </a:spcBef>
              <a:spcAft>
                <a:spcPts val="600"/>
              </a:spcAft>
              <a:buClr>
                <a:schemeClr val="accent2"/>
              </a:buClr>
              <a:buSzPct val="92000"/>
              <a:buFont typeface="Wingdings 2" panose="05020102010507070707" pitchFamily="18" charset="2"/>
              <a:buChar char=""/>
            </a:pPr>
            <a:endParaRPr lang="en-US" i="1" dirty="0">
              <a:solidFill>
                <a:schemeClr val="tx2"/>
              </a:solidFill>
            </a:endParaRPr>
          </a:p>
          <a:p>
            <a:pPr>
              <a:spcBef>
                <a:spcPct val="20000"/>
              </a:spcBef>
              <a:spcAft>
                <a:spcPts val="600"/>
              </a:spcAft>
              <a:buClr>
                <a:schemeClr val="accent2"/>
              </a:buClr>
              <a:buSzPct val="92000"/>
              <a:buFont typeface="Wingdings 2" panose="05020102010507070707" pitchFamily="18" charset="2"/>
              <a:buChar char=""/>
            </a:pPr>
            <a:endParaRPr lang="en-US" i="1" dirty="0">
              <a:solidFill>
                <a:schemeClr val="tx2"/>
              </a:solidFill>
            </a:endParaRPr>
          </a:p>
          <a:p>
            <a:pPr>
              <a:spcBef>
                <a:spcPct val="20000"/>
              </a:spcBef>
              <a:spcAft>
                <a:spcPts val="600"/>
              </a:spcAft>
              <a:buClr>
                <a:schemeClr val="accent2"/>
              </a:buClr>
              <a:buSzPct val="92000"/>
              <a:buFont typeface="Wingdings 2" panose="05020102010507070707" pitchFamily="18" charset="2"/>
              <a:buChar char=""/>
            </a:pPr>
            <a:endParaRPr lang="en-US" dirty="0">
              <a:solidFill>
                <a:schemeClr val="tx2"/>
              </a:solidFill>
            </a:endParaRPr>
          </a:p>
        </p:txBody>
      </p:sp>
      <p:sp>
        <p:nvSpPr>
          <p:cNvPr id="3" name="Espace réservé du numéro de diapositive 2">
            <a:extLst>
              <a:ext uri="{FF2B5EF4-FFF2-40B4-BE49-F238E27FC236}">
                <a16:creationId xmlns:a16="http://schemas.microsoft.com/office/drawing/2014/main" id="{D5CD556E-59CB-1BF8-FD85-55079F6B9636}"/>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a:t>
            </a:fld>
            <a:endParaRPr lang="en-US"/>
          </a:p>
        </p:txBody>
      </p:sp>
    </p:spTree>
    <p:extLst>
      <p:ext uri="{BB962C8B-B14F-4D97-AF65-F5344CB8AC3E}">
        <p14:creationId xmlns:p14="http://schemas.microsoft.com/office/powerpoint/2010/main" val="1547060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a:xfrm>
            <a:off x="496146" y="723864"/>
            <a:ext cx="3462079" cy="885480"/>
          </a:xfrm>
        </p:spPr>
        <p:txBody>
          <a:bodyPr>
            <a:normAutofit/>
          </a:bodyPr>
          <a:lstStyle/>
          <a:p>
            <a:pPr>
              <a:lnSpc>
                <a:spcPct val="90000"/>
              </a:lnSpc>
            </a:pPr>
            <a:r>
              <a:rPr lang="fr-FR" sz="2200" dirty="0">
                <a:solidFill>
                  <a:srgbClr val="FFFFFF"/>
                </a:solidFill>
              </a:rPr>
              <a:t>    Outils  : GLPI </a:t>
            </a:r>
            <a:br>
              <a:rPr lang="fr-FR" sz="2200" dirty="0">
                <a:solidFill>
                  <a:srgbClr val="FFFFFF"/>
                </a:solidFill>
              </a:rPr>
            </a:br>
            <a:r>
              <a:rPr lang="fr-FR" sz="2200" dirty="0">
                <a:solidFill>
                  <a:srgbClr val="FFFFFF"/>
                </a:solidFill>
              </a:rPr>
              <a:t> </a:t>
            </a:r>
          </a:p>
        </p:txBody>
      </p:sp>
      <p:grpSp>
        <p:nvGrpSpPr>
          <p:cNvPr id="15" name="Group 14">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6" name="Rectangle 15">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Espace réservé du contenu 2">
            <a:extLst>
              <a:ext uri="{FF2B5EF4-FFF2-40B4-BE49-F238E27FC236}">
                <a16:creationId xmlns:a16="http://schemas.microsoft.com/office/drawing/2014/main" id="{AA557AEF-1A9E-35CF-C28C-B781FF5C2BD5}"/>
              </a:ext>
            </a:extLst>
          </p:cNvPr>
          <p:cNvSpPr>
            <a:spLocks noGrp="1"/>
          </p:cNvSpPr>
          <p:nvPr>
            <p:ph idx="1"/>
          </p:nvPr>
        </p:nvSpPr>
        <p:spPr>
          <a:xfrm>
            <a:off x="764110" y="2052084"/>
            <a:ext cx="3033249" cy="3856229"/>
          </a:xfrm>
        </p:spPr>
        <p:txBody>
          <a:bodyPr anchor="t">
            <a:normAutofit/>
          </a:bodyPr>
          <a:lstStyle/>
          <a:p>
            <a:pPr marL="0" indent="0">
              <a:buNone/>
            </a:pPr>
            <a:endParaRPr lang="fr-FR" sz="1600" dirty="0">
              <a:solidFill>
                <a:srgbClr val="FFFFFF"/>
              </a:solidFill>
            </a:endParaRPr>
          </a:p>
          <a:p>
            <a:pPr marL="0" indent="0">
              <a:buNone/>
            </a:pPr>
            <a:endParaRPr lang="fr-FR" sz="1600" dirty="0">
              <a:solidFill>
                <a:srgbClr val="FFFFFF"/>
              </a:solidFill>
            </a:endParaRPr>
          </a:p>
          <a:p>
            <a:pPr marL="0" indent="0">
              <a:buNone/>
            </a:pPr>
            <a:endParaRPr lang="fr-FR" sz="1600" dirty="0">
              <a:solidFill>
                <a:srgbClr val="FFFFFF"/>
              </a:solidFill>
            </a:endParaRPr>
          </a:p>
          <a:p>
            <a:pPr marL="0" indent="0">
              <a:buNone/>
            </a:pPr>
            <a:endParaRPr lang="fr-FR" sz="1600" dirty="0">
              <a:solidFill>
                <a:srgbClr val="FFFFFF"/>
              </a:solidFill>
            </a:endParaRPr>
          </a:p>
        </p:txBody>
      </p:sp>
      <p:pic>
        <p:nvPicPr>
          <p:cNvPr id="6" name="Image 5" descr="Une image contenant texte, capture d’écran, logiciel, Page web&#10;&#10;Description générée automatiquement">
            <a:extLst>
              <a:ext uri="{FF2B5EF4-FFF2-40B4-BE49-F238E27FC236}">
                <a16:creationId xmlns:a16="http://schemas.microsoft.com/office/drawing/2014/main" id="{3D1489C4-6EE0-82FD-C97B-3150B5EDE27E}"/>
              </a:ext>
            </a:extLst>
          </p:cNvPr>
          <p:cNvPicPr>
            <a:picLocks noChangeAspect="1"/>
          </p:cNvPicPr>
          <p:nvPr/>
        </p:nvPicPr>
        <p:blipFill>
          <a:blip r:embed="rId3"/>
          <a:stretch>
            <a:fillRect/>
          </a:stretch>
        </p:blipFill>
        <p:spPr>
          <a:xfrm>
            <a:off x="4119092" y="614407"/>
            <a:ext cx="8072908" cy="5611772"/>
          </a:xfrm>
          <a:prstGeom prst="rect">
            <a:avLst/>
          </a:prstGeom>
        </p:spPr>
      </p:pic>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19</a:t>
            </a:fld>
            <a:endParaRPr lang="en-US"/>
          </a:p>
        </p:txBody>
      </p:sp>
    </p:spTree>
    <p:extLst>
      <p:ext uri="{BB962C8B-B14F-4D97-AF65-F5344CB8AC3E}">
        <p14:creationId xmlns:p14="http://schemas.microsoft.com/office/powerpoint/2010/main" val="348630779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1" y="3195083"/>
            <a:ext cx="7298788" cy="1015663"/>
          </a:xfrm>
          <a:prstGeom prst="rect">
            <a:avLst/>
          </a:prstGeom>
          <a:noFill/>
        </p:spPr>
        <p:txBody>
          <a:bodyPr wrap="square" rtlCol="0">
            <a:spAutoFit/>
          </a:bodyPr>
          <a:lstStyle/>
          <a:p>
            <a:r>
              <a:rPr lang="fr-FR" sz="6000" dirty="0">
                <a:solidFill>
                  <a:schemeClr val="bg1"/>
                </a:solidFill>
              </a:rPr>
              <a:t>5. TEST</a:t>
            </a:r>
            <a:endParaRPr lang="fr-FR" dirty="0">
              <a:solidFill>
                <a:schemeClr val="bg1"/>
              </a:solidFill>
            </a:endParaRPr>
          </a:p>
        </p:txBody>
      </p:sp>
    </p:spTree>
    <p:extLst>
      <p:ext uri="{BB962C8B-B14F-4D97-AF65-F5344CB8AC3E}">
        <p14:creationId xmlns:p14="http://schemas.microsoft.com/office/powerpoint/2010/main" val="3401818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C0C062-8054-A405-9B3F-84439AE4D81F}"/>
              </a:ext>
            </a:extLst>
          </p:cNvPr>
          <p:cNvSpPr>
            <a:spLocks noGrp="1"/>
          </p:cNvSpPr>
          <p:nvPr>
            <p:ph type="title"/>
          </p:nvPr>
        </p:nvSpPr>
        <p:spPr/>
        <p:txBody>
          <a:bodyPr/>
          <a:lstStyle/>
          <a:p>
            <a:pPr algn="ctr"/>
            <a:r>
              <a:rPr lang="fr-FR" dirty="0"/>
              <a:t>Test</a:t>
            </a:r>
          </a:p>
        </p:txBody>
      </p:sp>
      <p:sp>
        <p:nvSpPr>
          <p:cNvPr id="3" name="Espace réservé du numéro de diapositive 2">
            <a:extLst>
              <a:ext uri="{FF2B5EF4-FFF2-40B4-BE49-F238E27FC236}">
                <a16:creationId xmlns:a16="http://schemas.microsoft.com/office/drawing/2014/main" id="{85C935F7-22AF-FCF6-2075-2484ECCFEEF0}"/>
              </a:ext>
            </a:extLst>
          </p:cNvPr>
          <p:cNvSpPr>
            <a:spLocks noGrp="1"/>
          </p:cNvSpPr>
          <p:nvPr>
            <p:ph type="sldNum" sz="quarter" idx="12"/>
          </p:nvPr>
        </p:nvSpPr>
        <p:spPr/>
        <p:txBody>
          <a:bodyPr/>
          <a:lstStyle/>
          <a:p>
            <a:fld id="{D57F1E4F-1CFF-5643-939E-217C01CDF565}" type="slidenum">
              <a:rPr lang="en-US" smtClean="0"/>
              <a:pPr/>
              <a:t>21</a:t>
            </a:fld>
            <a:endParaRPr lang="en-US"/>
          </a:p>
        </p:txBody>
      </p:sp>
      <p:sp>
        <p:nvSpPr>
          <p:cNvPr id="4" name="ZoneTexte 3">
            <a:extLst>
              <a:ext uri="{FF2B5EF4-FFF2-40B4-BE49-F238E27FC236}">
                <a16:creationId xmlns:a16="http://schemas.microsoft.com/office/drawing/2014/main" id="{E7AE4239-9213-C0E1-D86A-BA6546030120}"/>
              </a:ext>
            </a:extLst>
          </p:cNvPr>
          <p:cNvSpPr txBox="1"/>
          <p:nvPr/>
        </p:nvSpPr>
        <p:spPr>
          <a:xfrm>
            <a:off x="450753" y="2960914"/>
            <a:ext cx="5787483" cy="2031325"/>
          </a:xfrm>
          <a:prstGeom prst="rect">
            <a:avLst/>
          </a:prstGeom>
          <a:noFill/>
        </p:spPr>
        <p:txBody>
          <a:bodyPr wrap="square" rtlCol="0">
            <a:spAutoFit/>
          </a:bodyPr>
          <a:lstStyle/>
          <a:p>
            <a:pPr marL="285750" indent="-285750">
              <a:buClr>
                <a:schemeClr val="accent2"/>
              </a:buClr>
              <a:buFont typeface="Wingdings" pitchFamily="2" charset="2"/>
              <a:buChar char="q"/>
            </a:pPr>
            <a:r>
              <a:rPr lang="fr-FR" dirty="0">
                <a:latin typeface="Calibri" panose="020F0502020204030204" pitchFamily="34" charset="0"/>
                <a:cs typeface="Calibri" panose="020F0502020204030204" pitchFamily="34" charset="0"/>
              </a:rPr>
              <a:t>T</a:t>
            </a:r>
            <a:r>
              <a:rPr lang="fr-FR" dirty="0">
                <a:effectLst/>
                <a:latin typeface="Calibri" panose="020F0502020204030204" pitchFamily="34" charset="0"/>
                <a:cs typeface="Calibri" panose="020F0502020204030204" pitchFamily="34" charset="0"/>
              </a:rPr>
              <a:t>est unitaire. </a:t>
            </a:r>
          </a:p>
          <a:p>
            <a:pPr marL="285750" indent="-285750">
              <a:buClr>
                <a:schemeClr val="accent2"/>
              </a:buClr>
              <a:buFont typeface="Wingdings" pitchFamily="2" charset="2"/>
              <a:buChar char="q"/>
            </a:pPr>
            <a:endParaRPr lang="fr-FR" dirty="0">
              <a:effectLst/>
              <a:latin typeface="Calibri" panose="020F0502020204030204" pitchFamily="34" charset="0"/>
              <a:cs typeface="Calibri" panose="020F0502020204030204" pitchFamily="34" charset="0"/>
            </a:endParaRPr>
          </a:p>
          <a:p>
            <a:pPr marL="285750" indent="-285750">
              <a:buClr>
                <a:schemeClr val="accent2"/>
              </a:buClr>
              <a:buFont typeface="Wingdings" pitchFamily="2" charset="2"/>
              <a:buChar char="q"/>
            </a:pPr>
            <a:r>
              <a:rPr lang="fr-FR" dirty="0">
                <a:effectLst/>
                <a:latin typeface="Calibri" panose="020F0502020204030204" pitchFamily="34" charset="0"/>
                <a:cs typeface="Calibri" panose="020F0502020204030204" pitchFamily="34" charset="0"/>
              </a:rPr>
              <a:t>Test d’intégration. </a:t>
            </a:r>
          </a:p>
          <a:p>
            <a:pPr>
              <a:buClr>
                <a:schemeClr val="accent2"/>
              </a:buClr>
            </a:pPr>
            <a:endParaRPr lang="fr-FR" dirty="0">
              <a:effectLst/>
              <a:latin typeface="Calibri" panose="020F0502020204030204" pitchFamily="34" charset="0"/>
              <a:cs typeface="Calibri" panose="020F0502020204030204" pitchFamily="34" charset="0"/>
            </a:endParaRPr>
          </a:p>
          <a:p>
            <a:pPr marL="285750" indent="-285750">
              <a:buClr>
                <a:schemeClr val="accent2"/>
              </a:buClr>
              <a:buFont typeface="Wingdings" pitchFamily="2" charset="2"/>
              <a:buChar char="q"/>
            </a:pPr>
            <a:r>
              <a:rPr lang="fr-FR" dirty="0">
                <a:effectLst/>
                <a:latin typeface="Calibri" panose="020F0502020204030204" pitchFamily="34" charset="0"/>
                <a:cs typeface="Calibri" panose="020F0502020204030204" pitchFamily="34" charset="0"/>
              </a:rPr>
              <a:t>Test de non-régression : cas de test.</a:t>
            </a:r>
          </a:p>
          <a:p>
            <a:pPr>
              <a:buClr>
                <a:schemeClr val="accent2"/>
              </a:buClr>
            </a:pPr>
            <a:endParaRPr lang="fr-FR" dirty="0">
              <a:effectLst/>
              <a:latin typeface="Calibri" panose="020F0502020204030204" pitchFamily="34" charset="0"/>
              <a:cs typeface="Calibri" panose="020F0502020204030204" pitchFamily="34" charset="0"/>
            </a:endParaRPr>
          </a:p>
          <a:p>
            <a:pPr marL="285750" indent="-285750">
              <a:buClr>
                <a:schemeClr val="accent2"/>
              </a:buClr>
              <a:buFont typeface="Wingdings" pitchFamily="2" charset="2"/>
              <a:buChar char="q"/>
            </a:pPr>
            <a:r>
              <a:rPr lang="fr-FR" dirty="0">
                <a:latin typeface="Calibri" panose="020F0502020204030204" pitchFamily="34" charset="0"/>
                <a:cs typeface="Calibri" panose="020F0502020204030204" pitchFamily="34" charset="0"/>
              </a:rPr>
              <a:t>T</a:t>
            </a:r>
            <a:r>
              <a:rPr lang="fr-FR" dirty="0">
                <a:effectLst/>
                <a:latin typeface="Calibri" panose="020F0502020204030204" pitchFamily="34" charset="0"/>
                <a:cs typeface="Calibri" panose="020F0502020204030204" pitchFamily="34" charset="0"/>
              </a:rPr>
              <a:t>est Api via  Postman</a:t>
            </a:r>
            <a:r>
              <a:rPr lang="fr-FR" dirty="0">
                <a:latin typeface="Calibri" panose="020F0502020204030204" pitchFamily="34" charset="0"/>
                <a:cs typeface="Calibri" panose="020F0502020204030204" pitchFamily="34" charset="0"/>
              </a:rPr>
              <a:t> ou  SWAGGER.</a:t>
            </a:r>
            <a:endParaRPr lang="fr-FR"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3117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0" y="3195083"/>
            <a:ext cx="8837129" cy="1938992"/>
          </a:xfrm>
          <a:prstGeom prst="rect">
            <a:avLst/>
          </a:prstGeom>
          <a:noFill/>
        </p:spPr>
        <p:txBody>
          <a:bodyPr wrap="square" rtlCol="0">
            <a:spAutoFit/>
          </a:bodyPr>
          <a:lstStyle/>
          <a:p>
            <a:r>
              <a:rPr lang="fr-FR" sz="6000" dirty="0">
                <a:solidFill>
                  <a:schemeClr val="bg1"/>
                </a:solidFill>
              </a:rPr>
              <a:t>6. Mise à jour &amp; Déploiement</a:t>
            </a:r>
            <a:endParaRPr lang="fr-FR" dirty="0">
              <a:solidFill>
                <a:schemeClr val="bg1"/>
              </a:solidFill>
            </a:endParaRPr>
          </a:p>
        </p:txBody>
      </p:sp>
    </p:spTree>
    <p:extLst>
      <p:ext uri="{BB962C8B-B14F-4D97-AF65-F5344CB8AC3E}">
        <p14:creationId xmlns:p14="http://schemas.microsoft.com/office/powerpoint/2010/main" val="3662320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15C381-9E39-2333-FBCD-D31C7308AACB}"/>
              </a:ext>
            </a:extLst>
          </p:cNvPr>
          <p:cNvSpPr>
            <a:spLocks noGrp="1"/>
          </p:cNvSpPr>
          <p:nvPr>
            <p:ph type="title"/>
          </p:nvPr>
        </p:nvSpPr>
        <p:spPr/>
        <p:txBody>
          <a:bodyPr/>
          <a:lstStyle/>
          <a:p>
            <a:pPr algn="ctr"/>
            <a:r>
              <a:rPr lang="fr-FR" dirty="0"/>
              <a:t>MISE A JOUR</a:t>
            </a:r>
          </a:p>
        </p:txBody>
      </p:sp>
      <p:sp>
        <p:nvSpPr>
          <p:cNvPr id="3" name="Espace réservé du numéro de diapositive 2">
            <a:extLst>
              <a:ext uri="{FF2B5EF4-FFF2-40B4-BE49-F238E27FC236}">
                <a16:creationId xmlns:a16="http://schemas.microsoft.com/office/drawing/2014/main" id="{343F3E82-4162-FC8C-406B-759D32E6FD44}"/>
              </a:ext>
            </a:extLst>
          </p:cNvPr>
          <p:cNvSpPr>
            <a:spLocks noGrp="1"/>
          </p:cNvSpPr>
          <p:nvPr>
            <p:ph type="sldNum" sz="quarter" idx="12"/>
          </p:nvPr>
        </p:nvSpPr>
        <p:spPr/>
        <p:txBody>
          <a:bodyPr/>
          <a:lstStyle/>
          <a:p>
            <a:fld id="{D57F1E4F-1CFF-5643-939E-217C01CDF565}" type="slidenum">
              <a:rPr lang="en-US" smtClean="0"/>
              <a:pPr/>
              <a:t>23</a:t>
            </a:fld>
            <a:endParaRPr lang="en-US"/>
          </a:p>
        </p:txBody>
      </p:sp>
      <p:sp>
        <p:nvSpPr>
          <p:cNvPr id="6" name="ZoneTexte 5">
            <a:extLst>
              <a:ext uri="{FF2B5EF4-FFF2-40B4-BE49-F238E27FC236}">
                <a16:creationId xmlns:a16="http://schemas.microsoft.com/office/drawing/2014/main" id="{7AB6E30F-3510-1ABA-C52E-7A260AE16D41}"/>
              </a:ext>
            </a:extLst>
          </p:cNvPr>
          <p:cNvSpPr txBox="1"/>
          <p:nvPr/>
        </p:nvSpPr>
        <p:spPr>
          <a:xfrm>
            <a:off x="375289" y="2627943"/>
            <a:ext cx="9081596" cy="3693319"/>
          </a:xfrm>
          <a:prstGeom prst="rect">
            <a:avLst/>
          </a:prstGeom>
          <a:noFill/>
        </p:spPr>
        <p:txBody>
          <a:bodyPr wrap="square" rtlCol="0">
            <a:spAutoFit/>
          </a:bodyPr>
          <a:lstStyle/>
          <a:p>
            <a:pPr marL="285750" indent="-285750">
              <a:buClr>
                <a:schemeClr val="accent2"/>
              </a:buClr>
              <a:buFont typeface="Wingdings" pitchFamily="2" charset="2"/>
              <a:buChar char="q"/>
            </a:pPr>
            <a:r>
              <a:rPr lang="fr-FR" dirty="0">
                <a:latin typeface="Calibri" panose="020F0502020204030204" pitchFamily="34" charset="0"/>
                <a:cs typeface="Calibri" panose="020F0502020204030204" pitchFamily="34" charset="0"/>
              </a:rPr>
              <a:t>Mise en place d’une intégration continue </a:t>
            </a:r>
          </a:p>
          <a:p>
            <a:pPr>
              <a:buClr>
                <a:schemeClr val="accent2"/>
              </a:buClr>
            </a:pPr>
            <a:endParaRPr lang="fr-FR" dirty="0">
              <a:latin typeface="Calibri" panose="020F0502020204030204" pitchFamily="34" charset="0"/>
              <a:cs typeface="Calibri" panose="020F0502020204030204" pitchFamily="34" charset="0"/>
            </a:endParaRPr>
          </a:p>
          <a:p>
            <a:pPr>
              <a:buClr>
                <a:schemeClr val="accent2"/>
              </a:buClr>
            </a:pPr>
            <a:endParaRPr lang="fr-FR" dirty="0">
              <a:latin typeface="Calibri" panose="020F0502020204030204" pitchFamily="34" charset="0"/>
              <a:cs typeface="Calibri" panose="020F0502020204030204" pitchFamily="34" charset="0"/>
            </a:endParaRPr>
          </a:p>
          <a:p>
            <a:pPr marL="285750" indent="-285750">
              <a:buClr>
                <a:schemeClr val="accent2"/>
              </a:buClr>
              <a:buFont typeface="Wingdings" pitchFamily="2" charset="2"/>
              <a:buChar char="q"/>
            </a:pPr>
            <a:r>
              <a:rPr lang="fr-FR" dirty="0">
                <a:latin typeface="Calibri" panose="020F0502020204030204" pitchFamily="34" charset="0"/>
                <a:cs typeface="Calibri" panose="020F0502020204030204" pitchFamily="34" charset="0"/>
              </a:rPr>
              <a:t>GITHUB workflow </a:t>
            </a:r>
          </a:p>
          <a:p>
            <a:pPr>
              <a:buClr>
                <a:schemeClr val="accent2"/>
              </a:buClr>
            </a:pPr>
            <a:endParaRPr lang="fr-FR" dirty="0">
              <a:latin typeface="Calibri" panose="020F0502020204030204" pitchFamily="34" charset="0"/>
              <a:cs typeface="Calibri" panose="020F0502020204030204" pitchFamily="34" charset="0"/>
            </a:endParaRPr>
          </a:p>
          <a:p>
            <a:pPr>
              <a:buClr>
                <a:schemeClr val="accent2"/>
              </a:buClr>
            </a:pPr>
            <a:endParaRPr lang="fr-FR" dirty="0">
              <a:latin typeface="Calibri" panose="020F0502020204030204" pitchFamily="34" charset="0"/>
              <a:cs typeface="Calibri" panose="020F0502020204030204" pitchFamily="34" charset="0"/>
            </a:endParaRPr>
          </a:p>
          <a:p>
            <a:pPr marL="285750" indent="-285750">
              <a:buClr>
                <a:schemeClr val="accent2"/>
              </a:buClr>
              <a:buFont typeface="Wingdings" pitchFamily="2" charset="2"/>
              <a:buChar char="q"/>
            </a:pPr>
            <a:r>
              <a:rPr lang="fr-FR" dirty="0">
                <a:latin typeface="Calibri" panose="020F0502020204030204" pitchFamily="34" charset="0"/>
                <a:cs typeface="Calibri" panose="020F0502020204030204" pitchFamily="34" charset="0"/>
              </a:rPr>
              <a:t>Mise en place de test de non-régression </a:t>
            </a:r>
          </a:p>
          <a:p>
            <a:pPr>
              <a:buClr>
                <a:schemeClr val="accent2"/>
              </a:buClr>
            </a:pPr>
            <a:endParaRPr lang="fr-FR" dirty="0">
              <a:latin typeface="Calibri" panose="020F0502020204030204" pitchFamily="34" charset="0"/>
              <a:cs typeface="Calibri" panose="020F0502020204030204" pitchFamily="34" charset="0"/>
            </a:endParaRPr>
          </a:p>
          <a:p>
            <a:pPr>
              <a:buClr>
                <a:schemeClr val="accent2"/>
              </a:buClr>
            </a:pPr>
            <a:endParaRPr lang="fr-FR" dirty="0">
              <a:latin typeface="Calibri" panose="020F0502020204030204" pitchFamily="34" charset="0"/>
              <a:cs typeface="Calibri" panose="020F0502020204030204" pitchFamily="34" charset="0"/>
            </a:endParaRPr>
          </a:p>
          <a:p>
            <a:pPr marL="285750" indent="-285750">
              <a:buClr>
                <a:schemeClr val="accent2"/>
              </a:buClr>
              <a:buFont typeface="Wingdings" pitchFamily="2" charset="2"/>
              <a:buChar char="q"/>
            </a:pPr>
            <a:r>
              <a:rPr lang="fr-FR" dirty="0">
                <a:effectLst/>
                <a:latin typeface="Calibri" panose="020F0502020204030204" pitchFamily="34" charset="0"/>
                <a:cs typeface="Calibri" panose="020F0502020204030204" pitchFamily="34" charset="0"/>
              </a:rPr>
              <a:t>Message utilisateur mise à jour le « site est en maintenance  »</a:t>
            </a:r>
          </a:p>
          <a:p>
            <a:pPr>
              <a:buClr>
                <a:schemeClr val="accent2"/>
              </a:buClr>
            </a:pPr>
            <a:endParaRPr lang="fr-FR" dirty="0">
              <a:latin typeface="Helvetica Neue" panose="02000503000000020004" pitchFamily="2" charset="0"/>
            </a:endParaRPr>
          </a:p>
          <a:p>
            <a:pPr>
              <a:buClr>
                <a:schemeClr val="accent2"/>
              </a:buClr>
            </a:pPr>
            <a:endParaRPr lang="fr-FR" dirty="0">
              <a:effectLst/>
              <a:latin typeface="Helvetica Neue" panose="02000503000000020004" pitchFamily="2" charset="0"/>
            </a:endParaRPr>
          </a:p>
          <a:p>
            <a:endParaRPr lang="fr-FR" dirty="0"/>
          </a:p>
        </p:txBody>
      </p:sp>
    </p:spTree>
    <p:extLst>
      <p:ext uri="{BB962C8B-B14F-4D97-AF65-F5344CB8AC3E}">
        <p14:creationId xmlns:p14="http://schemas.microsoft.com/office/powerpoint/2010/main" val="79137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8D362-3BDA-180B-977E-8C828743CE42}"/>
              </a:ext>
            </a:extLst>
          </p:cNvPr>
          <p:cNvSpPr>
            <a:spLocks noGrp="1"/>
          </p:cNvSpPr>
          <p:nvPr>
            <p:ph type="title"/>
          </p:nvPr>
        </p:nvSpPr>
        <p:spPr>
          <a:xfrm>
            <a:off x="581192" y="1054808"/>
            <a:ext cx="11029616" cy="661148"/>
          </a:xfrm>
        </p:spPr>
        <p:txBody>
          <a:bodyPr/>
          <a:lstStyle/>
          <a:p>
            <a:pPr algn="ctr"/>
            <a:r>
              <a:rPr lang="fr-FR" dirty="0"/>
              <a:t> workflow git</a:t>
            </a:r>
          </a:p>
        </p:txBody>
      </p:sp>
      <p:sp>
        <p:nvSpPr>
          <p:cNvPr id="4" name="Espace réservé du numéro de diapositive 3">
            <a:extLst>
              <a:ext uri="{FF2B5EF4-FFF2-40B4-BE49-F238E27FC236}">
                <a16:creationId xmlns:a16="http://schemas.microsoft.com/office/drawing/2014/main" id="{87480A3C-B2BF-3B89-85D8-3BEB24E44BB5}"/>
              </a:ext>
            </a:extLst>
          </p:cNvPr>
          <p:cNvSpPr>
            <a:spLocks noGrp="1"/>
          </p:cNvSpPr>
          <p:nvPr>
            <p:ph type="sldNum" sz="quarter" idx="12"/>
          </p:nvPr>
        </p:nvSpPr>
        <p:spPr/>
        <p:txBody>
          <a:bodyPr/>
          <a:lstStyle/>
          <a:p>
            <a:fld id="{D57F1E4F-1CFF-5643-939E-217C01CDF565}" type="slidenum">
              <a:rPr lang="en-US" smtClean="0"/>
              <a:pPr/>
              <a:t>24</a:t>
            </a:fld>
            <a:endParaRPr lang="en-US"/>
          </a:p>
        </p:txBody>
      </p:sp>
      <p:pic>
        <p:nvPicPr>
          <p:cNvPr id="8" name="Espace réservé du contenu 7" descr="Une image contenant capture d’écran, ligne, diagramme, Tracé&#10;&#10;Description générée automatiquement">
            <a:extLst>
              <a:ext uri="{FF2B5EF4-FFF2-40B4-BE49-F238E27FC236}">
                <a16:creationId xmlns:a16="http://schemas.microsoft.com/office/drawing/2014/main" id="{83C8A43E-FA28-28C8-5B2E-98D02B7D2899}"/>
              </a:ext>
            </a:extLst>
          </p:cNvPr>
          <p:cNvPicPr>
            <a:picLocks noGrp="1" noChangeAspect="1"/>
          </p:cNvPicPr>
          <p:nvPr>
            <p:ph idx="1"/>
          </p:nvPr>
        </p:nvPicPr>
        <p:blipFill>
          <a:blip r:embed="rId3"/>
          <a:stretch>
            <a:fillRect/>
          </a:stretch>
        </p:blipFill>
        <p:spPr>
          <a:xfrm>
            <a:off x="829994" y="1885071"/>
            <a:ext cx="10780813" cy="4436190"/>
          </a:xfrm>
        </p:spPr>
      </p:pic>
    </p:spTree>
    <p:extLst>
      <p:ext uri="{BB962C8B-B14F-4D97-AF65-F5344CB8AC3E}">
        <p14:creationId xmlns:p14="http://schemas.microsoft.com/office/powerpoint/2010/main" val="1548469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547F15-FD87-6C36-145D-E48A519CC67E}"/>
              </a:ext>
            </a:extLst>
          </p:cNvPr>
          <p:cNvSpPr>
            <a:spLocks noGrp="1"/>
          </p:cNvSpPr>
          <p:nvPr>
            <p:ph type="title"/>
          </p:nvPr>
        </p:nvSpPr>
        <p:spPr/>
        <p:txBody>
          <a:bodyPr/>
          <a:lstStyle/>
          <a:p>
            <a:pPr algn="ctr"/>
            <a:r>
              <a:rPr lang="fr-FR" dirty="0"/>
              <a:t>DEPLOIEMENT</a:t>
            </a:r>
          </a:p>
        </p:txBody>
      </p:sp>
      <p:sp>
        <p:nvSpPr>
          <p:cNvPr id="3" name="Espace réservé du numéro de diapositive 2">
            <a:extLst>
              <a:ext uri="{FF2B5EF4-FFF2-40B4-BE49-F238E27FC236}">
                <a16:creationId xmlns:a16="http://schemas.microsoft.com/office/drawing/2014/main" id="{D41FD042-7B36-D5E4-67E1-FA22E82A0182}"/>
              </a:ext>
            </a:extLst>
          </p:cNvPr>
          <p:cNvSpPr>
            <a:spLocks noGrp="1"/>
          </p:cNvSpPr>
          <p:nvPr>
            <p:ph type="sldNum" sz="quarter" idx="12"/>
          </p:nvPr>
        </p:nvSpPr>
        <p:spPr/>
        <p:txBody>
          <a:bodyPr/>
          <a:lstStyle/>
          <a:p>
            <a:fld id="{D57F1E4F-1CFF-5643-939E-217C01CDF565}" type="slidenum">
              <a:rPr lang="en-US" smtClean="0"/>
              <a:pPr/>
              <a:t>25</a:t>
            </a:fld>
            <a:endParaRPr lang="en-US"/>
          </a:p>
        </p:txBody>
      </p:sp>
      <p:sp>
        <p:nvSpPr>
          <p:cNvPr id="4" name="ZoneTexte 3">
            <a:extLst>
              <a:ext uri="{FF2B5EF4-FFF2-40B4-BE49-F238E27FC236}">
                <a16:creationId xmlns:a16="http://schemas.microsoft.com/office/drawing/2014/main" id="{E760478F-A3E4-622F-C8E8-95AFA5AF9E95}"/>
              </a:ext>
            </a:extLst>
          </p:cNvPr>
          <p:cNvSpPr txBox="1"/>
          <p:nvPr/>
        </p:nvSpPr>
        <p:spPr>
          <a:xfrm>
            <a:off x="711200" y="3302000"/>
            <a:ext cx="9215120" cy="1754326"/>
          </a:xfrm>
          <a:prstGeom prst="rect">
            <a:avLst/>
          </a:prstGeom>
          <a:noFill/>
        </p:spPr>
        <p:txBody>
          <a:bodyPr wrap="square" rtlCol="0">
            <a:spAutoFit/>
          </a:bodyPr>
          <a:lstStyle/>
          <a:p>
            <a:pPr marL="285750" indent="-285750">
              <a:buClr>
                <a:schemeClr val="accent2"/>
              </a:buClr>
              <a:buFont typeface="Wingdings" pitchFamily="2" charset="2"/>
              <a:buChar char="q"/>
            </a:pPr>
            <a:r>
              <a:rPr lang="fr-FR" dirty="0"/>
              <a:t>Déploiement du site sur un serveur local.</a:t>
            </a:r>
          </a:p>
          <a:p>
            <a:pPr>
              <a:buClr>
                <a:schemeClr val="accent2"/>
              </a:buClr>
            </a:pPr>
            <a:endParaRPr lang="fr-FR" dirty="0"/>
          </a:p>
          <a:p>
            <a:pPr>
              <a:buClr>
                <a:schemeClr val="accent2"/>
              </a:buClr>
            </a:pPr>
            <a:endParaRPr lang="fr-FR" dirty="0"/>
          </a:p>
          <a:p>
            <a:pPr>
              <a:buClr>
                <a:schemeClr val="accent2"/>
              </a:buClr>
            </a:pPr>
            <a:endParaRPr lang="fr-FR" dirty="0"/>
          </a:p>
          <a:p>
            <a:pPr marL="285750" indent="-285750">
              <a:buClr>
                <a:schemeClr val="accent2"/>
              </a:buClr>
              <a:buFont typeface="Wingdings" pitchFamily="2" charset="2"/>
              <a:buChar char="q"/>
            </a:pPr>
            <a:r>
              <a:rPr lang="fr-FR" dirty="0"/>
              <a:t>Déployer le site chez un Hébergeur (</a:t>
            </a:r>
            <a:r>
              <a:rPr lang="fr-FR" dirty="0" err="1"/>
              <a:t>Heroku</a:t>
            </a:r>
            <a:r>
              <a:rPr lang="fr-FR" dirty="0"/>
              <a:t>, </a:t>
            </a:r>
            <a:r>
              <a:rPr lang="fr-FR" dirty="0" err="1"/>
              <a:t>Scalingo</a:t>
            </a:r>
            <a:r>
              <a:rPr lang="fr-FR" dirty="0"/>
              <a:t>…) .</a:t>
            </a:r>
          </a:p>
          <a:p>
            <a:endParaRPr lang="fr-FR" dirty="0"/>
          </a:p>
        </p:txBody>
      </p:sp>
    </p:spTree>
    <p:extLst>
      <p:ext uri="{BB962C8B-B14F-4D97-AF65-F5344CB8AC3E}">
        <p14:creationId xmlns:p14="http://schemas.microsoft.com/office/powerpoint/2010/main" val="109174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8D362-3BDA-180B-977E-8C828743CE42}"/>
              </a:ext>
            </a:extLst>
          </p:cNvPr>
          <p:cNvSpPr>
            <a:spLocks noGrp="1"/>
          </p:cNvSpPr>
          <p:nvPr>
            <p:ph type="title"/>
          </p:nvPr>
        </p:nvSpPr>
        <p:spPr>
          <a:xfrm>
            <a:off x="581192" y="1054808"/>
            <a:ext cx="11029616" cy="661148"/>
          </a:xfrm>
        </p:spPr>
        <p:txBody>
          <a:bodyPr/>
          <a:lstStyle/>
          <a:p>
            <a:r>
              <a:rPr lang="fr-FR" dirty="0"/>
              <a:t>CI/CD</a:t>
            </a:r>
          </a:p>
        </p:txBody>
      </p:sp>
      <p:pic>
        <p:nvPicPr>
          <p:cNvPr id="6" name="Espace réservé du contenu 5" descr="Une image contenant texte, Graphique, logo, cercle&#10;&#10;Description générée automatiquement">
            <a:extLst>
              <a:ext uri="{FF2B5EF4-FFF2-40B4-BE49-F238E27FC236}">
                <a16:creationId xmlns:a16="http://schemas.microsoft.com/office/drawing/2014/main" id="{2864BA0A-6347-E405-268F-522755770F11}"/>
              </a:ext>
            </a:extLst>
          </p:cNvPr>
          <p:cNvPicPr>
            <a:picLocks noGrp="1" noChangeAspect="1"/>
          </p:cNvPicPr>
          <p:nvPr>
            <p:ph idx="1"/>
          </p:nvPr>
        </p:nvPicPr>
        <p:blipFill>
          <a:blip r:embed="rId2"/>
          <a:stretch>
            <a:fillRect/>
          </a:stretch>
        </p:blipFill>
        <p:spPr>
          <a:xfrm>
            <a:off x="2145309" y="2124954"/>
            <a:ext cx="7001050" cy="3678238"/>
          </a:xfrm>
        </p:spPr>
      </p:pic>
      <p:sp>
        <p:nvSpPr>
          <p:cNvPr id="4" name="Espace réservé du numéro de diapositive 3">
            <a:extLst>
              <a:ext uri="{FF2B5EF4-FFF2-40B4-BE49-F238E27FC236}">
                <a16:creationId xmlns:a16="http://schemas.microsoft.com/office/drawing/2014/main" id="{87480A3C-B2BF-3B89-85D8-3BEB24E44BB5}"/>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497820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0" y="3195083"/>
            <a:ext cx="8837129" cy="1015663"/>
          </a:xfrm>
          <a:prstGeom prst="rect">
            <a:avLst/>
          </a:prstGeom>
          <a:noFill/>
        </p:spPr>
        <p:txBody>
          <a:bodyPr wrap="square" rtlCol="0">
            <a:spAutoFit/>
          </a:bodyPr>
          <a:lstStyle/>
          <a:p>
            <a:pPr algn="ctr"/>
            <a:r>
              <a:rPr lang="fr-FR" sz="6000" dirty="0">
                <a:solidFill>
                  <a:schemeClr val="bg1"/>
                </a:solidFill>
              </a:rPr>
              <a:t>7. Maintenance</a:t>
            </a:r>
            <a:endParaRPr lang="fr-FR" dirty="0">
              <a:solidFill>
                <a:schemeClr val="bg1"/>
              </a:solidFill>
            </a:endParaRPr>
          </a:p>
        </p:txBody>
      </p:sp>
    </p:spTree>
    <p:extLst>
      <p:ext uri="{BB962C8B-B14F-4D97-AF65-F5344CB8AC3E}">
        <p14:creationId xmlns:p14="http://schemas.microsoft.com/office/powerpoint/2010/main" val="4251433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15C381-9E39-2333-FBCD-D31C7308AACB}"/>
              </a:ext>
            </a:extLst>
          </p:cNvPr>
          <p:cNvSpPr>
            <a:spLocks noGrp="1"/>
          </p:cNvSpPr>
          <p:nvPr>
            <p:ph type="title"/>
          </p:nvPr>
        </p:nvSpPr>
        <p:spPr/>
        <p:txBody>
          <a:bodyPr/>
          <a:lstStyle/>
          <a:p>
            <a:pPr algn="ctr"/>
            <a:r>
              <a:rPr lang="fr-FR" dirty="0"/>
              <a:t>Maintenance</a:t>
            </a:r>
          </a:p>
        </p:txBody>
      </p:sp>
      <p:sp>
        <p:nvSpPr>
          <p:cNvPr id="3" name="Espace réservé du numéro de diapositive 2">
            <a:extLst>
              <a:ext uri="{FF2B5EF4-FFF2-40B4-BE49-F238E27FC236}">
                <a16:creationId xmlns:a16="http://schemas.microsoft.com/office/drawing/2014/main" id="{343F3E82-4162-FC8C-406B-759D32E6FD44}"/>
              </a:ext>
            </a:extLst>
          </p:cNvPr>
          <p:cNvSpPr>
            <a:spLocks noGrp="1"/>
          </p:cNvSpPr>
          <p:nvPr>
            <p:ph type="sldNum" sz="quarter" idx="12"/>
          </p:nvPr>
        </p:nvSpPr>
        <p:spPr/>
        <p:txBody>
          <a:bodyPr/>
          <a:lstStyle/>
          <a:p>
            <a:fld id="{D57F1E4F-1CFF-5643-939E-217C01CDF565}" type="slidenum">
              <a:rPr lang="en-US" smtClean="0"/>
              <a:pPr/>
              <a:t>28</a:t>
            </a:fld>
            <a:endParaRPr lang="en-US"/>
          </a:p>
        </p:txBody>
      </p:sp>
      <p:sp>
        <p:nvSpPr>
          <p:cNvPr id="4" name="ZoneTexte 3">
            <a:extLst>
              <a:ext uri="{FF2B5EF4-FFF2-40B4-BE49-F238E27FC236}">
                <a16:creationId xmlns:a16="http://schemas.microsoft.com/office/drawing/2014/main" id="{611D7218-48CA-9991-5E62-BE5F1C48B1A4}"/>
              </a:ext>
            </a:extLst>
          </p:cNvPr>
          <p:cNvSpPr txBox="1"/>
          <p:nvPr/>
        </p:nvSpPr>
        <p:spPr>
          <a:xfrm>
            <a:off x="817662" y="2262818"/>
            <a:ext cx="11029616" cy="3416320"/>
          </a:xfrm>
          <a:prstGeom prst="rect">
            <a:avLst/>
          </a:prstGeom>
          <a:noFill/>
        </p:spPr>
        <p:txBody>
          <a:bodyPr wrap="square" rtlCol="0">
            <a:spAutoFit/>
          </a:bodyPr>
          <a:lstStyle/>
          <a:p>
            <a:pPr>
              <a:buClr>
                <a:schemeClr val="accent2"/>
              </a:buClr>
            </a:pPr>
            <a:endParaRPr lang="fr-FR" dirty="0"/>
          </a:p>
          <a:p>
            <a:pPr>
              <a:buClr>
                <a:schemeClr val="accent2"/>
              </a:buClr>
            </a:pPr>
            <a:endParaRPr lang="fr-FR" dirty="0"/>
          </a:p>
          <a:p>
            <a:pPr marL="285750" indent="-285750">
              <a:buClr>
                <a:schemeClr val="accent2"/>
              </a:buClr>
              <a:buFont typeface="Wingdings" pitchFamily="2" charset="2"/>
              <a:buChar char="q"/>
            </a:pPr>
            <a:r>
              <a:rPr lang="fr-FR" dirty="0">
                <a:effectLst/>
                <a:latin typeface="Helvetica Neue" panose="02000503000000020004" pitchFamily="2" charset="0"/>
              </a:rPr>
              <a:t> Demande de mise à jour du mot de passe </a:t>
            </a:r>
            <a:r>
              <a:rPr lang="fr-FR" dirty="0">
                <a:latin typeface="Helvetica Neue" panose="02000503000000020004" pitchFamily="2" charset="0"/>
              </a:rPr>
              <a:t>tous les trois mois </a:t>
            </a:r>
          </a:p>
          <a:p>
            <a:pPr marL="285750" indent="-285750">
              <a:buClr>
                <a:schemeClr val="accent2"/>
              </a:buClr>
              <a:buFont typeface="Wingdings" pitchFamily="2" charset="2"/>
              <a:buChar char="q"/>
            </a:pPr>
            <a:endParaRPr lang="fr-FR" dirty="0">
              <a:latin typeface="Helvetica Neue" panose="02000503000000020004" pitchFamily="2" charset="0"/>
            </a:endParaRPr>
          </a:p>
          <a:p>
            <a:pPr marL="285750" indent="-285750">
              <a:buClr>
                <a:schemeClr val="accent2"/>
              </a:buClr>
              <a:buFont typeface="Wingdings" pitchFamily="2" charset="2"/>
              <a:buChar char="q"/>
            </a:pPr>
            <a:endParaRPr lang="fr-FR" dirty="0">
              <a:latin typeface="Helvetica Neue" panose="02000503000000020004" pitchFamily="2" charset="0"/>
            </a:endParaRPr>
          </a:p>
          <a:p>
            <a:pPr>
              <a:buClr>
                <a:schemeClr val="accent2"/>
              </a:buClr>
            </a:pPr>
            <a:endParaRPr lang="fr-FR" dirty="0">
              <a:latin typeface="Helvetica Neue" panose="02000503000000020004" pitchFamily="2" charset="0"/>
            </a:endParaRPr>
          </a:p>
          <a:p>
            <a:pPr marL="285750" indent="-285750">
              <a:buClr>
                <a:schemeClr val="accent2"/>
              </a:buClr>
              <a:buFont typeface="Wingdings" pitchFamily="2" charset="2"/>
              <a:buChar char="q"/>
            </a:pPr>
            <a:r>
              <a:rPr lang="fr-FR" dirty="0">
                <a:latin typeface="Helvetica Neue" panose="02000503000000020004" pitchFamily="2" charset="0"/>
              </a:rPr>
              <a:t>Mise en place d’un processus de réplication de la base de données en temps réel afin de conserver les données en cas de problèmes.</a:t>
            </a:r>
          </a:p>
          <a:p>
            <a:pPr marL="285750" indent="-285750">
              <a:buClr>
                <a:schemeClr val="accent2"/>
              </a:buClr>
              <a:buFont typeface="Wingdings" pitchFamily="2" charset="2"/>
              <a:buChar char="q"/>
            </a:pPr>
            <a:endParaRPr lang="fr-FR" dirty="0">
              <a:effectLst/>
              <a:latin typeface="Helvetica Neue" panose="02000503000000020004" pitchFamily="2" charset="0"/>
            </a:endParaRPr>
          </a:p>
          <a:p>
            <a:pPr marL="285750" indent="-285750">
              <a:buClr>
                <a:schemeClr val="accent2"/>
              </a:buClr>
              <a:buFont typeface="Wingdings" pitchFamily="2" charset="2"/>
              <a:buChar char="q"/>
            </a:pPr>
            <a:endParaRPr lang="fr-FR" dirty="0">
              <a:effectLst/>
              <a:latin typeface="Helvetica Neue" panose="02000503000000020004" pitchFamily="2" charset="0"/>
            </a:endParaRPr>
          </a:p>
          <a:p>
            <a:pPr>
              <a:buClr>
                <a:schemeClr val="accent2"/>
              </a:buClr>
            </a:pPr>
            <a:endParaRPr lang="fr-FR" dirty="0">
              <a:effectLst/>
              <a:latin typeface="Helvetica Neue" panose="02000503000000020004" pitchFamily="2" charset="0"/>
            </a:endParaRPr>
          </a:p>
          <a:p>
            <a:pPr>
              <a:buClr>
                <a:schemeClr val="accent2"/>
              </a:buClr>
            </a:pPr>
            <a:endParaRPr lang="fr-FR" dirty="0"/>
          </a:p>
        </p:txBody>
      </p:sp>
    </p:spTree>
    <p:extLst>
      <p:ext uri="{BB962C8B-B14F-4D97-AF65-F5344CB8AC3E}">
        <p14:creationId xmlns:p14="http://schemas.microsoft.com/office/powerpoint/2010/main" val="212719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9A9759-9CE7-36A1-B96C-F70439C70C92}"/>
              </a:ext>
            </a:extLst>
          </p:cNvPr>
          <p:cNvSpPr>
            <a:spLocks noGrp="1"/>
          </p:cNvSpPr>
          <p:nvPr>
            <p:ph type="title"/>
          </p:nvPr>
        </p:nvSpPr>
        <p:spPr>
          <a:xfrm>
            <a:off x="395909" y="1933646"/>
            <a:ext cx="11400182" cy="4641966"/>
          </a:xfrm>
        </p:spPr>
        <p:txBody>
          <a:bodyPr/>
          <a:lstStyle/>
          <a:p>
            <a:r>
              <a:rPr lang="fr-FR" b="1" i="1" dirty="0">
                <a:latin typeface="Avenir Next LT Pro" panose="020B0504020202020204" pitchFamily="34" charset="77"/>
                <a:cs typeface="Al Tarikh" pitchFamily="2" charset="-78"/>
              </a:rPr>
              <a:t>CONTEXTE G</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I</a:t>
            </a:r>
            <a:br>
              <a:rPr lang="fr-FR" b="1" i="1" dirty="0">
                <a:latin typeface="Avenir Next LT Pro" panose="020B0504020202020204" pitchFamily="34" charset="77"/>
                <a:cs typeface="Al Tarikh" pitchFamily="2" charset="-78"/>
              </a:rPr>
            </a:br>
            <a:endParaRPr lang="fr-FR" dirty="0"/>
          </a:p>
        </p:txBody>
      </p:sp>
      <p:sp>
        <p:nvSpPr>
          <p:cNvPr id="4" name="Espace réservé du numéro de diapositive 3">
            <a:extLst>
              <a:ext uri="{FF2B5EF4-FFF2-40B4-BE49-F238E27FC236}">
                <a16:creationId xmlns:a16="http://schemas.microsoft.com/office/drawing/2014/main" id="{D544E602-32CC-9338-AC07-C0482DDFE97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9" name="Rectangle 8">
            <a:extLst>
              <a:ext uri="{FF2B5EF4-FFF2-40B4-BE49-F238E27FC236}">
                <a16:creationId xmlns:a16="http://schemas.microsoft.com/office/drawing/2014/main" id="{15A22BC5-9625-B848-9281-10CC6E8EBB53}"/>
              </a:ext>
            </a:extLst>
          </p:cNvPr>
          <p:cNvSpPr/>
          <p:nvPr/>
        </p:nvSpPr>
        <p:spPr>
          <a:xfrm>
            <a:off x="723403" y="2593335"/>
            <a:ext cx="451828" cy="337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0" name="Rectangle 9">
            <a:extLst>
              <a:ext uri="{FF2B5EF4-FFF2-40B4-BE49-F238E27FC236}">
                <a16:creationId xmlns:a16="http://schemas.microsoft.com/office/drawing/2014/main" id="{AC8A1B3E-1255-EC1C-49C6-570CB30654B0}"/>
              </a:ext>
            </a:extLst>
          </p:cNvPr>
          <p:cNvSpPr/>
          <p:nvPr/>
        </p:nvSpPr>
        <p:spPr>
          <a:xfrm>
            <a:off x="7428898" y="3776577"/>
            <a:ext cx="451828" cy="397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8</a:t>
            </a:r>
          </a:p>
        </p:txBody>
      </p:sp>
      <p:sp>
        <p:nvSpPr>
          <p:cNvPr id="11" name="Rectangle 10">
            <a:extLst>
              <a:ext uri="{FF2B5EF4-FFF2-40B4-BE49-F238E27FC236}">
                <a16:creationId xmlns:a16="http://schemas.microsoft.com/office/drawing/2014/main" id="{741CEA7C-F7FC-A7A0-584D-66C83BEA193B}"/>
              </a:ext>
            </a:extLst>
          </p:cNvPr>
          <p:cNvSpPr/>
          <p:nvPr/>
        </p:nvSpPr>
        <p:spPr>
          <a:xfrm>
            <a:off x="710088" y="5032444"/>
            <a:ext cx="451828" cy="397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12" name="Rectangle 11">
            <a:extLst>
              <a:ext uri="{FF2B5EF4-FFF2-40B4-BE49-F238E27FC236}">
                <a16:creationId xmlns:a16="http://schemas.microsoft.com/office/drawing/2014/main" id="{F1B95EA7-E6B5-A594-A2B1-EADF94CCF81E}"/>
              </a:ext>
            </a:extLst>
          </p:cNvPr>
          <p:cNvSpPr/>
          <p:nvPr/>
        </p:nvSpPr>
        <p:spPr>
          <a:xfrm>
            <a:off x="7428898" y="2612357"/>
            <a:ext cx="447310"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6</a:t>
            </a:r>
          </a:p>
        </p:txBody>
      </p:sp>
      <p:sp>
        <p:nvSpPr>
          <p:cNvPr id="13" name="Rectangle 12">
            <a:extLst>
              <a:ext uri="{FF2B5EF4-FFF2-40B4-BE49-F238E27FC236}">
                <a16:creationId xmlns:a16="http://schemas.microsoft.com/office/drawing/2014/main" id="{A538B88B-3A3D-D993-602A-1C4776C3DF8C}"/>
              </a:ext>
            </a:extLst>
          </p:cNvPr>
          <p:cNvSpPr/>
          <p:nvPr/>
        </p:nvSpPr>
        <p:spPr>
          <a:xfrm>
            <a:off x="7428898" y="3173738"/>
            <a:ext cx="447310" cy="337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7</a:t>
            </a:r>
          </a:p>
        </p:txBody>
      </p:sp>
      <p:sp>
        <p:nvSpPr>
          <p:cNvPr id="15" name="Rectangle 14">
            <a:extLst>
              <a:ext uri="{FF2B5EF4-FFF2-40B4-BE49-F238E27FC236}">
                <a16:creationId xmlns:a16="http://schemas.microsoft.com/office/drawing/2014/main" id="{7B9F7881-7D77-C945-2590-E912D14DB7DE}"/>
              </a:ext>
            </a:extLst>
          </p:cNvPr>
          <p:cNvSpPr/>
          <p:nvPr/>
        </p:nvSpPr>
        <p:spPr>
          <a:xfrm>
            <a:off x="710088" y="3792396"/>
            <a:ext cx="451828" cy="337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6" name="ZoneTexte 15">
            <a:extLst>
              <a:ext uri="{FF2B5EF4-FFF2-40B4-BE49-F238E27FC236}">
                <a16:creationId xmlns:a16="http://schemas.microsoft.com/office/drawing/2014/main" id="{90A30403-23B6-F81C-24C0-DB6957555777}"/>
              </a:ext>
            </a:extLst>
          </p:cNvPr>
          <p:cNvSpPr txBox="1"/>
          <p:nvPr/>
        </p:nvSpPr>
        <p:spPr>
          <a:xfrm>
            <a:off x="8046751" y="3157959"/>
            <a:ext cx="3217777" cy="369332"/>
          </a:xfrm>
          <a:prstGeom prst="rect">
            <a:avLst/>
          </a:prstGeom>
          <a:noFill/>
        </p:spPr>
        <p:txBody>
          <a:bodyPr wrap="square" rtlCol="0">
            <a:spAutoFit/>
          </a:bodyPr>
          <a:lstStyle/>
          <a:p>
            <a:r>
              <a:rPr lang="fr-FR" sz="1800" b="1" dirty="0">
                <a:effectLst/>
                <a:latin typeface="Calibri" panose="020F0502020204030204" pitchFamily="34" charset="0"/>
                <a:ea typeface="Calibri" panose="020F0502020204030204" pitchFamily="34" charset="0"/>
                <a:cs typeface="Times New Roman" panose="02020603050405020304" pitchFamily="18" charset="0"/>
              </a:rPr>
              <a:t>MAINTENANCE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ZoneTexte 16">
            <a:extLst>
              <a:ext uri="{FF2B5EF4-FFF2-40B4-BE49-F238E27FC236}">
                <a16:creationId xmlns:a16="http://schemas.microsoft.com/office/drawing/2014/main" id="{995B6101-F809-A2CE-3053-0F5EA4251AA3}"/>
              </a:ext>
            </a:extLst>
          </p:cNvPr>
          <p:cNvSpPr txBox="1"/>
          <p:nvPr/>
        </p:nvSpPr>
        <p:spPr>
          <a:xfrm>
            <a:off x="8000512" y="2612357"/>
            <a:ext cx="3217777" cy="369332"/>
          </a:xfrm>
          <a:prstGeom prst="rect">
            <a:avLst/>
          </a:prstGeom>
          <a:noFill/>
        </p:spPr>
        <p:txBody>
          <a:bodyPr wrap="square" rtlCol="0">
            <a:spAutoFit/>
          </a:bodyPr>
          <a:lstStyle/>
          <a:p>
            <a:r>
              <a:rPr lang="fr-FR" sz="1800" b="1" dirty="0">
                <a:effectLst/>
                <a:latin typeface="Calibri" panose="020F0502020204030204" pitchFamily="34" charset="0"/>
                <a:ea typeface="Calibri" panose="020F0502020204030204" pitchFamily="34" charset="0"/>
                <a:cs typeface="Times New Roman" panose="02020603050405020304" pitchFamily="18" charset="0"/>
              </a:rPr>
              <a:t> MISE À JOUR &amp; DÉPLOIEMENT</a:t>
            </a:r>
            <a:r>
              <a:rPr lang="fr-FR" dirty="0">
                <a:effectLst/>
              </a:rPr>
              <a:t>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ZoneTexte 17">
            <a:extLst>
              <a:ext uri="{FF2B5EF4-FFF2-40B4-BE49-F238E27FC236}">
                <a16:creationId xmlns:a16="http://schemas.microsoft.com/office/drawing/2014/main" id="{2C53FF50-A770-158F-A9C0-414715707009}"/>
              </a:ext>
            </a:extLst>
          </p:cNvPr>
          <p:cNvSpPr txBox="1"/>
          <p:nvPr/>
        </p:nvSpPr>
        <p:spPr>
          <a:xfrm>
            <a:off x="1264077" y="3218145"/>
            <a:ext cx="3092878" cy="369332"/>
          </a:xfrm>
          <a:prstGeom prst="rect">
            <a:avLst/>
          </a:prstGeom>
          <a:noFill/>
        </p:spPr>
        <p:txBody>
          <a:bodyPr wrap="square" rtlCol="0">
            <a:spAutoFit/>
          </a:bodyPr>
          <a:lstStyle/>
          <a:p>
            <a:pPr lvl="0"/>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DOCUMENTATION TECHNIQUE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ZoneTexte 18">
            <a:extLst>
              <a:ext uri="{FF2B5EF4-FFF2-40B4-BE49-F238E27FC236}">
                <a16:creationId xmlns:a16="http://schemas.microsoft.com/office/drawing/2014/main" id="{89988BD5-3B36-AC5C-D2E9-36C5314F80F8}"/>
              </a:ext>
            </a:extLst>
          </p:cNvPr>
          <p:cNvSpPr txBox="1"/>
          <p:nvPr/>
        </p:nvSpPr>
        <p:spPr>
          <a:xfrm>
            <a:off x="1252294" y="5053030"/>
            <a:ext cx="668433" cy="369332"/>
          </a:xfrm>
          <a:prstGeom prst="rect">
            <a:avLst/>
          </a:prstGeom>
          <a:noFill/>
        </p:spPr>
        <p:txBody>
          <a:bodyPr wrap="square" rtlCol="0">
            <a:spAutoFit/>
          </a:bodyPr>
          <a:lstStyle/>
          <a:p>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T</a:t>
            </a:r>
            <a:r>
              <a:rPr lang="fr-FR" b="1" kern="100" dirty="0">
                <a:latin typeface="Calibri" panose="020F0502020204030204" pitchFamily="34" charset="0"/>
                <a:ea typeface="Calibri" panose="020F0502020204030204" pitchFamily="34" charset="0"/>
                <a:cs typeface="Times New Roman" panose="02020603050405020304" pitchFamily="18" charset="0"/>
              </a:rPr>
              <a:t>EST</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ZoneTexte 19">
            <a:extLst>
              <a:ext uri="{FF2B5EF4-FFF2-40B4-BE49-F238E27FC236}">
                <a16:creationId xmlns:a16="http://schemas.microsoft.com/office/drawing/2014/main" id="{C15EDEFA-96D8-F7E3-59BD-2C63A073F608}"/>
              </a:ext>
            </a:extLst>
          </p:cNvPr>
          <p:cNvSpPr txBox="1"/>
          <p:nvPr/>
        </p:nvSpPr>
        <p:spPr>
          <a:xfrm>
            <a:off x="1254430" y="4435855"/>
            <a:ext cx="2353455" cy="369332"/>
          </a:xfrm>
          <a:prstGeom prst="rect">
            <a:avLst/>
          </a:prstGeom>
          <a:noFill/>
        </p:spPr>
        <p:txBody>
          <a:bodyPr wrap="square" rtlCol="0">
            <a:spAutoFit/>
          </a:bodyPr>
          <a:lstStyle/>
          <a:p>
            <a:r>
              <a:rPr lang="fr-FR" b="1" kern="100" dirty="0">
                <a:latin typeface="Calibri" panose="020F0502020204030204" pitchFamily="34" charset="0"/>
                <a:ea typeface="Calibri" panose="020F0502020204030204" pitchFamily="34" charset="0"/>
                <a:cs typeface="Times New Roman" panose="02020603050405020304" pitchFamily="18" charset="0"/>
              </a:rPr>
              <a:t>GESTION INCIDENTS</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ZoneTexte 20">
            <a:extLst>
              <a:ext uri="{FF2B5EF4-FFF2-40B4-BE49-F238E27FC236}">
                <a16:creationId xmlns:a16="http://schemas.microsoft.com/office/drawing/2014/main" id="{4A7F0C87-D960-F5B7-26F8-2CBDDBC48470}"/>
              </a:ext>
            </a:extLst>
          </p:cNvPr>
          <p:cNvSpPr txBox="1"/>
          <p:nvPr/>
        </p:nvSpPr>
        <p:spPr>
          <a:xfrm>
            <a:off x="1264077" y="2593372"/>
            <a:ext cx="1272144" cy="369332"/>
          </a:xfrm>
          <a:prstGeom prst="rect">
            <a:avLst/>
          </a:prstGeom>
          <a:noFill/>
        </p:spPr>
        <p:txBody>
          <a:bodyPr wrap="square" rtlCol="0">
            <a:spAutoFit/>
          </a:bodyPr>
          <a:lstStyle/>
          <a:p>
            <a:r>
              <a:rPr lang="fr-FR" b="1" kern="100" dirty="0">
                <a:latin typeface="Calibri" panose="020F0502020204030204" pitchFamily="34" charset="0"/>
                <a:ea typeface="Calibri" panose="020F0502020204030204" pitchFamily="34" charset="0"/>
                <a:cs typeface="Times New Roman" panose="02020603050405020304" pitchFamily="18" charset="0"/>
              </a:rPr>
              <a:t>CONTEXTE</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3" name="ZoneTexte 22">
            <a:extLst>
              <a:ext uri="{FF2B5EF4-FFF2-40B4-BE49-F238E27FC236}">
                <a16:creationId xmlns:a16="http://schemas.microsoft.com/office/drawing/2014/main" id="{952E278B-E2FF-BA2A-9290-6E34F44A69E6}"/>
              </a:ext>
            </a:extLst>
          </p:cNvPr>
          <p:cNvSpPr txBox="1"/>
          <p:nvPr/>
        </p:nvSpPr>
        <p:spPr>
          <a:xfrm>
            <a:off x="4148933" y="793251"/>
            <a:ext cx="2947798" cy="707886"/>
          </a:xfrm>
          <a:prstGeom prst="rect">
            <a:avLst/>
          </a:prstGeom>
          <a:noFill/>
        </p:spPr>
        <p:txBody>
          <a:bodyPr wrap="square">
            <a:spAutoFit/>
          </a:bodyPr>
          <a:lstStyle/>
          <a:p>
            <a:r>
              <a:rPr lang="fr-FR" sz="4000" dirty="0">
                <a:solidFill>
                  <a:schemeClr val="bg1"/>
                </a:solidFill>
              </a:rPr>
              <a:t>SOMMAIRE </a:t>
            </a:r>
          </a:p>
        </p:txBody>
      </p:sp>
      <p:sp>
        <p:nvSpPr>
          <p:cNvPr id="24" name="Rectangle 23">
            <a:extLst>
              <a:ext uri="{FF2B5EF4-FFF2-40B4-BE49-F238E27FC236}">
                <a16:creationId xmlns:a16="http://schemas.microsoft.com/office/drawing/2014/main" id="{FA6CE4A4-C594-3CF0-99D0-182A2353D2D8}"/>
              </a:ext>
            </a:extLst>
          </p:cNvPr>
          <p:cNvSpPr/>
          <p:nvPr/>
        </p:nvSpPr>
        <p:spPr>
          <a:xfrm>
            <a:off x="723403" y="3218145"/>
            <a:ext cx="451828" cy="337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7" name="ZoneTexte 26">
            <a:extLst>
              <a:ext uri="{FF2B5EF4-FFF2-40B4-BE49-F238E27FC236}">
                <a16:creationId xmlns:a16="http://schemas.microsoft.com/office/drawing/2014/main" id="{30ED3254-66F1-997A-ACD9-E860D324A343}"/>
              </a:ext>
            </a:extLst>
          </p:cNvPr>
          <p:cNvSpPr txBox="1"/>
          <p:nvPr/>
        </p:nvSpPr>
        <p:spPr>
          <a:xfrm>
            <a:off x="8046751" y="3792396"/>
            <a:ext cx="1584739" cy="369332"/>
          </a:xfrm>
          <a:prstGeom prst="rect">
            <a:avLst/>
          </a:prstGeom>
          <a:noFill/>
        </p:spPr>
        <p:txBody>
          <a:bodyPr wrap="square" rtlCol="0">
            <a:spAutoFit/>
          </a:bodyPr>
          <a:lstStyle/>
          <a:p>
            <a:pPr lvl="0"/>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SEC</a:t>
            </a:r>
            <a:r>
              <a:rPr lang="fr-FR" b="1" kern="100" dirty="0">
                <a:latin typeface="Calibri" panose="020F0502020204030204" pitchFamily="34" charset="0"/>
                <a:ea typeface="Calibri" panose="020F0502020204030204" pitchFamily="34" charset="0"/>
                <a:cs typeface="Times New Roman" panose="02020603050405020304" pitchFamily="18" charset="0"/>
              </a:rPr>
              <a:t>URITE</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44FDF204-407F-20B3-4F0A-BA9C6E122DB0}"/>
              </a:ext>
            </a:extLst>
          </p:cNvPr>
          <p:cNvSpPr/>
          <p:nvPr/>
        </p:nvSpPr>
        <p:spPr>
          <a:xfrm>
            <a:off x="7428898" y="4385720"/>
            <a:ext cx="447310" cy="398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9</a:t>
            </a:r>
          </a:p>
        </p:txBody>
      </p:sp>
      <p:sp>
        <p:nvSpPr>
          <p:cNvPr id="32" name="Rectangle 31">
            <a:extLst>
              <a:ext uri="{FF2B5EF4-FFF2-40B4-BE49-F238E27FC236}">
                <a16:creationId xmlns:a16="http://schemas.microsoft.com/office/drawing/2014/main" id="{5B8FC52B-CC28-349F-534A-4913330F4B74}"/>
              </a:ext>
            </a:extLst>
          </p:cNvPr>
          <p:cNvSpPr/>
          <p:nvPr/>
        </p:nvSpPr>
        <p:spPr>
          <a:xfrm>
            <a:off x="714606" y="4407498"/>
            <a:ext cx="447310" cy="398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34" name="ZoneTexte 33">
            <a:extLst>
              <a:ext uri="{FF2B5EF4-FFF2-40B4-BE49-F238E27FC236}">
                <a16:creationId xmlns:a16="http://schemas.microsoft.com/office/drawing/2014/main" id="{9200864C-E13D-0910-551C-4F4CE4219576}"/>
              </a:ext>
            </a:extLst>
          </p:cNvPr>
          <p:cNvSpPr txBox="1"/>
          <p:nvPr/>
        </p:nvSpPr>
        <p:spPr>
          <a:xfrm>
            <a:off x="1264077" y="3776577"/>
            <a:ext cx="2202199" cy="369332"/>
          </a:xfrm>
          <a:prstGeom prst="rect">
            <a:avLst/>
          </a:prstGeom>
          <a:noFill/>
        </p:spPr>
        <p:txBody>
          <a:bodyPr wrap="square" rtlCol="0">
            <a:spAutoFit/>
          </a:bodyPr>
          <a:lstStyle/>
          <a:p>
            <a:r>
              <a:rPr lang="fr-FR" b="1" kern="100" dirty="0">
                <a:latin typeface="Calibri" panose="020F0502020204030204" pitchFamily="34" charset="0"/>
                <a:ea typeface="Calibri" panose="020F0502020204030204" pitchFamily="34" charset="0"/>
                <a:cs typeface="Times New Roman" panose="02020603050405020304" pitchFamily="18" charset="0"/>
              </a:rPr>
              <a:t>GUIDE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INSTALLATION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ZoneTexte 37">
            <a:extLst>
              <a:ext uri="{FF2B5EF4-FFF2-40B4-BE49-F238E27FC236}">
                <a16:creationId xmlns:a16="http://schemas.microsoft.com/office/drawing/2014/main" id="{EE0845A1-2497-DF57-372C-C4F08FFCB0C1}"/>
              </a:ext>
            </a:extLst>
          </p:cNvPr>
          <p:cNvSpPr txBox="1"/>
          <p:nvPr/>
        </p:nvSpPr>
        <p:spPr>
          <a:xfrm>
            <a:off x="8014007" y="4400071"/>
            <a:ext cx="2569973" cy="369332"/>
          </a:xfrm>
          <a:prstGeom prst="rect">
            <a:avLst/>
          </a:prstGeom>
          <a:noFill/>
        </p:spPr>
        <p:txBody>
          <a:bodyPr wrap="square" rtlCol="0">
            <a:spAutoFit/>
          </a:bodyPr>
          <a:lstStyle/>
          <a:p>
            <a:pPr lvl="0"/>
            <a:r>
              <a:rPr lang="fr-FR" b="1" kern="100" dirty="0">
                <a:latin typeface="Calibri" panose="020F0502020204030204" pitchFamily="34" charset="0"/>
                <a:ea typeface="Calibri" panose="020F0502020204030204" pitchFamily="34" charset="0"/>
                <a:cs typeface="Times New Roman" panose="02020603050405020304" pitchFamily="18" charset="0"/>
              </a:rPr>
              <a:t>VEILLE TECHNOLOGIQUE</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4301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0" y="3195083"/>
            <a:ext cx="8837129" cy="1015663"/>
          </a:xfrm>
          <a:prstGeom prst="rect">
            <a:avLst/>
          </a:prstGeom>
          <a:noFill/>
        </p:spPr>
        <p:txBody>
          <a:bodyPr wrap="square" rtlCol="0">
            <a:spAutoFit/>
          </a:bodyPr>
          <a:lstStyle/>
          <a:p>
            <a:pPr algn="ctr"/>
            <a:r>
              <a:rPr lang="fr-FR" sz="6000" dirty="0">
                <a:solidFill>
                  <a:schemeClr val="bg1"/>
                </a:solidFill>
              </a:rPr>
              <a:t>8. Sécurité</a:t>
            </a:r>
            <a:endParaRPr lang="fr-FR" dirty="0">
              <a:solidFill>
                <a:schemeClr val="bg1"/>
              </a:solidFill>
            </a:endParaRPr>
          </a:p>
        </p:txBody>
      </p:sp>
    </p:spTree>
    <p:extLst>
      <p:ext uri="{BB962C8B-B14F-4D97-AF65-F5344CB8AC3E}">
        <p14:creationId xmlns:p14="http://schemas.microsoft.com/office/powerpoint/2010/main" val="1411262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15C381-9E39-2333-FBCD-D31C7308AACB}"/>
              </a:ext>
            </a:extLst>
          </p:cNvPr>
          <p:cNvSpPr>
            <a:spLocks noGrp="1"/>
          </p:cNvSpPr>
          <p:nvPr>
            <p:ph type="title"/>
          </p:nvPr>
        </p:nvSpPr>
        <p:spPr/>
        <p:txBody>
          <a:bodyPr/>
          <a:lstStyle/>
          <a:p>
            <a:pPr algn="ctr"/>
            <a:r>
              <a:rPr lang="fr-FR" dirty="0"/>
              <a:t>Sécurité</a:t>
            </a:r>
          </a:p>
        </p:txBody>
      </p:sp>
      <p:sp>
        <p:nvSpPr>
          <p:cNvPr id="3" name="Espace réservé du numéro de diapositive 2">
            <a:extLst>
              <a:ext uri="{FF2B5EF4-FFF2-40B4-BE49-F238E27FC236}">
                <a16:creationId xmlns:a16="http://schemas.microsoft.com/office/drawing/2014/main" id="{343F3E82-4162-FC8C-406B-759D32E6FD44}"/>
              </a:ext>
            </a:extLst>
          </p:cNvPr>
          <p:cNvSpPr>
            <a:spLocks noGrp="1"/>
          </p:cNvSpPr>
          <p:nvPr>
            <p:ph type="sldNum" sz="quarter" idx="12"/>
          </p:nvPr>
        </p:nvSpPr>
        <p:spPr/>
        <p:txBody>
          <a:bodyPr/>
          <a:lstStyle/>
          <a:p>
            <a:fld id="{D57F1E4F-1CFF-5643-939E-217C01CDF565}" type="slidenum">
              <a:rPr lang="en-US" smtClean="0"/>
              <a:pPr/>
              <a:t>30</a:t>
            </a:fld>
            <a:endParaRPr lang="en-US"/>
          </a:p>
        </p:txBody>
      </p:sp>
      <p:sp>
        <p:nvSpPr>
          <p:cNvPr id="6" name="ZoneTexte 5">
            <a:extLst>
              <a:ext uri="{FF2B5EF4-FFF2-40B4-BE49-F238E27FC236}">
                <a16:creationId xmlns:a16="http://schemas.microsoft.com/office/drawing/2014/main" id="{3344ABB2-0D7C-259C-1F82-3095050DE978}"/>
              </a:ext>
            </a:extLst>
          </p:cNvPr>
          <p:cNvSpPr txBox="1"/>
          <p:nvPr/>
        </p:nvSpPr>
        <p:spPr>
          <a:xfrm>
            <a:off x="474564" y="2455368"/>
            <a:ext cx="11424212" cy="3139321"/>
          </a:xfrm>
          <a:prstGeom prst="rect">
            <a:avLst/>
          </a:prstGeom>
          <a:noFill/>
        </p:spPr>
        <p:txBody>
          <a:bodyPr wrap="square" rtlCol="0">
            <a:spAutoFit/>
          </a:bodyPr>
          <a:lstStyle/>
          <a:p>
            <a:pPr marL="285750" indent="-285750" algn="l">
              <a:buClr>
                <a:schemeClr val="accent2"/>
              </a:buClr>
              <a:buFont typeface="Wingdings" pitchFamily="2" charset="2"/>
              <a:buChar char="q"/>
            </a:pPr>
            <a:r>
              <a:rPr lang="fr-FR" b="1" i="1" dirty="0">
                <a:solidFill>
                  <a:srgbClr val="374151"/>
                </a:solidFill>
                <a:effectLst/>
                <a:latin typeface="Calibri" panose="020F0502020204030204" pitchFamily="34" charset="0"/>
                <a:cs typeface="Calibri" panose="020F0502020204030204" pitchFamily="34" charset="0"/>
              </a:rPr>
              <a:t>Gestion des erreurs </a:t>
            </a:r>
          </a:p>
          <a:p>
            <a:pPr algn="l">
              <a:buClr>
                <a:schemeClr val="accent2"/>
              </a:buClr>
            </a:pPr>
            <a:r>
              <a:rPr lang="fr-FR" b="0" i="0" dirty="0">
                <a:solidFill>
                  <a:srgbClr val="374151"/>
                </a:solidFill>
                <a:effectLst/>
                <a:latin typeface="Söhne"/>
              </a:rPr>
              <a:t>Personnalisez les messages d'erreurs pour ne pas divulguer d'informations critiques.</a:t>
            </a:r>
            <a:endParaRPr lang="fr-FR" dirty="0">
              <a:solidFill>
                <a:srgbClr val="374151"/>
              </a:solidFill>
              <a:latin typeface="Söhne"/>
            </a:endParaRPr>
          </a:p>
          <a:p>
            <a:pPr algn="l"/>
            <a:endParaRPr lang="fr-FR" b="0" i="0" dirty="0">
              <a:solidFill>
                <a:srgbClr val="374151"/>
              </a:solidFill>
              <a:effectLst/>
              <a:latin typeface="Söhne"/>
            </a:endParaRPr>
          </a:p>
          <a:p>
            <a:pPr algn="l"/>
            <a:endParaRPr lang="fr-FR" b="0" i="0" dirty="0">
              <a:solidFill>
                <a:srgbClr val="374151"/>
              </a:solidFill>
              <a:effectLst/>
              <a:latin typeface="Söhne"/>
            </a:endParaRPr>
          </a:p>
          <a:p>
            <a:pPr marL="285750" indent="-285750" algn="l">
              <a:buClr>
                <a:schemeClr val="accent2"/>
              </a:buClr>
              <a:buFont typeface="Wingdings" pitchFamily="2" charset="2"/>
              <a:buChar char="q"/>
            </a:pPr>
            <a:r>
              <a:rPr lang="fr-FR" b="1" i="1" dirty="0">
                <a:solidFill>
                  <a:srgbClr val="374151"/>
                </a:solidFill>
                <a:effectLst/>
                <a:latin typeface="Calibri" panose="020F0502020204030204" pitchFamily="34" charset="0"/>
                <a:cs typeface="Calibri" panose="020F0502020204030204" pitchFamily="34" charset="0"/>
              </a:rPr>
              <a:t>Gestion des mots de passe </a:t>
            </a:r>
          </a:p>
          <a:p>
            <a:pPr algn="l"/>
            <a:r>
              <a:rPr lang="fr-FR" b="0" i="0" dirty="0">
                <a:solidFill>
                  <a:srgbClr val="374151"/>
                </a:solidFill>
                <a:effectLst/>
                <a:latin typeface="Söhne"/>
              </a:rPr>
              <a:t>Utilisation de hachage forts pour stocker les mots de passe dans la base de données.</a:t>
            </a:r>
          </a:p>
          <a:p>
            <a:pPr algn="l">
              <a:buClr>
                <a:schemeClr val="accent2"/>
              </a:buClr>
            </a:pPr>
            <a:endParaRPr lang="fr-FR" b="0" i="0" dirty="0">
              <a:solidFill>
                <a:srgbClr val="374151"/>
              </a:solidFill>
              <a:effectLst/>
              <a:latin typeface="Calibri" panose="020F0502020204030204" pitchFamily="34" charset="0"/>
              <a:cs typeface="Calibri" panose="020F0502020204030204" pitchFamily="34" charset="0"/>
            </a:endParaRPr>
          </a:p>
          <a:p>
            <a:pPr algn="l">
              <a:buClr>
                <a:schemeClr val="accent2"/>
              </a:buClr>
            </a:pPr>
            <a:endParaRPr lang="fr-FR" dirty="0">
              <a:solidFill>
                <a:srgbClr val="374151"/>
              </a:solidFill>
              <a:latin typeface="Calibri" panose="020F0502020204030204" pitchFamily="34" charset="0"/>
              <a:cs typeface="Calibri" panose="020F0502020204030204" pitchFamily="34" charset="0"/>
            </a:endParaRPr>
          </a:p>
          <a:p>
            <a:pPr algn="l">
              <a:buClr>
                <a:schemeClr val="accent2"/>
              </a:buClr>
            </a:pPr>
            <a:endParaRPr lang="fr-FR" b="0" i="0" dirty="0">
              <a:solidFill>
                <a:srgbClr val="374151"/>
              </a:solidFill>
              <a:effectLst/>
              <a:latin typeface="Calibri" panose="020F0502020204030204" pitchFamily="34" charset="0"/>
              <a:cs typeface="Calibri" panose="020F0502020204030204" pitchFamily="34" charset="0"/>
            </a:endParaRPr>
          </a:p>
          <a:p>
            <a:pPr marL="285750" indent="-285750">
              <a:buClr>
                <a:schemeClr val="accent2"/>
              </a:buClr>
              <a:buFont typeface="Wingdings" pitchFamily="2" charset="2"/>
              <a:buChar char="q"/>
            </a:pPr>
            <a:r>
              <a:rPr lang="fr-FR" b="1" i="1" dirty="0">
                <a:solidFill>
                  <a:srgbClr val="374151"/>
                </a:solidFill>
                <a:effectLst/>
                <a:latin typeface="Calibri" panose="020F0502020204030204" pitchFamily="34" charset="0"/>
                <a:cs typeface="Calibri" panose="020F0502020204030204" pitchFamily="34" charset="0"/>
              </a:rPr>
              <a:t>Spring Security 6  et Jwt </a:t>
            </a:r>
            <a:endParaRPr lang="fr-FR" b="0" i="0" dirty="0">
              <a:solidFill>
                <a:srgbClr val="374151"/>
              </a:solidFill>
              <a:effectLst/>
              <a:latin typeface="Söhne"/>
            </a:endParaRPr>
          </a:p>
          <a:p>
            <a:pPr algn="l">
              <a:buClr>
                <a:schemeClr val="accent2"/>
              </a:buClr>
            </a:pPr>
            <a:r>
              <a:rPr lang="fr-FR" dirty="0">
                <a:latin typeface="Calibri" panose="020F0502020204030204" pitchFamily="34" charset="0"/>
                <a:cs typeface="Calibri" panose="020F0502020204030204" pitchFamily="34" charset="0"/>
              </a:rPr>
              <a:t>Gestion des autorisations et de l’authentification.</a:t>
            </a:r>
          </a:p>
        </p:txBody>
      </p:sp>
    </p:spTree>
    <p:extLst>
      <p:ext uri="{BB962C8B-B14F-4D97-AF65-F5344CB8AC3E}">
        <p14:creationId xmlns:p14="http://schemas.microsoft.com/office/powerpoint/2010/main" val="162439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1" y="3195083"/>
            <a:ext cx="7298788" cy="1015663"/>
          </a:xfrm>
          <a:prstGeom prst="rect">
            <a:avLst/>
          </a:prstGeom>
          <a:noFill/>
        </p:spPr>
        <p:txBody>
          <a:bodyPr wrap="square" rtlCol="0">
            <a:spAutoFit/>
          </a:bodyPr>
          <a:lstStyle/>
          <a:p>
            <a:r>
              <a:rPr lang="fr-FR" sz="6000" dirty="0">
                <a:solidFill>
                  <a:schemeClr val="bg1"/>
                </a:solidFill>
              </a:rPr>
              <a:t>9. Veille technologique</a:t>
            </a:r>
            <a:endParaRPr lang="fr-FR" dirty="0">
              <a:solidFill>
                <a:schemeClr val="bg1"/>
              </a:solidFill>
            </a:endParaRPr>
          </a:p>
        </p:txBody>
      </p:sp>
    </p:spTree>
    <p:extLst>
      <p:ext uri="{BB962C8B-B14F-4D97-AF65-F5344CB8AC3E}">
        <p14:creationId xmlns:p14="http://schemas.microsoft.com/office/powerpoint/2010/main" val="649838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15C381-9E39-2333-FBCD-D31C7308AACB}"/>
              </a:ext>
            </a:extLst>
          </p:cNvPr>
          <p:cNvSpPr>
            <a:spLocks noGrp="1"/>
          </p:cNvSpPr>
          <p:nvPr>
            <p:ph type="title"/>
          </p:nvPr>
        </p:nvSpPr>
        <p:spPr/>
        <p:txBody>
          <a:bodyPr/>
          <a:lstStyle/>
          <a:p>
            <a:pPr algn="ctr"/>
            <a:r>
              <a:rPr lang="fr-FR" dirty="0"/>
              <a:t>Veille technologique</a:t>
            </a:r>
          </a:p>
        </p:txBody>
      </p:sp>
      <p:sp>
        <p:nvSpPr>
          <p:cNvPr id="3" name="Espace réservé du numéro de diapositive 2">
            <a:extLst>
              <a:ext uri="{FF2B5EF4-FFF2-40B4-BE49-F238E27FC236}">
                <a16:creationId xmlns:a16="http://schemas.microsoft.com/office/drawing/2014/main" id="{343F3E82-4162-FC8C-406B-759D32E6FD44}"/>
              </a:ext>
            </a:extLst>
          </p:cNvPr>
          <p:cNvSpPr>
            <a:spLocks noGrp="1"/>
          </p:cNvSpPr>
          <p:nvPr>
            <p:ph type="sldNum" sz="quarter" idx="12"/>
          </p:nvPr>
        </p:nvSpPr>
        <p:spPr/>
        <p:txBody>
          <a:bodyPr/>
          <a:lstStyle/>
          <a:p>
            <a:fld id="{D57F1E4F-1CFF-5643-939E-217C01CDF565}" type="slidenum">
              <a:rPr lang="en-US" smtClean="0"/>
              <a:pPr/>
              <a:t>32</a:t>
            </a:fld>
            <a:endParaRPr lang="en-US"/>
          </a:p>
        </p:txBody>
      </p:sp>
      <p:sp>
        <p:nvSpPr>
          <p:cNvPr id="8" name="ZoneTexte 7">
            <a:extLst>
              <a:ext uri="{FF2B5EF4-FFF2-40B4-BE49-F238E27FC236}">
                <a16:creationId xmlns:a16="http://schemas.microsoft.com/office/drawing/2014/main" id="{463DDD01-7C0D-1E15-BA3A-2497E356DBFD}"/>
              </a:ext>
            </a:extLst>
          </p:cNvPr>
          <p:cNvSpPr txBox="1"/>
          <p:nvPr/>
        </p:nvSpPr>
        <p:spPr>
          <a:xfrm>
            <a:off x="424163" y="2233327"/>
            <a:ext cx="11333077" cy="4524315"/>
          </a:xfrm>
          <a:prstGeom prst="rect">
            <a:avLst/>
          </a:prstGeom>
          <a:noFill/>
        </p:spPr>
        <p:txBody>
          <a:bodyPr wrap="square" rtlCol="0">
            <a:spAutoFit/>
          </a:bodyPr>
          <a:lstStyle/>
          <a:p>
            <a:pPr algn="l">
              <a:buClr>
                <a:schemeClr val="accent2"/>
              </a:buClr>
            </a:pPr>
            <a:endParaRPr lang="fr-FR" b="1" i="1" dirty="0">
              <a:solidFill>
                <a:srgbClr val="374151"/>
              </a:solidFill>
              <a:effectLst/>
              <a:latin typeface="Calibri" panose="020F0502020204030204" pitchFamily="34" charset="0"/>
              <a:cs typeface="Calibri" panose="020F0502020204030204" pitchFamily="34" charset="0"/>
            </a:endParaRPr>
          </a:p>
          <a:p>
            <a:pPr marL="285750" indent="-285750" algn="l">
              <a:buClr>
                <a:schemeClr val="accent2"/>
              </a:buClr>
              <a:buFont typeface="Wingdings" pitchFamily="2" charset="2"/>
              <a:buChar char="q"/>
            </a:pPr>
            <a:endParaRPr lang="fr-FR" b="1" i="1" dirty="0">
              <a:solidFill>
                <a:srgbClr val="374151"/>
              </a:solidFill>
              <a:latin typeface="Calibri" panose="020F0502020204030204" pitchFamily="34" charset="0"/>
              <a:cs typeface="Calibri" panose="020F0502020204030204" pitchFamily="34" charset="0"/>
            </a:endParaRPr>
          </a:p>
          <a:p>
            <a:pPr marL="285750" indent="-285750" algn="l">
              <a:buClr>
                <a:schemeClr val="accent2"/>
              </a:buClr>
              <a:buFont typeface="Wingdings" pitchFamily="2" charset="2"/>
              <a:buChar char="q"/>
            </a:pPr>
            <a:r>
              <a:rPr lang="fr-FR" b="1" i="1" dirty="0" err="1">
                <a:solidFill>
                  <a:srgbClr val="374151"/>
                </a:solidFill>
                <a:effectLst/>
                <a:latin typeface="Calibri" panose="020F0502020204030204" pitchFamily="34" charset="0"/>
                <a:cs typeface="Calibri" panose="020F0502020204030204" pitchFamily="34" charset="0"/>
              </a:rPr>
              <a:t>Feedly</a:t>
            </a:r>
            <a:r>
              <a:rPr lang="fr-FR" b="1" i="1" dirty="0">
                <a:solidFill>
                  <a:srgbClr val="374151"/>
                </a:solidFill>
                <a:effectLst/>
                <a:latin typeface="Calibri" panose="020F0502020204030204" pitchFamily="34" charset="0"/>
                <a:cs typeface="Calibri" panose="020F0502020204030204" pitchFamily="34" charset="0"/>
              </a:rPr>
              <a:t> </a:t>
            </a:r>
          </a:p>
          <a:p>
            <a:pPr algn="l"/>
            <a:r>
              <a:rPr lang="fr-FR" b="0" i="0" dirty="0">
                <a:solidFill>
                  <a:srgbClr val="374151"/>
                </a:solidFill>
                <a:effectLst/>
                <a:latin typeface="Söhne"/>
              </a:rPr>
              <a:t> </a:t>
            </a:r>
            <a:r>
              <a:rPr lang="fr-FR" b="0" i="0" u="sng" dirty="0">
                <a:solidFill>
                  <a:srgbClr val="374151"/>
                </a:solidFill>
                <a:effectLst/>
                <a:latin typeface="Söhne"/>
                <a:hlinkClick r:id="rId3"/>
              </a:rPr>
              <a:t>Feedly</a:t>
            </a:r>
            <a:r>
              <a:rPr lang="fr-FR" b="0" i="0" dirty="0">
                <a:solidFill>
                  <a:srgbClr val="374151"/>
                </a:solidFill>
                <a:effectLst/>
                <a:latin typeface="Söhne"/>
              </a:rPr>
              <a:t> est l'outil principal que j'utilise pour suivre les dernières tendances technologiques.</a:t>
            </a:r>
          </a:p>
          <a:p>
            <a:r>
              <a:rPr lang="fr-FR" dirty="0">
                <a:hlinkClick r:id="rId3"/>
              </a:rPr>
              <a:t>https://feedly.com/i/discover/sources/search/topic/technologie</a:t>
            </a:r>
            <a:endParaRPr lang="fr-FR" dirty="0"/>
          </a:p>
          <a:p>
            <a:endParaRPr lang="fr-FR" dirty="0"/>
          </a:p>
          <a:p>
            <a:pPr marL="285750" indent="-285750">
              <a:buClr>
                <a:schemeClr val="accent2"/>
              </a:buClr>
              <a:buFont typeface="Wingdings" pitchFamily="2" charset="2"/>
              <a:buChar char="q"/>
            </a:pPr>
            <a:r>
              <a:rPr lang="fr-FR" dirty="0" err="1"/>
              <a:t>Linkendin</a:t>
            </a:r>
            <a:r>
              <a:rPr lang="fr-FR" dirty="0"/>
              <a:t> </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Octo</a:t>
            </a:r>
            <a:r>
              <a:rPr lang="fr-FR" dirty="0">
                <a:latin typeface="Calibri" panose="020F0502020204030204" pitchFamily="34" charset="0"/>
                <a:cs typeface="Calibri" panose="020F0502020204030204" pitchFamily="34" charset="0"/>
              </a:rPr>
              <a:t> , Javascript, </a:t>
            </a:r>
            <a:r>
              <a:rPr lang="fr-FR" dirty="0" err="1">
                <a:latin typeface="Calibri" panose="020F0502020204030204" pitchFamily="34" charset="0"/>
                <a:cs typeface="Calibri" panose="020F0502020204030204" pitchFamily="34" charset="0"/>
              </a:rPr>
              <a:t>React</a:t>
            </a:r>
            <a:r>
              <a:rPr lang="fr-FR" dirty="0">
                <a:latin typeface="Calibri" panose="020F0502020204030204" pitchFamily="34" charset="0"/>
                <a:cs typeface="Calibri" panose="020F0502020204030204" pitchFamily="34" charset="0"/>
              </a:rPr>
              <a:t>, Spring, Java.</a:t>
            </a:r>
          </a:p>
          <a:p>
            <a:pPr>
              <a:buClr>
                <a:schemeClr val="accent2"/>
              </a:buClr>
            </a:pPr>
            <a:endParaRPr lang="fr-FR" dirty="0"/>
          </a:p>
          <a:p>
            <a:pPr marL="285750" indent="-285750">
              <a:buClr>
                <a:schemeClr val="accent2"/>
              </a:buClr>
              <a:buFont typeface="Wingdings" pitchFamily="2" charset="2"/>
              <a:buChar char="q"/>
            </a:pPr>
            <a:r>
              <a:rPr lang="fr-FR" b="0" i="0" dirty="0">
                <a:solidFill>
                  <a:srgbClr val="374151"/>
                </a:solidFill>
                <a:effectLst/>
                <a:latin typeface="Söhne"/>
              </a:rPr>
              <a:t>Abonnement à des chaînes YouTube animées par des développeurs actifs et reconnus au sein de la communauté technologique.</a:t>
            </a:r>
          </a:p>
          <a:p>
            <a:pPr>
              <a:buClr>
                <a:schemeClr val="accent2"/>
              </a:buClr>
            </a:pPr>
            <a:endParaRPr lang="fr-FR" b="0" i="0" dirty="0">
              <a:solidFill>
                <a:srgbClr val="374151"/>
              </a:solidFill>
              <a:effectLst/>
              <a:latin typeface="Söhne"/>
            </a:endParaRPr>
          </a:p>
          <a:p>
            <a:pPr marL="285750" indent="-285750">
              <a:buClr>
                <a:schemeClr val="accent2"/>
              </a:buClr>
              <a:buFont typeface="Wingdings" pitchFamily="2" charset="2"/>
              <a:buChar char="q"/>
            </a:pPr>
            <a:r>
              <a:rPr lang="fr-FR" dirty="0">
                <a:solidFill>
                  <a:srgbClr val="374151"/>
                </a:solidFill>
                <a:latin typeface="Söhne"/>
              </a:rPr>
              <a:t>Mise en </a:t>
            </a:r>
            <a:r>
              <a:rPr lang="fr-FR" b="0" i="0" dirty="0">
                <a:solidFill>
                  <a:srgbClr val="374151"/>
                </a:solidFill>
                <a:effectLst/>
                <a:latin typeface="Söhne"/>
              </a:rPr>
              <a:t>favori de la documentation officielle de Spring , Java, </a:t>
            </a:r>
            <a:r>
              <a:rPr lang="fr-FR" b="0" i="0" dirty="0" err="1">
                <a:solidFill>
                  <a:srgbClr val="374151"/>
                </a:solidFill>
                <a:effectLst/>
                <a:latin typeface="Söhne"/>
              </a:rPr>
              <a:t>React</a:t>
            </a:r>
            <a:r>
              <a:rPr lang="fr-FR" b="0" i="0" dirty="0">
                <a:solidFill>
                  <a:srgbClr val="374151"/>
                </a:solidFill>
                <a:effectLst/>
                <a:latin typeface="Söhne"/>
              </a:rPr>
              <a:t>, </a:t>
            </a:r>
            <a:r>
              <a:rPr lang="fr-FR" b="0" i="0" dirty="0" err="1">
                <a:solidFill>
                  <a:srgbClr val="374151"/>
                </a:solidFill>
                <a:effectLst/>
                <a:latin typeface="Söhne"/>
              </a:rPr>
              <a:t>Node.js</a:t>
            </a:r>
            <a:r>
              <a:rPr lang="fr-FR" b="0" i="0" dirty="0">
                <a:solidFill>
                  <a:srgbClr val="374151"/>
                </a:solidFill>
                <a:effectLst/>
                <a:latin typeface="Söhne"/>
              </a:rPr>
              <a:t> et MDN Web Docs. Cela me permet de rester à jour sur les Framework et les technologies que j'utilise fréquemment pour mes projets. </a:t>
            </a:r>
            <a:endParaRPr lang="fr-FR" dirty="0"/>
          </a:p>
          <a:p>
            <a:pPr algn="l"/>
            <a:endParaRPr lang="fr-FR" dirty="0">
              <a:solidFill>
                <a:srgbClr val="374151"/>
              </a:solidFill>
              <a:latin typeface="Söhne"/>
            </a:endParaRPr>
          </a:p>
          <a:p>
            <a:pPr algn="l">
              <a:buClr>
                <a:schemeClr val="accent2"/>
              </a:buClr>
            </a:pPr>
            <a:endParaRPr lang="fr-FR" b="0" i="0" dirty="0">
              <a:solidFill>
                <a:srgbClr val="374151"/>
              </a:solidFill>
              <a:effectLst/>
              <a:latin typeface="Söhne"/>
            </a:endParaRPr>
          </a:p>
          <a:p>
            <a:endParaRPr lang="fr-FR" dirty="0"/>
          </a:p>
        </p:txBody>
      </p:sp>
    </p:spTree>
    <p:extLst>
      <p:ext uri="{BB962C8B-B14F-4D97-AF65-F5344CB8AC3E}">
        <p14:creationId xmlns:p14="http://schemas.microsoft.com/office/powerpoint/2010/main" val="3357355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0" y="3195083"/>
            <a:ext cx="10783496" cy="1938992"/>
          </a:xfrm>
          <a:prstGeom prst="rect">
            <a:avLst/>
          </a:prstGeom>
          <a:noFill/>
        </p:spPr>
        <p:txBody>
          <a:bodyPr wrap="square" rtlCol="0">
            <a:spAutoFit/>
          </a:bodyPr>
          <a:lstStyle/>
          <a:p>
            <a:r>
              <a:rPr lang="fr-FR" sz="6000" dirty="0">
                <a:solidFill>
                  <a:schemeClr val="bg1"/>
                </a:solidFill>
              </a:rPr>
              <a:t>MERCI DE VOTRE</a:t>
            </a:r>
          </a:p>
          <a:p>
            <a:r>
              <a:rPr lang="fr-FR" sz="6000" dirty="0">
                <a:solidFill>
                  <a:schemeClr val="bg1"/>
                </a:solidFill>
              </a:rPr>
              <a:t> ATTENTION</a:t>
            </a:r>
            <a:endParaRPr lang="fr-FR" dirty="0">
              <a:solidFill>
                <a:schemeClr val="bg1"/>
              </a:solidFill>
            </a:endParaRPr>
          </a:p>
        </p:txBody>
      </p:sp>
    </p:spTree>
    <p:extLst>
      <p:ext uri="{BB962C8B-B14F-4D97-AF65-F5344CB8AC3E}">
        <p14:creationId xmlns:p14="http://schemas.microsoft.com/office/powerpoint/2010/main" val="228382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dirty="0"/>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1" y="3195083"/>
            <a:ext cx="7298788" cy="1015663"/>
          </a:xfrm>
          <a:prstGeom prst="rect">
            <a:avLst/>
          </a:prstGeom>
          <a:noFill/>
        </p:spPr>
        <p:txBody>
          <a:bodyPr wrap="square" rtlCol="0">
            <a:spAutoFit/>
          </a:bodyPr>
          <a:lstStyle/>
          <a:p>
            <a:r>
              <a:rPr lang="fr-FR" sz="6000" dirty="0">
                <a:solidFill>
                  <a:schemeClr val="bg1"/>
                </a:solidFill>
              </a:rPr>
              <a:t>1. CONTEXTE</a:t>
            </a:r>
            <a:endParaRPr lang="fr-FR" dirty="0">
              <a:solidFill>
                <a:schemeClr val="bg1"/>
              </a:solidFill>
            </a:endParaRPr>
          </a:p>
        </p:txBody>
      </p:sp>
    </p:spTree>
    <p:extLst>
      <p:ext uri="{BB962C8B-B14F-4D97-AF65-F5344CB8AC3E}">
        <p14:creationId xmlns:p14="http://schemas.microsoft.com/office/powerpoint/2010/main" val="360167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6E9E5-A54C-E40C-A69C-3B9C47A457D9}"/>
              </a:ext>
            </a:extLst>
          </p:cNvPr>
          <p:cNvSpPr>
            <a:spLocks noGrp="1"/>
          </p:cNvSpPr>
          <p:nvPr>
            <p:ph type="title"/>
          </p:nvPr>
        </p:nvSpPr>
        <p:spPr/>
        <p:txBody>
          <a:bodyPr/>
          <a:lstStyle/>
          <a:p>
            <a:r>
              <a:rPr lang="fr-FR" dirty="0"/>
              <a:t>						RAPPEL DU BESOIN CLIENT</a:t>
            </a:r>
          </a:p>
        </p:txBody>
      </p:sp>
      <p:sp>
        <p:nvSpPr>
          <p:cNvPr id="3" name="Espace réservé du numéro de diapositive 2">
            <a:extLst>
              <a:ext uri="{FF2B5EF4-FFF2-40B4-BE49-F238E27FC236}">
                <a16:creationId xmlns:a16="http://schemas.microsoft.com/office/drawing/2014/main" id="{D5CD556E-59CB-1BF8-FD85-55079F6B963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6621F37C-B475-CF7C-2ACE-94ACA5615127}"/>
              </a:ext>
            </a:extLst>
          </p:cNvPr>
          <p:cNvSpPr txBox="1"/>
          <p:nvPr/>
        </p:nvSpPr>
        <p:spPr>
          <a:xfrm>
            <a:off x="885875" y="2200121"/>
            <a:ext cx="10719635" cy="4524315"/>
          </a:xfrm>
          <a:prstGeom prst="rect">
            <a:avLst/>
          </a:prstGeom>
          <a:noFill/>
        </p:spPr>
        <p:txBody>
          <a:bodyPr wrap="square" rtlCol="0">
            <a:spAutoFit/>
          </a:bodyPr>
          <a:lstStyle/>
          <a:p>
            <a:endParaRPr lang="fr-FR" dirty="0"/>
          </a:p>
          <a:p>
            <a:endParaRPr lang="fr-FR" b="1" i="1" dirty="0">
              <a:latin typeface="Al Tarikh" pitchFamily="2" charset="-78"/>
              <a:cs typeface="Al Tarikh" pitchFamily="2" charset="-78"/>
            </a:endParaRPr>
          </a:p>
          <a:p>
            <a:endParaRPr lang="fr-FR" b="1" i="1" dirty="0">
              <a:latin typeface="Al Tarikh" pitchFamily="2" charset="-78"/>
              <a:cs typeface="Al Tarikh" pitchFamily="2" charset="-78"/>
            </a:endParaRPr>
          </a:p>
          <a:p>
            <a:endParaRPr lang="fr-FR" b="1" i="1" dirty="0">
              <a:latin typeface="Al Tarikh" pitchFamily="2" charset="-78"/>
              <a:cs typeface="Al Tarikh" pitchFamily="2" charset="-78"/>
            </a:endParaRPr>
          </a:p>
          <a:p>
            <a:pPr marL="285750" indent="-285750">
              <a:buClr>
                <a:schemeClr val="accent2"/>
              </a:buClr>
              <a:buFont typeface="Wingdings" pitchFamily="2" charset="2"/>
              <a:buChar char="q"/>
            </a:pPr>
            <a:r>
              <a:rPr lang="fr-FR" sz="1800" b="1" i="1" dirty="0">
                <a:latin typeface="Al Tarikh" pitchFamily="2" charset="-78"/>
                <a:cs typeface="Al Tarikh" pitchFamily="2" charset="-78"/>
              </a:rPr>
              <a:t> </a:t>
            </a:r>
            <a:r>
              <a:rPr lang="fr-FR" dirty="0">
                <a:latin typeface="Al Tarikh" pitchFamily="2" charset="-78"/>
                <a:cs typeface="Al Tarikh" pitchFamily="2" charset="-78"/>
              </a:rPr>
              <a:t>Librairie spécialisée</a:t>
            </a:r>
            <a:r>
              <a:rPr lang="fr-FR" dirty="0">
                <a:latin typeface="Avenir Next" panose="020B0503020202020204" pitchFamily="34" charset="0"/>
                <a:cs typeface="Al Tarikh" pitchFamily="2" charset="-78"/>
              </a:rPr>
              <a:t> dans la vente d’articles dédiée au cinéma.</a:t>
            </a:r>
          </a:p>
          <a:p>
            <a:endParaRPr lang="fr-FR" sz="1800" dirty="0">
              <a:latin typeface="Avenir Next" panose="020B0503020202020204" pitchFamily="34" charset="0"/>
              <a:cs typeface="Al Tarikh" pitchFamily="2" charset="-78"/>
            </a:endParaRPr>
          </a:p>
          <a:p>
            <a:pPr marL="285750" indent="-285750">
              <a:buClr>
                <a:schemeClr val="accent2"/>
              </a:buClr>
              <a:buFont typeface="Wingdings" pitchFamily="2" charset="2"/>
              <a:buChar char="q"/>
            </a:pPr>
            <a:r>
              <a:rPr lang="fr-FR" dirty="0">
                <a:latin typeface="Avenir Next" panose="020B0503020202020204" pitchFamily="34" charset="0"/>
                <a:cs typeface="Al Tarikh" pitchFamily="2" charset="-78"/>
              </a:rPr>
              <a:t>Créer un site web en ligne. </a:t>
            </a:r>
          </a:p>
          <a:p>
            <a:endParaRPr lang="fr-FR" sz="1800" dirty="0">
              <a:latin typeface="Avenir Next" panose="020B0503020202020204" pitchFamily="34" charset="0"/>
              <a:cs typeface="Al Tarikh" pitchFamily="2" charset="-78"/>
            </a:endParaRPr>
          </a:p>
          <a:p>
            <a:endParaRPr lang="fr-FR" i="1" dirty="0">
              <a:latin typeface="Al Tarikh" pitchFamily="2" charset="-78"/>
              <a:cs typeface="Al Tarikh" pitchFamily="2" charset="-78"/>
            </a:endParaRPr>
          </a:p>
          <a:p>
            <a:pPr marL="285750" indent="-285750">
              <a:buFont typeface="Wingdings" pitchFamily="2" charset="2"/>
              <a:buChar char="§"/>
            </a:pPr>
            <a:endParaRPr lang="fr-FR" i="1" dirty="0">
              <a:latin typeface="Al Tarikh" pitchFamily="2" charset="-78"/>
              <a:cs typeface="Al Tarikh" pitchFamily="2" charset="-78"/>
            </a:endParaRPr>
          </a:p>
          <a:p>
            <a:pPr marL="285750" indent="-285750">
              <a:buFont typeface="Wingdings" pitchFamily="2" charset="2"/>
              <a:buChar char="§"/>
            </a:pPr>
            <a:endParaRPr lang="fr-FR" sz="1800" i="1" dirty="0">
              <a:latin typeface="Al Tarikh" pitchFamily="2" charset="-78"/>
              <a:cs typeface="Al Tarikh" pitchFamily="2" charset="-78"/>
            </a:endParaRPr>
          </a:p>
          <a:p>
            <a:endParaRPr lang="fr-FR" i="1" dirty="0">
              <a:latin typeface="Al Tarikh" pitchFamily="2" charset="-78"/>
              <a:cs typeface="Al Tarikh" pitchFamily="2" charset="-78"/>
            </a:endParaRPr>
          </a:p>
          <a:p>
            <a:endParaRPr lang="fr-FR" sz="1800" i="1" dirty="0">
              <a:latin typeface="Al Tarikh" pitchFamily="2" charset="-78"/>
              <a:cs typeface="Al Tarikh" pitchFamily="2" charset="-78"/>
            </a:endParaRPr>
          </a:p>
          <a:p>
            <a:pPr marL="457200" indent="-457200">
              <a:buFont typeface="Wingdings" pitchFamily="2" charset="2"/>
              <a:buChar char="Ø"/>
            </a:pPr>
            <a:endParaRPr lang="fr-FR" sz="1800" i="1" dirty="0">
              <a:latin typeface="Al Tarikh" pitchFamily="2" charset="-78"/>
              <a:cs typeface="Al Tarikh" pitchFamily="2" charset="-78"/>
            </a:endParaRPr>
          </a:p>
          <a:p>
            <a:pPr marL="457200" indent="-457200">
              <a:buFont typeface="Wingdings" pitchFamily="2" charset="2"/>
              <a:buChar char="Ø"/>
            </a:pPr>
            <a:endParaRPr lang="fr-FR" sz="1800" i="1" dirty="0">
              <a:latin typeface="Al Tarikh" pitchFamily="2" charset="-78"/>
              <a:cs typeface="Al Tarikh" pitchFamily="2" charset="-78"/>
            </a:endParaRPr>
          </a:p>
          <a:p>
            <a:endParaRPr lang="fr-FR" dirty="0"/>
          </a:p>
        </p:txBody>
      </p:sp>
    </p:spTree>
    <p:extLst>
      <p:ext uri="{BB962C8B-B14F-4D97-AF65-F5344CB8AC3E}">
        <p14:creationId xmlns:p14="http://schemas.microsoft.com/office/powerpoint/2010/main" val="52267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descr="Une image contenant texte, capture d’écran, Police, diagramme&#10;&#10;Description générée automatiquement">
            <a:extLst>
              <a:ext uri="{FF2B5EF4-FFF2-40B4-BE49-F238E27FC236}">
                <a16:creationId xmlns:a16="http://schemas.microsoft.com/office/drawing/2014/main" id="{AC083CDC-7DEE-2CE6-F599-074F5D169235}"/>
              </a:ext>
            </a:extLst>
          </p:cNvPr>
          <p:cNvPicPr>
            <a:picLocks noChangeAspect="1"/>
          </p:cNvPicPr>
          <p:nvPr/>
        </p:nvPicPr>
        <p:blipFill>
          <a:blip r:embed="rId2"/>
          <a:stretch>
            <a:fillRect/>
          </a:stretch>
        </p:blipFill>
        <p:spPr>
          <a:xfrm>
            <a:off x="410468" y="872836"/>
            <a:ext cx="7195484" cy="5517729"/>
          </a:xfrm>
          <a:prstGeom prst="rect">
            <a:avLst/>
          </a:prstGeom>
        </p:spPr>
      </p:pic>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E996E9E5-A54C-E40C-A69C-3B9C47A457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								Archi</a:t>
            </a:r>
          </a:p>
        </p:txBody>
      </p:sp>
      <p:sp>
        <p:nvSpPr>
          <p:cNvPr id="3" name="Espace réservé du numéro de diapositive 2">
            <a:extLst>
              <a:ext uri="{FF2B5EF4-FFF2-40B4-BE49-F238E27FC236}">
                <a16:creationId xmlns:a16="http://schemas.microsoft.com/office/drawing/2014/main" id="{D5CD556E-59CB-1BF8-FD85-55079F6B9636}"/>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D57F1E4F-1CFF-5643-939E-217C01CDF565}" type="slidenum">
              <a:rPr lang="en-US" smtClean="0">
                <a:solidFill>
                  <a:schemeClr val="accent1">
                    <a:lumMod val="75000"/>
                    <a:lumOff val="25000"/>
                  </a:schemeClr>
                </a:solidFill>
              </a:rPr>
              <a:pPr defTabSz="914400">
                <a:spcAft>
                  <a:spcPts val="600"/>
                </a:spcAft>
              </a:pPr>
              <a:t>5</a:t>
            </a:fld>
            <a:endParaRPr lang="en-US">
              <a:solidFill>
                <a:schemeClr val="accent1">
                  <a:lumMod val="75000"/>
                  <a:lumOff val="25000"/>
                </a:schemeClr>
              </a:solidFill>
            </a:endParaRPr>
          </a:p>
        </p:txBody>
      </p:sp>
    </p:spTree>
    <p:extLst>
      <p:ext uri="{BB962C8B-B14F-4D97-AF65-F5344CB8AC3E}">
        <p14:creationId xmlns:p14="http://schemas.microsoft.com/office/powerpoint/2010/main" val="409853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9883"/>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7607A-52A0-164E-755C-EC4DCFC7073E}"/>
              </a:ext>
            </a:extLst>
          </p:cNvPr>
          <p:cNvSpPr>
            <a:spLocks noGrp="1"/>
          </p:cNvSpPr>
          <p:nvPr>
            <p:ph type="ctrTitle"/>
          </p:nvPr>
        </p:nvSpPr>
        <p:spPr>
          <a:xfrm>
            <a:off x="581191" y="1020431"/>
            <a:ext cx="10993549" cy="590321"/>
          </a:xfrm>
        </p:spPr>
        <p:txBody>
          <a:bodyPr>
            <a:normAutofit fontScale="90000"/>
          </a:bodyPr>
          <a:lstStyle/>
          <a:p>
            <a:r>
              <a:rPr lang="fr-FR" dirty="0"/>
              <a:t>7EME Arche </a:t>
            </a:r>
          </a:p>
        </p:txBody>
      </p:sp>
      <p:sp>
        <p:nvSpPr>
          <p:cNvPr id="6" name="ZoneTexte 5">
            <a:extLst>
              <a:ext uri="{FF2B5EF4-FFF2-40B4-BE49-F238E27FC236}">
                <a16:creationId xmlns:a16="http://schemas.microsoft.com/office/drawing/2014/main" id="{3F84D3A5-5F9F-6F07-C89C-9B908A3ACEDE}"/>
              </a:ext>
            </a:extLst>
          </p:cNvPr>
          <p:cNvSpPr txBox="1"/>
          <p:nvPr/>
        </p:nvSpPr>
        <p:spPr>
          <a:xfrm>
            <a:off x="581191" y="3195083"/>
            <a:ext cx="10646790" cy="1938992"/>
          </a:xfrm>
          <a:prstGeom prst="rect">
            <a:avLst/>
          </a:prstGeom>
          <a:noFill/>
        </p:spPr>
        <p:txBody>
          <a:bodyPr wrap="square" rtlCol="0">
            <a:spAutoFit/>
          </a:bodyPr>
          <a:lstStyle/>
          <a:p>
            <a:r>
              <a:rPr lang="fr-FR" sz="6000" dirty="0">
                <a:solidFill>
                  <a:schemeClr val="bg1"/>
                </a:solidFill>
              </a:rPr>
              <a:t>2. DOCUMENTATION</a:t>
            </a:r>
          </a:p>
          <a:p>
            <a:r>
              <a:rPr lang="fr-FR" sz="6000" dirty="0">
                <a:solidFill>
                  <a:schemeClr val="bg1"/>
                </a:solidFill>
              </a:rPr>
              <a:t>TECHNIQUE</a:t>
            </a:r>
            <a:endParaRPr lang="fr-FR" dirty="0">
              <a:solidFill>
                <a:schemeClr val="bg1"/>
              </a:solidFill>
            </a:endParaRPr>
          </a:p>
        </p:txBody>
      </p:sp>
    </p:spTree>
    <p:extLst>
      <p:ext uri="{BB962C8B-B14F-4D97-AF65-F5344CB8AC3E}">
        <p14:creationId xmlns:p14="http://schemas.microsoft.com/office/powerpoint/2010/main" val="119836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p:txBody>
          <a:bodyPr/>
          <a:lstStyle/>
          <a:p>
            <a:pPr algn="ctr"/>
            <a:r>
              <a:rPr lang="fr-FR" dirty="0"/>
              <a:t>Commentaire </a:t>
            </a:r>
          </a:p>
        </p:txBody>
      </p:sp>
      <p:sp>
        <p:nvSpPr>
          <p:cNvPr id="3" name="Espace réservé du contenu 2">
            <a:extLst>
              <a:ext uri="{FF2B5EF4-FFF2-40B4-BE49-F238E27FC236}">
                <a16:creationId xmlns:a16="http://schemas.microsoft.com/office/drawing/2014/main" id="{AA557AEF-1A9E-35CF-C28C-B781FF5C2BD5}"/>
              </a:ext>
            </a:extLst>
          </p:cNvPr>
          <p:cNvSpPr>
            <a:spLocks noGrp="1"/>
          </p:cNvSpPr>
          <p:nvPr>
            <p:ph idx="1"/>
          </p:nvPr>
        </p:nvSpPr>
        <p:spPr>
          <a:xfrm>
            <a:off x="486137" y="2547460"/>
            <a:ext cx="11239017" cy="3424659"/>
          </a:xfrm>
        </p:spPr>
        <p:txBody>
          <a:bodyPr>
            <a:normAutofit/>
          </a:bodyPr>
          <a:lstStyle/>
          <a:p>
            <a:pPr marL="0" indent="0">
              <a:buNone/>
            </a:pPr>
            <a:r>
              <a:rPr lang="fr-FR" dirty="0">
                <a:latin typeface="Calibri" panose="020F0502020204030204" pitchFamily="34" charset="0"/>
                <a:ea typeface="Calibri" panose="020F0502020204030204" pitchFamily="34" charset="0"/>
                <a:cs typeface="Times New Roman" panose="02020603050405020304" pitchFamily="18" charset="0"/>
              </a:rPr>
              <a:t>A</a:t>
            </a:r>
            <a:r>
              <a:rPr lang="fr-FR" dirty="0">
                <a:effectLst/>
                <a:latin typeface="Calibri" panose="020F0502020204030204" pitchFamily="34" charset="0"/>
                <a:ea typeface="Calibri" panose="020F0502020204030204" pitchFamily="34" charset="0"/>
                <a:cs typeface="Times New Roman" panose="02020603050405020304" pitchFamily="18" charset="0"/>
              </a:rPr>
              <a:t>pportent une clarté essentielle et une compréhension approfondie du fonctionnement des parties complexes du code</a:t>
            </a:r>
            <a:r>
              <a:rPr lang="fr-FR" dirty="0">
                <a:effectLst/>
              </a:rPr>
              <a:t> </a:t>
            </a:r>
            <a:endParaRPr lang="fr-FR" dirty="0"/>
          </a:p>
          <a:p>
            <a:pPr>
              <a:buFont typeface="Wingdings" pitchFamily="2" charset="2"/>
              <a:buChar char="q"/>
            </a:pPr>
            <a:r>
              <a:rPr lang="fr-FR" dirty="0"/>
              <a:t> </a:t>
            </a:r>
            <a:r>
              <a:rPr lang="fr-FR" dirty="0" err="1"/>
              <a:t>Javadoc</a:t>
            </a:r>
            <a:r>
              <a:rPr lang="fr-FR" dirty="0"/>
              <a:t> : </a:t>
            </a:r>
            <a:r>
              <a:rPr lang="fr-FR" dirty="0">
                <a:hlinkClick r:id="rId3"/>
              </a:rPr>
              <a:t>file:///Users/mohamed.dhif/Desktop/javadoc/com/demos/librairiecine7arche/controller/package-summary.html</a:t>
            </a:r>
            <a:endParaRPr lang="fr-FR" dirty="0"/>
          </a:p>
          <a:p>
            <a:pPr marL="0" indent="0">
              <a:buNone/>
            </a:pPr>
            <a:endParaRPr lang="fr-FR" dirty="0"/>
          </a:p>
          <a:p>
            <a:pPr>
              <a:buFont typeface="Wingdings" pitchFamily="2" charset="2"/>
              <a:buChar char="q"/>
            </a:pPr>
            <a:r>
              <a:rPr lang="fr-FR" dirty="0"/>
              <a:t>Commentaires des dépendances du </a:t>
            </a:r>
            <a:r>
              <a:rPr lang="fr-FR" dirty="0" err="1"/>
              <a:t>pom.xml</a:t>
            </a:r>
            <a:r>
              <a:rPr lang="fr-FR" dirty="0"/>
              <a:t>.</a:t>
            </a:r>
          </a:p>
          <a:p>
            <a:pPr marL="0" indent="0">
              <a:buNone/>
            </a:pPr>
            <a:endParaRPr lang="fr-FR" dirty="0"/>
          </a:p>
          <a:p>
            <a:pPr>
              <a:buFont typeface="Wingdings" pitchFamily="2" charset="2"/>
              <a:buChar char="q"/>
            </a:pPr>
            <a:r>
              <a:rPr lang="fr-FR" dirty="0"/>
              <a:t>Commentaires sur certaines parties  complexe du code.</a:t>
            </a:r>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6" name="ZoneTexte 5">
            <a:extLst>
              <a:ext uri="{FF2B5EF4-FFF2-40B4-BE49-F238E27FC236}">
                <a16:creationId xmlns:a16="http://schemas.microsoft.com/office/drawing/2014/main" id="{2ED6DA99-14BF-97CF-5C50-E7DCD51E252F}"/>
              </a:ext>
            </a:extLst>
          </p:cNvPr>
          <p:cNvSpPr txBox="1"/>
          <p:nvPr/>
        </p:nvSpPr>
        <p:spPr>
          <a:xfrm>
            <a:off x="4145280" y="1987296"/>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41199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03EE7-08A4-E675-C14E-8A02265E735F}"/>
              </a:ext>
            </a:extLst>
          </p:cNvPr>
          <p:cNvSpPr>
            <a:spLocks noGrp="1"/>
          </p:cNvSpPr>
          <p:nvPr>
            <p:ph type="title"/>
          </p:nvPr>
        </p:nvSpPr>
        <p:spPr/>
        <p:txBody>
          <a:bodyPr/>
          <a:lstStyle/>
          <a:p>
            <a:pPr algn="ctr"/>
            <a:r>
              <a:rPr lang="fr-FR" dirty="0"/>
              <a:t>Documentation </a:t>
            </a:r>
            <a:r>
              <a:rPr lang="fr-FR" dirty="0" err="1"/>
              <a:t>aRCHI</a:t>
            </a:r>
            <a:r>
              <a:rPr lang="fr-FR" dirty="0"/>
              <a:t> </a:t>
            </a:r>
          </a:p>
        </p:txBody>
      </p:sp>
      <p:sp>
        <p:nvSpPr>
          <p:cNvPr id="3" name="Espace réservé du contenu 2">
            <a:extLst>
              <a:ext uri="{FF2B5EF4-FFF2-40B4-BE49-F238E27FC236}">
                <a16:creationId xmlns:a16="http://schemas.microsoft.com/office/drawing/2014/main" id="{AA557AEF-1A9E-35CF-C28C-B781FF5C2BD5}"/>
              </a:ext>
            </a:extLst>
          </p:cNvPr>
          <p:cNvSpPr>
            <a:spLocks noGrp="1"/>
          </p:cNvSpPr>
          <p:nvPr>
            <p:ph idx="1"/>
          </p:nvPr>
        </p:nvSpPr>
        <p:spPr>
          <a:xfrm>
            <a:off x="581192" y="2569644"/>
            <a:ext cx="11029615" cy="3210647"/>
          </a:xfrm>
        </p:spPr>
        <p:txBody>
          <a:bodyPr>
            <a:normAutofit/>
          </a:bodyPr>
          <a:lstStyle/>
          <a:p>
            <a:pPr marL="0" indent="0">
              <a:buNone/>
            </a:pPr>
            <a:r>
              <a:rPr lang="fr-FR" dirty="0"/>
              <a:t>* Disponible sur le </a:t>
            </a:r>
            <a:r>
              <a:rPr lang="fr-FR" dirty="0" err="1"/>
              <a:t>Readme</a:t>
            </a:r>
            <a:r>
              <a:rPr lang="fr-FR" dirty="0"/>
              <a:t> </a:t>
            </a:r>
            <a:r>
              <a:rPr lang="fr-FR" dirty="0" err="1"/>
              <a:t>Github</a:t>
            </a:r>
            <a:endParaRPr lang="fr-FR" dirty="0"/>
          </a:p>
          <a:p>
            <a:pPr marL="0" indent="0">
              <a:buNone/>
            </a:pPr>
            <a:endParaRPr lang="fr-FR" dirty="0"/>
          </a:p>
          <a:p>
            <a:pPr>
              <a:buFont typeface="Wingdings" pitchFamily="2" charset="2"/>
              <a:buChar char="q"/>
            </a:pPr>
            <a:r>
              <a:rPr lang="fr-FR" dirty="0"/>
              <a:t>Schéma archi de l’application. </a:t>
            </a:r>
          </a:p>
          <a:p>
            <a:pPr marL="0" indent="0">
              <a:buNone/>
            </a:pPr>
            <a:endParaRPr lang="fr-FR" dirty="0"/>
          </a:p>
          <a:p>
            <a:pPr>
              <a:buFont typeface="Wingdings" pitchFamily="2" charset="2"/>
              <a:buChar char="q"/>
            </a:pPr>
            <a:r>
              <a:rPr lang="fr-FR" dirty="0"/>
              <a:t>Structure des  fichiers </a:t>
            </a:r>
            <a:r>
              <a:rPr lang="fr-FR" dirty="0" err="1"/>
              <a:t>React</a:t>
            </a:r>
            <a:r>
              <a:rPr lang="fr-FR" dirty="0"/>
              <a:t> et Spring.</a:t>
            </a:r>
          </a:p>
          <a:p>
            <a:pPr marL="0" indent="0">
              <a:buNone/>
            </a:pPr>
            <a:endParaRPr lang="fr-FR" dirty="0"/>
          </a:p>
          <a:p>
            <a:pPr>
              <a:buFont typeface="Wingdings" pitchFamily="2" charset="2"/>
              <a:buChar char="q"/>
            </a:pPr>
            <a:r>
              <a:rPr lang="fr-FR" dirty="0"/>
              <a:t>Schéma archi de </a:t>
            </a:r>
            <a:r>
              <a:rPr lang="fr-FR" dirty="0" err="1"/>
              <a:t>spring</a:t>
            </a:r>
            <a:r>
              <a:rPr lang="fr-FR" dirty="0"/>
              <a:t> </a:t>
            </a:r>
            <a:r>
              <a:rPr lang="fr-FR" dirty="0" err="1"/>
              <a:t>security</a:t>
            </a:r>
            <a:r>
              <a:rPr lang="fr-FR" dirty="0"/>
              <a:t> et </a:t>
            </a:r>
            <a:r>
              <a:rPr lang="fr-FR" dirty="0" err="1"/>
              <a:t>jwt</a:t>
            </a:r>
            <a:r>
              <a:rPr lang="fr-FR" dirty="0"/>
              <a:t>. </a:t>
            </a:r>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34BA2F30-D03F-7E6E-83D6-447E0FC2A062}"/>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1406875544"/>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{152966EC-71AB-F74B-9F34-80031E3F9AAF}tf16401369</Template>
  <TotalTime>26096</TotalTime>
  <Words>1093</Words>
  <Application>Microsoft Macintosh PowerPoint</Application>
  <PresentationFormat>Grand écran</PresentationFormat>
  <Paragraphs>264</Paragraphs>
  <Slides>34</Slides>
  <Notes>14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34</vt:i4>
      </vt:variant>
    </vt:vector>
  </HeadingPairs>
  <TitlesOfParts>
    <vt:vector size="45" baseType="lpstr">
      <vt:lpstr>Al Tarikh</vt:lpstr>
      <vt:lpstr>Arial</vt:lpstr>
      <vt:lpstr>Avenir Next</vt:lpstr>
      <vt:lpstr>Avenir Next LT Pro</vt:lpstr>
      <vt:lpstr>Calibri</vt:lpstr>
      <vt:lpstr>Gill Sans MT</vt:lpstr>
      <vt:lpstr>Helvetica Neue</vt:lpstr>
      <vt:lpstr>Söhne</vt:lpstr>
      <vt:lpstr>Wingdings</vt:lpstr>
      <vt:lpstr>Wingdings 2</vt:lpstr>
      <vt:lpstr>Dividende</vt:lpstr>
      <vt:lpstr>7EME Arche </vt:lpstr>
      <vt:lpstr>        Presentation</vt:lpstr>
      <vt:lpstr>CONTEXTE GI </vt:lpstr>
      <vt:lpstr>7EME Arche </vt:lpstr>
      <vt:lpstr>      RAPPEL DU BESOIN CLIENT</vt:lpstr>
      <vt:lpstr>        Archi</vt:lpstr>
      <vt:lpstr>7EME Arche </vt:lpstr>
      <vt:lpstr>Commentaire </vt:lpstr>
      <vt:lpstr>Documentation aRCHI </vt:lpstr>
      <vt:lpstr>règles de nommage  &amp; Test </vt:lpstr>
      <vt:lpstr>    Documentation API </vt:lpstr>
      <vt:lpstr>7EME Arche </vt:lpstr>
      <vt:lpstr>           Prérequis</vt:lpstr>
      <vt:lpstr>  Configuration de l’environnement  </vt:lpstr>
      <vt:lpstr>   Installation ET DEMARRAGE  </vt:lpstr>
      <vt:lpstr>   README   </vt:lpstr>
      <vt:lpstr>7EME Arche </vt:lpstr>
      <vt:lpstr>Diagramme général de gestion incidents     </vt:lpstr>
      <vt:lpstr>     </vt:lpstr>
      <vt:lpstr>    Outils  : GLPI   </vt:lpstr>
      <vt:lpstr>7EME Arche </vt:lpstr>
      <vt:lpstr>Test</vt:lpstr>
      <vt:lpstr>7EME Arche </vt:lpstr>
      <vt:lpstr>MISE A JOUR</vt:lpstr>
      <vt:lpstr> workflow git</vt:lpstr>
      <vt:lpstr>DEPLOIEMENT</vt:lpstr>
      <vt:lpstr>CI/CD</vt:lpstr>
      <vt:lpstr>7EME Arche </vt:lpstr>
      <vt:lpstr>Maintenance</vt:lpstr>
      <vt:lpstr>7EME Arche </vt:lpstr>
      <vt:lpstr>Sécurité</vt:lpstr>
      <vt:lpstr>7EME Arche </vt:lpstr>
      <vt:lpstr>Veille technologique</vt:lpstr>
      <vt:lpstr>7EME Arche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7EME Arche </dc:title>
  <dc:creator>DHIF, Mohamed</dc:creator>
  <cp:lastModifiedBy>DHIF, Mohamed</cp:lastModifiedBy>
  <cp:revision>3</cp:revision>
  <dcterms:created xsi:type="dcterms:W3CDTF">2023-08-23T17:00:01Z</dcterms:created>
  <dcterms:modified xsi:type="dcterms:W3CDTF">2023-09-12T15:05:55Z</dcterms:modified>
</cp:coreProperties>
</file>